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6" r:id="rId3"/>
    <p:sldId id="258" r:id="rId4"/>
    <p:sldId id="269" r:id="rId5"/>
    <p:sldId id="262" r:id="rId6"/>
    <p:sldId id="263" r:id="rId7"/>
    <p:sldId id="267" r:id="rId8"/>
    <p:sldId id="268" r:id="rId9"/>
    <p:sldId id="264" r:id="rId10"/>
    <p:sldId id="265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EB293-91CA-4544-A567-3CDF5FE08869}" type="datetimeFigureOut">
              <a:rPr lang="es-ES" smtClean="0"/>
              <a:t>21/06/2013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C72D5E-9674-E343-BAF5-0E1F7307075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909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C72D5E-9674-E343-BAF5-0E1F73070759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6939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fontAlgn="auto"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608B5-0951-40DF-ADB7-EE518AB75A49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B90BA-6309-46CA-9019-CC165578D6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F5156-72C2-4EFC-AEC1-A55EA65526EA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B1D3-9C51-4294-AEEB-90445B4814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70B4F-9D88-43CD-AACA-8BC58D3602A3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4754-5066-4787-9485-E3E9F180D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3CB65-7954-40D4-8435-008D07EC0DBD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5C15B-E5DC-4DE1-8DF8-5C40BA0F9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265A9-C4C9-459A-9434-0B085252966D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72737-F01B-49A5-8FD2-4B86D2BEB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smtClean="0"/>
              <a:t>Drag picture to placeholder or click icon to add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A368C-A765-4A95-9057-C61AD17DA7FB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F0D27-D3BA-4CF5-A1FE-297683B3E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7B444-D80A-4448-95B4-BF45703DF979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49325-4443-4406-8548-02019AB09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811C1-0F08-42CD-B60D-D48E4D19C0D0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3101A-1594-4279-AD32-C4B0D612B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6DE28-0187-43F0-AA23-7E362A28CA52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57C70-DF7D-4403-8F15-D5424811F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1B16D-6FDA-4438-841E-AA9477921A31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97D5-DE15-4D51-8904-45EB84D83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F7D9-2B50-429F-A2E1-74AC46C1B2EA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4A907-8B43-4AD9-97A4-7F975CEB8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B191-D62D-415F-9574-C8F51659DCC6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0345F-A83C-409A-949E-8FCBEBDD1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12D9962-0289-4F6A-B306-A12881A6438B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36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383F051-F117-4214-8E2F-1DF980329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 descr="invitacion-carta con espacio.png"/>
          <p:cNvPicPr>
            <a:picLocks noChangeAspect="1"/>
          </p:cNvPicPr>
          <p:nvPr userDrawn="1"/>
        </p:nvPicPr>
        <p:blipFill>
          <a:blip r:embed="rId14"/>
          <a:srcRect t="30957" b="53825"/>
          <a:stretch>
            <a:fillRect/>
          </a:stretch>
        </p:blipFill>
        <p:spPr bwMode="auto">
          <a:xfrm>
            <a:off x="0" y="5691188"/>
            <a:ext cx="9144000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2pPr>
      <a:lvl3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3pPr>
      <a:lvl4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4pPr>
      <a:lvl5pPr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/>
        </a:defRPr>
      </a:lvl9pPr>
    </p:titleStyle>
    <p:bodyStyle>
      <a:lvl1pPr marL="349250" indent="-349250" algn="l" rtl="0" fontAlgn="base">
        <a:spcBef>
          <a:spcPts val="2000"/>
        </a:spcBef>
        <a:spcAft>
          <a:spcPct val="0"/>
        </a:spcAft>
        <a:buClr>
          <a:srgbClr val="6284C6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fontAlgn="base">
        <a:spcBef>
          <a:spcPts val="600"/>
        </a:spcBef>
        <a:spcAft>
          <a:spcPct val="0"/>
        </a:spcAft>
        <a:buClr>
          <a:srgbClr val="1F3155"/>
        </a:buClr>
        <a:buSzPct val="110000"/>
        <a:buFont typeface="Wingdings 2" pitchFamily="18" charset="2"/>
        <a:buChar char=""/>
        <a:defRPr sz="2200" kern="1200">
          <a:solidFill>
            <a:srgbClr val="595959"/>
          </a:solidFill>
          <a:latin typeface="+mn-lt"/>
          <a:ea typeface="+mn-ea"/>
          <a:cs typeface="+mn-cs"/>
        </a:defRPr>
      </a:lvl2pPr>
      <a:lvl3pPr marL="968375" indent="-282575" algn="l" rtl="0" fontAlgn="base">
        <a:spcBef>
          <a:spcPts val="600"/>
        </a:spcBef>
        <a:spcAft>
          <a:spcPct val="0"/>
        </a:spcAft>
        <a:buClr>
          <a:srgbClr val="6284C6"/>
        </a:buClr>
        <a:buSzPct val="110000"/>
        <a:buFont typeface="Wingdings 2" pitchFamily="18" charset="2"/>
        <a:buChar char=""/>
        <a:defRPr sz="2000" kern="1200">
          <a:solidFill>
            <a:srgbClr val="595959"/>
          </a:solidFill>
          <a:latin typeface="+mn-lt"/>
          <a:ea typeface="+mn-ea"/>
          <a:cs typeface="+mn-cs"/>
        </a:defRPr>
      </a:lvl3pPr>
      <a:lvl4pPr marL="1263650" indent="-295275" algn="l" rtl="0" fontAlgn="base">
        <a:spcBef>
          <a:spcPts val="600"/>
        </a:spcBef>
        <a:spcAft>
          <a:spcPct val="0"/>
        </a:spcAft>
        <a:buClr>
          <a:srgbClr val="1F3155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546225" indent="-282575" algn="l" rtl="0" fontAlgn="base">
        <a:spcBef>
          <a:spcPts val="600"/>
        </a:spcBef>
        <a:spcAft>
          <a:spcPct val="0"/>
        </a:spcAft>
        <a:buClr>
          <a:srgbClr val="6284C6"/>
        </a:buClr>
        <a:buSzPct val="110000"/>
        <a:buFont typeface="Wingdings 2" pitchFamily="18" charset="2"/>
        <a:buChar char="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199" y="1389290"/>
            <a:ext cx="6499225" cy="91598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err="1" smtClean="0"/>
              <a:t>Estrategia</a:t>
            </a:r>
            <a:r>
              <a:rPr lang="en-US" sz="3600" b="1" dirty="0" smtClean="0"/>
              <a:t> de </a:t>
            </a:r>
            <a:r>
              <a:rPr lang="en-US" sz="3600" b="1" dirty="0" err="1" smtClean="0"/>
              <a:t>comunicación</a:t>
            </a:r>
            <a:r>
              <a:rPr lang="en-US" sz="3600" b="1" dirty="0" smtClean="0"/>
              <a:t> contra la </a:t>
            </a:r>
            <a:r>
              <a:rPr lang="en-US" sz="3600" b="1" dirty="0" err="1" smtClean="0"/>
              <a:t>trata</a:t>
            </a:r>
            <a:r>
              <a:rPr lang="en-US" sz="3600" b="1" dirty="0" smtClean="0"/>
              <a:t> de personas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195" y="2746922"/>
            <a:ext cx="4662034" cy="17159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268288" y="-155575"/>
            <a:ext cx="8594725" cy="1336675"/>
          </a:xfrm>
        </p:spPr>
        <p:txBody>
          <a:bodyPr/>
          <a:lstStyle/>
          <a:p>
            <a:r>
              <a:rPr lang="en-US" smtClean="0"/>
              <a:t>Redes Sociales y Página Web</a:t>
            </a:r>
          </a:p>
        </p:txBody>
      </p:sp>
      <p:pic>
        <p:nvPicPr>
          <p:cNvPr id="25606" name="Picture 6" descr="dine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1513" y="3602038"/>
            <a:ext cx="2068512" cy="1724025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-165325"/>
            <a:ext cx="8042275" cy="1336675"/>
          </a:xfrm>
        </p:spPr>
        <p:txBody>
          <a:bodyPr/>
          <a:lstStyle/>
          <a:p>
            <a:r>
              <a:rPr lang="es-ES" sz="4000" dirty="0" smtClean="0"/>
              <a:t>Serie Radial</a:t>
            </a:r>
            <a:endParaRPr lang="es-E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-266350"/>
            <a:ext cx="8042275" cy="1336675"/>
          </a:xfrm>
        </p:spPr>
        <p:txBody>
          <a:bodyPr/>
          <a:lstStyle/>
          <a:p>
            <a:r>
              <a:rPr lang="es-ES" dirty="0" smtClean="0"/>
              <a:t>Página web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4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DIFUSION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Productos listos para ser difundidos ampliamente</a:t>
            </a:r>
          </a:p>
          <a:p>
            <a:r>
              <a:rPr lang="es-CR" dirty="0"/>
              <a:t>Se entregarán dos DVD con los productos completos a cada delegación </a:t>
            </a:r>
            <a:endParaRPr lang="es-CR" dirty="0" smtClean="0"/>
          </a:p>
          <a:p>
            <a:r>
              <a:rPr lang="es-CR" dirty="0" smtClean="0"/>
              <a:t>Derechos de autor: OIM – se pueden utilizar citando la fuente y manteniendo el logo de la organización</a:t>
            </a:r>
          </a:p>
          <a:p>
            <a:r>
              <a:rPr lang="es-CR" dirty="0" smtClean="0"/>
              <a:t>Se pueden poner otros logos instituciones si es necesario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3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R" sz="4800" dirty="0" smtClean="0"/>
              <a:t>GRACIAS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0454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1558560" y="2124508"/>
            <a:ext cx="6143668" cy="82866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Courier New" pitchFamily="49" charset="0"/>
              <a:buNone/>
              <a:defRPr/>
            </a:pPr>
            <a:r>
              <a:rPr lang="es-CR" sz="4000" b="1" smtClean="0">
                <a:ln>
                  <a:solidFill>
                    <a:schemeClr val="accent1"/>
                  </a:solidFill>
                </a:ln>
                <a:solidFill>
                  <a:schemeClr val="accent1"/>
                </a:solidFill>
              </a:rPr>
              <a:t>La propuesta engañosa</a:t>
            </a:r>
            <a:endParaRPr lang="es-CR" sz="4000" b="1" dirty="0" smtClean="0">
              <a:ln>
                <a:solidFill>
                  <a:schemeClr val="accent1"/>
                </a:solidFill>
              </a:ln>
              <a:solidFill>
                <a:schemeClr val="accent1"/>
              </a:solidFill>
            </a:endParaRPr>
          </a:p>
        </p:txBody>
      </p:sp>
      <p:sp>
        <p:nvSpPr>
          <p:cNvPr id="5" name="3 Rectángulo"/>
          <p:cNvSpPr/>
          <p:nvPr/>
        </p:nvSpPr>
        <p:spPr>
          <a:xfrm>
            <a:off x="486589" y="3053944"/>
            <a:ext cx="2000250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>
                <a:solidFill>
                  <a:schemeClr val="accent1"/>
                </a:solidFill>
                <a:latin typeface="Century Gothic" charset="0"/>
              </a:rPr>
              <a:t>prevenir</a:t>
            </a:r>
            <a:endParaRPr lang="es-CR" sz="280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6" name="8 Rectángulo"/>
          <p:cNvSpPr/>
          <p:nvPr/>
        </p:nvSpPr>
        <p:spPr>
          <a:xfrm>
            <a:off x="4558526" y="3768319"/>
            <a:ext cx="2419350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>
                <a:solidFill>
                  <a:schemeClr val="accent1"/>
                </a:solidFill>
                <a:latin typeface="Century Gothic" charset="0"/>
              </a:rPr>
              <a:t>denunciar</a:t>
            </a:r>
            <a:endParaRPr lang="es-CR" sz="280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7" name="9 Rectángulo"/>
          <p:cNvSpPr/>
          <p:nvPr/>
        </p:nvSpPr>
        <p:spPr>
          <a:xfrm>
            <a:off x="5844401" y="982256"/>
            <a:ext cx="2124075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>
                <a:solidFill>
                  <a:schemeClr val="accent1"/>
                </a:solidFill>
                <a:latin typeface="Century Gothic" charset="0"/>
              </a:rPr>
              <a:t>informar</a:t>
            </a:r>
            <a:endParaRPr lang="es-CR" sz="280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8" name="10 Rectángulo"/>
          <p:cNvSpPr/>
          <p:nvPr/>
        </p:nvSpPr>
        <p:spPr>
          <a:xfrm>
            <a:off x="1629589" y="1339444"/>
            <a:ext cx="2071687" cy="5238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2800" b="1">
                <a:solidFill>
                  <a:schemeClr val="accent1"/>
                </a:solidFill>
                <a:latin typeface="Century Gothic" charset="0"/>
              </a:rPr>
              <a:t>visibilizar</a:t>
            </a:r>
            <a:endParaRPr lang="es-CR" sz="2800">
              <a:solidFill>
                <a:schemeClr val="accent1"/>
              </a:solidFill>
              <a:latin typeface="Century Gothic" charset="0"/>
            </a:endParaRPr>
          </a:p>
        </p:txBody>
      </p:sp>
      <p:sp>
        <p:nvSpPr>
          <p:cNvPr id="9" name="11 Arco"/>
          <p:cNvSpPr/>
          <p:nvPr/>
        </p:nvSpPr>
        <p:spPr>
          <a:xfrm rot="4575694">
            <a:off x="2986901" y="1291819"/>
            <a:ext cx="785813" cy="1500187"/>
          </a:xfrm>
          <a:prstGeom prst="arc">
            <a:avLst>
              <a:gd name="adj1" fmla="val 14235987"/>
              <a:gd name="adj2" fmla="val 17806314"/>
            </a:avLst>
          </a:prstGeom>
          <a:ln w="38100">
            <a:solidFill>
              <a:schemeClr val="bg1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  <p:sp>
        <p:nvSpPr>
          <p:cNvPr id="10" name="13 Arco"/>
          <p:cNvSpPr/>
          <p:nvPr/>
        </p:nvSpPr>
        <p:spPr>
          <a:xfrm rot="12391607">
            <a:off x="5352276" y="2293531"/>
            <a:ext cx="785813" cy="1500188"/>
          </a:xfrm>
          <a:prstGeom prst="arc">
            <a:avLst>
              <a:gd name="adj1" fmla="val 16426471"/>
              <a:gd name="adj2" fmla="val 226268"/>
            </a:avLst>
          </a:prstGeom>
          <a:ln w="38100">
            <a:solidFill>
              <a:schemeClr val="bg1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  <p:sp>
        <p:nvSpPr>
          <p:cNvPr id="11" name="14 Arco"/>
          <p:cNvSpPr/>
          <p:nvPr/>
        </p:nvSpPr>
        <p:spPr>
          <a:xfrm rot="6232335">
            <a:off x="1494651" y="1934756"/>
            <a:ext cx="1266825" cy="1743075"/>
          </a:xfrm>
          <a:prstGeom prst="arc">
            <a:avLst>
              <a:gd name="adj1" fmla="val 15128836"/>
              <a:gd name="adj2" fmla="val 18458643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  <p:sp>
        <p:nvSpPr>
          <p:cNvPr id="13" name="14 Arco"/>
          <p:cNvSpPr/>
          <p:nvPr/>
        </p:nvSpPr>
        <p:spPr>
          <a:xfrm rot="18895559">
            <a:off x="6052364" y="1752194"/>
            <a:ext cx="1349375" cy="1406525"/>
          </a:xfrm>
          <a:prstGeom prst="arc">
            <a:avLst>
              <a:gd name="adj1" fmla="val 15128836"/>
              <a:gd name="adj2" fmla="val 18458643"/>
            </a:avLst>
          </a:prstGeom>
          <a:ln w="38100">
            <a:solidFill>
              <a:schemeClr val="bg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Century Gothic" charset="0"/>
              <a:ea typeface="ＭＳ Ｐゴシック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549275" y="-290511"/>
            <a:ext cx="8042275" cy="1336676"/>
          </a:xfrm>
        </p:spPr>
        <p:txBody>
          <a:bodyPr/>
          <a:lstStyle/>
          <a:p>
            <a:r>
              <a:rPr lang="en-US" dirty="0" err="1" smtClean="0"/>
              <a:t>Objetivos</a:t>
            </a:r>
            <a:endParaRPr lang="en-US" dirty="0" smtClean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776824" y="1307417"/>
            <a:ext cx="8042275" cy="4343400"/>
          </a:xfrm>
        </p:spPr>
        <p:txBody>
          <a:bodyPr/>
          <a:lstStyle/>
          <a:p>
            <a:pPr marL="0" indent="0">
              <a:buNone/>
            </a:pPr>
            <a:r>
              <a:rPr lang="es-ES" sz="1800" dirty="0" smtClean="0"/>
              <a:t>Contribuir a romper </a:t>
            </a:r>
            <a:r>
              <a:rPr lang="es-ES" sz="1800" dirty="0"/>
              <a:t>la </a:t>
            </a:r>
            <a:r>
              <a:rPr lang="es-ES" sz="1800" b="1" dirty="0"/>
              <a:t>lógica del engaño </a:t>
            </a:r>
            <a:r>
              <a:rPr lang="es-ES" sz="1800" dirty="0"/>
              <a:t>y de la falta de información que permite que las redes de la trata atrapen a las personas para la explotación. </a:t>
            </a:r>
          </a:p>
          <a:p>
            <a:pPr marL="0" indent="0">
              <a:buNone/>
            </a:pPr>
            <a:r>
              <a:rPr lang="es-ES" sz="1800" dirty="0" smtClean="0"/>
              <a:t>Develar </a:t>
            </a:r>
            <a:r>
              <a:rPr lang="es-ES" sz="1800" dirty="0"/>
              <a:t>los </a:t>
            </a:r>
            <a:r>
              <a:rPr lang="es-ES" sz="1800" b="1" dirty="0"/>
              <a:t>mecanismos de la captación </a:t>
            </a:r>
            <a:r>
              <a:rPr lang="es-ES" sz="1800" dirty="0"/>
              <a:t>de las </a:t>
            </a:r>
            <a:r>
              <a:rPr lang="es-ES" sz="1800" dirty="0" smtClean="0"/>
              <a:t>víctimas para evidenciar cómo</a:t>
            </a:r>
            <a:r>
              <a:rPr lang="es-ES" sz="1800" dirty="0"/>
              <a:t>, detrás de grandes ofrecimientos y falsas oportunidades, se esconde la trata de personas. </a:t>
            </a:r>
          </a:p>
          <a:p>
            <a:pPr marL="0" indent="0">
              <a:buNone/>
            </a:pPr>
            <a:r>
              <a:rPr lang="es-ES" sz="1800" dirty="0"/>
              <a:t>F</a:t>
            </a:r>
            <a:r>
              <a:rPr lang="es-ES" sz="1800" dirty="0" smtClean="0"/>
              <a:t>ortalecer </a:t>
            </a:r>
            <a:r>
              <a:rPr lang="es-ES" sz="1800" dirty="0"/>
              <a:t>la </a:t>
            </a:r>
            <a:r>
              <a:rPr lang="es-ES" sz="1800" b="1" dirty="0"/>
              <a:t>prevención primaria </a:t>
            </a:r>
            <a:r>
              <a:rPr lang="es-ES" sz="1800" dirty="0"/>
              <a:t>del delito actuando directamente sobre la captación que es el primer eslabón del proceso de victimización. </a:t>
            </a:r>
            <a:endParaRPr lang="es-ES" sz="1800" dirty="0" smtClean="0"/>
          </a:p>
          <a:p>
            <a:pPr marL="0" indent="0">
              <a:buNone/>
            </a:pPr>
            <a:r>
              <a:rPr lang="es-ES" sz="1800" dirty="0" smtClean="0"/>
              <a:t>Brindar </a:t>
            </a:r>
            <a:r>
              <a:rPr lang="es-ES" sz="1800" dirty="0" err="1" smtClean="0"/>
              <a:t>informaci</a:t>
            </a:r>
            <a:r>
              <a:rPr lang="es-CR" sz="1800" dirty="0" err="1" smtClean="0"/>
              <a:t>ón</a:t>
            </a:r>
            <a:r>
              <a:rPr lang="es-CR" sz="1800" dirty="0" smtClean="0"/>
              <a:t> sobre mecanismos nacionales para obtener información y/o poner denuncias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41194" y="935607"/>
            <a:ext cx="5000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7200" b="1" dirty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1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09896" y="2999945"/>
            <a:ext cx="5000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7200" b="1" dirty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3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92085" y="1961768"/>
            <a:ext cx="71438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7200" b="1" dirty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2</a:t>
            </a:r>
          </a:p>
        </p:txBody>
      </p:sp>
      <p:sp>
        <p:nvSpPr>
          <p:cNvPr id="10" name="7 Rectángulo"/>
          <p:cNvSpPr/>
          <p:nvPr/>
        </p:nvSpPr>
        <p:spPr>
          <a:xfrm>
            <a:off x="232247" y="3880966"/>
            <a:ext cx="5000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R" sz="7200" b="1" dirty="0" smtClean="0">
                <a:ln w="57150">
                  <a:solidFill>
                    <a:schemeClr val="accent1"/>
                  </a:solidFill>
                </a:ln>
                <a:solidFill>
                  <a:schemeClr val="accent1"/>
                </a:solidFill>
                <a:latin typeface="+mn-lt"/>
              </a:rPr>
              <a:t>4</a:t>
            </a:r>
            <a:endParaRPr lang="es-CR" sz="7200" b="1" dirty="0">
              <a:ln w="57150">
                <a:solidFill>
                  <a:schemeClr val="accent1"/>
                </a:solidFill>
              </a:ln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275" y="-213550"/>
            <a:ext cx="8042275" cy="1336675"/>
          </a:xfrm>
        </p:spPr>
        <p:txBody>
          <a:bodyPr/>
          <a:lstStyle/>
          <a:p>
            <a:r>
              <a:rPr lang="es-ES" dirty="0" smtClean="0"/>
              <a:t>Productos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9275" y="1123125"/>
            <a:ext cx="8042275" cy="4343400"/>
          </a:xfrm>
        </p:spPr>
        <p:txBody>
          <a:bodyPr/>
          <a:lstStyle/>
          <a:p>
            <a:pPr algn="ctr"/>
            <a:r>
              <a:rPr lang="es-ES" sz="1400" b="1" dirty="0" smtClean="0"/>
              <a:t>Afiches (4 versiones)</a:t>
            </a:r>
          </a:p>
          <a:p>
            <a:pPr algn="ctr"/>
            <a:r>
              <a:rPr lang="es-ES" sz="1400" b="1" dirty="0" smtClean="0"/>
              <a:t>Volantes (4 versiones)</a:t>
            </a:r>
          </a:p>
          <a:p>
            <a:pPr algn="ctr"/>
            <a:r>
              <a:rPr lang="es-ES" sz="1400" b="1" dirty="0" smtClean="0"/>
              <a:t>Serie radiofónica (9 capítulos, 2 cuñas promocionales, 1 canción y 1 cuña de denuncia)</a:t>
            </a:r>
          </a:p>
          <a:p>
            <a:pPr algn="ctr"/>
            <a:r>
              <a:rPr lang="es-ES" sz="1400" b="1" dirty="0" smtClean="0"/>
              <a:t>Cuñas radiales (3 versiones)</a:t>
            </a:r>
          </a:p>
          <a:p>
            <a:pPr algn="ctr"/>
            <a:r>
              <a:rPr lang="es-ES" sz="1400" b="1" dirty="0" smtClean="0"/>
              <a:t>Materiales para redes sociales (3 versiones)</a:t>
            </a:r>
          </a:p>
          <a:p>
            <a:pPr algn="ctr"/>
            <a:r>
              <a:rPr lang="es-ES" sz="1400" b="1" dirty="0" smtClean="0"/>
              <a:t>Spot televisivo</a:t>
            </a:r>
          </a:p>
          <a:p>
            <a:pPr algn="ctr"/>
            <a:r>
              <a:rPr lang="es-ES" sz="1400" b="1" dirty="0" smtClean="0"/>
              <a:t>Vídeo informativo sobre trata</a:t>
            </a:r>
          </a:p>
          <a:p>
            <a:pPr algn="ctr"/>
            <a:r>
              <a:rPr lang="es-ES" sz="1400" b="1" dirty="0"/>
              <a:t>P</a:t>
            </a:r>
            <a:r>
              <a:rPr lang="es-ES" sz="1400" b="1" dirty="0" smtClean="0"/>
              <a:t>ágina web regional</a:t>
            </a:r>
          </a:p>
          <a:p>
            <a:pPr algn="ctr"/>
            <a:r>
              <a:rPr lang="es-ES" sz="1400" b="1" dirty="0" smtClean="0"/>
              <a:t>La puerta del éxito</a:t>
            </a:r>
          </a:p>
          <a:p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33792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549275" y="-469900"/>
            <a:ext cx="8042275" cy="1336675"/>
          </a:xfrm>
        </p:spPr>
        <p:txBody>
          <a:bodyPr/>
          <a:lstStyle/>
          <a:p>
            <a:r>
              <a:rPr lang="en-US" dirty="0" smtClean="0"/>
              <a:t>Spot  TV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/>
          </p:cNvSpPr>
          <p:nvPr>
            <p:ph type="title"/>
          </p:nvPr>
        </p:nvSpPr>
        <p:spPr>
          <a:xfrm>
            <a:off x="4740479" y="4495530"/>
            <a:ext cx="4190161" cy="922907"/>
          </a:xfrm>
        </p:spPr>
        <p:txBody>
          <a:bodyPr/>
          <a:lstStyle/>
          <a:p>
            <a:r>
              <a:rPr lang="en-US" sz="2800" b="1" dirty="0" err="1" smtClean="0"/>
              <a:t>Volantes</a:t>
            </a:r>
            <a:r>
              <a:rPr lang="en-US" sz="2800" b="1" dirty="0" smtClean="0"/>
              <a:t> y </a:t>
            </a:r>
            <a:r>
              <a:rPr lang="en-US" sz="2800" b="1" dirty="0" err="1" smtClean="0"/>
              <a:t>Afiches</a:t>
            </a:r>
            <a:endParaRPr lang="en-US" sz="28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>
          <a:xfrm>
            <a:off x="5434575" y="1606933"/>
            <a:ext cx="2988895" cy="1336675"/>
          </a:xfrm>
        </p:spPr>
        <p:txBody>
          <a:bodyPr/>
          <a:lstStyle/>
          <a:p>
            <a:r>
              <a:rPr lang="en-US" sz="3600" b="1" dirty="0" err="1" smtClean="0"/>
              <a:t>Volantes</a:t>
            </a:r>
            <a:r>
              <a:rPr lang="en-US" sz="3600" b="1" dirty="0" smtClean="0"/>
              <a:t> y </a:t>
            </a:r>
            <a:r>
              <a:rPr lang="en-US" sz="3600" b="1" dirty="0" err="1" smtClean="0"/>
              <a:t>Afiches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Cuñas radiales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850</TotalTime>
  <Words>233</Words>
  <Application>Microsoft Office PowerPoint</Application>
  <PresentationFormat>On-screen Show (4:3)</PresentationFormat>
  <Paragraphs>39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Breeze</vt:lpstr>
      <vt:lpstr>PowerPoint Presentation</vt:lpstr>
      <vt:lpstr>PowerPoint Presentation</vt:lpstr>
      <vt:lpstr>Objetivos</vt:lpstr>
      <vt:lpstr>Productos</vt:lpstr>
      <vt:lpstr>Spot  TV</vt:lpstr>
      <vt:lpstr>PowerPoint Presentation</vt:lpstr>
      <vt:lpstr>Volantes y Afiches</vt:lpstr>
      <vt:lpstr>Volantes y Afiches</vt:lpstr>
      <vt:lpstr>Cuñas radiales</vt:lpstr>
      <vt:lpstr>Redes Sociales y Página Web</vt:lpstr>
      <vt:lpstr>Serie Radial</vt:lpstr>
      <vt:lpstr>Página web</vt:lpstr>
      <vt:lpstr>DIFUSION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MacBook</dc:creator>
  <cp:lastModifiedBy>URCUYO Carolina</cp:lastModifiedBy>
  <cp:revision>44</cp:revision>
  <dcterms:created xsi:type="dcterms:W3CDTF">2011-08-07T16:52:02Z</dcterms:created>
  <dcterms:modified xsi:type="dcterms:W3CDTF">2013-06-21T22:53:10Z</dcterms:modified>
</cp:coreProperties>
</file>