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58" r:id="rId4"/>
    <p:sldId id="269" r:id="rId5"/>
    <p:sldId id="262" r:id="rId6"/>
    <p:sldId id="263" r:id="rId7"/>
    <p:sldId id="267" r:id="rId8"/>
    <p:sldId id="268" r:id="rId9"/>
    <p:sldId id="264" r:id="rId10"/>
    <p:sldId id="265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E4F"/>
    <a:srgbClr val="1FB0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7" autoAdjust="0"/>
  </p:normalViewPr>
  <p:slideViewPr>
    <p:cSldViewPr snapToGrid="0" snapToObjects="1"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EB293-91CA-4544-A567-3CDF5FE08869}" type="datetimeFigureOut">
              <a:rPr lang="es-ES" smtClean="0"/>
              <a:t>6/23/13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72D5E-9674-E343-BAF5-0E1F7307075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09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2D5E-9674-E343-BAF5-0E1F7307075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939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608B5-0951-40DF-ADB7-EE518AB75A49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90BA-6309-46CA-9019-CC165578D6E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5156-72C2-4EFC-AEC1-A55EA65526EA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B1D3-9C51-4294-AEEB-90445B4814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70B4F-9D88-43CD-AACA-8BC58D3602A3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4754-5066-4787-9485-E3E9F180D39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3CB65-7954-40D4-8435-008D07EC0DBD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C15B-E5DC-4DE1-8DF8-5C40BA0F918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265A9-C4C9-459A-9434-0B085252966D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2737-F01B-49A5-8FD2-4B86D2BEB6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368C-A765-4A95-9057-C61AD17DA7FB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0D27-D3BA-4CF5-A1FE-297683B3E45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B444-D80A-4448-95B4-BF45703DF979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49325-4443-4406-8548-02019AB09DE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811C1-0F08-42CD-B60D-D48E4D19C0D0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101A-1594-4279-AD32-C4B0D612B1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6DE28-0187-43F0-AA23-7E362A28CA52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57C70-DF7D-4403-8F15-D5424811F2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1B16D-6FDA-4438-841E-AA9477921A31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97D5-DE15-4D51-8904-45EB84D8314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F7D9-2B50-429F-A2E1-74AC46C1B2EA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4A907-8B43-4AD9-97A4-7F975CEB810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B191-D62D-415F-9574-C8F51659DCC6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345F-A83C-409A-949E-8FCBEBDD179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12D9962-0289-4F6A-B306-A12881A6438B}" type="datetimeFigureOut">
              <a:rPr lang="en-US"/>
              <a:pPr>
                <a:defRPr/>
              </a:pPr>
              <a:t>6/23/13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383F051-F117-4214-8E2F-1DF9803299D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031" name="Picture 6" descr="invitacion-carta con espacio.png"/>
          <p:cNvPicPr>
            <a:picLocks noChangeAspect="1"/>
          </p:cNvPicPr>
          <p:nvPr userDrawn="1"/>
        </p:nvPicPr>
        <p:blipFill>
          <a:blip r:embed="rId14"/>
          <a:srcRect t="30957" b="53825"/>
          <a:stretch>
            <a:fillRect/>
          </a:stretch>
        </p:blipFill>
        <p:spPr bwMode="auto">
          <a:xfrm>
            <a:off x="0" y="5570483"/>
            <a:ext cx="9144000" cy="1287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9pPr>
    </p:titleStyle>
    <p:bodyStyle>
      <a:lvl1pPr marL="349250" indent="-349250" algn="l" rtl="0" fontAlgn="base">
        <a:spcBef>
          <a:spcPts val="20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fontAlgn="base">
        <a:spcBef>
          <a:spcPts val="600"/>
        </a:spcBef>
        <a:spcAft>
          <a:spcPct val="0"/>
        </a:spcAft>
        <a:buClr>
          <a:srgbClr val="1F3155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+mn-lt"/>
          <a:ea typeface="+mn-ea"/>
          <a:cs typeface="+mn-cs"/>
        </a:defRPr>
      </a:lvl2pPr>
      <a:lvl3pPr marL="968375" indent="-282575" algn="l" rtl="0" fontAlgn="base">
        <a:spcBef>
          <a:spcPts val="6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+mn-ea"/>
          <a:cs typeface="+mn-cs"/>
        </a:defRPr>
      </a:lvl3pPr>
      <a:lvl4pPr marL="1263650" indent="-295275" algn="l" rtl="0" fontAlgn="base">
        <a:spcBef>
          <a:spcPts val="600"/>
        </a:spcBef>
        <a:spcAft>
          <a:spcPct val="0"/>
        </a:spcAft>
        <a:buClr>
          <a:srgbClr val="1F3155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546225" indent="-282575" algn="l" rtl="0" fontAlgn="base">
        <a:spcBef>
          <a:spcPts val="6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523" y="1090441"/>
            <a:ext cx="6589233" cy="186052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/>
              <a:t>Communication Strategy to Combat Trafficking in  Persons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195" y="2746922"/>
            <a:ext cx="4662034" cy="1715993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998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268288" y="-155575"/>
            <a:ext cx="8594725" cy="1336675"/>
          </a:xfrm>
        </p:spPr>
        <p:txBody>
          <a:bodyPr/>
          <a:lstStyle/>
          <a:p>
            <a:r>
              <a:rPr lang="en-US" dirty="0" smtClean="0"/>
              <a:t>Social Network and Website</a:t>
            </a:r>
          </a:p>
        </p:txBody>
      </p:sp>
      <p:pic>
        <p:nvPicPr>
          <p:cNvPr id="25606" name="Picture 6" descr="din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1513" y="3602038"/>
            <a:ext cx="2068512" cy="1724025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165325"/>
            <a:ext cx="8042275" cy="1336675"/>
          </a:xfrm>
        </p:spPr>
        <p:txBody>
          <a:bodyPr/>
          <a:lstStyle/>
          <a:p>
            <a:r>
              <a:rPr lang="es-ES" sz="4000" dirty="0" smtClean="0"/>
              <a:t>Radio Series</a:t>
            </a: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  <p:extLst>
      <p:ext uri="{BB962C8B-B14F-4D97-AF65-F5344CB8AC3E}">
        <p14:creationId xmlns:p14="http://schemas.microsoft.com/office/powerpoint/2010/main" val="1548493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266350"/>
            <a:ext cx="8042275" cy="1336675"/>
          </a:xfrm>
        </p:spPr>
        <p:txBody>
          <a:bodyPr/>
          <a:lstStyle/>
          <a:p>
            <a:r>
              <a:rPr lang="en-GB" smtClean="0"/>
              <a:t>Website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  <p:extLst>
      <p:ext uri="{BB962C8B-B14F-4D97-AF65-F5344CB8AC3E}">
        <p14:creationId xmlns:p14="http://schemas.microsoft.com/office/powerpoint/2010/main" val="212054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DISSEMINATION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Materials ready for wide dissemination; </a:t>
            </a:r>
          </a:p>
          <a:p>
            <a:r>
              <a:rPr lang="es-CR" dirty="0" smtClean="0"/>
              <a:t>Two DVDs including the complete materials will be delivered to each delegation;</a:t>
            </a:r>
          </a:p>
          <a:p>
            <a:r>
              <a:rPr lang="es-CR" dirty="0" smtClean="0"/>
              <a:t>Copyright: IOM – materials may be used citing the source and maintaining the logo of the organization;</a:t>
            </a:r>
          </a:p>
          <a:p>
            <a:r>
              <a:rPr lang="es-CR" dirty="0" smtClean="0"/>
              <a:t>Logos of other organizations may be added if required.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  <p:extLst>
      <p:ext uri="{BB962C8B-B14F-4D97-AF65-F5344CB8AC3E}">
        <p14:creationId xmlns:p14="http://schemas.microsoft.com/office/powerpoint/2010/main" val="346243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R" sz="4800" dirty="0" smtClean="0"/>
              <a:t>THANK YOU</a:t>
            </a:r>
            <a:endParaRPr lang="en-US" sz="4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  <p:extLst>
      <p:ext uri="{BB962C8B-B14F-4D97-AF65-F5344CB8AC3E}">
        <p14:creationId xmlns:p14="http://schemas.microsoft.com/office/powerpoint/2010/main" val="150454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1558560" y="2124508"/>
            <a:ext cx="6143668" cy="82866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es-CR" sz="4000" b="1" dirty="0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The Deceitful Proposal</a:t>
            </a:r>
          </a:p>
        </p:txBody>
      </p:sp>
      <p:sp>
        <p:nvSpPr>
          <p:cNvPr id="5" name="3 Rectángulo"/>
          <p:cNvSpPr/>
          <p:nvPr/>
        </p:nvSpPr>
        <p:spPr>
          <a:xfrm>
            <a:off x="486589" y="3053944"/>
            <a:ext cx="2000250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 dirty="0" smtClean="0">
                <a:solidFill>
                  <a:schemeClr val="accent1"/>
                </a:solidFill>
                <a:latin typeface="Century Gothic" charset="0"/>
              </a:rPr>
              <a:t>To prevent</a:t>
            </a:r>
            <a:endParaRPr lang="es-CR" sz="2800" dirty="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6" name="8 Rectángulo"/>
          <p:cNvSpPr/>
          <p:nvPr/>
        </p:nvSpPr>
        <p:spPr>
          <a:xfrm>
            <a:off x="4558526" y="3768319"/>
            <a:ext cx="241935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 dirty="0" smtClean="0">
                <a:solidFill>
                  <a:schemeClr val="accent1"/>
                </a:solidFill>
                <a:latin typeface="Century Gothic" charset="0"/>
              </a:rPr>
              <a:t>To report</a:t>
            </a:r>
            <a:endParaRPr lang="es-CR" sz="2800" dirty="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7" name="9 Rectángulo"/>
          <p:cNvSpPr/>
          <p:nvPr/>
        </p:nvSpPr>
        <p:spPr>
          <a:xfrm>
            <a:off x="5844401" y="982256"/>
            <a:ext cx="2124075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 dirty="0" smtClean="0">
                <a:solidFill>
                  <a:schemeClr val="accent1"/>
                </a:solidFill>
                <a:latin typeface="Century Gothic" charset="0"/>
              </a:rPr>
              <a:t>To inform</a:t>
            </a:r>
            <a:endParaRPr lang="es-CR" sz="2800" dirty="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8" name="10 Rectángulo"/>
          <p:cNvSpPr/>
          <p:nvPr/>
        </p:nvSpPr>
        <p:spPr>
          <a:xfrm>
            <a:off x="1629589" y="1248084"/>
            <a:ext cx="2071687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 dirty="0" smtClean="0">
                <a:solidFill>
                  <a:schemeClr val="accent1"/>
                </a:solidFill>
                <a:latin typeface="Century Gothic" charset="0"/>
              </a:rPr>
              <a:t>To make visible</a:t>
            </a:r>
            <a:endParaRPr lang="es-CR" sz="2800" dirty="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9" name="11 Arco"/>
          <p:cNvSpPr/>
          <p:nvPr/>
        </p:nvSpPr>
        <p:spPr>
          <a:xfrm rot="4575694">
            <a:off x="2986901" y="1291819"/>
            <a:ext cx="785813" cy="1500187"/>
          </a:xfrm>
          <a:prstGeom prst="arc">
            <a:avLst>
              <a:gd name="adj1" fmla="val 14235987"/>
              <a:gd name="adj2" fmla="val 17806314"/>
            </a:avLst>
          </a:prstGeom>
          <a:ln w="38100">
            <a:solidFill>
              <a:schemeClr val="bg1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0" name="13 Arco"/>
          <p:cNvSpPr/>
          <p:nvPr/>
        </p:nvSpPr>
        <p:spPr>
          <a:xfrm rot="12391607">
            <a:off x="5352276" y="2293531"/>
            <a:ext cx="785813" cy="1500188"/>
          </a:xfrm>
          <a:prstGeom prst="arc">
            <a:avLst>
              <a:gd name="adj1" fmla="val 16426471"/>
              <a:gd name="adj2" fmla="val 226268"/>
            </a:avLst>
          </a:prstGeom>
          <a:ln w="38100">
            <a:solidFill>
              <a:schemeClr val="bg1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1" name="14 Arco"/>
          <p:cNvSpPr/>
          <p:nvPr/>
        </p:nvSpPr>
        <p:spPr>
          <a:xfrm rot="6232335">
            <a:off x="1494651" y="1934756"/>
            <a:ext cx="1266825" cy="1743075"/>
          </a:xfrm>
          <a:prstGeom prst="arc">
            <a:avLst>
              <a:gd name="adj1" fmla="val 15128836"/>
              <a:gd name="adj2" fmla="val 18458643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3" name="14 Arco"/>
          <p:cNvSpPr/>
          <p:nvPr/>
        </p:nvSpPr>
        <p:spPr>
          <a:xfrm rot="18895559">
            <a:off x="6052364" y="1752194"/>
            <a:ext cx="1349375" cy="1406525"/>
          </a:xfrm>
          <a:prstGeom prst="arc">
            <a:avLst>
              <a:gd name="adj1" fmla="val 15128836"/>
              <a:gd name="adj2" fmla="val 18458643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549275" y="-290511"/>
            <a:ext cx="8042275" cy="1336676"/>
          </a:xfrm>
        </p:spPr>
        <p:txBody>
          <a:bodyPr/>
          <a:lstStyle/>
          <a:p>
            <a:r>
              <a:rPr lang="en-GB" dirty="0" smtClean="0"/>
              <a:t>Objectives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776824" y="1307417"/>
            <a:ext cx="8042275" cy="434340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To help break the </a:t>
            </a:r>
            <a:r>
              <a:rPr lang="en-GB" sz="1800" b="1" dirty="0" smtClean="0"/>
              <a:t>logic of deception </a:t>
            </a:r>
            <a:r>
              <a:rPr lang="en-GB" sz="1800" dirty="0" smtClean="0"/>
              <a:t>and lack of information that enables trafficking networks to capture persons with the aim of subjecting them to exploitation. </a:t>
            </a:r>
          </a:p>
          <a:p>
            <a:pPr marL="0" indent="0">
              <a:buNone/>
            </a:pPr>
            <a:r>
              <a:rPr lang="en-GB" sz="1800" dirty="0" smtClean="0"/>
              <a:t>To reveal </a:t>
            </a:r>
            <a:r>
              <a:rPr lang="en-GB" sz="1800" b="1" dirty="0" smtClean="0"/>
              <a:t>mechanisms to attract </a:t>
            </a:r>
            <a:r>
              <a:rPr lang="en-GB" sz="1800" dirty="0" smtClean="0"/>
              <a:t>victims in order to show how trafficking in persons is hidden behind great offers and false opportunities. </a:t>
            </a:r>
          </a:p>
          <a:p>
            <a:pPr marL="0" indent="0">
              <a:buNone/>
            </a:pPr>
            <a:r>
              <a:rPr lang="en-GB" sz="1800" dirty="0" smtClean="0"/>
              <a:t>To strengthen </a:t>
            </a:r>
            <a:r>
              <a:rPr lang="en-GB" sz="1800" b="1" dirty="0" smtClean="0"/>
              <a:t>primary prevention </a:t>
            </a:r>
            <a:r>
              <a:rPr lang="en-GB" sz="1800" dirty="0" smtClean="0"/>
              <a:t>of the crime through direct actions to address attraction of victims, which is the first stage of the process of victimization. </a:t>
            </a:r>
          </a:p>
          <a:p>
            <a:pPr marL="0" indent="0">
              <a:buNone/>
            </a:pPr>
            <a:r>
              <a:rPr lang="en-GB" sz="1800" dirty="0" smtClean="0"/>
              <a:t>To disseminate information about national mechanisms for obtaining information and reporting the crime.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41194" y="935607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mtClean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1</a:t>
            </a:r>
            <a:endParaRPr lang="en-GB" sz="7200" b="1">
              <a:ln w="57150">
                <a:solidFill>
                  <a:schemeClr val="accent1"/>
                </a:solidFill>
              </a:ln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09896" y="2999945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mtClean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3</a:t>
            </a:r>
            <a:endParaRPr lang="en-GB" sz="7200" b="1">
              <a:ln w="57150">
                <a:solidFill>
                  <a:schemeClr val="accent1"/>
                </a:solidFill>
              </a:ln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92085" y="1961768"/>
            <a:ext cx="71438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mtClean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2</a:t>
            </a:r>
            <a:endParaRPr lang="en-GB" sz="7200" b="1">
              <a:ln w="57150">
                <a:solidFill>
                  <a:schemeClr val="accent1"/>
                </a:solidFill>
              </a:ln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7 Rectángulo"/>
          <p:cNvSpPr/>
          <p:nvPr/>
        </p:nvSpPr>
        <p:spPr>
          <a:xfrm>
            <a:off x="232247" y="3880966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200" b="1" smtClean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4</a:t>
            </a:r>
            <a:endParaRPr lang="en-GB" sz="7200" b="1">
              <a:ln w="57150">
                <a:solidFill>
                  <a:schemeClr val="accent1"/>
                </a:solidFill>
              </a:ln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213550"/>
            <a:ext cx="8042275" cy="1336675"/>
          </a:xfrm>
        </p:spPr>
        <p:txBody>
          <a:bodyPr/>
          <a:lstStyle/>
          <a:p>
            <a:r>
              <a:rPr lang="en-GB" dirty="0" smtClean="0"/>
              <a:t>Materials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123125"/>
            <a:ext cx="8042275" cy="4343400"/>
          </a:xfrm>
        </p:spPr>
        <p:txBody>
          <a:bodyPr/>
          <a:lstStyle/>
          <a:p>
            <a:pPr algn="ctr"/>
            <a:r>
              <a:rPr lang="en-GB" sz="1400" b="1" dirty="0" smtClean="0"/>
              <a:t>Posters (4 versions)</a:t>
            </a:r>
          </a:p>
          <a:p>
            <a:pPr algn="ctr"/>
            <a:r>
              <a:rPr lang="en-GB" sz="1400" b="1" dirty="0" smtClean="0"/>
              <a:t>Fliers (4 versions)</a:t>
            </a:r>
          </a:p>
          <a:p>
            <a:pPr algn="ctr"/>
            <a:r>
              <a:rPr lang="en-GB" sz="1400" b="1" dirty="0" smtClean="0"/>
              <a:t>Radio broadcasts (9 chapters, 2 radio spots, 1 song and 1 denouncement spot)</a:t>
            </a:r>
          </a:p>
          <a:p>
            <a:pPr algn="ctr"/>
            <a:r>
              <a:rPr lang="en-GB" sz="1400" b="1" dirty="0" smtClean="0"/>
              <a:t>Radio spots (3 versions)</a:t>
            </a:r>
          </a:p>
          <a:p>
            <a:pPr algn="ctr"/>
            <a:r>
              <a:rPr lang="en-GB" sz="1400" b="1" dirty="0" smtClean="0"/>
              <a:t>Materials for social networks (3 versions)</a:t>
            </a:r>
          </a:p>
          <a:p>
            <a:pPr algn="ctr"/>
            <a:r>
              <a:rPr lang="en-GB" sz="1400" b="1" dirty="0" smtClean="0"/>
              <a:t>TV spot</a:t>
            </a:r>
          </a:p>
          <a:p>
            <a:pPr algn="ctr"/>
            <a:r>
              <a:rPr lang="en-GB" sz="1400" b="1" dirty="0" smtClean="0"/>
              <a:t>Informational video about trafficking in persons</a:t>
            </a:r>
          </a:p>
          <a:p>
            <a:pPr algn="ctr"/>
            <a:r>
              <a:rPr lang="en-GB" sz="1400" b="1" dirty="0" smtClean="0"/>
              <a:t>Regional website</a:t>
            </a:r>
          </a:p>
          <a:p>
            <a:pPr algn="ctr"/>
            <a:r>
              <a:rPr lang="en-GB" sz="1400" b="1" dirty="0" smtClean="0"/>
              <a:t>“La </a:t>
            </a:r>
            <a:r>
              <a:rPr lang="en-GB" sz="1400" b="1" dirty="0" err="1" smtClean="0"/>
              <a:t>puerta</a:t>
            </a:r>
            <a:r>
              <a:rPr lang="en-GB" sz="1400" b="1" dirty="0" smtClean="0"/>
              <a:t> del </a:t>
            </a:r>
            <a:r>
              <a:rPr lang="en-GB" sz="1400" b="1" dirty="0" err="1" smtClean="0"/>
              <a:t>éxito</a:t>
            </a:r>
            <a:r>
              <a:rPr lang="en-GB" sz="1400" b="1" dirty="0" smtClean="0"/>
              <a:t>” (The Door to Success)</a:t>
            </a:r>
          </a:p>
          <a:p>
            <a:endParaRPr lang="en-GB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  <p:extLst>
      <p:ext uri="{BB962C8B-B14F-4D97-AF65-F5344CB8AC3E}">
        <p14:creationId xmlns:p14="http://schemas.microsoft.com/office/powerpoint/2010/main" val="2337925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549275" y="-469900"/>
            <a:ext cx="8042275" cy="1336675"/>
          </a:xfrm>
        </p:spPr>
        <p:txBody>
          <a:bodyPr/>
          <a:lstStyle/>
          <a:p>
            <a:r>
              <a:rPr lang="en-US" dirty="0" smtClean="0"/>
              <a:t>TV Spot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4740479" y="4495530"/>
            <a:ext cx="4190161" cy="922907"/>
          </a:xfrm>
        </p:spPr>
        <p:txBody>
          <a:bodyPr/>
          <a:lstStyle/>
          <a:p>
            <a:r>
              <a:rPr lang="en-US" sz="2800" b="1" dirty="0" smtClean="0"/>
              <a:t>Fliers and Posters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5434575" y="1606933"/>
            <a:ext cx="2988895" cy="1336675"/>
          </a:xfrm>
        </p:spPr>
        <p:txBody>
          <a:bodyPr/>
          <a:lstStyle/>
          <a:p>
            <a:r>
              <a:rPr lang="en-US" sz="3600" b="1" dirty="0" smtClean="0"/>
              <a:t>Fliers and Posters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Spots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38612" y="5710241"/>
            <a:ext cx="8594725" cy="963938"/>
          </a:xfrm>
          <a:prstGeom prst="rect">
            <a:avLst/>
          </a:prstGeom>
          <a:solidFill>
            <a:srgbClr val="0E2E4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accent1"/>
                </a:solidFill>
                <a:latin typeface="News Gothic MT"/>
              </a:defRPr>
            </a:lvl9pPr>
          </a:lstStyle>
          <a:p>
            <a:r>
              <a:rPr lang="en-GB" sz="4800" dirty="0" smtClean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Everything is not what it seems</a:t>
            </a:r>
          </a:p>
        </p:txBody>
      </p:sp>
    </p:spTree>
  </p:cSld>
  <p:clrMapOvr>
    <a:masterClrMapping/>
  </p:clrMapOvr>
  <p:transition xmlns:p14="http://schemas.microsoft.com/office/powerpoint/2010/main" spd="slow">
    <p:wheel spokes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934</TotalTime>
  <Words>335</Words>
  <Application>Microsoft Macintosh PowerPoint</Application>
  <PresentationFormat>Presentación en pantalla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Breeze</vt:lpstr>
      <vt:lpstr>Presentación de PowerPoint</vt:lpstr>
      <vt:lpstr>Presentación de PowerPoint</vt:lpstr>
      <vt:lpstr>Objectives</vt:lpstr>
      <vt:lpstr>Materials</vt:lpstr>
      <vt:lpstr>TV Spot</vt:lpstr>
      <vt:lpstr> </vt:lpstr>
      <vt:lpstr>Fliers and Posters</vt:lpstr>
      <vt:lpstr>Fliers and Posters</vt:lpstr>
      <vt:lpstr>Radio Spots</vt:lpstr>
      <vt:lpstr>Social Network and Website</vt:lpstr>
      <vt:lpstr>Radio Series</vt:lpstr>
      <vt:lpstr>Website</vt:lpstr>
      <vt:lpstr>DISSEMINATION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MacBook</dc:creator>
  <cp:lastModifiedBy>Christiane Lehnhoff</cp:lastModifiedBy>
  <cp:revision>51</cp:revision>
  <dcterms:created xsi:type="dcterms:W3CDTF">2011-08-07T16:52:02Z</dcterms:created>
  <dcterms:modified xsi:type="dcterms:W3CDTF">2013-06-23T18:54:45Z</dcterms:modified>
</cp:coreProperties>
</file>