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292" r:id="rId16"/>
    <p:sldId id="295" r:id="rId17"/>
    <p:sldId id="298" r:id="rId18"/>
    <p:sldId id="299" r:id="rId19"/>
    <p:sldId id="302" r:id="rId20"/>
    <p:sldId id="303" r:id="rId21"/>
    <p:sldId id="305" r:id="rId22"/>
    <p:sldId id="306" r:id="rId23"/>
    <p:sldId id="323" r:id="rId24"/>
    <p:sldId id="30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DY 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33CC33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2" autoAdjust="0"/>
  </p:normalViewPr>
  <p:slideViewPr>
    <p:cSldViewPr>
      <p:cViewPr>
        <p:scale>
          <a:sx n="76" d="100"/>
          <a:sy n="76" d="100"/>
        </p:scale>
        <p:origin x="-99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59D46C-49D4-4F27-A707-DA34A1EAAF94}" type="datetimeFigureOut">
              <a:rPr lang="en-GB"/>
              <a:pPr>
                <a:defRPr/>
              </a:pPr>
              <a:t>05/11/2013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ECB298-D19E-4FE6-9C9A-88688FA9ADD9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3" name="Picture 14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20913"/>
            <a:ext cx="312420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7F1CB-6351-48E6-84F5-D2AE5850EE9A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3B495-9E1E-4018-9667-29DCB89617A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6CCBA-8E34-42EC-9D3D-D96D305CFA98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EC5B9-4A8C-4610-8201-DA9ED0F2C9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802A9-FB16-4372-AB4D-3C7F562095B9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77F12-4B1C-4DD8-9D3B-C353CF25986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6483-82B8-478F-A509-907BF1BF91E7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B5409-8F87-4284-B5CE-B18E637858C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97"/>
          <p:cNvPicPr>
            <a:picLocks noChangeAspect="1"/>
          </p:cNvPicPr>
          <p:nvPr userDrawn="1"/>
        </p:nvPicPr>
        <p:blipFill>
          <a:blip r:embed="rId3">
            <a:grayscl/>
            <a:biLevel thresh="50000"/>
          </a:blip>
          <a:srcRect/>
          <a:stretch>
            <a:fillRect/>
          </a:stretch>
        </p:blipFill>
        <p:spPr bwMode="auto">
          <a:xfrm>
            <a:off x="7094538" y="4427538"/>
            <a:ext cx="2062162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DE196-E9A9-4601-9AA5-C2D98B92676E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93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A67CE-38DA-47C1-8C20-F924D925499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6005-7B70-4B42-8B6F-B605E05DEE83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C5E8-BA84-4BFD-8C44-3416303E4D9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1351-894C-4B88-8FCF-364C61A7E66A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26263-649A-44C7-94F9-3629A44DC0A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BC2FB-A2CC-4841-8954-A1F718CB808B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8CC3F-655B-4542-81FF-4671D95701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B1682-4287-438C-B439-B077C68D2527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14A58-9F54-4BA0-9531-5B48C879056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B82EB-87E7-4BCA-952B-DBF0B6A469FA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F65F-6768-4FCA-8BC7-9577646DE39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CA2D-213A-476F-90B1-949466C55E3A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35D41-E1D8-4BEE-BE9C-5EDA0F576F2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74A9EF-BD35-43DD-A18A-3FE8E74459D6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4FE838-D9BB-4467-BCDF-08BFFD86A6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504950" y="917575"/>
            <a:ext cx="6157913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63" r:id="rId7"/>
    <p:sldLayoutId id="2147483770" r:id="rId8"/>
    <p:sldLayoutId id="2147483771" r:id="rId9"/>
    <p:sldLayoutId id="2147483762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altLang="ja-JP" sz="2800" u="sng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Retorno Voluntario Asistido y Reintegración</a:t>
            </a:r>
            <a:endParaRPr lang="es-ES" sz="2800" u="sng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altLang="ja-JP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Taller  para el fortalecimiento de las capacidades de las autoridades consulares  </a:t>
            </a:r>
          </a:p>
          <a:p>
            <a:pPr eaLnBrk="1" hangingPunct="1">
              <a:buFont typeface="Arial" charset="0"/>
              <a:buNone/>
            </a:pPr>
            <a:r>
              <a:rPr lang="es-ES" altLang="ja-JP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En la protección de los derechos laborales de las personas migrantes trabajadoras</a:t>
            </a:r>
            <a:r>
              <a:rPr lang="es-ES" altLang="ja-JP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 </a:t>
            </a:r>
            <a:r>
              <a:rPr lang="es-ES" altLang="ja-JP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endParaRPr lang="es-ES" altLang="ja-JP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eaLnBrk="1" hangingPunct="1">
              <a:buFont typeface="Arial" charset="0"/>
              <a:buNone/>
            </a:pPr>
            <a:r>
              <a:rPr lang="es-ES" altLang="ja-JP" sz="2000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Tegucigalpa,  Honduras  05 y 06  de Noviembre de 2013</a:t>
            </a:r>
          </a:p>
          <a:p>
            <a:pPr eaLnBrk="1" hangingPunct="1">
              <a:buFont typeface="Arial" charset="0"/>
              <a:buNone/>
            </a:pPr>
            <a:r>
              <a:rPr lang="es-ES" altLang="ja-JP" sz="2000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34" charset="-128"/>
              </a:rPr>
              <a:t>Organización Internacional para las Migraciones (IOM)</a:t>
            </a:r>
          </a:p>
          <a:p>
            <a:pPr eaLnBrk="1" hangingPunct="1"/>
            <a:endParaRPr lang="es-ES" sz="2000" i="1" smtClean="0">
              <a:effectLst>
                <a:outerShdw blurRad="38100" dist="38100" dir="2700000" algn="tl">
                  <a:srgbClr val="1D3641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Asistencia en el retorno/transito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Arreglos de viaje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Boleto y equipaje 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 Asistencia en el abordaje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 Asistencia en los traslados al aeropuerto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 Subvenciones en efectivo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Asistencia en el transito 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 Escoltas medicas y no medicas  para</a:t>
            </a:r>
          </a:p>
          <a:p>
            <a:pPr lvl="2" eaLnBrk="1" hangingPunct="1">
              <a:buFont typeface="Arial" charset="0"/>
              <a:buNone/>
            </a:pPr>
            <a:r>
              <a:rPr lang="en-GB" smtClean="0">
                <a:solidFill>
                  <a:schemeClr val="bg1"/>
                </a:solidFill>
                <a:latin typeface="Arial" charset="0"/>
              </a:rPr>
              <a:t>    Casos vulnerables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Hospedaje temporal (si fuese necesario)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Asistencia en la recepcion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Consejeria e informacion 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Identificacion de necesidades especiales </a:t>
            </a:r>
          </a:p>
          <a:p>
            <a:pPr lvl="2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Preparacion para la fase de reintegracion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Transporte a comunidad o familia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Albergue temporal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Asistencia o referencia medica (si fuese necesario) </a:t>
            </a:r>
          </a:p>
          <a:p>
            <a:pPr eaLnBrk="1" hangingPunct="1">
              <a:buFont typeface="Arial" charset="0"/>
              <a:buNone/>
            </a:pPr>
            <a:endParaRPr lang="en-US" sz="200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Asistencia en Reintegracion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b="1" smtClean="0">
                <a:solidFill>
                  <a:schemeClr val="bg1"/>
                </a:solidFill>
                <a:latin typeface="Arial" charset="0"/>
              </a:rPr>
              <a:t>Tipos de asistencia;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Subvencion reintegracion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Efectivo para la partida y llegada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Arreglos temporales para la recepcion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Puede ser desde semanas hasta meses 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Desarrollo de proyectos productivos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Credito o Donaciones para iniciar un proyecto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Asistencia a la comunidad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Costruccion de escuelas , hospitales etc.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Enfoque institucional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Promocion de autoempleo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Asistencia socio economica</a:t>
            </a: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Arial" charset="0"/>
              </a:rPr>
              <a:t>Asistencia e especie (matricula de una escuela, apoyo para iniciar un negocio, capacitaciones etc)</a:t>
            </a:r>
            <a:endParaRPr lang="es-ES" sz="20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Monitoreo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Medir el progreso durante el proceso de reintegracion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Identificatcion de necesidades/cambios dentro de la poblacion beneficiaria</a:t>
            </a: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Recolectar buenas practicas y retos encontrados durante la implementacion del programa  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Evaluacion en :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Nivel de desempeno en el sistema de asistencia en la reintegracion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Impacto en la poblacion beneficiaria de la  asistencia en la reintegracion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Impacto  en las comunidades locales de la asistencia en la reintegracion</a:t>
            </a:r>
          </a:p>
          <a:p>
            <a:pPr eaLnBrk="1" hangingPunct="1"/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Fortalecimiento de Capacidades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000" b="1" smtClean="0">
                <a:solidFill>
                  <a:schemeClr val="bg1"/>
                </a:solidFill>
                <a:latin typeface="Arial" charset="0"/>
              </a:rPr>
              <a:t>Áreas de  Fortalecimiento de Capacidades en países de destino  </a:t>
            </a:r>
          </a:p>
          <a:p>
            <a:pPr lvl="2" eaLnBrk="1" hangingPunct="1"/>
            <a:r>
              <a:rPr lang="es-ES" smtClean="0">
                <a:solidFill>
                  <a:schemeClr val="bg1"/>
                </a:solidFill>
                <a:latin typeface="Arial" charset="0"/>
              </a:rPr>
              <a:t>Sensibilización </a:t>
            </a:r>
          </a:p>
          <a:p>
            <a:pPr lvl="2" eaLnBrk="1" hangingPunct="1"/>
            <a:r>
              <a:rPr lang="es-ES" smtClean="0">
                <a:solidFill>
                  <a:schemeClr val="bg1"/>
                </a:solidFill>
                <a:latin typeface="Arial" charset="0"/>
              </a:rPr>
              <a:t>Recopilación de información sobre país de origen </a:t>
            </a:r>
          </a:p>
          <a:p>
            <a:pPr lvl="2" eaLnBrk="1" hangingPunct="1"/>
            <a:r>
              <a:rPr lang="es-ES" smtClean="0">
                <a:solidFill>
                  <a:schemeClr val="bg1"/>
                </a:solidFill>
                <a:latin typeface="Arial" charset="0"/>
              </a:rPr>
              <a:t>Identificación de diásporas </a:t>
            </a:r>
          </a:p>
          <a:p>
            <a:pPr lvl="2" eaLnBrk="1" hangingPunct="1"/>
            <a:r>
              <a:rPr lang="es-ES" smtClean="0">
                <a:solidFill>
                  <a:schemeClr val="bg1"/>
                </a:solidFill>
                <a:latin typeface="Arial" charset="0"/>
              </a:rPr>
              <a:t>Diseminación de información a comunidades de migrantes </a:t>
            </a:r>
          </a:p>
          <a:p>
            <a:pPr lvl="2" eaLnBrk="1" hangingPunct="1"/>
            <a:r>
              <a:rPr lang="es-ES" smtClean="0">
                <a:solidFill>
                  <a:schemeClr val="bg1"/>
                </a:solidFill>
                <a:latin typeface="Arial" charset="0"/>
              </a:rPr>
              <a:t>Sistemas de referencia a servicios públicos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Fortalecer los vinculos entre el retorno y el desarrollo local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Acceso a los servicios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Fortalecimiento de redes locales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Mejoramiento de la capacidad local para prestar asistencia en la reintegracion (via sensibilizacion y capacitacion a ONGs)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Vicnulos con el sector privado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Enfoque sobre la necesidades de las personas retronadas y sus comunidades</a:t>
            </a:r>
            <a:endParaRPr lang="es-ES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7" y="5668"/>
            <a:ext cx="8229601" cy="13602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>
                <a:solidFill>
                  <a:schemeClr val="accent6">
                    <a:tint val="1000"/>
                  </a:schemeClr>
                </a:solidFill>
              </a:rPr>
              <a:t>Retorno</a:t>
            </a:r>
            <a:r>
              <a:rPr lang="en-GB" dirty="0" smtClean="0">
                <a:solidFill>
                  <a:schemeClr val="accent6">
                    <a:tint val="1000"/>
                  </a:schemeClr>
                </a:solidFill>
              </a:rPr>
              <a:t> en la </a:t>
            </a:r>
            <a:r>
              <a:rPr lang="en-GB" dirty="0" err="1" smtClean="0">
                <a:solidFill>
                  <a:schemeClr val="accent6">
                    <a:tint val="1000"/>
                  </a:schemeClr>
                </a:solidFill>
              </a:rPr>
              <a:t>actualidad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Tienden a disminuir los flujos de emigración  hacia los destinos tradicionales (América del Norte y Europa)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En la actualidad 500,000 migrantes retornan a Centroamérica cada año. 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Existen pocos países en  donde exista una política integral de retorno y reintegración de sus nacionales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Existen programas de retorno voluntario asistido desde países de destino (ejemplo Canadá y países europeos)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>
                <a:solidFill>
                  <a:schemeClr val="accent6">
                    <a:tint val="1000"/>
                  </a:schemeClr>
                </a:solidFill>
              </a:rPr>
              <a:t>Caracteristicas</a:t>
            </a:r>
            <a:r>
              <a:rPr lang="en-GB" dirty="0" smtClean="0">
                <a:solidFill>
                  <a:schemeClr val="accent6">
                    <a:tint val="1000"/>
                  </a:schemeClr>
                </a:solidFill>
              </a:rPr>
              <a:t> del </a:t>
            </a:r>
            <a:r>
              <a:rPr lang="en-GB" dirty="0" err="1" smtClean="0">
                <a:solidFill>
                  <a:schemeClr val="accent6">
                    <a:tint val="1000"/>
                  </a:schemeClr>
                </a:solidFill>
              </a:rPr>
              <a:t>retorno</a:t>
            </a:r>
            <a:r>
              <a:rPr lang="en-GB" dirty="0" smtClean="0">
                <a:solidFill>
                  <a:schemeClr val="accent6">
                    <a:tint val="1000"/>
                  </a:schemeClr>
                </a:solidFill>
              </a:rPr>
              <a:t> (I)</a:t>
            </a:r>
            <a:endParaRPr lang="en-GB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La mayor parte del retorno hacia Centroamérica y México es retorno forzado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Existen retornos forzados  de migrantes que tienen un nivel importante de arraigo en país de destino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El retorno tiene un perfil mayoritariamente masculino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El retorno se da a condiciones de marginalización similares a las que causaron la migración inicial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es-ES_tradnl" dirty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s-ES_tradnl" dirty="0">
                <a:solidFill>
                  <a:schemeClr val="accent6">
                    <a:tint val="1000"/>
                  </a:schemeClr>
                </a:solidFill>
              </a:rPr>
            </a:b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Aspectos clave en políticas de retorno y reintegración (II)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Orientación a la llegada– hospedaje, alimentación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Empadronamiento de las personas retornadas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Servicios de empleo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Orientación de inversiones productivas y otorgamiento de créditos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Facilitación de acceso a vivienda, becas y salud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es-ES_tradnl" dirty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s-ES_tradnl" dirty="0">
                <a:solidFill>
                  <a:schemeClr val="accent6">
                    <a:tint val="1000"/>
                  </a:schemeClr>
                </a:solidFill>
              </a:rPr>
            </a:b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Programas de apoyo  a la persona retornada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3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Programas de apoyo implementados por la OIM</a:t>
            </a:r>
            <a:r>
              <a:rPr lang="es-ES_tradnl" sz="3200" smtClean="0">
                <a:solidFill>
                  <a:schemeClr val="bg1"/>
                </a:solidFill>
              </a:rPr>
              <a:t> 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Como país de recepción: México, Guatemala, El Salvador, Nicaragua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Como país de envío: Canadá, Republica Dominicana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endParaRPr lang="es-ES_tradnl" sz="20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Factores que inciden en la sostenibilidad del retorno y la reintegración 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El tiempo de estadía en el exterior y la experiencia vivida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Razones para el retorno (voluntario o forzado)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Recursos financieros, redes familiares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Lugar de regreso (rural o urbano)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Educación, habilidades, experiencia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Preparación sico social y expectativas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Manejo de la Migracion y RVAR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chemeClr val="bg1"/>
                </a:solidFill>
                <a:latin typeface="Arial" charset="0"/>
              </a:rPr>
              <a:t>Migrantes: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Toma en cuenta la decision de la persona migrante  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Asegura el respeto de los Derechos Humanos 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Evita el estigma del retorno forzado y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 las repercusiones negativas para la reintegracion 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Prove consejeria, apoyo financiero o logistico y reintegracion</a:t>
            </a:r>
          </a:p>
          <a:p>
            <a:pPr eaLnBrk="1" hangingPunct="1"/>
            <a:r>
              <a:rPr lang="en-US" sz="2000" b="1" smtClean="0">
                <a:solidFill>
                  <a:schemeClr val="bg1"/>
                </a:solidFill>
                <a:latin typeface="Arial" charset="0"/>
              </a:rPr>
              <a:t>Gobiernos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Tiene un menor costo para los paises de acogida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Politicamente digerible para los dos, pais de origen y pais de acogida</a:t>
            </a:r>
          </a:p>
          <a:p>
            <a:pPr lvl="1" eaLnBrk="1" hangingPunct="1"/>
            <a:r>
              <a:rPr lang="en-US" smtClean="0">
                <a:solidFill>
                  <a:schemeClr val="bg1"/>
                </a:solidFill>
                <a:latin typeface="Arial" charset="0"/>
              </a:rPr>
              <a:t>Promueve la cooperacion internacional</a:t>
            </a:r>
            <a:endParaRPr lang="en-US" smtClean="0">
              <a:latin typeface="Arial" charset="0"/>
            </a:endParaRPr>
          </a:p>
          <a:p>
            <a:pPr eaLnBrk="1" hangingPunct="1"/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La verdadera reintegración (e integración)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mtClean="0"/>
              <a:t> </a:t>
            </a: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Acceso al mercado laboral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Acceso a la formación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Auto-empleo, microcréditos, capacitación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Certificación de competencias, homologación de títulos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Portabilidad de pensiones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Acceso a servicios públicos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 Atención Sico-social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Reflexiones finales (I)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/>
          <a:lstStyle/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Distinguir entre facilitación—asistencia inicial y la reintegración efectiva a largo plazo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Éxito depende de la voluntad política, recursos humanos y financieros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Se requiere una sólida coordinación inter-institucional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Que através de los consulados se de una difusión de información sobre instituciones que tienen el programa.</a:t>
            </a:r>
          </a:p>
          <a:p>
            <a:pPr marL="0" indent="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En las Secretarias de Relaciones Exteriores puedan crear una pagina Web donde incluya información de oportunidades laborales y sea accesible a las personas migrantes o retonados.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6">
                    <a:tint val="1000"/>
                  </a:schemeClr>
                </a:solidFill>
              </a:rPr>
              <a:t>Reflexiones finales </a:t>
            </a:r>
            <a:r>
              <a:rPr lang="es-ES_tradnl" smtClean="0">
                <a:solidFill>
                  <a:schemeClr val="accent6">
                    <a:tint val="1000"/>
                  </a:schemeClr>
                </a:solidFill>
              </a:rPr>
              <a:t>(II)</a:t>
            </a: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>
            <a:noAutofit/>
          </a:bodyPr>
          <a:lstStyle/>
          <a:p>
            <a:pPr marL="457200" indent="-34290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Es necesario promover el vinculo entre las asistencia antes de partir en el país de destino y la asistencia en la reintegración dada en el país de origen;</a:t>
            </a:r>
          </a:p>
          <a:p>
            <a:pPr marL="457200" indent="-34290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Una reintegración efectiva aborda las causas estructurales de la migración través de: Asistencia en la reintegración como parte del contexto del país de origen y Apoyo equilibrado entre las personas retornadas y las comunidades que los recibe; </a:t>
            </a:r>
          </a:p>
          <a:p>
            <a:pPr marL="457200" lvl="1" indent="-342900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s-ES_tradnl" smtClean="0">
                <a:solidFill>
                  <a:schemeClr val="bg1"/>
                </a:solidFill>
                <a:latin typeface="Arial" charset="0"/>
              </a:rPr>
              <a:t>La reintegración efectiva provee servicios dirigidos a grupos en condición de vulnerabilidad (NNA no acompañados, victimas de trata, migrantes con necesidad medicas,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s-ES" smtClean="0">
              <a:ln>
                <a:noFill/>
              </a:ln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GT" sz="2000" smtClean="0">
                <a:solidFill>
                  <a:schemeClr val="bg1"/>
                </a:solidFill>
                <a:latin typeface="Arial" charset="0"/>
              </a:rPr>
              <a:t>A través de consulados puedan hacer incidencia con los países de envío que apoyen la reintegración particularmente a personas menores de edad.</a:t>
            </a:r>
          </a:p>
          <a:p>
            <a:pPr>
              <a:buFont typeface="Arial" charset="0"/>
              <a:buNone/>
            </a:pPr>
            <a:endParaRPr lang="es-GT" sz="2000" smtClean="0">
              <a:solidFill>
                <a:schemeClr val="bg1"/>
              </a:solidFill>
              <a:latin typeface="Arial" charset="0"/>
            </a:endParaRPr>
          </a:p>
          <a:p>
            <a:r>
              <a:rPr lang="es-GT" sz="2000" smtClean="0">
                <a:solidFill>
                  <a:schemeClr val="bg1"/>
                </a:solidFill>
                <a:latin typeface="Arial" charset="0"/>
              </a:rPr>
              <a:t>Que los consulados apoyen a través de orientación de inversión productiva y oportunidades de crédito.</a:t>
            </a:r>
          </a:p>
          <a:p>
            <a:pPr>
              <a:buFont typeface="Arial" charset="0"/>
              <a:buNone/>
            </a:pPr>
            <a:endParaRPr lang="es-GT" sz="2000" smtClean="0">
              <a:solidFill>
                <a:schemeClr val="bg1"/>
              </a:solidFill>
              <a:latin typeface="Arial" charset="0"/>
            </a:endParaRPr>
          </a:p>
          <a:p>
            <a:r>
              <a:rPr lang="es-GT" sz="2000" smtClean="0">
                <a:solidFill>
                  <a:schemeClr val="bg1"/>
                </a:solidFill>
                <a:latin typeface="Arial" charset="0"/>
              </a:rPr>
              <a:t>Que los cónsules conversen con las autoridades para que pueda la reintegración y que los retornos sean de la mejor condición posible.</a:t>
            </a:r>
            <a:endParaRPr lang="es-ES" sz="20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s-ES_tradnl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229600" cy="4525962"/>
          </a:xfrm>
        </p:spPr>
        <p:txBody>
          <a:bodyPr anchor="ctr">
            <a:noAutofit/>
          </a:bodyPr>
          <a:lstStyle/>
          <a:p>
            <a:pPr marL="114300" indent="0" algn="ctr"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charset="0"/>
              <a:buNone/>
            </a:pPr>
            <a:r>
              <a:rPr lang="es-ES_tradnl" sz="4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MUCHAS 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GT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Reflexiones Iniciales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El retorno es un derecho: Declaración Universal de los Derechos Humanos (1948). Art. 13. “Toda persona tiene derecho a (…) regresar a sus país”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Retorno puede contribuir al desarrollo de país de origen o al menos a necesidades de la fuerza laboral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Diversidad en los motivos del retorno: acumulación o ahorro cumplido, retiro de vida laboral, no adaptación, inserción laboral fallida, motivos familiares, deportación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s-ES_tradnl" sz="2000" smtClean="0">
                <a:solidFill>
                  <a:schemeClr val="bg1"/>
                </a:solidFill>
                <a:latin typeface="Arial" charset="0"/>
              </a:rPr>
              <a:t>Es útil para migrantes y sociedad un retorno sin reintegración?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ES" sz="20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CH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El Concepto de RVAR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GB" sz="1800" b="1" u="sng" smtClean="0">
                <a:solidFill>
                  <a:schemeClr val="bg1"/>
                </a:solidFill>
                <a:latin typeface="Arial" charset="0"/>
              </a:rPr>
              <a:t>Retorno</a:t>
            </a:r>
            <a:r>
              <a:rPr lang="en-GB" sz="1800" b="1" smtClean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n-GB" sz="1800" smtClean="0">
                <a:solidFill>
                  <a:schemeClr val="bg1"/>
                </a:solidFill>
                <a:latin typeface="Arial" charset="0"/>
              </a:rPr>
              <a:t>El acto de regresar del pais de destino o transito al pais de previo transito u origen</a:t>
            </a:r>
          </a:p>
          <a:p>
            <a:pPr lvl="1" eaLnBrk="1" hangingPunct="1">
              <a:lnSpc>
                <a:spcPct val="90000"/>
              </a:lnSpc>
            </a:pPr>
            <a:endParaRPr lang="fr-CH" sz="1800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1800" b="1" u="sng" smtClean="0">
                <a:solidFill>
                  <a:schemeClr val="bg1"/>
                </a:solidFill>
                <a:latin typeface="Arial" charset="0"/>
              </a:rPr>
              <a:t>Retorno Voluntario:  </a:t>
            </a:r>
            <a:r>
              <a:rPr lang="en-US" sz="1800" smtClean="0">
                <a:solidFill>
                  <a:schemeClr val="bg1"/>
                </a:solidFill>
                <a:latin typeface="Arial" charset="0"/>
              </a:rPr>
              <a:t> Es el retorno independiente y asistido sobre la base de la libre voluntad de la persona retornada</a:t>
            </a:r>
          </a:p>
          <a:p>
            <a:pPr lvl="1" eaLnBrk="1" hangingPunct="1">
              <a:lnSpc>
                <a:spcPct val="90000"/>
              </a:lnSpc>
            </a:pPr>
            <a:endParaRPr lang="en-GB" sz="1800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1800" b="1" u="sng" smtClean="0">
                <a:solidFill>
                  <a:schemeClr val="bg1"/>
                </a:solidFill>
                <a:latin typeface="Arial" charset="0"/>
              </a:rPr>
              <a:t>Retorno Espontaneo: </a:t>
            </a:r>
            <a:r>
              <a:rPr lang="en-GB" sz="1800" smtClean="0">
                <a:solidFill>
                  <a:schemeClr val="bg1"/>
                </a:solidFill>
                <a:latin typeface="Arial" charset="0"/>
              </a:rPr>
              <a:t> Individuos o grupos que inician y proceden con su planes de retorno sin asistencia externa.  </a:t>
            </a:r>
          </a:p>
          <a:p>
            <a:pPr lvl="1" eaLnBrk="1" hangingPunct="1">
              <a:lnSpc>
                <a:spcPct val="90000"/>
              </a:lnSpc>
            </a:pPr>
            <a:endParaRPr lang="en-GB" sz="1800" b="1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1800" b="1" u="sng" smtClean="0">
                <a:solidFill>
                  <a:schemeClr val="bg1"/>
                </a:solidFill>
                <a:latin typeface="Arial" charset="0"/>
              </a:rPr>
              <a:t>Retorno Voluntario Asistido y Reintegracion  (RVAR)  </a:t>
            </a:r>
          </a:p>
          <a:p>
            <a:pPr eaLnBrk="1" hangingPunct="1">
              <a:lnSpc>
                <a:spcPct val="90000"/>
              </a:lnSpc>
            </a:pPr>
            <a:r>
              <a:rPr lang="en-GB" sz="1800" smtClean="0">
                <a:solidFill>
                  <a:schemeClr val="bg1"/>
                </a:solidFill>
                <a:latin typeface="Arial" charset="0"/>
              </a:rPr>
              <a:t>	Prestacion de apoyo logistico y financiero por OIM a migrantes que no pueden o no estan dispuestos  a permanecer en el pais de acogida y que voluntariamente retornan a sus paises de origen. La reintegracion es la re-incorporacion  de esa persona a un grupo o proceso , por ejemplo una mujer  migrante en la sociedad de su pais de origen.</a:t>
            </a:r>
            <a:endParaRPr lang="en-GB" sz="1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s-ES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s-ES" smtClean="0">
              <a:ln>
                <a:noFill/>
              </a:ln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s-ES" sz="1600" b="1" u="sng" smtClean="0">
                <a:solidFill>
                  <a:schemeClr val="bg1"/>
                </a:solidFill>
                <a:latin typeface="Arial" charset="0"/>
              </a:rPr>
              <a:t>Asistencia en la recepción (</a:t>
            </a:r>
            <a:r>
              <a:rPr lang="es-ES" sz="1600" b="1" i="1" u="sng" smtClean="0">
                <a:solidFill>
                  <a:schemeClr val="bg1"/>
                </a:solidFill>
                <a:latin typeface="Arial" charset="0"/>
              </a:rPr>
              <a:t>Asistencia Inicial)</a:t>
            </a:r>
            <a:endParaRPr lang="es-ES" sz="1600" b="1" u="sng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	Asistencia humanitaria de corto plazo o apoyo en reintegración de mediano plazo prestado a migrantes retornados bajo los auspicios del  gobierno del país de acogida después que haya sido formalmente readmitido al país de origen</a:t>
            </a:r>
          </a:p>
          <a:p>
            <a:pPr lvl="1" eaLnBrk="1" hangingPunct="1">
              <a:lnSpc>
                <a:spcPct val="90000"/>
              </a:lnSpc>
            </a:pPr>
            <a:endParaRPr lang="es-ES" sz="1600" b="1" u="sng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s-ES" sz="1600" b="1" u="sng" smtClean="0">
                <a:solidFill>
                  <a:schemeClr val="bg1"/>
                </a:solidFill>
                <a:latin typeface="Arial" charset="0"/>
              </a:rPr>
              <a:t>Los beneficios de los RVAR sobre los retornos forzados: 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 Opción preferible dentro de las políticas de la manejo del  retorno , por ejemplo el contexto europeo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Reduce el numero de retornos forzados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Mayor beneficio para la persona migrante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Un enfoque mas digno y mas humano  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Permite la prestación de consejería objetiva e imparcial 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Sobre la base de la cooperación entre países de origen, transito y destino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Tiende a tener mejor rendimiento sobre el costo que los retornos forzados porque: 	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No hay necesidad de  los altos costos que implica la administración de la ley 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600" smtClean="0">
                <a:solidFill>
                  <a:schemeClr val="bg1"/>
                </a:solidFill>
                <a:latin typeface="Arial" charset="0"/>
              </a:rPr>
              <a:t>Reduce costo de manutención que surge antes del retorno forzado</a:t>
            </a:r>
          </a:p>
          <a:p>
            <a:pPr eaLnBrk="1" hangingPunct="1">
              <a:lnSpc>
                <a:spcPct val="90000"/>
              </a:lnSpc>
            </a:pPr>
            <a:endParaRPr lang="es-ES" sz="16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Historia</a:t>
            </a:r>
            <a:r>
              <a:rPr lang="en-US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de RVAR</a:t>
            </a:r>
            <a:endParaRPr lang="es-ES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sz="1800" smtClean="0">
                <a:solidFill>
                  <a:schemeClr val="bg1"/>
                </a:solidFill>
                <a:latin typeface="Arial" charset="0"/>
              </a:rPr>
              <a:t>1951: La Constitucion de la OIM articula varios tipos de asistencia migratoria y los servicios que la Organizacion puede prestar para el retorno voluntario, incluyendo la repatriacion voluntaria ( (art. 1(d))</a:t>
            </a:r>
          </a:p>
          <a:p>
            <a:pPr eaLnBrk="1" hangingPunct="1"/>
            <a:endParaRPr lang="en-GB" sz="1800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GB" sz="1800" smtClean="0">
                <a:solidFill>
                  <a:schemeClr val="bg1"/>
                </a:solidFill>
                <a:latin typeface="Arial" charset="0"/>
              </a:rPr>
              <a:t>1979: Pimero implementacion del programa de retorno de Alemania, formando la base para la implementacion de programas similares en otros paises Europeos en 1980 (Belgica) y en los 90s (Italia, Holanda)</a:t>
            </a:r>
          </a:p>
          <a:p>
            <a:pPr lvl="1" eaLnBrk="1" hangingPunct="1"/>
            <a:endParaRPr lang="en-GB" sz="1800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fr-CH" sz="1800" smtClean="0">
                <a:solidFill>
                  <a:schemeClr val="bg1"/>
                </a:solidFill>
                <a:latin typeface="Arial" charset="0"/>
              </a:rPr>
              <a:t> 1990:  El Concejo de la OIM formalmente reconoce la importancia de los RVAR en el contexto de las Guerra de los Balcanes</a:t>
            </a:r>
          </a:p>
          <a:p>
            <a:pPr lvl="1" eaLnBrk="1" hangingPunct="1"/>
            <a:endParaRPr lang="fr-CH" sz="1800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  <a:latin typeface="Arial" charset="0"/>
              </a:rPr>
              <a:t>2010: La estrategia de la OIM: « Retorno digno, seguro y humano y opciones de reintegracion para migrantes irregulares y solicitantes de refugio quienes desean regresar voluntariamente a sus paises de origen</a:t>
            </a:r>
            <a:r>
              <a:rPr lang="ja-JP" altLang="en-US" sz="18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”</a:t>
            </a:r>
            <a:r>
              <a:rPr lang="en-US" altLang="ja-JP" sz="18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.</a:t>
            </a:r>
            <a:endParaRPr lang="es-ES" sz="180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Fases en los Programas de RVAR</a:t>
            </a:r>
            <a:endParaRPr lang="es-ES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73125" lvl="1" indent="-508000" eaLnBrk="1" hangingPunct="1"/>
            <a:r>
              <a:rPr lang="en-GB" smtClean="0">
                <a:solidFill>
                  <a:schemeClr val="bg1"/>
                </a:solidFill>
              </a:rPr>
              <a:t>ASISTENCIA ANTES DE PARTIR </a:t>
            </a:r>
          </a:p>
          <a:p>
            <a:pPr marL="873125" lvl="1" indent="-508000" eaLnBrk="1" hangingPunct="1"/>
            <a:r>
              <a:rPr lang="en-GB" smtClean="0">
                <a:solidFill>
                  <a:schemeClr val="bg1"/>
                </a:solidFill>
              </a:rPr>
              <a:t>APOYO EN LA RECEPCION </a:t>
            </a:r>
          </a:p>
          <a:p>
            <a:pPr marL="873125" lvl="1" indent="-508000" eaLnBrk="1" hangingPunct="1"/>
            <a:r>
              <a:rPr lang="en-GB" smtClean="0">
                <a:solidFill>
                  <a:schemeClr val="bg1"/>
                </a:solidFill>
              </a:rPr>
              <a:t>APOYO EN LA REINTEGRACION</a:t>
            </a:r>
          </a:p>
          <a:p>
            <a:pPr marL="873125" lvl="1" indent="-508000" eaLnBrk="1" hangingPunct="1"/>
            <a:r>
              <a:rPr lang="fr-CH" smtClean="0">
                <a:solidFill>
                  <a:schemeClr val="bg1"/>
                </a:solidFill>
              </a:rPr>
              <a:t>MONITOREO</a:t>
            </a:r>
            <a:endParaRPr lang="en-GB" smtClean="0">
              <a:solidFill>
                <a:schemeClr val="bg1"/>
              </a:solidFill>
            </a:endParaRPr>
          </a:p>
          <a:p>
            <a:pPr marL="609600" indent="-609600"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i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Asistencia antes de Partir</a:t>
            </a:r>
            <a:endParaRPr lang="es-ES" i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b="1" smtClean="0">
                <a:solidFill>
                  <a:schemeClr val="bg1"/>
                </a:solidFill>
                <a:latin typeface="Arial" charset="0"/>
              </a:rPr>
              <a:t>Diseminacion de informacion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  <a:latin typeface="Arial" charset="0"/>
              </a:rPr>
              <a:t>Establecimiento de perfiles de migrantes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mtClean="0">
                <a:solidFill>
                  <a:schemeClr val="bg1"/>
                </a:solidFill>
                <a:latin typeface="Arial" charset="0"/>
              </a:rPr>
              <a:t>Implementacion a traves de diasporas, ONGs, asociaciones de migrantes, boletines, sitios de internet, etc</a:t>
            </a:r>
          </a:p>
          <a:p>
            <a:pPr lvl="2" eaLnBrk="1" hangingPunct="1">
              <a:lnSpc>
                <a:spcPct val="90000"/>
              </a:lnSpc>
            </a:pPr>
            <a:endParaRPr lang="en-GB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GB" b="1" smtClean="0">
                <a:solidFill>
                  <a:schemeClr val="bg1"/>
                </a:solidFill>
                <a:latin typeface="Arial" charset="0"/>
              </a:rPr>
              <a:t>Consejeria de informacion sobre el retorno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bg1"/>
                </a:solidFill>
                <a:latin typeface="Arial" charset="0"/>
              </a:rPr>
              <a:t>Prover informacion general sobre el pais de origen para el retorno y la reintegracion (perfil de pais)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bg1"/>
                </a:solidFill>
                <a:latin typeface="Arial" charset="0"/>
              </a:rPr>
              <a:t>Informacion a solicitudes individuales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GB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GB" b="1" smtClean="0">
                <a:solidFill>
                  <a:schemeClr val="bg1"/>
                </a:solidFill>
                <a:latin typeface="Arial" charset="0"/>
              </a:rPr>
              <a:t>Diagnosticos de  salud</a:t>
            </a:r>
          </a:p>
          <a:p>
            <a:pPr eaLnBrk="1" hangingPunct="1">
              <a:lnSpc>
                <a:spcPct val="90000"/>
              </a:lnSpc>
            </a:pPr>
            <a:r>
              <a:rPr lang="en-GB" b="1" smtClean="0">
                <a:solidFill>
                  <a:schemeClr val="bg1"/>
                </a:solidFill>
                <a:latin typeface="Arial" charset="0"/>
              </a:rPr>
              <a:t>    </a:t>
            </a:r>
            <a:r>
              <a:rPr lang="en-GB" sz="2000" smtClean="0">
                <a:solidFill>
                  <a:schemeClr val="bg1"/>
                </a:solidFill>
                <a:latin typeface="Arial" charset="0"/>
              </a:rPr>
              <a:t>Preparacion para el viaje (asistencia en al documentacion, escolta, albergue temporal)</a:t>
            </a:r>
          </a:p>
          <a:p>
            <a:pPr eaLnBrk="1" hangingPunct="1">
              <a:lnSpc>
                <a:spcPct val="90000"/>
              </a:lnSpc>
            </a:pPr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s-ES" b="0" smtClean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Importancia de informacion actualizada, completa y objetiva acerca del pais de origen</a:t>
            </a:r>
          </a:p>
          <a:p>
            <a:pPr lvl="1" eaLnBrk="1" hangingPunct="1"/>
            <a:endParaRPr lang="en-GB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Una decision bien informada contribuye a la sosteniblidad del retorno</a:t>
            </a:r>
          </a:p>
          <a:p>
            <a:pPr lvl="1" eaLnBrk="1" hangingPunct="1"/>
            <a:endParaRPr lang="en-GB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Posibilidad de que la persona migrante decida si retornar es la mejor opcion a la deportacion</a:t>
            </a:r>
          </a:p>
          <a:p>
            <a:pPr lvl="1" eaLnBrk="1" hangingPunct="1"/>
            <a:endParaRPr lang="en-GB" smtClean="0">
              <a:solidFill>
                <a:schemeClr val="bg1"/>
              </a:solidFill>
              <a:latin typeface="Arial" charset="0"/>
            </a:endParaRPr>
          </a:p>
          <a:p>
            <a:pPr lvl="1"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La consejeria antes de partir es crucial  para el  manejo de las expectativas de la persona que retorna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s-E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1443</Words>
  <Application>Microsoft Office PowerPoint</Application>
  <PresentationFormat>Presentación en pantalla (4:3)</PresentationFormat>
  <Paragraphs>170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Tw Cen MT</vt:lpstr>
      <vt:lpstr>Calibri</vt:lpstr>
      <vt:lpstr>ＭＳ Ｐゴシック</vt:lpstr>
      <vt:lpstr>Wingdings</vt:lpstr>
      <vt:lpstr>Thatch</vt:lpstr>
      <vt:lpstr>Thatch</vt:lpstr>
      <vt:lpstr>Thatch</vt:lpstr>
      <vt:lpstr>Thatch</vt:lpstr>
      <vt:lpstr>Thatch</vt:lpstr>
      <vt:lpstr>Retorno Voluntario Asistido y Reintegración</vt:lpstr>
      <vt:lpstr>Manejo de la Migracion y RVAR</vt:lpstr>
      <vt:lpstr>Reflexiones Iniciales</vt:lpstr>
      <vt:lpstr>El Concepto de RVAR</vt:lpstr>
      <vt:lpstr>Slide 5</vt:lpstr>
      <vt:lpstr>Historia de RVAR</vt:lpstr>
      <vt:lpstr>Fases en los Programas de RVAR</vt:lpstr>
      <vt:lpstr>Asistencia antes de Partir</vt:lpstr>
      <vt:lpstr>Slide 9</vt:lpstr>
      <vt:lpstr>Asistencia en el retorno/transito</vt:lpstr>
      <vt:lpstr>Asistencia en la recepcion</vt:lpstr>
      <vt:lpstr>Asistencia en Reintegracion</vt:lpstr>
      <vt:lpstr>Monitoreo</vt:lpstr>
      <vt:lpstr>Fortalecimiento de Capacidades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Cato</dc:creator>
  <cp:lastModifiedBy>Evelyn</cp:lastModifiedBy>
  <cp:revision>151</cp:revision>
  <dcterms:created xsi:type="dcterms:W3CDTF">2012-06-18T07:37:23Z</dcterms:created>
  <dcterms:modified xsi:type="dcterms:W3CDTF">2013-11-06T03:57:46Z</dcterms:modified>
</cp:coreProperties>
</file>