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72" r:id="rId3"/>
    <p:sldId id="273" r:id="rId4"/>
    <p:sldId id="261" r:id="rId5"/>
    <p:sldId id="262" r:id="rId6"/>
    <p:sldId id="264" r:id="rId7"/>
    <p:sldId id="265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25DA5-4D57-477B-8C38-0C5A208AFB81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CA33C-960C-47FC-9929-B1919A9C8CD5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632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6587146" y="8754384"/>
            <a:ext cx="270854" cy="389616"/>
          </a:xfrm>
          <a:noFill/>
        </p:spPr>
        <p:txBody>
          <a:bodyPr/>
          <a:lstStyle>
            <a:lvl1pPr defTabSz="9493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93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93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93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93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4ABE1F-9038-4E97-A850-4C511D75C63B}" type="slidenum">
              <a:rPr lang="en-US">
                <a:solidFill>
                  <a:srgbClr val="CC3300"/>
                </a:solidFill>
              </a:rPr>
              <a:pPr/>
              <a:t>1</a:t>
            </a:fld>
            <a:endParaRPr lang="en-US">
              <a:solidFill>
                <a:srgbClr val="CC3300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450" y="4342366"/>
            <a:ext cx="833399" cy="380909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CA33C-960C-47FC-9929-B1919A9C8CD5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4485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1776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6501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188913"/>
            <a:ext cx="2125663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22935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43994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213" y="188913"/>
            <a:ext cx="6121400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3731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213" y="188913"/>
            <a:ext cx="6121400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18136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213" y="188913"/>
            <a:ext cx="6121400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5442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213" y="188913"/>
            <a:ext cx="6121400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9714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735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6712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748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8700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74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96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9714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7037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257642-33D0-43D4-B533-A86EDA54F4FF}" type="datetimeFigureOut">
              <a:rPr lang="es-CR" smtClean="0"/>
              <a:t>21/09/2012</a:t>
            </a:fld>
            <a:endParaRPr lang="es-CR"/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CR"/>
          </a:p>
        </p:txBody>
      </p:sp>
      <p:pic>
        <p:nvPicPr>
          <p:cNvPr id="1028" name="Picture 4" descr="Page header wid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orner graphic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391275"/>
            <a:ext cx="614362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7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6900" y="64531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fld id="{6A55F2C0-7B6C-42CD-A9B1-36A38F3398E3}" type="slidenum">
              <a:rPr lang="es-CR" smtClean="0"/>
              <a:t>‹#›</a:t>
            </a:fld>
            <a:endParaRPr lang="es-C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843213" y="188913"/>
            <a:ext cx="6121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934200" y="62484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algn="r" eaLnBrk="0" hangingPunct="0"/>
            <a:endParaRPr lang="en-GB" sz="120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77000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sz="1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1AE97-40C9-4A85-BE53-A533616DE77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09600" y="4419600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2"/>
                </a:solidFill>
              </a:rPr>
              <a:t>Principales</a:t>
            </a:r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</a:rPr>
              <a:t>desafios</a:t>
            </a:r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</a:rPr>
              <a:t>prácticos</a:t>
            </a:r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</a:rPr>
              <a:t>para</a:t>
            </a:r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</a:rPr>
              <a:t>combatir</a:t>
            </a:r>
            <a:r>
              <a:rPr lang="en-US" sz="3200" b="1" dirty="0" smtClean="0">
                <a:solidFill>
                  <a:schemeClr val="accent2"/>
                </a:solidFill>
              </a:rPr>
              <a:t> el </a:t>
            </a:r>
            <a:r>
              <a:rPr lang="en-US" sz="3200" b="1" dirty="0" err="1" smtClean="0">
                <a:solidFill>
                  <a:schemeClr val="accent2"/>
                </a:solidFill>
              </a:rPr>
              <a:t>tráfico</a:t>
            </a:r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</a:rPr>
              <a:t>ilícito</a:t>
            </a:r>
            <a:r>
              <a:rPr lang="en-US" sz="3200" b="1" dirty="0" smtClean="0">
                <a:solidFill>
                  <a:schemeClr val="accent2"/>
                </a:solidFill>
              </a:rPr>
              <a:t> de </a:t>
            </a:r>
            <a:r>
              <a:rPr lang="en-US" sz="3200" b="1" dirty="0" err="1" smtClean="0">
                <a:solidFill>
                  <a:schemeClr val="accent2"/>
                </a:solidFill>
              </a:rPr>
              <a:t>migrantes</a:t>
            </a:r>
            <a:r>
              <a:rPr lang="en-US" sz="3200" b="1" dirty="0" smtClean="0">
                <a:solidFill>
                  <a:schemeClr val="accent2"/>
                </a:solidFill>
              </a:rPr>
              <a:t> y la </a:t>
            </a:r>
            <a:r>
              <a:rPr lang="en-US" sz="3200" b="1" dirty="0" err="1" smtClean="0">
                <a:solidFill>
                  <a:schemeClr val="accent2"/>
                </a:solidFill>
              </a:rPr>
              <a:t>trata</a:t>
            </a:r>
            <a:r>
              <a:rPr lang="en-US" sz="3200" b="1" dirty="0" smtClean="0">
                <a:solidFill>
                  <a:schemeClr val="accent2"/>
                </a:solidFill>
              </a:rPr>
              <a:t> de personas (</a:t>
            </a:r>
            <a:r>
              <a:rPr lang="en-US" sz="3200" b="1" dirty="0" err="1" smtClean="0">
                <a:solidFill>
                  <a:schemeClr val="accent2"/>
                </a:solidFill>
              </a:rPr>
              <a:t>TdP</a:t>
            </a:r>
            <a:r>
              <a:rPr lang="en-US" sz="3200" b="1" dirty="0" smtClean="0">
                <a:solidFill>
                  <a:schemeClr val="accent2"/>
                </a:solidFill>
              </a:rPr>
              <a:t>)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pic>
        <p:nvPicPr>
          <p:cNvPr id="3076" name="Picture 3" descr="iom_blue_cle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48000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22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b="1" dirty="0" smtClean="0"/>
              <a:t>Papel de la diáspora en países de destino </a:t>
            </a:r>
            <a:r>
              <a:rPr lang="es-CR" dirty="0" smtClean="0"/>
              <a:t>(USA, Canadá): divulgación sobre riesgos, cooperación para identificación de traficantes y tratantes, para restitución de derechos y acceso a la justicia en caso de delitos cometidos a personas conocidas</a:t>
            </a:r>
          </a:p>
          <a:p>
            <a:endParaRPr lang="es-CR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843213" y="188913"/>
            <a:ext cx="6121400" cy="863600"/>
          </a:xfrm>
        </p:spPr>
        <p:txBody>
          <a:bodyPr/>
          <a:lstStyle/>
          <a:p>
            <a:r>
              <a:rPr lang="es-CR" sz="2800" dirty="0" smtClean="0"/>
              <a:t>Posibilidades de cooperación para protección de derechos</a:t>
            </a: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59483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CR" sz="2000" dirty="0" smtClean="0"/>
              <a:t>INTRODUCCIÓN</a:t>
            </a:r>
            <a:endParaRPr lang="es-C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179388" indent="-179388"/>
            <a:r>
              <a:rPr lang="es-CR" sz="2700" dirty="0" smtClean="0"/>
              <a:t>El </a:t>
            </a:r>
            <a:r>
              <a:rPr lang="es-CR" sz="2700" b="1" dirty="0" smtClean="0"/>
              <a:t>escaso nivel de éxito </a:t>
            </a:r>
            <a:r>
              <a:rPr lang="es-CR" sz="2700" dirty="0" smtClean="0"/>
              <a:t>que se ha tenido en la </a:t>
            </a:r>
            <a:r>
              <a:rPr lang="es-CR" sz="2700" b="1" dirty="0" smtClean="0"/>
              <a:t>prevención y combate </a:t>
            </a:r>
            <a:r>
              <a:rPr lang="es-CR" sz="2700" dirty="0" smtClean="0"/>
              <a:t>de la trata y el tráfico ilícito de migrantes </a:t>
            </a:r>
            <a:r>
              <a:rPr lang="es-CR" sz="2700" dirty="0" err="1" smtClean="0"/>
              <a:t>extracontinentales</a:t>
            </a:r>
            <a:r>
              <a:rPr lang="es-CR" sz="2700" dirty="0" smtClean="0"/>
              <a:t> contribuye a que se tenga </a:t>
            </a:r>
            <a:r>
              <a:rPr lang="es-CR" sz="2700" b="1" dirty="0" smtClean="0"/>
              <a:t>muy poca información </a:t>
            </a:r>
            <a:r>
              <a:rPr lang="es-CR" sz="2700" dirty="0" smtClean="0"/>
              <a:t>al respecto.</a:t>
            </a:r>
          </a:p>
          <a:p>
            <a:pPr marL="179388" indent="-179388"/>
            <a:r>
              <a:rPr lang="es-CR" sz="2700" dirty="0" smtClean="0"/>
              <a:t>Mucho de </a:t>
            </a:r>
            <a:r>
              <a:rPr lang="es-CR" sz="2700" b="1" dirty="0" smtClean="0"/>
              <a:t>nuestro entendimiento </a:t>
            </a:r>
            <a:r>
              <a:rPr lang="es-CR" sz="2700" dirty="0" smtClean="0"/>
              <a:t>del fenómeno </a:t>
            </a:r>
            <a:r>
              <a:rPr lang="es-CR" sz="2700" b="1" dirty="0" smtClean="0"/>
              <a:t>se basa en presunciones, en interpretaciones y en asimilaciones</a:t>
            </a:r>
            <a:r>
              <a:rPr lang="es-CR" sz="2700" dirty="0" smtClean="0"/>
              <a:t> generadas a partir de un </a:t>
            </a:r>
            <a:r>
              <a:rPr lang="es-CR" sz="2700" b="1" dirty="0" smtClean="0"/>
              <a:t>número muy limitado de casos </a:t>
            </a:r>
            <a:r>
              <a:rPr lang="es-CR" sz="2700" dirty="0" smtClean="0"/>
              <a:t>particulares.</a:t>
            </a:r>
          </a:p>
          <a:p>
            <a:pPr marL="179388" indent="-179388"/>
            <a:r>
              <a:rPr lang="es-CR" sz="2700" dirty="0" smtClean="0"/>
              <a:t>A continuación se presenta información relativa a algunos de los casos de los que se conocen más detalles.</a:t>
            </a:r>
          </a:p>
          <a:p>
            <a:pPr marL="179388" indent="-179388"/>
            <a:endParaRPr lang="es-CR" sz="2700" dirty="0"/>
          </a:p>
        </p:txBody>
      </p:sp>
    </p:spTree>
    <p:extLst>
      <p:ext uri="{BB962C8B-B14F-4D97-AF65-F5344CB8AC3E}">
        <p14:creationId xmlns:p14="http://schemas.microsoft.com/office/powerpoint/2010/main" val="326340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CR" sz="2000" dirty="0" smtClean="0"/>
              <a:t>INTRODUCCIÓN</a:t>
            </a:r>
            <a:endParaRPr lang="es-C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CR" sz="2700" dirty="0" smtClean="0"/>
              <a:t>Si bien las causas, modalidades y consecuencias de los delitos de trata y tráfico ilícito de migrantes </a:t>
            </a:r>
            <a:r>
              <a:rPr lang="es-CR" sz="2700" dirty="0" err="1" smtClean="0"/>
              <a:t>extracontinentales</a:t>
            </a:r>
            <a:r>
              <a:rPr lang="es-CR" sz="2700" dirty="0" smtClean="0"/>
              <a:t> son en términos generales similares a los de migrantes regionales, tienen importantes </a:t>
            </a:r>
            <a:r>
              <a:rPr lang="es-CR" sz="2700" dirty="0" smtClean="0"/>
              <a:t>diferencias, principalmente relacionadas con las </a:t>
            </a:r>
            <a:r>
              <a:rPr lang="es-CR" sz="2700" b="1" dirty="0" err="1" smtClean="0"/>
              <a:t>carácterísticas</a:t>
            </a:r>
            <a:r>
              <a:rPr lang="es-CR" sz="2700" b="1" dirty="0" smtClean="0"/>
              <a:t> de los sujetos</a:t>
            </a:r>
            <a:r>
              <a:rPr lang="es-CR" sz="2700" dirty="0" smtClean="0"/>
              <a:t>. </a:t>
            </a:r>
            <a:r>
              <a:rPr lang="es-CR" sz="2700" dirty="0" smtClean="0"/>
              <a:t>La intención de esta presentación es resaltar algunas de ellas.</a:t>
            </a:r>
          </a:p>
          <a:p>
            <a:pPr marL="0" indent="0">
              <a:buNone/>
            </a:pPr>
            <a:endParaRPr lang="es-CR" sz="2700" dirty="0"/>
          </a:p>
        </p:txBody>
      </p:sp>
    </p:spTree>
    <p:extLst>
      <p:ext uri="{BB962C8B-B14F-4D97-AF65-F5344CB8AC3E}">
        <p14:creationId xmlns:p14="http://schemas.microsoft.com/office/powerpoint/2010/main" val="349173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2000" dirty="0" smtClean="0"/>
              <a:t>Algunas características de los casos de tráfico ilícito y trata de personas detectados en las Américas</a:t>
            </a:r>
            <a:endParaRPr lang="es-C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US" sz="2700" dirty="0" smtClean="0"/>
              <a:t>Se presume </a:t>
            </a:r>
            <a:r>
              <a:rPr lang="en-US" sz="2700" dirty="0" err="1" smtClean="0"/>
              <a:t>que</a:t>
            </a:r>
            <a:r>
              <a:rPr lang="en-US" sz="2700" dirty="0" smtClean="0"/>
              <a:t> en </a:t>
            </a:r>
            <a:r>
              <a:rPr lang="en-US" sz="2700" dirty="0" err="1" smtClean="0"/>
              <a:t>todos</a:t>
            </a:r>
            <a:r>
              <a:rPr lang="en-US" sz="2700" dirty="0" smtClean="0"/>
              <a:t> los </a:t>
            </a:r>
            <a:r>
              <a:rPr lang="en-US" sz="2700" dirty="0" err="1" smtClean="0"/>
              <a:t>casos</a:t>
            </a:r>
            <a:r>
              <a:rPr lang="en-US" sz="2700" dirty="0" smtClean="0"/>
              <a:t> </a:t>
            </a:r>
            <a:r>
              <a:rPr lang="en-US" sz="2700" dirty="0" err="1" smtClean="0"/>
              <a:t>conocidos</a:t>
            </a:r>
            <a:r>
              <a:rPr lang="en-US" sz="2700" dirty="0" smtClean="0"/>
              <a:t> ha </a:t>
            </a:r>
            <a:r>
              <a:rPr lang="en-US" sz="2700" dirty="0" err="1" smtClean="0"/>
              <a:t>habido</a:t>
            </a:r>
            <a:r>
              <a:rPr lang="en-US" sz="2700" dirty="0" smtClean="0"/>
              <a:t> </a:t>
            </a:r>
            <a:r>
              <a:rPr lang="en-US" sz="2700" b="1" dirty="0" err="1" smtClean="0"/>
              <a:t>algún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grado</a:t>
            </a:r>
            <a:r>
              <a:rPr lang="en-US" sz="2700" b="1" dirty="0" smtClean="0"/>
              <a:t> de </a:t>
            </a:r>
            <a:r>
              <a:rPr lang="en-US" sz="2700" b="1" dirty="0" err="1" smtClean="0"/>
              <a:t>involucramiento</a:t>
            </a:r>
            <a:r>
              <a:rPr lang="en-US" sz="2700" b="1" dirty="0" smtClean="0"/>
              <a:t> de </a:t>
            </a:r>
            <a:r>
              <a:rPr lang="en-US" sz="2700" b="1" dirty="0" err="1" smtClean="0"/>
              <a:t>bandas</a:t>
            </a:r>
            <a:r>
              <a:rPr lang="en-US" sz="2700" dirty="0" smtClean="0"/>
              <a:t> del </a:t>
            </a:r>
            <a:r>
              <a:rPr lang="en-US" sz="2700" dirty="0" err="1" smtClean="0"/>
              <a:t>crimen</a:t>
            </a:r>
            <a:r>
              <a:rPr lang="en-US" sz="2700" dirty="0" smtClean="0"/>
              <a:t> </a:t>
            </a:r>
            <a:r>
              <a:rPr lang="en-US" sz="2700" dirty="0" err="1" smtClean="0"/>
              <a:t>organizado</a:t>
            </a:r>
            <a:r>
              <a:rPr lang="en-US" sz="2700" dirty="0" smtClean="0"/>
              <a:t> </a:t>
            </a:r>
            <a:r>
              <a:rPr lang="en-US" sz="2700" dirty="0" err="1" smtClean="0"/>
              <a:t>desde</a:t>
            </a:r>
            <a:r>
              <a:rPr lang="en-US" sz="2700" dirty="0" smtClean="0"/>
              <a:t> el </a:t>
            </a:r>
            <a:r>
              <a:rPr lang="en-US" sz="2700" dirty="0" err="1" smtClean="0"/>
              <a:t>inicio</a:t>
            </a:r>
            <a:r>
              <a:rPr lang="en-US" sz="2700" dirty="0" smtClean="0"/>
              <a:t>.</a:t>
            </a:r>
          </a:p>
          <a:p>
            <a:r>
              <a:rPr lang="en-US" sz="2700" b="1" dirty="0" smtClean="0"/>
              <a:t>Alto </a:t>
            </a:r>
            <a:r>
              <a:rPr lang="en-US" sz="2700" b="1" dirty="0" err="1" smtClean="0"/>
              <a:t>nivel</a:t>
            </a:r>
            <a:r>
              <a:rPr lang="en-US" sz="2700" b="1" dirty="0" smtClean="0"/>
              <a:t> de “</a:t>
            </a:r>
            <a:r>
              <a:rPr lang="en-US" sz="2700" b="1" dirty="0" err="1" smtClean="0"/>
              <a:t>enga</a:t>
            </a:r>
            <a:r>
              <a:rPr lang="es-CR" sz="2700" b="1" dirty="0" err="1" smtClean="0"/>
              <a:t>ño</a:t>
            </a:r>
            <a:r>
              <a:rPr lang="es-CR" sz="2700" b="1" dirty="0" smtClean="0"/>
              <a:t>”, </a:t>
            </a:r>
            <a:r>
              <a:rPr lang="es-CR" sz="2700" dirty="0" smtClean="0"/>
              <a:t>el cual es evidentemente en los casos de trata de personas, pero de manera también muy amplia para los casos de tráfico ilícito.</a:t>
            </a:r>
          </a:p>
          <a:p>
            <a:r>
              <a:rPr lang="es-CR" sz="2700" dirty="0" smtClean="0"/>
              <a:t>En gran medida, el </a:t>
            </a:r>
            <a:r>
              <a:rPr lang="es-CR" sz="2700" b="1" dirty="0" smtClean="0"/>
              <a:t>acceso a recursos </a:t>
            </a:r>
            <a:r>
              <a:rPr lang="es-CR" sz="2700" dirty="0" smtClean="0"/>
              <a:t>en los países de origen </a:t>
            </a:r>
            <a:r>
              <a:rPr lang="es-CR" sz="2700" b="1" dirty="0" smtClean="0"/>
              <a:t>determina que puedan o no migrar</a:t>
            </a:r>
            <a:r>
              <a:rPr lang="es-CR" sz="2700" dirty="0" smtClean="0"/>
              <a:t>.</a:t>
            </a:r>
          </a:p>
          <a:p>
            <a:r>
              <a:rPr lang="es-CR" sz="2700" b="1" dirty="0" smtClean="0"/>
              <a:t>Diáspora en países de destino</a:t>
            </a:r>
            <a:r>
              <a:rPr lang="es-CR" sz="2700" dirty="0" smtClean="0"/>
              <a:t>: factor de atracción y de acceso a recursos</a:t>
            </a:r>
          </a:p>
          <a:p>
            <a:endParaRPr lang="es-CR" sz="2700" dirty="0"/>
          </a:p>
        </p:txBody>
      </p:sp>
    </p:spTree>
    <p:extLst>
      <p:ext uri="{BB962C8B-B14F-4D97-AF65-F5344CB8AC3E}">
        <p14:creationId xmlns:p14="http://schemas.microsoft.com/office/powerpoint/2010/main" val="39656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s-CR" sz="2600" dirty="0" smtClean="0"/>
              <a:t>Muchos tienen </a:t>
            </a:r>
            <a:r>
              <a:rPr lang="es-CR" sz="2600" b="1" dirty="0" smtClean="0"/>
              <a:t>acceso a dinero en tránsito </a:t>
            </a:r>
            <a:r>
              <a:rPr lang="es-CR" sz="2600" dirty="0" smtClean="0"/>
              <a:t>(propio o  presumiblemente de familiares en origen o destino –pago de coyotes).</a:t>
            </a:r>
          </a:p>
          <a:p>
            <a:r>
              <a:rPr lang="es-CR" sz="2600" dirty="0" smtClean="0"/>
              <a:t>Algunos tienen escolaridad media y alta (</a:t>
            </a:r>
            <a:r>
              <a:rPr lang="es-CR" sz="1400" dirty="0" smtClean="0"/>
              <a:t>4 de cada 10 en Argentina o Brasil con educación secundaria o superior</a:t>
            </a:r>
            <a:r>
              <a:rPr lang="es-CR" sz="2600" dirty="0" smtClean="0"/>
              <a:t>), otros tienen muy baja escolaridad. En general, son </a:t>
            </a:r>
            <a:r>
              <a:rPr lang="es-CR" sz="2600" b="1" dirty="0" smtClean="0"/>
              <a:t>poco conscientes de algunos de sus derechos.</a:t>
            </a:r>
          </a:p>
          <a:p>
            <a:r>
              <a:rPr lang="es-CR" sz="2600" dirty="0" smtClean="0"/>
              <a:t>Destino final USA / Canadá, si bien proyecto migratorio puede variar (pareja, trabajo, dificultades para pagar la cuota o diferencias con los grupos de traficantes), </a:t>
            </a:r>
            <a:r>
              <a:rPr lang="es-CR" sz="2600" b="1" dirty="0" smtClean="0"/>
              <a:t>vulnerabilidad a caer en manos de redes distintas.</a:t>
            </a:r>
          </a:p>
          <a:p>
            <a:endParaRPr lang="es-CR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2000" dirty="0" smtClean="0"/>
              <a:t>Algunas características de los casos de tráfico ilícito y trata de personas detectados en las Américas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83517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sz="2700" dirty="0" smtClean="0"/>
              <a:t>Idioma, cultura, falta de redes de apoyo en tránsito y lejanía geográfica y cultural parecen generar </a:t>
            </a:r>
            <a:r>
              <a:rPr lang="es-CR" sz="2700" b="1" dirty="0" smtClean="0"/>
              <a:t>mayor dependencia </a:t>
            </a:r>
            <a:r>
              <a:rPr lang="es-CR" sz="2700" dirty="0" smtClean="0"/>
              <a:t>de las redes de traficantes</a:t>
            </a:r>
            <a:r>
              <a:rPr lang="es-CR" sz="2700" dirty="0"/>
              <a:t>.</a:t>
            </a:r>
            <a:endParaRPr lang="es-CR" sz="2700" dirty="0" smtClean="0"/>
          </a:p>
          <a:p>
            <a:r>
              <a:rPr lang="es-CR" sz="2700" dirty="0" smtClean="0"/>
              <a:t>Una aparente </a:t>
            </a:r>
            <a:r>
              <a:rPr lang="es-CR" sz="2700" b="1" dirty="0" smtClean="0"/>
              <a:t>presencia o monitoreo constantes de las redes </a:t>
            </a:r>
            <a:r>
              <a:rPr lang="es-CR" sz="2700" dirty="0" smtClean="0"/>
              <a:t>de traficantes y tratantes dificultan la identificación de víctimas.</a:t>
            </a:r>
          </a:p>
          <a:p>
            <a:r>
              <a:rPr lang="es-CR" sz="2700" dirty="0" smtClean="0"/>
              <a:t>Migración </a:t>
            </a:r>
            <a:r>
              <a:rPr lang="es-CR" sz="2700" i="1" dirty="0" smtClean="0"/>
              <a:t>«por etapas» </a:t>
            </a:r>
            <a:r>
              <a:rPr lang="es-CR" sz="2700" dirty="0" smtClean="0"/>
              <a:t>– puede implicar </a:t>
            </a:r>
            <a:r>
              <a:rPr lang="es-CR" sz="2700" b="1" dirty="0" smtClean="0"/>
              <a:t>largos periodos de estadía en países «de tránsito»</a:t>
            </a:r>
            <a:r>
              <a:rPr lang="es-CR" sz="2700" dirty="0" smtClean="0"/>
              <a:t> = mayores riesgos y la </a:t>
            </a:r>
            <a:r>
              <a:rPr lang="es-CR" sz="2700" b="1" dirty="0" smtClean="0"/>
              <a:t>precarización</a:t>
            </a:r>
            <a:r>
              <a:rPr lang="es-CR" sz="2700" dirty="0" smtClean="0"/>
              <a:t> de condiciones de vida. 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2000" dirty="0" smtClean="0"/>
              <a:t>Algunas características de los casos de tráfico ilícito y trata de personas detectados en las Américas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54998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6024" y="1495325"/>
            <a:ext cx="8604448" cy="4525963"/>
          </a:xfrm>
        </p:spPr>
        <p:txBody>
          <a:bodyPr/>
          <a:lstStyle/>
          <a:p>
            <a:r>
              <a:rPr lang="es-CR" sz="2800" dirty="0"/>
              <a:t>Estrategia de «</a:t>
            </a:r>
            <a:r>
              <a:rPr lang="es-CR" sz="2800" b="1" dirty="0" err="1"/>
              <a:t>invisibilización</a:t>
            </a:r>
            <a:r>
              <a:rPr lang="es-CR" sz="2800" dirty="0"/>
              <a:t>» aumenta </a:t>
            </a:r>
            <a:r>
              <a:rPr lang="es-CR" sz="2800" dirty="0" smtClean="0"/>
              <a:t>riesgos, </a:t>
            </a:r>
            <a:r>
              <a:rPr lang="es-CR" sz="2800" dirty="0" err="1" smtClean="0"/>
              <a:t>invisibiliza</a:t>
            </a:r>
            <a:r>
              <a:rPr lang="es-CR" sz="2800" dirty="0" smtClean="0"/>
              <a:t> flujos y también violaciones, necesidades y vulnerabilidades.</a:t>
            </a:r>
          </a:p>
          <a:p>
            <a:r>
              <a:rPr lang="es-CR" sz="2800" b="1" dirty="0" smtClean="0"/>
              <a:t>No</a:t>
            </a:r>
            <a:r>
              <a:rPr lang="es-CR" sz="2800" dirty="0" smtClean="0"/>
              <a:t> necesariamente son redes internacionales </a:t>
            </a:r>
            <a:r>
              <a:rPr lang="es-CR" sz="2800" b="1" dirty="0" smtClean="0"/>
              <a:t>estructuradas jerárquicamente</a:t>
            </a:r>
            <a:r>
              <a:rPr lang="es-CR" sz="2800" dirty="0" smtClean="0"/>
              <a:t> y por tanto, las personas pueden ser usadas como moneda de cambio.</a:t>
            </a:r>
          </a:p>
          <a:p>
            <a:r>
              <a:rPr lang="es-CR" sz="2800" dirty="0"/>
              <a:t>Ejecutan actividades diversificadas: armas, drogas, migrantes, trata = </a:t>
            </a:r>
            <a:r>
              <a:rPr lang="es-CR" sz="2800" b="1" dirty="0"/>
              <a:t>aumenta riesgo</a:t>
            </a:r>
          </a:p>
          <a:p>
            <a:r>
              <a:rPr lang="es-CR" sz="2800" dirty="0" smtClean="0"/>
              <a:t>Redes regionales y locales que cooperan entre sí de acuerdo a la demanda.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2000" dirty="0" smtClean="0"/>
              <a:t>Algunas características de los casos de tráfico ilícito y trata de personas detectados en las Américas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239730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2800" dirty="0" smtClean="0"/>
              <a:t>Posibilidades de cooperación para protección de derechos</a:t>
            </a:r>
            <a:endParaRPr lang="es-C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sz="2800" b="1" dirty="0" smtClean="0"/>
              <a:t>Divulgación en países de origen sobre los riesgos asociados al tráfico y trata en la ruta migratoria </a:t>
            </a:r>
            <a:r>
              <a:rPr lang="es-CR" sz="2800" b="1" u="sng" dirty="0" smtClean="0"/>
              <a:t>mesoamericana</a:t>
            </a:r>
            <a:r>
              <a:rPr lang="es-CR" sz="2800" dirty="0" smtClean="0"/>
              <a:t>.</a:t>
            </a:r>
            <a:endParaRPr lang="es-CR" sz="2800" dirty="0"/>
          </a:p>
          <a:p>
            <a:r>
              <a:rPr lang="es-CR" sz="2800" dirty="0" smtClean="0"/>
              <a:t>Divulgación en países de origen y en sus representaciones consulares en las Américas de un </a:t>
            </a:r>
            <a:r>
              <a:rPr lang="es-CR" sz="2800" b="1" u="sng" dirty="0" smtClean="0"/>
              <a:t>directorio de recursos y servicios disponibles en los países mesoamericanos</a:t>
            </a:r>
            <a:r>
              <a:rPr lang="es-CR" sz="2800" u="sng" dirty="0" smtClean="0"/>
              <a:t> </a:t>
            </a:r>
            <a:r>
              <a:rPr lang="es-CR" sz="2800" dirty="0" smtClean="0"/>
              <a:t>para la asistencia y protección de migrantes y mecanismos de denuncia de delitos y acceso a la justicia.</a:t>
            </a:r>
          </a:p>
          <a:p>
            <a:pPr marL="0" indent="0">
              <a:buNone/>
            </a:pPr>
            <a:endParaRPr lang="es-C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115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s-CR" sz="2500" dirty="0" smtClean="0"/>
              <a:t>Establecimiento de </a:t>
            </a:r>
            <a:r>
              <a:rPr lang="es-CR" sz="2500" b="1" dirty="0" smtClean="0"/>
              <a:t>acuerdos de cooperación </a:t>
            </a:r>
            <a:r>
              <a:rPr lang="es-CR" sz="2500" dirty="0" smtClean="0"/>
              <a:t>para la más rápida acreditación de nacionalidad e identidad, incluyendo la posibilidad de realizar </a:t>
            </a:r>
            <a:r>
              <a:rPr lang="es-CR" sz="2500" b="1" dirty="0" smtClean="0"/>
              <a:t>entrevistas virtuales conjuntas</a:t>
            </a:r>
            <a:r>
              <a:rPr lang="es-CR" sz="2500" dirty="0" smtClean="0"/>
              <a:t> de identificación - especialmente en casos de mujeres y </a:t>
            </a:r>
            <a:r>
              <a:rPr lang="es-CR" sz="2500" dirty="0" err="1" smtClean="0"/>
              <a:t>niñ@s</a:t>
            </a:r>
            <a:r>
              <a:rPr lang="es-CR" sz="2500" dirty="0" smtClean="0"/>
              <a:t>.</a:t>
            </a:r>
          </a:p>
          <a:p>
            <a:r>
              <a:rPr lang="es-CR" sz="2500" dirty="0" smtClean="0"/>
              <a:t>Establecimiento de una </a:t>
            </a:r>
            <a:r>
              <a:rPr lang="es-CR" sz="2500" b="1" dirty="0" smtClean="0"/>
              <a:t>red consular de colaboración regular</a:t>
            </a:r>
            <a:r>
              <a:rPr lang="es-CR" sz="2500" dirty="0" smtClean="0"/>
              <a:t> entre países de origen, tránsito y destino para, promover la cooperación y favorecer el monitoreo de la situación.</a:t>
            </a:r>
          </a:p>
          <a:p>
            <a:r>
              <a:rPr lang="es-CR" sz="2500" dirty="0" smtClean="0"/>
              <a:t>Establecimiento de acuerdos de cooperación e </a:t>
            </a:r>
            <a:r>
              <a:rPr lang="es-CR" sz="2500" b="1" dirty="0" smtClean="0"/>
              <a:t>intercambio de información policial</a:t>
            </a:r>
            <a:r>
              <a:rPr lang="es-CR" sz="2500" dirty="0" smtClean="0"/>
              <a:t> para la ubicación de redes</a:t>
            </a:r>
          </a:p>
          <a:p>
            <a:pPr marL="0" indent="0">
              <a:buNone/>
            </a:pPr>
            <a:endParaRPr lang="es-CR" sz="2500" dirty="0" smtClean="0"/>
          </a:p>
          <a:p>
            <a:endParaRPr lang="es-CR" sz="2500" dirty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2995613" y="341313"/>
            <a:ext cx="6121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s-CR" sz="2800" smtClean="0"/>
              <a:t>Posibilidades de cooperación para protección de derechos</a:t>
            </a: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549359968"/>
      </p:ext>
    </p:extLst>
  </p:cSld>
  <p:clrMapOvr>
    <a:masterClrMapping/>
  </p:clrMapOvr>
</p:sld>
</file>

<file path=ppt/theme/theme1.xml><?xml version="1.0" encoding="utf-8"?>
<a:theme xmlns:a="http://schemas.openxmlformats.org/drawingml/2006/main" name="IOM - General Presentation for American law students_June 17">
  <a:themeElements>
    <a:clrScheme name="IOM - General Presentation for American law students_June 1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OM - General Presentation for American law students_June 17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OM - General Presentation for American law students_June 1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757</Words>
  <Application>Microsoft Office PowerPoint</Application>
  <PresentationFormat>On-screen Show (4:3)</PresentationFormat>
  <Paragraphs>37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IOM - General Presentation for American law students_June 17</vt:lpstr>
      <vt:lpstr>PowerPoint Presentation</vt:lpstr>
      <vt:lpstr>INTRODUCCIÓN</vt:lpstr>
      <vt:lpstr>INTRODUCCIÓN</vt:lpstr>
      <vt:lpstr>Algunas características de los casos de tráfico ilícito y trata de personas detectados en las Américas</vt:lpstr>
      <vt:lpstr>Algunas características de los casos de tráfico ilícito y trata de personas detectados en las Américas</vt:lpstr>
      <vt:lpstr>Algunas características de los casos de tráfico ilícito y trata de personas detectados en las Américas</vt:lpstr>
      <vt:lpstr>Algunas características de los casos de tráfico ilícito y trata de personas detectados en las Américas</vt:lpstr>
      <vt:lpstr>Posibilidades de cooperación para protección de derechos</vt:lpstr>
      <vt:lpstr>PowerPoint Presentation</vt:lpstr>
      <vt:lpstr>Posibilidades de cooperación para protección de derechos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Salvador Gutiérrez</cp:lastModifiedBy>
  <cp:revision>40</cp:revision>
  <dcterms:created xsi:type="dcterms:W3CDTF">2012-09-20T12:59:59Z</dcterms:created>
  <dcterms:modified xsi:type="dcterms:W3CDTF">2012-09-21T13:04:25Z</dcterms:modified>
</cp:coreProperties>
</file>