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4" r:id="rId3"/>
    <p:sldId id="270" r:id="rId4"/>
    <p:sldId id="258" r:id="rId5"/>
    <p:sldId id="273" r:id="rId6"/>
    <p:sldId id="262" r:id="rId7"/>
    <p:sldId id="263" r:id="rId8"/>
    <p:sldId id="266" r:id="rId9"/>
    <p:sldId id="267" r:id="rId10"/>
  </p:sldIdLst>
  <p:sldSz cx="9144000" cy="6858000" type="screen4x3"/>
  <p:notesSz cx="6662738" cy="9926638"/>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1C1"/>
    <a:srgbClr val="EE8D2E"/>
    <a:srgbClr val="F5C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8" autoAdjust="0"/>
  </p:normalViewPr>
  <p:slideViewPr>
    <p:cSldViewPr>
      <p:cViewPr varScale="1">
        <p:scale>
          <a:sx n="76" d="100"/>
          <a:sy n="76" d="100"/>
        </p:scale>
        <p:origin x="-1488" y="-96"/>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Sheet1!$C$24</c:f>
              <c:strCache>
                <c:ptCount val="1"/>
                <c:pt idx="0">
                  <c:v>Canada</c:v>
                </c:pt>
              </c:strCache>
            </c:strRef>
          </c:tx>
          <c:invertIfNegative val="0"/>
          <c:cat>
            <c:strRef>
              <c:f>Sheet1!$B$25:$B$31</c:f>
              <c:strCache>
                <c:ptCount val="7"/>
                <c:pt idx="0">
                  <c:v>Belice</c:v>
                </c:pt>
                <c:pt idx="1">
                  <c:v>Costa Rica</c:v>
                </c:pt>
                <c:pt idx="2">
                  <c:v>El Salvador</c:v>
                </c:pt>
                <c:pt idx="3">
                  <c:v>Guatemala</c:v>
                </c:pt>
                <c:pt idx="4">
                  <c:v>Honduras</c:v>
                </c:pt>
                <c:pt idx="5">
                  <c:v>Nicaragua</c:v>
                </c:pt>
                <c:pt idx="6">
                  <c:v>Panamá </c:v>
                </c:pt>
              </c:strCache>
            </c:strRef>
          </c:cat>
          <c:val>
            <c:numRef>
              <c:f>Sheet1!$C$25:$C$31</c:f>
              <c:numCache>
                <c:formatCode>_(* #,##0_);_(* \(#,##0\);_(* "-"??_);_(@_)</c:formatCode>
                <c:ptCount val="7"/>
                <c:pt idx="0">
                  <c:v>1129.0</c:v>
                </c:pt>
                <c:pt idx="1">
                  <c:v>2581.0</c:v>
                </c:pt>
                <c:pt idx="2">
                  <c:v>24075.0</c:v>
                </c:pt>
                <c:pt idx="3">
                  <c:v>8559.0</c:v>
                </c:pt>
                <c:pt idx="4">
                  <c:v>3639.0</c:v>
                </c:pt>
                <c:pt idx="5">
                  <c:v>5371.0</c:v>
                </c:pt>
                <c:pt idx="6">
                  <c:v>1412.0</c:v>
                </c:pt>
              </c:numCache>
            </c:numRef>
          </c:val>
        </c:ser>
        <c:ser>
          <c:idx val="1"/>
          <c:order val="1"/>
          <c:tx>
            <c:strRef>
              <c:f>Sheet1!$D$24</c:f>
              <c:strCache>
                <c:ptCount val="1"/>
                <c:pt idx="0">
                  <c:v>EEUU</c:v>
                </c:pt>
              </c:strCache>
            </c:strRef>
          </c:tx>
          <c:invertIfNegative val="0"/>
          <c:dLbls>
            <c:txPr>
              <a:bodyPr/>
              <a:lstStyle/>
              <a:p>
                <a:pPr>
                  <a:defRPr b="1">
                    <a:solidFill>
                      <a:srgbClr val="EE8D2E"/>
                    </a:solidFill>
                  </a:defRPr>
                </a:pPr>
                <a:endParaRPr lang="en-US"/>
              </a:p>
            </c:txPr>
            <c:showLegendKey val="0"/>
            <c:showVal val="1"/>
            <c:showCatName val="0"/>
            <c:showSerName val="0"/>
            <c:showPercent val="0"/>
            <c:showBubbleSize val="0"/>
            <c:showLeaderLines val="0"/>
          </c:dLbls>
          <c:cat>
            <c:strRef>
              <c:f>Sheet1!$B$25:$B$31</c:f>
              <c:strCache>
                <c:ptCount val="7"/>
                <c:pt idx="0">
                  <c:v>Belice</c:v>
                </c:pt>
                <c:pt idx="1">
                  <c:v>Costa Rica</c:v>
                </c:pt>
                <c:pt idx="2">
                  <c:v>El Salvador</c:v>
                </c:pt>
                <c:pt idx="3">
                  <c:v>Guatemala</c:v>
                </c:pt>
                <c:pt idx="4">
                  <c:v>Honduras</c:v>
                </c:pt>
                <c:pt idx="5">
                  <c:v>Nicaragua</c:v>
                </c:pt>
                <c:pt idx="6">
                  <c:v>Panamá </c:v>
                </c:pt>
              </c:strCache>
            </c:strRef>
          </c:cat>
          <c:val>
            <c:numRef>
              <c:f>Sheet1!$D$25:$D$31</c:f>
              <c:numCache>
                <c:formatCode>_(* #,##0_);_(* \(#,##0\);_(* "-"??_);_(@_)</c:formatCode>
                <c:ptCount val="7"/>
                <c:pt idx="0">
                  <c:v>29215.0</c:v>
                </c:pt>
                <c:pt idx="1">
                  <c:v>51589.0</c:v>
                </c:pt>
                <c:pt idx="2">
                  <c:v>632554.0</c:v>
                </c:pt>
                <c:pt idx="3">
                  <c:v>440248.0</c:v>
                </c:pt>
                <c:pt idx="4">
                  <c:v>305995.0</c:v>
                </c:pt>
                <c:pt idx="5">
                  <c:v>135386.0</c:v>
                </c:pt>
                <c:pt idx="6">
                  <c:v>55056.0</c:v>
                </c:pt>
              </c:numCache>
            </c:numRef>
          </c:val>
        </c:ser>
        <c:ser>
          <c:idx val="2"/>
          <c:order val="2"/>
          <c:tx>
            <c:strRef>
              <c:f>Sheet1!$E$24</c:f>
              <c:strCache>
                <c:ptCount val="1"/>
                <c:pt idx="0">
                  <c:v>México </c:v>
                </c:pt>
              </c:strCache>
            </c:strRef>
          </c:tx>
          <c:invertIfNegative val="0"/>
          <c:cat>
            <c:strRef>
              <c:f>Sheet1!$B$25:$B$31</c:f>
              <c:strCache>
                <c:ptCount val="7"/>
                <c:pt idx="0">
                  <c:v>Belice</c:v>
                </c:pt>
                <c:pt idx="1">
                  <c:v>Costa Rica</c:v>
                </c:pt>
                <c:pt idx="2">
                  <c:v>El Salvador</c:v>
                </c:pt>
                <c:pt idx="3">
                  <c:v>Guatemala</c:v>
                </c:pt>
                <c:pt idx="4">
                  <c:v>Honduras</c:v>
                </c:pt>
                <c:pt idx="5">
                  <c:v>Nicaragua</c:v>
                </c:pt>
                <c:pt idx="6">
                  <c:v>Panamá </c:v>
                </c:pt>
              </c:strCache>
            </c:strRef>
          </c:cat>
          <c:val>
            <c:numRef>
              <c:f>Sheet1!$E$25:$E$31</c:f>
              <c:numCache>
                <c:formatCode>_(* #,##0_);_(* \(#,##0\);_(* "-"??_);_(@_)</c:formatCode>
                <c:ptCount val="7"/>
                <c:pt idx="0">
                  <c:v>1690.0</c:v>
                </c:pt>
                <c:pt idx="1">
                  <c:v>1344.0</c:v>
                </c:pt>
                <c:pt idx="2">
                  <c:v>5262.0</c:v>
                </c:pt>
                <c:pt idx="3">
                  <c:v>28086.0</c:v>
                </c:pt>
                <c:pt idx="4">
                  <c:v>7375.0</c:v>
                </c:pt>
                <c:pt idx="5">
                  <c:v>2876.0</c:v>
                </c:pt>
                <c:pt idx="6">
                  <c:v>901.0</c:v>
                </c:pt>
              </c:numCache>
            </c:numRef>
          </c:val>
        </c:ser>
        <c:dLbls>
          <c:showLegendKey val="0"/>
          <c:showVal val="1"/>
          <c:showCatName val="0"/>
          <c:showSerName val="0"/>
          <c:showPercent val="0"/>
          <c:showBubbleSize val="0"/>
        </c:dLbls>
        <c:gapWidth val="150"/>
        <c:overlap val="-25"/>
        <c:axId val="2880664"/>
        <c:axId val="2440904"/>
      </c:barChart>
      <c:catAx>
        <c:axId val="2880664"/>
        <c:scaling>
          <c:orientation val="minMax"/>
        </c:scaling>
        <c:delete val="0"/>
        <c:axPos val="b"/>
        <c:majorTickMark val="none"/>
        <c:minorTickMark val="none"/>
        <c:tickLblPos val="nextTo"/>
        <c:txPr>
          <a:bodyPr/>
          <a:lstStyle/>
          <a:p>
            <a:pPr>
              <a:defRPr b="1"/>
            </a:pPr>
            <a:endParaRPr lang="en-US"/>
          </a:p>
        </c:txPr>
        <c:crossAx val="2440904"/>
        <c:crosses val="autoZero"/>
        <c:auto val="1"/>
        <c:lblAlgn val="ctr"/>
        <c:lblOffset val="100"/>
        <c:noMultiLvlLbl val="0"/>
      </c:catAx>
      <c:valAx>
        <c:axId val="2440904"/>
        <c:scaling>
          <c:orientation val="minMax"/>
        </c:scaling>
        <c:delete val="1"/>
        <c:axPos val="l"/>
        <c:numFmt formatCode="_(* #,##0_);_(* \(#,##0\);_(* &quot;-&quot;??_);_(@_)" sourceLinked="1"/>
        <c:majorTickMark val="none"/>
        <c:minorTickMark val="none"/>
        <c:tickLblPos val="nextTo"/>
        <c:crossAx val="2880664"/>
        <c:crosses val="autoZero"/>
        <c:crossBetween val="between"/>
      </c:valAx>
    </c:plotArea>
    <c:legend>
      <c:legendPos val="t"/>
      <c:layout/>
      <c:overlay val="0"/>
      <c:txPr>
        <a:bodyPr/>
        <a:lstStyle/>
        <a:p>
          <a:pPr>
            <a:defRPr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9ED5375F-0B16-421F-ABA7-2D480F38EF83}" type="datetimeFigureOut">
              <a:rPr lang="es-CR" smtClean="0"/>
              <a:t>22/06/17</a:t>
            </a:fld>
            <a:endParaRPr lang="es-CR"/>
          </a:p>
        </p:txBody>
      </p:sp>
      <p:sp>
        <p:nvSpPr>
          <p:cNvPr id="4" name="Footer Placehold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es-CR"/>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9C8A14F6-53F7-4E6F-8758-14D98CA0C4ED}" type="slidenum">
              <a:rPr lang="es-CR" smtClean="0"/>
              <a:t>‹#›</a:t>
            </a:fld>
            <a:endParaRPr lang="es-CR"/>
          </a:p>
        </p:txBody>
      </p:sp>
    </p:spTree>
    <p:extLst>
      <p:ext uri="{BB962C8B-B14F-4D97-AF65-F5344CB8AC3E}">
        <p14:creationId xmlns:p14="http://schemas.microsoft.com/office/powerpoint/2010/main" val="374677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652885D-8404-432D-9C71-7C8D87E09116}" type="datetimeFigureOut">
              <a:rPr lang="es-CR" smtClean="0"/>
              <a:t>22/06/17</a:t>
            </a:fld>
            <a:endParaRPr lang="es-CR"/>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B4DCB03-FDC1-4B95-8D7E-1174AFA4FAE7}" type="slidenum">
              <a:rPr lang="es-CR" smtClean="0"/>
              <a:t>‹#›</a:t>
            </a:fld>
            <a:endParaRPr lang="es-CR"/>
          </a:p>
        </p:txBody>
      </p:sp>
    </p:spTree>
    <p:extLst>
      <p:ext uri="{BB962C8B-B14F-4D97-AF65-F5344CB8AC3E}">
        <p14:creationId xmlns:p14="http://schemas.microsoft.com/office/powerpoint/2010/main" val="421127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1</a:t>
            </a:fld>
            <a:endParaRPr lang="es-CR"/>
          </a:p>
        </p:txBody>
      </p:sp>
    </p:spTree>
    <p:extLst>
      <p:ext uri="{BB962C8B-B14F-4D97-AF65-F5344CB8AC3E}">
        <p14:creationId xmlns:p14="http://schemas.microsoft.com/office/powerpoint/2010/main" val="58767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2</a:t>
            </a:fld>
            <a:endParaRPr lang="es-CR"/>
          </a:p>
        </p:txBody>
      </p:sp>
    </p:spTree>
    <p:extLst>
      <p:ext uri="{BB962C8B-B14F-4D97-AF65-F5344CB8AC3E}">
        <p14:creationId xmlns:p14="http://schemas.microsoft.com/office/powerpoint/2010/main" val="296397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Estas causas se reflejan en forma diferenciada en comparación con los hombres, dado el rol reproductivo y productivo de las mujeres. Las vivencias de las mujeres también son diferentes en los países de destino, conformando una gran parte de la economía informal que a su vez representa menor acceso a derechos laborales y a la seguridad social</a:t>
            </a:r>
            <a:endParaRPr lang="es-CR" sz="1200" dirty="0" smtClean="0"/>
          </a:p>
          <a:p>
            <a:endParaRPr lang="es-C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Gran parte de las mujeres migrantes son madres jefas de hogar y la decisión de migrar muchas veces implica la separación de sus hijos, generando así una ruptura en su estructura familiar, que provoca fisuras profundas en el tejido social del país de origen, por lo que las mujeres que deciden migrar, especialmente sin sus hijos e hijas, son víctimas de estigmatización y culpabilizadas por el supuesto abandono de hogar. </a:t>
            </a:r>
            <a:endParaRPr lang="es-CR" dirty="0" smtClean="0"/>
          </a:p>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4</a:t>
            </a:fld>
            <a:endParaRPr lang="es-CR"/>
          </a:p>
        </p:txBody>
      </p:sp>
    </p:spTree>
    <p:extLst>
      <p:ext uri="{BB962C8B-B14F-4D97-AF65-F5344CB8AC3E}">
        <p14:creationId xmlns:p14="http://schemas.microsoft.com/office/powerpoint/2010/main" val="261149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Estas causas se reflejan en forma diferenciada en comparación con los hombres, dado el rol reproductivo y productivo de las mujeres. Las vivencias de las mujeres también son diferentes en los países de destino, conformando una gran parte de la economía informal que a su vez representa menor acceso a derechos laborales y a la seguridad social</a:t>
            </a:r>
            <a:endParaRPr lang="es-CR" sz="1200" dirty="0" smtClean="0"/>
          </a:p>
          <a:p>
            <a:endParaRPr lang="es-C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Gran parte de las mujeres migrantes son madres jefas de hogar y la decisión de migrar muchas veces implica la separación de sus hijos, generando así una ruptura en su estructura familiar, que provoca fisuras profundas en el tejido social del país de origen, por lo que las mujeres que deciden migrar, especialmente sin sus hijos e hijas, son víctimas de estigmatización y culpabilizadas por el supuesto abandono de hogar. </a:t>
            </a:r>
            <a:endParaRPr lang="es-CR" dirty="0" smtClean="0"/>
          </a:p>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5</a:t>
            </a:fld>
            <a:endParaRPr lang="es-CR"/>
          </a:p>
        </p:txBody>
      </p:sp>
    </p:spTree>
    <p:extLst>
      <p:ext uri="{BB962C8B-B14F-4D97-AF65-F5344CB8AC3E}">
        <p14:creationId xmlns:p14="http://schemas.microsoft.com/office/powerpoint/2010/main" val="261149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smtClean="0"/>
              <a:t>Sin embargo, si la migración de las mujeres se diera en condiciones óptimas, existe un gran potencial de que se conviertan en agentes de cambio para sí mismas, sus familias y sus comunidades, avanzando su autonomía económica, su desarrollo personal y la transformación social. Así las mujeres migrantes no deberían considerarse exclusivamente como personas con necesidades específicas de protección, sino que deben reconocerse como líderes y agentes de cambio y desarrollo</a:t>
            </a:r>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6</a:t>
            </a:fld>
            <a:endParaRPr lang="es-CR"/>
          </a:p>
        </p:txBody>
      </p:sp>
    </p:spTree>
    <p:extLst>
      <p:ext uri="{BB962C8B-B14F-4D97-AF65-F5344CB8AC3E}">
        <p14:creationId xmlns:p14="http://schemas.microsoft.com/office/powerpoint/2010/main" val="316943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Esta propuesta está diseñada para promover política pública de protección y empoderamiento de las mujeres migrantes, es decir, que reduzca las condiciones de vulnerabilidad que enfrentan en todo su ciclo migratorio y que a su vez potencie los impactos positivos de esta migración.   </a:t>
            </a:r>
            <a:endParaRPr lang="es-CR" sz="1200" dirty="0" smtClean="0"/>
          </a:p>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7</a:t>
            </a:fld>
            <a:endParaRPr lang="es-CR"/>
          </a:p>
        </p:txBody>
      </p:sp>
    </p:spTree>
    <p:extLst>
      <p:ext uri="{BB962C8B-B14F-4D97-AF65-F5344CB8AC3E}">
        <p14:creationId xmlns:p14="http://schemas.microsoft.com/office/powerpoint/2010/main" val="323556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8</a:t>
            </a:fld>
            <a:endParaRPr lang="es-CR"/>
          </a:p>
        </p:txBody>
      </p:sp>
    </p:spTree>
    <p:extLst>
      <p:ext uri="{BB962C8B-B14F-4D97-AF65-F5344CB8AC3E}">
        <p14:creationId xmlns:p14="http://schemas.microsoft.com/office/powerpoint/2010/main" val="179984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a:p>
        </p:txBody>
      </p:sp>
      <p:sp>
        <p:nvSpPr>
          <p:cNvPr id="4" name="Slide Number Placeholder 3"/>
          <p:cNvSpPr>
            <a:spLocks noGrp="1"/>
          </p:cNvSpPr>
          <p:nvPr>
            <p:ph type="sldNum" sz="quarter" idx="10"/>
          </p:nvPr>
        </p:nvSpPr>
        <p:spPr/>
        <p:txBody>
          <a:bodyPr/>
          <a:lstStyle/>
          <a:p>
            <a:fld id="{5B4DCB03-FDC1-4B95-8D7E-1174AFA4FAE7}" type="slidenum">
              <a:rPr lang="es-CR" smtClean="0"/>
              <a:t>9</a:t>
            </a:fld>
            <a:endParaRPr lang="es-CR"/>
          </a:p>
        </p:txBody>
      </p:sp>
    </p:spTree>
    <p:extLst>
      <p:ext uri="{BB962C8B-B14F-4D97-AF65-F5344CB8AC3E}">
        <p14:creationId xmlns:p14="http://schemas.microsoft.com/office/powerpoint/2010/main" val="152439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22/06/17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41548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22/06/17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132682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22/06/17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428812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22/06/17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30522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549CF-75EC-4A7D-885D-01D210E04A97}" type="datetimeFigureOut">
              <a:rPr lang="es-CR" smtClean="0"/>
              <a:t>22/06/17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66824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AFE549CF-75EC-4A7D-885D-01D210E04A97}" type="datetimeFigureOut">
              <a:rPr lang="es-CR" smtClean="0"/>
              <a:t>22/06/17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27792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AFE549CF-75EC-4A7D-885D-01D210E04A97}" type="datetimeFigureOut">
              <a:rPr lang="es-CR" smtClean="0"/>
              <a:t>22/06/17</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31625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AFE549CF-75EC-4A7D-885D-01D210E04A97}" type="datetimeFigureOut">
              <a:rPr lang="es-CR" smtClean="0"/>
              <a:t>22/06/17</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68090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549CF-75EC-4A7D-885D-01D210E04A97}" type="datetimeFigureOut">
              <a:rPr lang="es-CR" smtClean="0"/>
              <a:t>22/06/17</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125262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549CF-75EC-4A7D-885D-01D210E04A97}" type="datetimeFigureOut">
              <a:rPr lang="es-CR" smtClean="0"/>
              <a:t>22/06/17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19047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549CF-75EC-4A7D-885D-01D210E04A97}" type="datetimeFigureOut">
              <a:rPr lang="es-CR" smtClean="0"/>
              <a:t>22/06/17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778112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49CF-75EC-4A7D-885D-01D210E04A97}" type="datetimeFigureOut">
              <a:rPr lang="es-CR" smtClean="0"/>
              <a:t>22/06/17</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BC5E3-19D4-4E9C-8E67-04CDB2036F00}" type="slidenum">
              <a:rPr lang="es-CR" smtClean="0"/>
              <a:t>‹#›</a:t>
            </a:fld>
            <a:endParaRPr lang="es-CR"/>
          </a:p>
        </p:txBody>
      </p:sp>
    </p:spTree>
    <p:extLst>
      <p:ext uri="{BB962C8B-B14F-4D97-AF65-F5344CB8AC3E}">
        <p14:creationId xmlns:p14="http://schemas.microsoft.com/office/powerpoint/2010/main" val="63146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42" y="620688"/>
            <a:ext cx="8507351" cy="36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4077072"/>
            <a:ext cx="6497388" cy="830997"/>
          </a:xfrm>
          <a:prstGeom prst="rect">
            <a:avLst/>
          </a:prstGeom>
          <a:noFill/>
        </p:spPr>
        <p:txBody>
          <a:bodyPr wrap="square" rtlCol="0">
            <a:spAutoFit/>
          </a:bodyPr>
          <a:lstStyle/>
          <a:p>
            <a:pPr algn="ctr"/>
            <a:r>
              <a:rPr lang="es-AR" sz="2400" b="1" dirty="0">
                <a:solidFill>
                  <a:schemeClr val="tx2"/>
                </a:solidFill>
              </a:rPr>
              <a:t>Proyecto Regional sobre </a:t>
            </a:r>
            <a:r>
              <a:rPr lang="es-AR" sz="2400" b="1" dirty="0" smtClean="0">
                <a:solidFill>
                  <a:schemeClr val="tx2"/>
                </a:solidFill>
              </a:rPr>
              <a:t>Protección </a:t>
            </a:r>
            <a:r>
              <a:rPr lang="es-AR" sz="2400" b="1" dirty="0">
                <a:solidFill>
                  <a:schemeClr val="tx2"/>
                </a:solidFill>
              </a:rPr>
              <a:t>y </a:t>
            </a:r>
            <a:r>
              <a:rPr lang="es-AR" sz="2400" b="1" dirty="0" smtClean="0">
                <a:solidFill>
                  <a:schemeClr val="tx2"/>
                </a:solidFill>
              </a:rPr>
              <a:t>Empoderamiento </a:t>
            </a:r>
            <a:r>
              <a:rPr lang="es-AR" sz="2400" b="1" dirty="0">
                <a:solidFill>
                  <a:schemeClr val="tx2"/>
                </a:solidFill>
              </a:rPr>
              <a:t>de las M</a:t>
            </a:r>
            <a:r>
              <a:rPr lang="es-AR" sz="2400" b="1" dirty="0" smtClean="0">
                <a:solidFill>
                  <a:schemeClr val="tx2"/>
                </a:solidFill>
              </a:rPr>
              <a:t>ujeres Migrantes</a:t>
            </a:r>
            <a:endParaRPr lang="es-CR" sz="2400" b="1" dirty="0">
              <a:solidFill>
                <a:schemeClr val="tx2"/>
              </a:solidFill>
            </a:endParaRPr>
          </a:p>
        </p:txBody>
      </p:sp>
      <p:pic>
        <p:nvPicPr>
          <p:cNvPr id="1028" name="Picture 4" descr="C:\Users\dcorrales\AppData\Local\Microsoft\Windows\Temporary Internet Files\Content.Outlook\F0ZO31OD\IOM-UN_Azul_ES (2).JPG"/>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83568" y="930571"/>
            <a:ext cx="2459739" cy="9361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1680" y="5373216"/>
            <a:ext cx="5616624" cy="738664"/>
          </a:xfrm>
          <a:prstGeom prst="rect">
            <a:avLst/>
          </a:prstGeom>
          <a:noFill/>
        </p:spPr>
        <p:txBody>
          <a:bodyPr wrap="square" rtlCol="0">
            <a:spAutoFit/>
          </a:bodyPr>
          <a:lstStyle/>
          <a:p>
            <a:pPr algn="ctr"/>
            <a:r>
              <a:rPr lang="es-CR" sz="1400" i="1" dirty="0" smtClean="0">
                <a:solidFill>
                  <a:schemeClr val="bg2">
                    <a:lumMod val="50000"/>
                  </a:schemeClr>
                </a:solidFill>
              </a:rPr>
              <a:t>Grupo Regional de Consulta sobre Migración (GRCM) </a:t>
            </a:r>
          </a:p>
          <a:p>
            <a:pPr algn="ctr"/>
            <a:r>
              <a:rPr lang="es-CR" sz="1400" i="1" dirty="0" smtClean="0">
                <a:solidFill>
                  <a:schemeClr val="bg2">
                    <a:lumMod val="50000"/>
                  </a:schemeClr>
                </a:solidFill>
              </a:rPr>
              <a:t>El Salvador, San Salvador. </a:t>
            </a:r>
          </a:p>
          <a:p>
            <a:pPr algn="ctr"/>
            <a:r>
              <a:rPr lang="es-CR" sz="1400" i="1" dirty="0" smtClean="0">
                <a:solidFill>
                  <a:schemeClr val="bg2">
                    <a:lumMod val="50000"/>
                  </a:schemeClr>
                </a:solidFill>
              </a:rPr>
              <a:t>Junio, 2017</a:t>
            </a:r>
            <a:endParaRPr lang="es-CR" sz="1400" i="1" dirty="0">
              <a:solidFill>
                <a:schemeClr val="bg2">
                  <a:lumMod val="50000"/>
                </a:schemeClr>
              </a:solidFill>
            </a:endParaRPr>
          </a:p>
        </p:txBody>
      </p:sp>
    </p:spTree>
    <p:extLst>
      <p:ext uri="{BB962C8B-B14F-4D97-AF65-F5344CB8AC3E}">
        <p14:creationId xmlns:p14="http://schemas.microsoft.com/office/powerpoint/2010/main" val="1118864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7615" y="134888"/>
            <a:ext cx="8229600" cy="1143000"/>
          </a:xfrm>
        </p:spPr>
        <p:txBody>
          <a:bodyPr/>
          <a:lstStyle/>
          <a:p>
            <a:pPr algn="l"/>
            <a:r>
              <a:rPr lang="es-CR" b="1" dirty="0" smtClean="0">
                <a:solidFill>
                  <a:schemeClr val="bg1"/>
                </a:solidFill>
              </a:rPr>
              <a:t>Contexto Global </a:t>
            </a:r>
            <a:endParaRPr lang="es-CR" b="1" dirty="0">
              <a:solidFill>
                <a:schemeClr val="bg1"/>
              </a:solidFill>
            </a:endParaRPr>
          </a:p>
        </p:txBody>
      </p:sp>
      <p:sp>
        <p:nvSpPr>
          <p:cNvPr id="7" name="TextBox 6"/>
          <p:cNvSpPr txBox="1"/>
          <p:nvPr/>
        </p:nvSpPr>
        <p:spPr>
          <a:xfrm>
            <a:off x="7948229" y="4311218"/>
            <a:ext cx="1080120" cy="369332"/>
          </a:xfrm>
          <a:prstGeom prst="rect">
            <a:avLst/>
          </a:prstGeom>
          <a:noFill/>
        </p:spPr>
        <p:txBody>
          <a:bodyPr wrap="square" rtlCol="0">
            <a:spAutoFit/>
          </a:bodyPr>
          <a:lstStyle/>
          <a:p>
            <a:pPr algn="ctr"/>
            <a:r>
              <a:rPr lang="es-CR" b="1" dirty="0" smtClean="0">
                <a:solidFill>
                  <a:schemeClr val="accent5"/>
                </a:solidFill>
              </a:rPr>
              <a:t>2017</a:t>
            </a:r>
            <a:endParaRPr lang="es-CR" b="1" dirty="0">
              <a:solidFill>
                <a:schemeClr val="accent5"/>
              </a:solidFill>
            </a:endParaRPr>
          </a:p>
        </p:txBody>
      </p:sp>
      <p:sp>
        <p:nvSpPr>
          <p:cNvPr id="8" name="TextBox 7"/>
          <p:cNvSpPr txBox="1"/>
          <p:nvPr/>
        </p:nvSpPr>
        <p:spPr>
          <a:xfrm>
            <a:off x="1017211" y="4770020"/>
            <a:ext cx="1080120" cy="369332"/>
          </a:xfrm>
          <a:prstGeom prst="rect">
            <a:avLst/>
          </a:prstGeom>
          <a:noFill/>
        </p:spPr>
        <p:txBody>
          <a:bodyPr wrap="square" rtlCol="0">
            <a:spAutoFit/>
          </a:bodyPr>
          <a:lstStyle/>
          <a:p>
            <a:pPr algn="ctr"/>
            <a:r>
              <a:rPr lang="es-CR" b="1" dirty="0" smtClean="0">
                <a:solidFill>
                  <a:schemeClr val="accent5"/>
                </a:solidFill>
              </a:rPr>
              <a:t>1995</a:t>
            </a:r>
            <a:endParaRPr lang="es-CR" b="1" dirty="0">
              <a:solidFill>
                <a:schemeClr val="accent5"/>
              </a:solidFill>
            </a:endParaRPr>
          </a:p>
        </p:txBody>
      </p:sp>
      <p:sp>
        <p:nvSpPr>
          <p:cNvPr id="9" name="Rectangle 8"/>
          <p:cNvSpPr/>
          <p:nvPr/>
        </p:nvSpPr>
        <p:spPr>
          <a:xfrm>
            <a:off x="924702" y="2261157"/>
            <a:ext cx="7704856" cy="369332"/>
          </a:xfrm>
          <a:prstGeom prst="rect">
            <a:avLst/>
          </a:prstGeom>
        </p:spPr>
        <p:txBody>
          <a:bodyPr wrap="square">
            <a:spAutoFit/>
          </a:bodyPr>
          <a:lstStyle/>
          <a:p>
            <a:pPr algn="ctr"/>
            <a:r>
              <a:rPr lang="es-ES" b="1" dirty="0">
                <a:solidFill>
                  <a:schemeClr val="accent5"/>
                </a:solidFill>
              </a:rPr>
              <a:t>La última década ha sido testigo de una creciente feminización de la migración</a:t>
            </a:r>
            <a:endParaRPr lang="es-CR" b="1" dirty="0">
              <a:solidFill>
                <a:schemeClr val="accent5"/>
              </a:solidFill>
            </a:endParaRPr>
          </a:p>
        </p:txBody>
      </p:sp>
      <p:sp>
        <p:nvSpPr>
          <p:cNvPr id="14" name="TextBox 13"/>
          <p:cNvSpPr txBox="1"/>
          <p:nvPr/>
        </p:nvSpPr>
        <p:spPr>
          <a:xfrm>
            <a:off x="6452650" y="4786495"/>
            <a:ext cx="1080120" cy="369332"/>
          </a:xfrm>
          <a:prstGeom prst="rect">
            <a:avLst/>
          </a:prstGeom>
          <a:noFill/>
        </p:spPr>
        <p:txBody>
          <a:bodyPr wrap="square" rtlCol="0">
            <a:spAutoFit/>
          </a:bodyPr>
          <a:lstStyle/>
          <a:p>
            <a:pPr algn="ctr"/>
            <a:r>
              <a:rPr lang="es-CR" b="1" dirty="0" smtClean="0">
                <a:solidFill>
                  <a:schemeClr val="accent5"/>
                </a:solidFill>
              </a:rPr>
              <a:t>2015</a:t>
            </a:r>
            <a:endParaRPr lang="es-CR" b="1" dirty="0">
              <a:solidFill>
                <a:schemeClr val="accent5"/>
              </a:solidFill>
            </a:endParaRPr>
          </a:p>
        </p:txBody>
      </p:sp>
      <p:cxnSp>
        <p:nvCxnSpPr>
          <p:cNvPr id="18" name="Straight Arrow Connector 17"/>
          <p:cNvCxnSpPr/>
          <p:nvPr/>
        </p:nvCxnSpPr>
        <p:spPr>
          <a:xfrm>
            <a:off x="1572774" y="4494459"/>
            <a:ext cx="6555374" cy="0"/>
          </a:xfrm>
          <a:prstGeom prst="straightConnector1">
            <a:avLst/>
          </a:prstGeom>
          <a:ln w="38100">
            <a:solidFill>
              <a:srgbClr val="F5C22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2" descr="Resultado de imagen de mu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916" y="2692944"/>
            <a:ext cx="2438168" cy="1828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4" idx="0"/>
          </p:cNvCxnSpPr>
          <p:nvPr/>
        </p:nvCxnSpPr>
        <p:spPr>
          <a:xfrm>
            <a:off x="6992710" y="4494459"/>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Picture 2" descr="C:\Users\dcorrales\Desktop\PPT'S\PROYECTOS ROSJO\IOM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43608" y="5139352"/>
            <a:ext cx="1080120" cy="369332"/>
          </a:xfrm>
          <a:prstGeom prst="rect">
            <a:avLst/>
          </a:prstGeom>
          <a:noFill/>
        </p:spPr>
        <p:txBody>
          <a:bodyPr wrap="square" rtlCol="0">
            <a:spAutoFit/>
          </a:bodyPr>
          <a:lstStyle/>
          <a:p>
            <a:pPr algn="ctr"/>
            <a:r>
              <a:rPr lang="es-CR" b="1" dirty="0" smtClean="0">
                <a:solidFill>
                  <a:schemeClr val="accent5"/>
                </a:solidFill>
              </a:rPr>
              <a:t>6%</a:t>
            </a:r>
            <a:endParaRPr lang="es-CR" b="1" dirty="0">
              <a:solidFill>
                <a:schemeClr val="accent5"/>
              </a:solidFill>
            </a:endParaRPr>
          </a:p>
        </p:txBody>
      </p:sp>
      <p:sp>
        <p:nvSpPr>
          <p:cNvPr id="19" name="TextBox 18"/>
          <p:cNvSpPr txBox="1"/>
          <p:nvPr/>
        </p:nvSpPr>
        <p:spPr>
          <a:xfrm>
            <a:off x="2411760" y="5219908"/>
            <a:ext cx="1080120" cy="369332"/>
          </a:xfrm>
          <a:prstGeom prst="rect">
            <a:avLst/>
          </a:prstGeom>
          <a:noFill/>
        </p:spPr>
        <p:txBody>
          <a:bodyPr wrap="square" rtlCol="0">
            <a:spAutoFit/>
          </a:bodyPr>
          <a:lstStyle/>
          <a:p>
            <a:pPr algn="ctr"/>
            <a:r>
              <a:rPr lang="es-CR" b="1" dirty="0">
                <a:solidFill>
                  <a:schemeClr val="accent5"/>
                </a:solidFill>
              </a:rPr>
              <a:t>7</a:t>
            </a:r>
            <a:r>
              <a:rPr lang="es-CR" b="1" dirty="0" smtClean="0">
                <a:solidFill>
                  <a:schemeClr val="accent5"/>
                </a:solidFill>
              </a:rPr>
              <a:t>%</a:t>
            </a:r>
            <a:endParaRPr lang="es-CR" b="1" dirty="0">
              <a:solidFill>
                <a:schemeClr val="accent5"/>
              </a:solidFill>
            </a:endParaRPr>
          </a:p>
        </p:txBody>
      </p:sp>
      <p:sp>
        <p:nvSpPr>
          <p:cNvPr id="20" name="TextBox 19"/>
          <p:cNvSpPr txBox="1"/>
          <p:nvPr/>
        </p:nvSpPr>
        <p:spPr>
          <a:xfrm>
            <a:off x="3711335" y="5219908"/>
            <a:ext cx="1080120" cy="369332"/>
          </a:xfrm>
          <a:prstGeom prst="rect">
            <a:avLst/>
          </a:prstGeom>
          <a:noFill/>
        </p:spPr>
        <p:txBody>
          <a:bodyPr wrap="square" rtlCol="0">
            <a:spAutoFit/>
          </a:bodyPr>
          <a:lstStyle/>
          <a:p>
            <a:pPr algn="ctr"/>
            <a:r>
              <a:rPr lang="es-CR" b="1" dirty="0" smtClean="0">
                <a:solidFill>
                  <a:schemeClr val="accent5"/>
                </a:solidFill>
              </a:rPr>
              <a:t>10%</a:t>
            </a:r>
            <a:endParaRPr lang="es-CR" b="1" dirty="0">
              <a:solidFill>
                <a:schemeClr val="accent5"/>
              </a:solidFill>
            </a:endParaRPr>
          </a:p>
        </p:txBody>
      </p:sp>
      <p:sp>
        <p:nvSpPr>
          <p:cNvPr id="22" name="TextBox 21"/>
          <p:cNvSpPr txBox="1"/>
          <p:nvPr/>
        </p:nvSpPr>
        <p:spPr>
          <a:xfrm>
            <a:off x="4860032" y="5219908"/>
            <a:ext cx="1080120" cy="369332"/>
          </a:xfrm>
          <a:prstGeom prst="rect">
            <a:avLst/>
          </a:prstGeom>
          <a:noFill/>
        </p:spPr>
        <p:txBody>
          <a:bodyPr wrap="square" rtlCol="0">
            <a:spAutoFit/>
          </a:bodyPr>
          <a:lstStyle/>
          <a:p>
            <a:pPr algn="ctr"/>
            <a:r>
              <a:rPr lang="es-CR" b="1" dirty="0" smtClean="0">
                <a:solidFill>
                  <a:schemeClr val="accent5"/>
                </a:solidFill>
              </a:rPr>
              <a:t>15%</a:t>
            </a:r>
            <a:endParaRPr lang="es-CR" b="1" dirty="0">
              <a:solidFill>
                <a:schemeClr val="accent5"/>
              </a:solidFill>
            </a:endParaRPr>
          </a:p>
        </p:txBody>
      </p:sp>
      <p:sp>
        <p:nvSpPr>
          <p:cNvPr id="23" name="TextBox 22"/>
          <p:cNvSpPr txBox="1"/>
          <p:nvPr/>
        </p:nvSpPr>
        <p:spPr>
          <a:xfrm>
            <a:off x="6517483" y="5219908"/>
            <a:ext cx="1080120" cy="369332"/>
          </a:xfrm>
          <a:prstGeom prst="rect">
            <a:avLst/>
          </a:prstGeom>
          <a:noFill/>
        </p:spPr>
        <p:txBody>
          <a:bodyPr wrap="square" rtlCol="0">
            <a:spAutoFit/>
          </a:bodyPr>
          <a:lstStyle/>
          <a:p>
            <a:pPr algn="ctr"/>
            <a:r>
              <a:rPr lang="es-CR" b="1" dirty="0" smtClean="0">
                <a:solidFill>
                  <a:schemeClr val="accent5"/>
                </a:solidFill>
              </a:rPr>
              <a:t>10%</a:t>
            </a:r>
            <a:endParaRPr lang="es-CR" b="1" dirty="0">
              <a:solidFill>
                <a:schemeClr val="accent5"/>
              </a:solidFill>
            </a:endParaRPr>
          </a:p>
        </p:txBody>
      </p:sp>
      <p:sp>
        <p:nvSpPr>
          <p:cNvPr id="24" name="TextBox 23"/>
          <p:cNvSpPr txBox="1"/>
          <p:nvPr/>
        </p:nvSpPr>
        <p:spPr>
          <a:xfrm>
            <a:off x="2411760" y="4797152"/>
            <a:ext cx="1080120" cy="369332"/>
          </a:xfrm>
          <a:prstGeom prst="rect">
            <a:avLst/>
          </a:prstGeom>
          <a:noFill/>
        </p:spPr>
        <p:txBody>
          <a:bodyPr wrap="square" rtlCol="0">
            <a:spAutoFit/>
          </a:bodyPr>
          <a:lstStyle/>
          <a:p>
            <a:pPr algn="ctr"/>
            <a:r>
              <a:rPr lang="es-CR" b="1" dirty="0" smtClean="0">
                <a:solidFill>
                  <a:schemeClr val="accent5"/>
                </a:solidFill>
              </a:rPr>
              <a:t>2000</a:t>
            </a:r>
            <a:endParaRPr lang="es-CR" b="1" dirty="0">
              <a:solidFill>
                <a:schemeClr val="accent5"/>
              </a:solidFill>
            </a:endParaRPr>
          </a:p>
        </p:txBody>
      </p:sp>
      <p:sp>
        <p:nvSpPr>
          <p:cNvPr id="26" name="TextBox 25"/>
          <p:cNvSpPr txBox="1"/>
          <p:nvPr/>
        </p:nvSpPr>
        <p:spPr>
          <a:xfrm>
            <a:off x="3689835" y="4797152"/>
            <a:ext cx="1080120" cy="369332"/>
          </a:xfrm>
          <a:prstGeom prst="rect">
            <a:avLst/>
          </a:prstGeom>
          <a:noFill/>
        </p:spPr>
        <p:txBody>
          <a:bodyPr wrap="square" rtlCol="0">
            <a:spAutoFit/>
          </a:bodyPr>
          <a:lstStyle/>
          <a:p>
            <a:pPr algn="ctr"/>
            <a:r>
              <a:rPr lang="es-CR" b="1" dirty="0" smtClean="0">
                <a:solidFill>
                  <a:schemeClr val="accent5"/>
                </a:solidFill>
              </a:rPr>
              <a:t>2005</a:t>
            </a:r>
            <a:endParaRPr lang="es-CR" b="1" dirty="0">
              <a:solidFill>
                <a:schemeClr val="accent5"/>
              </a:solidFill>
            </a:endParaRPr>
          </a:p>
        </p:txBody>
      </p:sp>
      <p:sp>
        <p:nvSpPr>
          <p:cNvPr id="27" name="TextBox 26"/>
          <p:cNvSpPr txBox="1"/>
          <p:nvPr/>
        </p:nvSpPr>
        <p:spPr>
          <a:xfrm>
            <a:off x="4860032" y="4787860"/>
            <a:ext cx="1080120" cy="369332"/>
          </a:xfrm>
          <a:prstGeom prst="rect">
            <a:avLst/>
          </a:prstGeom>
          <a:noFill/>
        </p:spPr>
        <p:txBody>
          <a:bodyPr wrap="square" rtlCol="0">
            <a:spAutoFit/>
          </a:bodyPr>
          <a:lstStyle/>
          <a:p>
            <a:pPr algn="ctr"/>
            <a:r>
              <a:rPr lang="es-CR" b="1" dirty="0" smtClean="0">
                <a:solidFill>
                  <a:schemeClr val="accent5"/>
                </a:solidFill>
              </a:rPr>
              <a:t>2010</a:t>
            </a:r>
            <a:endParaRPr lang="es-CR" b="1" dirty="0">
              <a:solidFill>
                <a:schemeClr val="accent5"/>
              </a:solidFill>
            </a:endParaRPr>
          </a:p>
        </p:txBody>
      </p:sp>
      <p:cxnSp>
        <p:nvCxnSpPr>
          <p:cNvPr id="28" name="Straight Arrow Connector 27"/>
          <p:cNvCxnSpPr/>
          <p:nvPr/>
        </p:nvCxnSpPr>
        <p:spPr>
          <a:xfrm>
            <a:off x="5396257" y="4500841"/>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29895" y="4500841"/>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66457" y="4494459"/>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63377" y="4494459"/>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403649" y="5589240"/>
            <a:ext cx="5904656" cy="216024"/>
          </a:xfrm>
          <a:prstGeom prst="rect">
            <a:avLst/>
          </a:prstGeom>
          <a:solidFill>
            <a:srgbClr val="F5C22B"/>
          </a:solidFill>
          <a:ln>
            <a:solidFill>
              <a:srgbClr val="F5C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b="1" dirty="0" smtClean="0"/>
              <a:t>Aumento de las mujeres en la migración</a:t>
            </a:r>
            <a:endParaRPr lang="es-CR" sz="1400" b="1" dirty="0"/>
          </a:p>
        </p:txBody>
      </p:sp>
      <p:sp>
        <p:nvSpPr>
          <p:cNvPr id="3" name="TextBox 2"/>
          <p:cNvSpPr txBox="1"/>
          <p:nvPr/>
        </p:nvSpPr>
        <p:spPr>
          <a:xfrm>
            <a:off x="683568" y="6474636"/>
            <a:ext cx="6408712" cy="338554"/>
          </a:xfrm>
          <a:prstGeom prst="rect">
            <a:avLst/>
          </a:prstGeom>
          <a:noFill/>
        </p:spPr>
        <p:txBody>
          <a:bodyPr wrap="square" rtlCol="0">
            <a:spAutoFit/>
          </a:bodyPr>
          <a:lstStyle/>
          <a:p>
            <a:r>
              <a:rPr lang="en-US" sz="1600" dirty="0" smtClean="0"/>
              <a:t>UNDESA- </a:t>
            </a:r>
            <a:r>
              <a:rPr lang="en-US" sz="1600" dirty="0" err="1" smtClean="0"/>
              <a:t>Dept</a:t>
            </a:r>
            <a:r>
              <a:rPr lang="en-US" sz="1600" dirty="0" smtClean="0"/>
              <a:t> de NNUU </a:t>
            </a:r>
            <a:r>
              <a:rPr lang="en-US" sz="1600" dirty="0" err="1" smtClean="0"/>
              <a:t>sobre</a:t>
            </a:r>
            <a:r>
              <a:rPr lang="en-US" sz="1600" dirty="0" smtClean="0"/>
              <a:t> </a:t>
            </a:r>
            <a:r>
              <a:rPr lang="en-US" sz="1600" dirty="0" err="1" smtClean="0"/>
              <a:t>Asuntos</a:t>
            </a:r>
            <a:r>
              <a:rPr lang="en-US" sz="1600" dirty="0" smtClean="0"/>
              <a:t> </a:t>
            </a:r>
            <a:r>
              <a:rPr lang="en-US" sz="1600" dirty="0" err="1" smtClean="0"/>
              <a:t>Sociales</a:t>
            </a:r>
            <a:r>
              <a:rPr lang="en-US" sz="1600" dirty="0" smtClean="0"/>
              <a:t> y </a:t>
            </a:r>
            <a:r>
              <a:rPr lang="en-US" sz="1600" dirty="0" err="1" smtClean="0"/>
              <a:t>Economicos</a:t>
            </a:r>
            <a:endParaRPr lang="en-US" sz="1600" dirty="0"/>
          </a:p>
        </p:txBody>
      </p:sp>
    </p:spTree>
    <p:extLst>
      <p:ext uri="{BB962C8B-B14F-4D97-AF65-F5344CB8AC3E}">
        <p14:creationId xmlns:p14="http://schemas.microsoft.com/office/powerpoint/2010/main" val="2803357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7" grpId="0"/>
      <p:bldP spid="19" grpId="0"/>
      <p:bldP spid="20" grpId="0"/>
      <p:bldP spid="22" grpId="0"/>
      <p:bldP spid="23" grpId="0"/>
      <p:bldP spid="24" grpId="0"/>
      <p:bldP spid="26" grpId="0"/>
      <p:bldP spid="27"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header blu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2" y="-27384"/>
            <a:ext cx="9144000" cy="1453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corrales\Desktop\PPT'S\PROYECTOS ROSJO\IO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7615" y="134888"/>
            <a:ext cx="5094505" cy="1143000"/>
          </a:xfrm>
        </p:spPr>
        <p:txBody>
          <a:bodyPr>
            <a:normAutofit fontScale="90000"/>
          </a:bodyPr>
          <a:lstStyle/>
          <a:p>
            <a:pPr algn="l"/>
            <a:r>
              <a:rPr lang="es-CR" b="1" dirty="0" smtClean="0">
                <a:solidFill>
                  <a:schemeClr val="bg1"/>
                </a:solidFill>
              </a:rPr>
              <a:t>¿Qué pasa en la región?</a:t>
            </a:r>
            <a:endParaRPr lang="es-CR" b="1" dirty="0">
              <a:solidFill>
                <a:schemeClr val="bg1"/>
              </a:solidFill>
            </a:endParaRPr>
          </a:p>
        </p:txBody>
      </p:sp>
      <p:sp>
        <p:nvSpPr>
          <p:cNvPr id="8" name="Rectangle 7"/>
          <p:cNvSpPr/>
          <p:nvPr/>
        </p:nvSpPr>
        <p:spPr>
          <a:xfrm>
            <a:off x="467544" y="6021288"/>
            <a:ext cx="8136904" cy="338554"/>
          </a:xfrm>
          <a:prstGeom prst="rect">
            <a:avLst/>
          </a:prstGeom>
        </p:spPr>
        <p:txBody>
          <a:bodyPr wrap="square">
            <a:spAutoFit/>
          </a:bodyPr>
          <a:lstStyle/>
          <a:p>
            <a:r>
              <a:rPr lang="es-CR" sz="800" dirty="0">
                <a:solidFill>
                  <a:schemeClr val="accent5"/>
                </a:solidFill>
              </a:rPr>
              <a:t>Fuente: Secretaría General del SICA (2016) </a:t>
            </a:r>
            <a:r>
              <a:rPr lang="es-CR" sz="800" dirty="0" smtClean="0">
                <a:solidFill>
                  <a:schemeClr val="accent5"/>
                </a:solidFill>
              </a:rPr>
              <a:t>FACTORES DE </a:t>
            </a:r>
            <a:r>
              <a:rPr lang="es-CR" sz="800" dirty="0">
                <a:solidFill>
                  <a:schemeClr val="accent5"/>
                </a:solidFill>
              </a:rPr>
              <a:t>RIESGO Y NECESIDADES DE ATENCIÓN PARA </a:t>
            </a:r>
            <a:r>
              <a:rPr lang="es-CR" sz="800" dirty="0" smtClean="0">
                <a:solidFill>
                  <a:schemeClr val="accent5"/>
                </a:solidFill>
              </a:rPr>
              <a:t>LAS MUJERES </a:t>
            </a:r>
            <a:r>
              <a:rPr lang="es-CR" sz="800" dirty="0">
                <a:solidFill>
                  <a:schemeClr val="accent5"/>
                </a:solidFill>
              </a:rPr>
              <a:t>MIGRANTES EN CENTROAMÉRICA - Estudio </a:t>
            </a:r>
            <a:r>
              <a:rPr lang="es-CR" sz="800" dirty="0" smtClean="0">
                <a:solidFill>
                  <a:schemeClr val="accent5"/>
                </a:solidFill>
              </a:rPr>
              <a:t>de actualización </a:t>
            </a:r>
            <a:r>
              <a:rPr lang="es-CR" sz="800" dirty="0">
                <a:solidFill>
                  <a:schemeClr val="accent5"/>
                </a:solidFill>
              </a:rPr>
              <a:t>sobre la situación de la violencia contra las </a:t>
            </a:r>
            <a:r>
              <a:rPr lang="es-CR" sz="800" dirty="0" smtClean="0">
                <a:solidFill>
                  <a:schemeClr val="accent5"/>
                </a:solidFill>
              </a:rPr>
              <a:t>mujeres en </a:t>
            </a:r>
            <a:r>
              <a:rPr lang="es-CR" sz="800" dirty="0">
                <a:solidFill>
                  <a:schemeClr val="accent5"/>
                </a:solidFill>
              </a:rPr>
              <a:t>la ruta migratoria en Centroamérica. Proyecto B.A.1 “</a:t>
            </a:r>
            <a:r>
              <a:rPr lang="es-CR" sz="800" dirty="0" smtClean="0">
                <a:solidFill>
                  <a:schemeClr val="accent5"/>
                </a:solidFill>
              </a:rPr>
              <a:t>Prevención de </a:t>
            </a:r>
            <a:r>
              <a:rPr lang="es-CR" sz="800" dirty="0">
                <a:solidFill>
                  <a:schemeClr val="accent5"/>
                </a:solidFill>
              </a:rPr>
              <a:t>la Violencia contra las Mujeres en Centroamérica</a:t>
            </a:r>
            <a:r>
              <a:rPr lang="es-CR" sz="800" dirty="0" smtClean="0">
                <a:solidFill>
                  <a:schemeClr val="accent5"/>
                </a:solidFill>
              </a:rPr>
              <a:t>”. </a:t>
            </a:r>
            <a:endParaRPr lang="es-CR" sz="800" dirty="0">
              <a:solidFill>
                <a:schemeClr val="accent5"/>
              </a:solidFill>
            </a:endParaRPr>
          </a:p>
        </p:txBody>
      </p:sp>
      <p:graphicFrame>
        <p:nvGraphicFramePr>
          <p:cNvPr id="9" name="Chart 8"/>
          <p:cNvGraphicFramePr>
            <a:graphicFrameLocks/>
          </p:cNvGraphicFramePr>
          <p:nvPr>
            <p:extLst>
              <p:ext uri="{D42A27DB-BD31-4B8C-83A1-F6EECF244321}">
                <p14:modId xmlns:p14="http://schemas.microsoft.com/office/powerpoint/2010/main" val="355182545"/>
              </p:ext>
            </p:extLst>
          </p:nvPr>
        </p:nvGraphicFramePr>
        <p:xfrm>
          <a:off x="373755" y="2204864"/>
          <a:ext cx="8448626" cy="3880173"/>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txBox="1">
            <a:spLocks/>
          </p:cNvSpPr>
          <p:nvPr/>
        </p:nvSpPr>
        <p:spPr>
          <a:xfrm>
            <a:off x="1331640" y="1484784"/>
            <a:ext cx="699512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sz="1400" b="1" dirty="0">
                <a:solidFill>
                  <a:schemeClr val="accent5"/>
                </a:solidFill>
              </a:rPr>
              <a:t>Stock de mujeres migrantes centroamericanas por país de origen y país de destino, </a:t>
            </a:r>
            <a:r>
              <a:rPr lang="es-CR" sz="1400" b="1" dirty="0" smtClean="0">
                <a:solidFill>
                  <a:schemeClr val="accent5"/>
                </a:solidFill>
              </a:rPr>
              <a:t>2015. </a:t>
            </a:r>
            <a:endParaRPr lang="es-CR" sz="1400" b="1" dirty="0">
              <a:solidFill>
                <a:schemeClr val="accent5"/>
              </a:solidFill>
            </a:endParaRPr>
          </a:p>
        </p:txBody>
      </p:sp>
    </p:spTree>
    <p:extLst>
      <p:ext uri="{BB962C8B-B14F-4D97-AF65-F5344CB8AC3E}">
        <p14:creationId xmlns:p14="http://schemas.microsoft.com/office/powerpoint/2010/main" val="6777643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576" y="116632"/>
            <a:ext cx="6336704" cy="1143000"/>
          </a:xfrm>
        </p:spPr>
        <p:txBody>
          <a:bodyPr>
            <a:normAutofit fontScale="90000"/>
          </a:bodyPr>
          <a:lstStyle/>
          <a:p>
            <a:r>
              <a:rPr lang="es-CR" b="1" dirty="0" smtClean="0">
                <a:solidFill>
                  <a:schemeClr val="bg1"/>
                </a:solidFill>
              </a:rPr>
              <a:t>¿Por qué migran las mujeres? </a:t>
            </a:r>
            <a:endParaRPr lang="es-CR" b="1" dirty="0">
              <a:solidFill>
                <a:schemeClr val="bg1"/>
              </a:solidFill>
            </a:endParaRPr>
          </a:p>
        </p:txBody>
      </p:sp>
      <p:pic>
        <p:nvPicPr>
          <p:cNvPr id="12"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de mujeres en la migración"/>
          <p:cNvPicPr>
            <a:picLocks noChangeAspect="1" noChangeArrowheads="1"/>
          </p:cNvPicPr>
          <p:nvPr/>
        </p:nvPicPr>
        <p:blipFill rotWithShape="1">
          <a:blip r:embed="rId5">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927" t="1950"/>
          <a:stretch/>
        </p:blipFill>
        <p:spPr bwMode="auto">
          <a:xfrm>
            <a:off x="5796136" y="2132856"/>
            <a:ext cx="3139431" cy="36714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2060848"/>
            <a:ext cx="6264696" cy="4247317"/>
          </a:xfrm>
          <a:prstGeom prst="rect">
            <a:avLst/>
          </a:prstGeom>
          <a:noFill/>
        </p:spPr>
        <p:txBody>
          <a:bodyPr wrap="square" rtlCol="0">
            <a:spAutoFit/>
          </a:bodyPr>
          <a:lstStyle/>
          <a:p>
            <a:pPr marL="457200" indent="-457200">
              <a:buFont typeface="Wingdings" charset="2"/>
              <a:buChar char="Ø"/>
            </a:pPr>
            <a:r>
              <a:rPr lang="es-AR" sz="2800" dirty="0" smtClean="0"/>
              <a:t>Reunificacion familiar sigue siendo predominante</a:t>
            </a:r>
          </a:p>
          <a:p>
            <a:pPr marL="457200" indent="-457200">
              <a:buFont typeface="Wingdings" charset="2"/>
              <a:buChar char="Ø"/>
            </a:pPr>
            <a:r>
              <a:rPr lang="es-AR" sz="2800" dirty="0" smtClean="0"/>
              <a:t>Migracion autonoma, mujeres jovenes- cambio de roles</a:t>
            </a:r>
          </a:p>
          <a:p>
            <a:pPr marL="457200" indent="-457200">
              <a:buFont typeface="Wingdings" charset="2"/>
              <a:buChar char="Ø"/>
            </a:pPr>
            <a:r>
              <a:rPr lang="es-AR" sz="2800" dirty="0" smtClean="0"/>
              <a:t>Busqueda de empleo y oportunidades e economicas</a:t>
            </a:r>
          </a:p>
          <a:p>
            <a:pPr marL="457200" indent="-457200">
              <a:buFont typeface="Wingdings" charset="2"/>
              <a:buChar char="Ø"/>
            </a:pPr>
            <a:r>
              <a:rPr lang="es-AR" sz="2800" dirty="0" smtClean="0"/>
              <a:t>Violencia intra-familiar, femicidio y otras manifestaciones de violencia social </a:t>
            </a:r>
          </a:p>
          <a:p>
            <a:endParaRPr lang="en-US" dirty="0"/>
          </a:p>
        </p:txBody>
      </p:sp>
    </p:spTree>
    <p:extLst>
      <p:ext uri="{BB962C8B-B14F-4D97-AF65-F5344CB8AC3E}">
        <p14:creationId xmlns:p14="http://schemas.microsoft.com/office/powerpoint/2010/main" val="612065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576" y="188640"/>
            <a:ext cx="6696744" cy="1070992"/>
          </a:xfrm>
        </p:spPr>
        <p:txBody>
          <a:bodyPr>
            <a:normAutofit/>
          </a:bodyPr>
          <a:lstStyle/>
          <a:p>
            <a:r>
              <a:rPr lang="es-CR" sz="2000" b="1" dirty="0" smtClean="0">
                <a:solidFill>
                  <a:schemeClr val="bg1"/>
                </a:solidFill>
              </a:rPr>
              <a:t>Principales riesgos y vulnerabilidades en las etapas migratorias</a:t>
            </a:r>
            <a:endParaRPr lang="es-CR" sz="2000" b="1" dirty="0">
              <a:solidFill>
                <a:schemeClr val="bg1"/>
              </a:solidFill>
            </a:endParaRPr>
          </a:p>
        </p:txBody>
      </p:sp>
      <p:pic>
        <p:nvPicPr>
          <p:cNvPr id="12"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323528" y="1412776"/>
            <a:ext cx="6048672" cy="5112568"/>
          </a:xfrm>
          <a:prstGeom prst="rect">
            <a:avLst/>
          </a:prstGeom>
        </p:spPr>
      </p:pic>
      <p:sp>
        <p:nvSpPr>
          <p:cNvPr id="6" name="TextBox 5"/>
          <p:cNvSpPr txBox="1"/>
          <p:nvPr/>
        </p:nvSpPr>
        <p:spPr>
          <a:xfrm>
            <a:off x="107504" y="6581001"/>
            <a:ext cx="6453960" cy="276999"/>
          </a:xfrm>
          <a:prstGeom prst="rect">
            <a:avLst/>
          </a:prstGeom>
          <a:noFill/>
        </p:spPr>
        <p:txBody>
          <a:bodyPr wrap="none" rtlCol="0">
            <a:spAutoFit/>
          </a:bodyPr>
          <a:lstStyle/>
          <a:p>
            <a:r>
              <a:rPr lang="en-US" sz="1200" dirty="0" err="1" smtClean="0"/>
              <a:t>Fuente</a:t>
            </a:r>
            <a:r>
              <a:rPr lang="en-US" sz="1200" dirty="0" smtClean="0"/>
              <a:t>: </a:t>
            </a:r>
            <a:r>
              <a:rPr lang="en-US" sz="1200" dirty="0" err="1" smtClean="0"/>
              <a:t>Factores</a:t>
            </a:r>
            <a:r>
              <a:rPr lang="en-US" sz="1200" dirty="0" smtClean="0"/>
              <a:t> de </a:t>
            </a:r>
            <a:r>
              <a:rPr lang="en-US" sz="1200" dirty="0" err="1" smtClean="0"/>
              <a:t>riesgo</a:t>
            </a:r>
            <a:r>
              <a:rPr lang="en-US" sz="1200" dirty="0" smtClean="0"/>
              <a:t>  y </a:t>
            </a:r>
            <a:r>
              <a:rPr lang="en-US" sz="1200" dirty="0" err="1" smtClean="0"/>
              <a:t>necesidades</a:t>
            </a:r>
            <a:r>
              <a:rPr lang="en-US" sz="1200" dirty="0" smtClean="0"/>
              <a:t> de </a:t>
            </a:r>
            <a:r>
              <a:rPr lang="en-US" sz="1200" dirty="0" err="1" smtClean="0"/>
              <a:t>atencion</a:t>
            </a:r>
            <a:r>
              <a:rPr lang="en-US" sz="1200" dirty="0" smtClean="0"/>
              <a:t> de </a:t>
            </a:r>
            <a:r>
              <a:rPr lang="en-US" sz="1200" dirty="0" err="1" smtClean="0"/>
              <a:t>mujeres</a:t>
            </a:r>
            <a:r>
              <a:rPr lang="en-US" sz="1200" dirty="0" smtClean="0"/>
              <a:t> </a:t>
            </a:r>
            <a:r>
              <a:rPr lang="en-US" sz="1200" dirty="0" err="1" smtClean="0"/>
              <a:t>migrantes</a:t>
            </a:r>
            <a:r>
              <a:rPr lang="en-US" sz="1200" dirty="0" smtClean="0"/>
              <a:t> en </a:t>
            </a:r>
            <a:r>
              <a:rPr lang="en-US" sz="1200" dirty="0" err="1" smtClean="0"/>
              <a:t>Centroamerica</a:t>
            </a:r>
            <a:r>
              <a:rPr lang="en-US" sz="1200" dirty="0" smtClean="0"/>
              <a:t>- OIM</a:t>
            </a:r>
            <a:endParaRPr lang="en-US" sz="1200" dirty="0"/>
          </a:p>
        </p:txBody>
      </p:sp>
    </p:spTree>
    <p:extLst>
      <p:ext uri="{BB962C8B-B14F-4D97-AF65-F5344CB8AC3E}">
        <p14:creationId xmlns:p14="http://schemas.microsoft.com/office/powerpoint/2010/main" val="1193292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mujeres en la migración"/>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5927" t="1950"/>
          <a:stretch/>
        </p:blipFill>
        <p:spPr bwMode="auto">
          <a:xfrm>
            <a:off x="5004048" y="1700808"/>
            <a:ext cx="3600400" cy="361216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512" y="116632"/>
            <a:ext cx="6048672" cy="1143000"/>
          </a:xfrm>
        </p:spPr>
        <p:txBody>
          <a:bodyPr>
            <a:normAutofit fontScale="90000"/>
          </a:bodyPr>
          <a:lstStyle/>
          <a:p>
            <a:r>
              <a:rPr lang="es-CR" b="1" dirty="0" smtClean="0">
                <a:solidFill>
                  <a:schemeClr val="bg1"/>
                </a:solidFill>
              </a:rPr>
              <a:t>Migración segura, regular y ordenada</a:t>
            </a:r>
            <a:endParaRPr lang="es-CR" b="1" dirty="0">
              <a:solidFill>
                <a:schemeClr val="bg1"/>
              </a:solidFill>
            </a:endParaRPr>
          </a:p>
        </p:txBody>
      </p:sp>
      <p:pic>
        <p:nvPicPr>
          <p:cNvPr id="12" name="Picture 2" descr="C:\Users\dcorrales\Desktop\PPT'S\PROYECTOS ROSJO\IOM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928380" y="2173939"/>
            <a:ext cx="3899573" cy="2366106"/>
            <a:chOff x="928380" y="2173939"/>
            <a:chExt cx="3899573" cy="2366106"/>
          </a:xfrm>
        </p:grpSpPr>
        <p:sp>
          <p:nvSpPr>
            <p:cNvPr id="5" name="Pentagon 4"/>
            <p:cNvSpPr/>
            <p:nvPr/>
          </p:nvSpPr>
          <p:spPr>
            <a:xfrm>
              <a:off x="928380" y="2173939"/>
              <a:ext cx="3899573" cy="136815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600" b="1" dirty="0" smtClean="0">
                  <a:solidFill>
                    <a:srgbClr val="FFC000"/>
                  </a:solidFill>
                </a:rPr>
                <a:t>MUJERES</a:t>
              </a:r>
              <a:endParaRPr lang="es-CR" sz="6600" b="1" dirty="0">
                <a:solidFill>
                  <a:srgbClr val="FFC000"/>
                </a:solidFill>
              </a:endParaRPr>
            </a:p>
          </p:txBody>
        </p:sp>
        <p:sp>
          <p:nvSpPr>
            <p:cNvPr id="16" name="Rectangle 15"/>
            <p:cNvSpPr/>
            <p:nvPr/>
          </p:nvSpPr>
          <p:spPr>
            <a:xfrm>
              <a:off x="1011528" y="3440396"/>
              <a:ext cx="3632480" cy="89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4800" b="1" dirty="0">
                  <a:solidFill>
                    <a:schemeClr val="accent6"/>
                  </a:solidFill>
                </a:rPr>
                <a:t>d</a:t>
              </a:r>
              <a:r>
                <a:rPr lang="es-CR" sz="4800" b="1" dirty="0" smtClean="0">
                  <a:solidFill>
                    <a:schemeClr val="accent6"/>
                  </a:solidFill>
                </a:rPr>
                <a:t>e sí mismas,</a:t>
              </a:r>
              <a:endParaRPr lang="es-CR" sz="4800" b="1" dirty="0">
                <a:solidFill>
                  <a:schemeClr val="accent6"/>
                </a:solidFill>
              </a:endParaRPr>
            </a:p>
          </p:txBody>
        </p:sp>
        <p:sp>
          <p:nvSpPr>
            <p:cNvPr id="17" name="Rectangle 16"/>
            <p:cNvSpPr/>
            <p:nvPr/>
          </p:nvSpPr>
          <p:spPr>
            <a:xfrm>
              <a:off x="1083537" y="4046147"/>
              <a:ext cx="1800200" cy="49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2000" dirty="0">
                  <a:solidFill>
                    <a:srgbClr val="F5C22B"/>
                  </a:solidFill>
                </a:rPr>
                <a:t>s</a:t>
              </a:r>
              <a:r>
                <a:rPr lang="es-CR" sz="2000" dirty="0" smtClean="0">
                  <a:solidFill>
                    <a:srgbClr val="F5C22B"/>
                  </a:solidFill>
                </a:rPr>
                <a:t>us familias,</a:t>
              </a:r>
              <a:endParaRPr lang="es-CR" sz="2000" dirty="0">
                <a:solidFill>
                  <a:srgbClr val="F5C22B"/>
                </a:solidFill>
              </a:endParaRPr>
            </a:p>
          </p:txBody>
        </p:sp>
        <p:sp>
          <p:nvSpPr>
            <p:cNvPr id="18" name="Rectangle 17"/>
            <p:cNvSpPr/>
            <p:nvPr/>
          </p:nvSpPr>
          <p:spPr>
            <a:xfrm>
              <a:off x="1011529" y="3192209"/>
              <a:ext cx="1656184" cy="49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smtClean="0">
                  <a:solidFill>
                    <a:srgbClr val="F5C22B"/>
                  </a:solidFill>
                </a:rPr>
                <a:t>Agentes de </a:t>
              </a:r>
              <a:endParaRPr lang="es-CR" sz="2400" dirty="0">
                <a:solidFill>
                  <a:srgbClr val="F5C22B"/>
                </a:solidFill>
              </a:endParaRPr>
            </a:p>
          </p:txBody>
        </p:sp>
        <p:sp>
          <p:nvSpPr>
            <p:cNvPr id="23" name="Rectangle 22"/>
            <p:cNvSpPr/>
            <p:nvPr/>
          </p:nvSpPr>
          <p:spPr>
            <a:xfrm>
              <a:off x="2379681" y="3110043"/>
              <a:ext cx="1899879" cy="646331"/>
            </a:xfrm>
            <a:prstGeom prst="rect">
              <a:avLst/>
            </a:prstGeom>
          </p:spPr>
          <p:txBody>
            <a:bodyPr wrap="none">
              <a:spAutoFit/>
            </a:bodyPr>
            <a:lstStyle/>
            <a:p>
              <a:r>
                <a:rPr lang="es-CR" sz="3200" b="1" dirty="0">
                  <a:solidFill>
                    <a:srgbClr val="F5C22B"/>
                  </a:solidFill>
                </a:rPr>
                <a:t> </a:t>
              </a:r>
              <a:r>
                <a:rPr lang="es-CR" sz="3600" b="1" dirty="0" smtClean="0">
                  <a:solidFill>
                    <a:srgbClr val="F5C22B"/>
                  </a:solidFill>
                </a:rPr>
                <a:t>CAMBIO</a:t>
              </a:r>
              <a:endParaRPr lang="es-CR" sz="3600" dirty="0"/>
            </a:p>
          </p:txBody>
        </p:sp>
        <p:sp>
          <p:nvSpPr>
            <p:cNvPr id="24" name="Rectangle 23"/>
            <p:cNvSpPr/>
            <p:nvPr/>
          </p:nvSpPr>
          <p:spPr>
            <a:xfrm>
              <a:off x="2411760" y="4046147"/>
              <a:ext cx="1944216" cy="49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dirty="0">
                  <a:solidFill>
                    <a:srgbClr val="F5C22B"/>
                  </a:solidFill>
                </a:rPr>
                <a:t>s</a:t>
              </a:r>
              <a:r>
                <a:rPr lang="es-CR" dirty="0" smtClean="0">
                  <a:solidFill>
                    <a:srgbClr val="F5C22B"/>
                  </a:solidFill>
                </a:rPr>
                <a:t>us comunidades</a:t>
              </a:r>
              <a:endParaRPr lang="es-CR" dirty="0">
                <a:solidFill>
                  <a:srgbClr val="F5C22B"/>
                </a:solidFill>
              </a:endParaRPr>
            </a:p>
          </p:txBody>
        </p:sp>
      </p:grpSp>
    </p:spTree>
    <p:extLst>
      <p:ext uri="{BB962C8B-B14F-4D97-AF65-F5344CB8AC3E}">
        <p14:creationId xmlns:p14="http://schemas.microsoft.com/office/powerpoint/2010/main" val="1507520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4584" y="116632"/>
            <a:ext cx="577098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b="1" dirty="0" smtClean="0">
                <a:solidFill>
                  <a:schemeClr val="bg1"/>
                </a:solidFill>
              </a:rPr>
              <a:t>Propuesta de OIM</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a:off x="178079" y="3212978"/>
            <a:ext cx="2907426" cy="1064141"/>
          </a:xfrm>
          <a:prstGeom prst="homePlate">
            <a:avLst/>
          </a:prstGeom>
          <a:solidFill>
            <a:srgbClr val="01A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smtClean="0"/>
              <a:t>Promover Política Pública de Protección y Empoderamiento </a:t>
            </a:r>
            <a:endParaRPr lang="es-CR" b="1" dirty="0"/>
          </a:p>
        </p:txBody>
      </p:sp>
      <p:sp>
        <p:nvSpPr>
          <p:cNvPr id="8" name="Chevron 7"/>
          <p:cNvSpPr/>
          <p:nvPr/>
        </p:nvSpPr>
        <p:spPr>
          <a:xfrm>
            <a:off x="2842376" y="3212977"/>
            <a:ext cx="3096344" cy="1064141"/>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solidFill>
                  <a:schemeClr val="bg1"/>
                </a:solidFill>
              </a:rPr>
              <a:t>R</a:t>
            </a:r>
            <a:r>
              <a:rPr lang="es-CR" dirty="0" smtClean="0">
                <a:solidFill>
                  <a:schemeClr val="bg1"/>
                </a:solidFill>
              </a:rPr>
              <a:t>educir las condiciones de vulnerabilidad </a:t>
            </a:r>
            <a:endParaRPr lang="es-CR" dirty="0">
              <a:solidFill>
                <a:schemeClr val="bg1"/>
              </a:solidFill>
            </a:endParaRPr>
          </a:p>
        </p:txBody>
      </p:sp>
      <p:sp>
        <p:nvSpPr>
          <p:cNvPr id="9" name="Chevron 8"/>
          <p:cNvSpPr/>
          <p:nvPr/>
        </p:nvSpPr>
        <p:spPr>
          <a:xfrm>
            <a:off x="5578680" y="3212976"/>
            <a:ext cx="3202832" cy="1064141"/>
          </a:xfrm>
          <a:prstGeom prst="chevron">
            <a:avLst/>
          </a:prstGeom>
          <a:solidFill>
            <a:srgbClr val="EE8D2E"/>
          </a:solidFill>
          <a:ln>
            <a:solidFill>
              <a:srgbClr val="EE8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chemeClr val="bg1"/>
                </a:solidFill>
              </a:rPr>
              <a:t>Potenciar los impactos positivos de la migración de las mujeres </a:t>
            </a:r>
            <a:endParaRPr lang="es-CR" dirty="0">
              <a:solidFill>
                <a:schemeClr val="bg1"/>
              </a:solidFill>
            </a:endParaRPr>
          </a:p>
        </p:txBody>
      </p:sp>
      <p:pic>
        <p:nvPicPr>
          <p:cNvPr id="1026" name="Picture 2" descr="Resultado de imagen de empoderamiento"/>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289" y="4509120"/>
            <a:ext cx="1589559" cy="1598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n de proteccion"/>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4547720"/>
            <a:ext cx="1396235" cy="1580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Resultado de imagen de mujeres en la migración"/>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4352780"/>
            <a:ext cx="2062309" cy="1910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58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1000"/>
                                        <p:tgtEl>
                                          <p:spTgt spid="1030"/>
                                        </p:tgtEl>
                                      </p:cBhvr>
                                    </p:animEffect>
                                    <p:anim calcmode="lin" valueType="num">
                                      <p:cBhvr>
                                        <p:cTn id="37" dur="1000" fill="hold"/>
                                        <p:tgtEl>
                                          <p:spTgt spid="1030"/>
                                        </p:tgtEl>
                                        <p:attrNameLst>
                                          <p:attrName>ppt_x</p:attrName>
                                        </p:attrNameLst>
                                      </p:cBhvr>
                                      <p:tavLst>
                                        <p:tav tm="0">
                                          <p:val>
                                            <p:strVal val="#ppt_x"/>
                                          </p:val>
                                        </p:tav>
                                        <p:tav tm="100000">
                                          <p:val>
                                            <p:strVal val="#ppt_x"/>
                                          </p:val>
                                        </p:tav>
                                      </p:tavLst>
                                    </p:anim>
                                    <p:anim calcmode="lin" valueType="num">
                                      <p:cBhvr>
                                        <p:cTn id="3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endCxn id="15" idx="0"/>
          </p:cNvCxnSpPr>
          <p:nvPr/>
        </p:nvCxnSpPr>
        <p:spPr>
          <a:xfrm>
            <a:off x="7020650" y="1916832"/>
            <a:ext cx="1" cy="4261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3" idx="0"/>
          </p:cNvCxnSpPr>
          <p:nvPr/>
        </p:nvCxnSpPr>
        <p:spPr>
          <a:xfrm>
            <a:off x="539930" y="1916832"/>
            <a:ext cx="1" cy="4627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4584" y="116632"/>
            <a:ext cx="5770984"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b="1" dirty="0" smtClean="0">
                <a:solidFill>
                  <a:schemeClr val="bg1"/>
                </a:solidFill>
              </a:rPr>
              <a:t>Componentes del proyecto</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323528" y="2379587"/>
            <a:ext cx="432805" cy="4426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1</a:t>
            </a:r>
            <a:endParaRPr lang="es-CR" dirty="0"/>
          </a:p>
        </p:txBody>
      </p:sp>
      <p:sp>
        <p:nvSpPr>
          <p:cNvPr id="15" name="Oval 14"/>
          <p:cNvSpPr/>
          <p:nvPr/>
        </p:nvSpPr>
        <p:spPr>
          <a:xfrm>
            <a:off x="6804248" y="2342932"/>
            <a:ext cx="432805" cy="4426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3</a:t>
            </a:r>
          </a:p>
        </p:txBody>
      </p:sp>
      <p:sp>
        <p:nvSpPr>
          <p:cNvPr id="16" name="TextBox 15"/>
          <p:cNvSpPr txBox="1"/>
          <p:nvPr/>
        </p:nvSpPr>
        <p:spPr>
          <a:xfrm>
            <a:off x="506810" y="1542106"/>
            <a:ext cx="1584176" cy="369332"/>
          </a:xfrm>
          <a:prstGeom prst="rect">
            <a:avLst/>
          </a:prstGeom>
          <a:noFill/>
        </p:spPr>
        <p:txBody>
          <a:bodyPr wrap="square" rtlCol="0">
            <a:spAutoFit/>
          </a:bodyPr>
          <a:lstStyle/>
          <a:p>
            <a:r>
              <a:rPr lang="es-CR" b="1" dirty="0" smtClean="0">
                <a:solidFill>
                  <a:schemeClr val="accent5"/>
                </a:solidFill>
              </a:rPr>
              <a:t>Diagnóstico</a:t>
            </a:r>
            <a:endParaRPr lang="es-CR" b="1" dirty="0">
              <a:solidFill>
                <a:schemeClr val="accent5"/>
              </a:solidFill>
            </a:endParaRPr>
          </a:p>
        </p:txBody>
      </p:sp>
      <p:sp>
        <p:nvSpPr>
          <p:cNvPr id="17" name="TextBox 16"/>
          <p:cNvSpPr txBox="1"/>
          <p:nvPr/>
        </p:nvSpPr>
        <p:spPr>
          <a:xfrm>
            <a:off x="3419872" y="1535627"/>
            <a:ext cx="3024336" cy="369332"/>
          </a:xfrm>
          <a:prstGeom prst="rect">
            <a:avLst/>
          </a:prstGeom>
          <a:noFill/>
        </p:spPr>
        <p:txBody>
          <a:bodyPr wrap="square" rtlCol="0">
            <a:spAutoFit/>
          </a:bodyPr>
          <a:lstStyle/>
          <a:p>
            <a:r>
              <a:rPr lang="es-ES" b="1" dirty="0" smtClean="0">
                <a:solidFill>
                  <a:schemeClr val="accent5"/>
                </a:solidFill>
              </a:rPr>
              <a:t>Lineamientos de Protección  </a:t>
            </a:r>
            <a:endParaRPr lang="es-CR" b="1" dirty="0">
              <a:solidFill>
                <a:schemeClr val="accent5"/>
              </a:solidFill>
            </a:endParaRPr>
          </a:p>
        </p:txBody>
      </p:sp>
      <p:cxnSp>
        <p:nvCxnSpPr>
          <p:cNvPr id="25" name="Straight Connector 24"/>
          <p:cNvCxnSpPr>
            <a:endCxn id="14" idx="0"/>
          </p:cNvCxnSpPr>
          <p:nvPr/>
        </p:nvCxnSpPr>
        <p:spPr>
          <a:xfrm>
            <a:off x="3491501" y="1916832"/>
            <a:ext cx="1" cy="4314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7584" y="2132578"/>
            <a:ext cx="2247553" cy="1015663"/>
          </a:xfrm>
          <a:prstGeom prst="rect">
            <a:avLst/>
          </a:prstGeom>
          <a:noFill/>
          <a:ln>
            <a:noFill/>
          </a:ln>
        </p:spPr>
        <p:txBody>
          <a:bodyPr wrap="square" rtlCol="0">
            <a:spAutoFit/>
          </a:bodyPr>
          <a:lstStyle/>
          <a:p>
            <a:pPr algn="just"/>
            <a:r>
              <a:rPr lang="es-ES" sz="1200" dirty="0" smtClean="0">
                <a:solidFill>
                  <a:schemeClr val="accent5"/>
                </a:solidFill>
              </a:rPr>
              <a:t>En </a:t>
            </a:r>
            <a:r>
              <a:rPr lang="es-ES" sz="1200" dirty="0">
                <a:solidFill>
                  <a:schemeClr val="accent5"/>
                </a:solidFill>
              </a:rPr>
              <a:t>materia de programas y políticas existentes </a:t>
            </a:r>
            <a:r>
              <a:rPr lang="es-ES" sz="1200" dirty="0" smtClean="0">
                <a:solidFill>
                  <a:schemeClr val="accent5"/>
                </a:solidFill>
              </a:rPr>
              <a:t>relacionadas </a:t>
            </a:r>
            <a:r>
              <a:rPr lang="es-ES" sz="1200" dirty="0">
                <a:solidFill>
                  <a:schemeClr val="accent5"/>
                </a:solidFill>
              </a:rPr>
              <a:t>con el empoderamiento y protección de mujeres </a:t>
            </a:r>
            <a:r>
              <a:rPr lang="es-ES" sz="1200" dirty="0" smtClean="0">
                <a:solidFill>
                  <a:schemeClr val="accent5"/>
                </a:solidFill>
              </a:rPr>
              <a:t>migrantes.</a:t>
            </a:r>
            <a:endParaRPr lang="es-CR" sz="1200" dirty="0">
              <a:solidFill>
                <a:schemeClr val="accent5"/>
              </a:solidFill>
            </a:endParaRPr>
          </a:p>
        </p:txBody>
      </p:sp>
      <p:sp>
        <p:nvSpPr>
          <p:cNvPr id="19" name="TextBox 18"/>
          <p:cNvSpPr txBox="1"/>
          <p:nvPr/>
        </p:nvSpPr>
        <p:spPr>
          <a:xfrm>
            <a:off x="3772606" y="2073223"/>
            <a:ext cx="2232248" cy="461665"/>
          </a:xfrm>
          <a:prstGeom prst="rect">
            <a:avLst/>
          </a:prstGeom>
          <a:noFill/>
          <a:ln>
            <a:noFill/>
          </a:ln>
        </p:spPr>
        <p:txBody>
          <a:bodyPr wrap="square" rtlCol="0">
            <a:spAutoFit/>
          </a:bodyPr>
          <a:lstStyle/>
          <a:p>
            <a:pPr algn="just"/>
            <a:r>
              <a:rPr lang="es-ES" sz="1200" dirty="0">
                <a:solidFill>
                  <a:schemeClr val="accent5"/>
                </a:solidFill>
              </a:rPr>
              <a:t>Atención y Protección de Mujeres </a:t>
            </a:r>
            <a:r>
              <a:rPr lang="es-ES" sz="1200" dirty="0" smtClean="0">
                <a:solidFill>
                  <a:schemeClr val="accent5"/>
                </a:solidFill>
              </a:rPr>
              <a:t>Migrantes.</a:t>
            </a:r>
            <a:endParaRPr lang="es-CR" sz="1200" dirty="0">
              <a:solidFill>
                <a:schemeClr val="accent5"/>
              </a:solidFill>
            </a:endParaRPr>
          </a:p>
        </p:txBody>
      </p:sp>
      <p:cxnSp>
        <p:nvCxnSpPr>
          <p:cNvPr id="21" name="Straight Connector 20"/>
          <p:cNvCxnSpPr/>
          <p:nvPr/>
        </p:nvCxnSpPr>
        <p:spPr>
          <a:xfrm flipV="1">
            <a:off x="528919" y="1904959"/>
            <a:ext cx="8424936" cy="11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45174" y="1547500"/>
            <a:ext cx="2448272" cy="369332"/>
          </a:xfrm>
          <a:prstGeom prst="rect">
            <a:avLst/>
          </a:prstGeom>
          <a:noFill/>
        </p:spPr>
        <p:txBody>
          <a:bodyPr wrap="square" rtlCol="0">
            <a:spAutoFit/>
          </a:bodyPr>
          <a:lstStyle/>
          <a:p>
            <a:r>
              <a:rPr lang="es-ES" b="1" dirty="0" smtClean="0">
                <a:solidFill>
                  <a:schemeClr val="accent5"/>
                </a:solidFill>
              </a:rPr>
              <a:t>Foro Regional </a:t>
            </a:r>
            <a:endParaRPr lang="es-CR" b="1" dirty="0">
              <a:solidFill>
                <a:schemeClr val="accent5"/>
              </a:solidFill>
            </a:endParaRPr>
          </a:p>
        </p:txBody>
      </p:sp>
      <p:sp>
        <p:nvSpPr>
          <p:cNvPr id="29" name="Rectangle 28"/>
          <p:cNvSpPr/>
          <p:nvPr/>
        </p:nvSpPr>
        <p:spPr>
          <a:xfrm>
            <a:off x="7181709" y="1991382"/>
            <a:ext cx="1783084" cy="646331"/>
          </a:xfrm>
          <a:prstGeom prst="rect">
            <a:avLst/>
          </a:prstGeom>
          <a:ln>
            <a:noFill/>
          </a:ln>
        </p:spPr>
        <p:txBody>
          <a:bodyPr wrap="square">
            <a:spAutoFit/>
          </a:bodyPr>
          <a:lstStyle/>
          <a:p>
            <a:r>
              <a:rPr lang="es-ES" sz="1200" dirty="0">
                <a:solidFill>
                  <a:schemeClr val="accent5"/>
                </a:solidFill>
              </a:rPr>
              <a:t>S</a:t>
            </a:r>
            <a:r>
              <a:rPr lang="es-ES" sz="1200" dirty="0" smtClean="0">
                <a:solidFill>
                  <a:schemeClr val="accent5"/>
                </a:solidFill>
              </a:rPr>
              <a:t>obre </a:t>
            </a:r>
            <a:r>
              <a:rPr lang="es-ES" sz="1200" dirty="0">
                <a:solidFill>
                  <a:schemeClr val="accent5"/>
                </a:solidFill>
              </a:rPr>
              <a:t>M</a:t>
            </a:r>
            <a:r>
              <a:rPr lang="es-ES" sz="1200" dirty="0" smtClean="0">
                <a:solidFill>
                  <a:schemeClr val="accent5"/>
                </a:solidFill>
              </a:rPr>
              <a:t>ujer Migrante Protección y empoderamiento.</a:t>
            </a:r>
            <a:endParaRPr lang="es-CR" sz="1200" dirty="0">
              <a:solidFill>
                <a:schemeClr val="accent5"/>
              </a:solidFill>
            </a:endParaRPr>
          </a:p>
        </p:txBody>
      </p:sp>
      <p:cxnSp>
        <p:nvCxnSpPr>
          <p:cNvPr id="34" name="Straight Connector 33"/>
          <p:cNvCxnSpPr/>
          <p:nvPr/>
        </p:nvCxnSpPr>
        <p:spPr>
          <a:xfrm>
            <a:off x="7020651" y="2708920"/>
            <a:ext cx="1" cy="15489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1221" y="4570095"/>
            <a:ext cx="1843856" cy="400110"/>
          </a:xfrm>
          <a:prstGeom prst="rect">
            <a:avLst/>
          </a:prstGeom>
          <a:ln>
            <a:noFill/>
          </a:ln>
        </p:spPr>
        <p:txBody>
          <a:bodyPr wrap="square">
            <a:spAutoFit/>
          </a:bodyPr>
          <a:lstStyle/>
          <a:p>
            <a:r>
              <a:rPr lang="es-ES" sz="1000" dirty="0" smtClean="0">
                <a:solidFill>
                  <a:schemeClr val="accent5"/>
                </a:solidFill>
              </a:rPr>
              <a:t>Contratación de una consultaría </a:t>
            </a:r>
          </a:p>
          <a:p>
            <a:r>
              <a:rPr lang="es-ES" sz="1000" dirty="0" smtClean="0">
                <a:solidFill>
                  <a:schemeClr val="accent5"/>
                </a:solidFill>
              </a:rPr>
              <a:t>(en proceso).</a:t>
            </a:r>
            <a:endParaRPr lang="es-CR" sz="1000" dirty="0">
              <a:solidFill>
                <a:schemeClr val="accent5"/>
              </a:solidFill>
            </a:endParaRPr>
          </a:p>
        </p:txBody>
      </p:sp>
      <p:sp>
        <p:nvSpPr>
          <p:cNvPr id="37" name="Rectangle 36"/>
          <p:cNvSpPr/>
          <p:nvPr/>
        </p:nvSpPr>
        <p:spPr>
          <a:xfrm>
            <a:off x="1676722" y="4770150"/>
            <a:ext cx="4789314" cy="246221"/>
          </a:xfrm>
          <a:prstGeom prst="rect">
            <a:avLst/>
          </a:prstGeom>
          <a:ln>
            <a:noFill/>
          </a:ln>
        </p:spPr>
        <p:txBody>
          <a:bodyPr wrap="square">
            <a:spAutoFit/>
          </a:bodyPr>
          <a:lstStyle/>
          <a:p>
            <a:r>
              <a:rPr lang="es-ES" sz="1000" dirty="0" smtClean="0">
                <a:solidFill>
                  <a:schemeClr val="accent5"/>
                </a:solidFill>
              </a:rPr>
              <a:t>---------------------------------Contratación de una consultoría (Julio)</a:t>
            </a:r>
            <a:r>
              <a:rPr lang="es-ES" sz="1000" dirty="0">
                <a:solidFill>
                  <a:schemeClr val="accent5"/>
                </a:solidFill>
              </a:rPr>
              <a:t> ---------------------------------</a:t>
            </a:r>
            <a:endParaRPr lang="es-CR" sz="1000" dirty="0">
              <a:solidFill>
                <a:schemeClr val="accent5"/>
              </a:solidFill>
            </a:endParaRPr>
          </a:p>
        </p:txBody>
      </p:sp>
      <p:sp>
        <p:nvSpPr>
          <p:cNvPr id="38" name="Rectangle 37"/>
          <p:cNvSpPr/>
          <p:nvPr/>
        </p:nvSpPr>
        <p:spPr>
          <a:xfrm>
            <a:off x="4290838" y="5124194"/>
            <a:ext cx="1195784" cy="553998"/>
          </a:xfrm>
          <a:prstGeom prst="rect">
            <a:avLst/>
          </a:prstGeom>
          <a:ln>
            <a:noFill/>
          </a:ln>
        </p:spPr>
        <p:txBody>
          <a:bodyPr wrap="square">
            <a:spAutoFit/>
          </a:bodyPr>
          <a:lstStyle/>
          <a:p>
            <a:pPr algn="ctr"/>
            <a:r>
              <a:rPr lang="es-ES" sz="1000" dirty="0" smtClean="0">
                <a:solidFill>
                  <a:schemeClr val="accent5"/>
                </a:solidFill>
              </a:rPr>
              <a:t>Taller de validación del protocolo </a:t>
            </a:r>
          </a:p>
          <a:p>
            <a:pPr algn="ctr"/>
            <a:r>
              <a:rPr lang="es-ES" sz="1000" dirty="0" smtClean="0">
                <a:solidFill>
                  <a:schemeClr val="accent5"/>
                </a:solidFill>
              </a:rPr>
              <a:t>(Septiembre)</a:t>
            </a:r>
            <a:endParaRPr lang="es-CR" sz="1000" dirty="0">
              <a:solidFill>
                <a:schemeClr val="accent5"/>
              </a:solidFill>
            </a:endParaRPr>
          </a:p>
        </p:txBody>
      </p:sp>
      <p:sp>
        <p:nvSpPr>
          <p:cNvPr id="39" name="Rectangle 38"/>
          <p:cNvSpPr/>
          <p:nvPr/>
        </p:nvSpPr>
        <p:spPr>
          <a:xfrm>
            <a:off x="6804248" y="5106924"/>
            <a:ext cx="1195784" cy="553998"/>
          </a:xfrm>
          <a:prstGeom prst="rect">
            <a:avLst/>
          </a:prstGeom>
          <a:ln>
            <a:noFill/>
          </a:ln>
        </p:spPr>
        <p:txBody>
          <a:bodyPr wrap="square">
            <a:spAutoFit/>
          </a:bodyPr>
          <a:lstStyle/>
          <a:p>
            <a:pPr algn="ctr"/>
            <a:r>
              <a:rPr lang="es-ES" sz="1000" dirty="0" smtClean="0">
                <a:solidFill>
                  <a:schemeClr val="accent5"/>
                </a:solidFill>
              </a:rPr>
              <a:t>Presentación del diagnóstico y el protocolo</a:t>
            </a:r>
          </a:p>
        </p:txBody>
      </p:sp>
      <p:sp>
        <p:nvSpPr>
          <p:cNvPr id="14" name="Oval 13"/>
          <p:cNvSpPr/>
          <p:nvPr/>
        </p:nvSpPr>
        <p:spPr>
          <a:xfrm>
            <a:off x="3275099" y="2348325"/>
            <a:ext cx="432805" cy="4426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2</a:t>
            </a:r>
          </a:p>
        </p:txBody>
      </p:sp>
      <p:sp>
        <p:nvSpPr>
          <p:cNvPr id="51" name="Rectangle 50"/>
          <p:cNvSpPr/>
          <p:nvPr/>
        </p:nvSpPr>
        <p:spPr>
          <a:xfrm>
            <a:off x="229973" y="4293096"/>
            <a:ext cx="597892" cy="276999"/>
          </a:xfrm>
          <a:prstGeom prst="rect">
            <a:avLst/>
          </a:prstGeom>
        </p:spPr>
        <p:txBody>
          <a:bodyPr wrap="square">
            <a:spAutoFit/>
          </a:bodyPr>
          <a:lstStyle/>
          <a:p>
            <a:r>
              <a:rPr lang="es-ES" sz="1200" b="1" dirty="0" smtClean="0">
                <a:solidFill>
                  <a:schemeClr val="accent6"/>
                </a:solidFill>
              </a:rPr>
              <a:t>JUNIO </a:t>
            </a:r>
            <a:endParaRPr lang="es-CR" sz="1200" b="1" dirty="0">
              <a:solidFill>
                <a:schemeClr val="accent6"/>
              </a:solidFill>
            </a:endParaRPr>
          </a:p>
        </p:txBody>
      </p:sp>
      <p:sp>
        <p:nvSpPr>
          <p:cNvPr id="52" name="Rectangle 51"/>
          <p:cNvSpPr/>
          <p:nvPr/>
        </p:nvSpPr>
        <p:spPr>
          <a:xfrm>
            <a:off x="1669852" y="4228942"/>
            <a:ext cx="597892" cy="276999"/>
          </a:xfrm>
          <a:prstGeom prst="rect">
            <a:avLst/>
          </a:prstGeom>
        </p:spPr>
        <p:txBody>
          <a:bodyPr wrap="square">
            <a:spAutoFit/>
          </a:bodyPr>
          <a:lstStyle/>
          <a:p>
            <a:r>
              <a:rPr lang="es-ES" sz="1200" b="1" dirty="0" smtClean="0">
                <a:solidFill>
                  <a:schemeClr val="accent6"/>
                </a:solidFill>
              </a:rPr>
              <a:t>JULIO  </a:t>
            </a:r>
            <a:endParaRPr lang="es-CR" sz="1200" b="1" dirty="0">
              <a:solidFill>
                <a:schemeClr val="accent6"/>
              </a:solidFill>
            </a:endParaRPr>
          </a:p>
        </p:txBody>
      </p:sp>
      <p:sp>
        <p:nvSpPr>
          <p:cNvPr id="53" name="Rectangle 52"/>
          <p:cNvSpPr/>
          <p:nvPr/>
        </p:nvSpPr>
        <p:spPr>
          <a:xfrm>
            <a:off x="3131840" y="4219421"/>
            <a:ext cx="747148" cy="276999"/>
          </a:xfrm>
          <a:prstGeom prst="rect">
            <a:avLst/>
          </a:prstGeom>
        </p:spPr>
        <p:txBody>
          <a:bodyPr wrap="square">
            <a:spAutoFit/>
          </a:bodyPr>
          <a:lstStyle/>
          <a:p>
            <a:r>
              <a:rPr lang="es-ES" sz="1200" b="1" dirty="0" smtClean="0">
                <a:solidFill>
                  <a:schemeClr val="accent6"/>
                </a:solidFill>
              </a:rPr>
              <a:t>AGOSTO </a:t>
            </a:r>
            <a:endParaRPr lang="es-CR" sz="1200" b="1" dirty="0">
              <a:solidFill>
                <a:schemeClr val="accent6"/>
              </a:solidFill>
            </a:endParaRPr>
          </a:p>
        </p:txBody>
      </p:sp>
      <p:sp>
        <p:nvSpPr>
          <p:cNvPr id="54" name="Rectangle 53"/>
          <p:cNvSpPr/>
          <p:nvPr/>
        </p:nvSpPr>
        <p:spPr>
          <a:xfrm>
            <a:off x="4324474" y="4256713"/>
            <a:ext cx="1021647" cy="276999"/>
          </a:xfrm>
          <a:prstGeom prst="rect">
            <a:avLst/>
          </a:prstGeom>
        </p:spPr>
        <p:txBody>
          <a:bodyPr wrap="square">
            <a:spAutoFit/>
          </a:bodyPr>
          <a:lstStyle/>
          <a:p>
            <a:r>
              <a:rPr lang="es-ES" sz="1200" b="1" dirty="0" smtClean="0">
                <a:solidFill>
                  <a:schemeClr val="accent6"/>
                </a:solidFill>
              </a:rPr>
              <a:t>SEPTIEMBRE </a:t>
            </a:r>
            <a:endParaRPr lang="es-CR" sz="1200" b="1" dirty="0">
              <a:solidFill>
                <a:schemeClr val="accent6"/>
              </a:solidFill>
            </a:endParaRPr>
          </a:p>
        </p:txBody>
      </p:sp>
      <p:sp>
        <p:nvSpPr>
          <p:cNvPr id="56" name="Rectangle 55"/>
          <p:cNvSpPr/>
          <p:nvPr/>
        </p:nvSpPr>
        <p:spPr>
          <a:xfrm>
            <a:off x="5580112" y="4232121"/>
            <a:ext cx="1021647" cy="276999"/>
          </a:xfrm>
          <a:prstGeom prst="rect">
            <a:avLst/>
          </a:prstGeom>
        </p:spPr>
        <p:txBody>
          <a:bodyPr wrap="square">
            <a:spAutoFit/>
          </a:bodyPr>
          <a:lstStyle/>
          <a:p>
            <a:r>
              <a:rPr lang="es-ES" sz="1200" b="1" dirty="0" smtClean="0">
                <a:solidFill>
                  <a:schemeClr val="accent6"/>
                </a:solidFill>
              </a:rPr>
              <a:t>OCTUBRE </a:t>
            </a:r>
            <a:endParaRPr lang="es-CR" sz="1200" b="1" dirty="0">
              <a:solidFill>
                <a:schemeClr val="accent6"/>
              </a:solidFill>
            </a:endParaRPr>
          </a:p>
        </p:txBody>
      </p:sp>
      <p:sp>
        <p:nvSpPr>
          <p:cNvPr id="57" name="Rectangle 56"/>
          <p:cNvSpPr/>
          <p:nvPr/>
        </p:nvSpPr>
        <p:spPr>
          <a:xfrm>
            <a:off x="6516216" y="4232121"/>
            <a:ext cx="1021647" cy="276999"/>
          </a:xfrm>
          <a:prstGeom prst="rect">
            <a:avLst/>
          </a:prstGeom>
        </p:spPr>
        <p:txBody>
          <a:bodyPr wrap="square">
            <a:spAutoFit/>
          </a:bodyPr>
          <a:lstStyle/>
          <a:p>
            <a:r>
              <a:rPr lang="es-ES" sz="1200" b="1" dirty="0" smtClean="0">
                <a:solidFill>
                  <a:schemeClr val="accent6"/>
                </a:solidFill>
              </a:rPr>
              <a:t>NOVIEMBRE </a:t>
            </a:r>
            <a:endParaRPr lang="es-CR" sz="1200" b="1" dirty="0">
              <a:solidFill>
                <a:schemeClr val="accent6"/>
              </a:solidFill>
            </a:endParaRPr>
          </a:p>
        </p:txBody>
      </p:sp>
      <p:sp>
        <p:nvSpPr>
          <p:cNvPr id="60" name="Rectangle 59"/>
          <p:cNvSpPr/>
          <p:nvPr/>
        </p:nvSpPr>
        <p:spPr>
          <a:xfrm>
            <a:off x="5599419" y="5031861"/>
            <a:ext cx="1195784" cy="738664"/>
          </a:xfrm>
          <a:prstGeom prst="rect">
            <a:avLst/>
          </a:prstGeom>
          <a:ln>
            <a:noFill/>
          </a:ln>
        </p:spPr>
        <p:txBody>
          <a:bodyPr wrap="square">
            <a:spAutoFit/>
          </a:bodyPr>
          <a:lstStyle/>
          <a:p>
            <a:pPr algn="ctr"/>
            <a:r>
              <a:rPr lang="es-ES" sz="1000" dirty="0" smtClean="0">
                <a:solidFill>
                  <a:schemeClr val="accent5"/>
                </a:solidFill>
              </a:rPr>
              <a:t>Recolección de insumos y observaciones de las delegaciones</a:t>
            </a:r>
            <a:r>
              <a:rPr lang="es-ES" sz="1200" dirty="0" smtClean="0">
                <a:solidFill>
                  <a:schemeClr val="accent5"/>
                </a:solidFill>
              </a:rPr>
              <a:t>. </a:t>
            </a:r>
            <a:endParaRPr lang="es-CR" sz="1200" dirty="0">
              <a:solidFill>
                <a:schemeClr val="accent5"/>
              </a:solidFill>
            </a:endParaRPr>
          </a:p>
        </p:txBody>
      </p:sp>
      <p:cxnSp>
        <p:nvCxnSpPr>
          <p:cNvPr id="62" name="Straight Connector 61"/>
          <p:cNvCxnSpPr/>
          <p:nvPr/>
        </p:nvCxnSpPr>
        <p:spPr>
          <a:xfrm flipH="1">
            <a:off x="500271" y="2822228"/>
            <a:ext cx="13078" cy="151229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12386" y="4151954"/>
            <a:ext cx="6514653" cy="66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496852" y="2741869"/>
            <a:ext cx="1000" cy="1551227"/>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951738" y="4033391"/>
            <a:ext cx="4053116"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958504" y="4046088"/>
            <a:ext cx="380" cy="209271"/>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28567" y="4021951"/>
            <a:ext cx="380" cy="27854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15854" y="4025345"/>
            <a:ext cx="195" cy="253218"/>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08885" y="5646440"/>
            <a:ext cx="1271227" cy="230832"/>
          </a:xfrm>
          <a:prstGeom prst="rect">
            <a:avLst/>
          </a:prstGeom>
          <a:noFill/>
        </p:spPr>
        <p:txBody>
          <a:bodyPr wrap="square" rtlCol="0">
            <a:spAutoFit/>
          </a:bodyPr>
          <a:lstStyle/>
          <a:p>
            <a:r>
              <a:rPr lang="es-CR" sz="900" b="1" dirty="0" smtClean="0">
                <a:solidFill>
                  <a:schemeClr val="accent5"/>
                </a:solidFill>
              </a:rPr>
              <a:t>(en </a:t>
            </a:r>
            <a:r>
              <a:rPr lang="es-CR" sz="900" b="1" dirty="0">
                <a:solidFill>
                  <a:schemeClr val="accent5"/>
                </a:solidFill>
              </a:rPr>
              <a:t>el marco de </a:t>
            </a:r>
            <a:r>
              <a:rPr lang="es-CR" sz="900" b="1" dirty="0" smtClean="0">
                <a:solidFill>
                  <a:schemeClr val="accent5"/>
                </a:solidFill>
              </a:rPr>
              <a:t>CRM) </a:t>
            </a:r>
            <a:endParaRPr lang="es-CR" sz="900" b="1" dirty="0">
              <a:solidFill>
                <a:schemeClr val="accent5"/>
              </a:solidFill>
            </a:endParaRPr>
          </a:p>
        </p:txBody>
      </p:sp>
      <p:sp>
        <p:nvSpPr>
          <p:cNvPr id="40" name="TextBox 39"/>
          <p:cNvSpPr txBox="1"/>
          <p:nvPr/>
        </p:nvSpPr>
        <p:spPr>
          <a:xfrm>
            <a:off x="6901173" y="5589240"/>
            <a:ext cx="1271227" cy="230832"/>
          </a:xfrm>
          <a:prstGeom prst="rect">
            <a:avLst/>
          </a:prstGeom>
          <a:noFill/>
        </p:spPr>
        <p:txBody>
          <a:bodyPr wrap="square" rtlCol="0">
            <a:spAutoFit/>
          </a:bodyPr>
          <a:lstStyle/>
          <a:p>
            <a:r>
              <a:rPr lang="es-CR" sz="900" b="1" dirty="0" smtClean="0">
                <a:solidFill>
                  <a:schemeClr val="accent5"/>
                </a:solidFill>
              </a:rPr>
              <a:t>(en </a:t>
            </a:r>
            <a:r>
              <a:rPr lang="es-CR" sz="900" b="1" dirty="0">
                <a:solidFill>
                  <a:schemeClr val="accent5"/>
                </a:solidFill>
              </a:rPr>
              <a:t>el marco de </a:t>
            </a:r>
            <a:r>
              <a:rPr lang="es-CR" sz="900" b="1" dirty="0" smtClean="0">
                <a:solidFill>
                  <a:schemeClr val="accent5"/>
                </a:solidFill>
              </a:rPr>
              <a:t>CRM) </a:t>
            </a:r>
            <a:endParaRPr lang="es-CR" sz="900" b="1" dirty="0">
              <a:solidFill>
                <a:schemeClr val="accent5"/>
              </a:solidFill>
            </a:endParaRPr>
          </a:p>
        </p:txBody>
      </p:sp>
    </p:spTree>
    <p:extLst>
      <p:ext uri="{BB962C8B-B14F-4D97-AF65-F5344CB8AC3E}">
        <p14:creationId xmlns:p14="http://schemas.microsoft.com/office/powerpoint/2010/main" val="1898546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500"/>
                                        <p:tgtEl>
                                          <p:spTgt spid="91"/>
                                        </p:tgtEl>
                                      </p:cBhvr>
                                    </p:animEffect>
                                  </p:childTnLst>
                                </p:cTn>
                              </p:par>
                              <p:par>
                                <p:cTn id="100" presetID="10" presetClass="entr" presetSubtype="0"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par>
                                <p:cTn id="103" presetID="10" presetClass="entr" presetSubtype="0"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childTnLst>
                                </p:cTn>
                              </p:par>
                              <p:par>
                                <p:cTn id="106" presetID="10" presetClass="entr" presetSubtype="0" fill="hold"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par>
                                <p:cTn id="109" presetID="10" presetClass="entr" presetSubtype="0" fill="hold" nodeType="with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fade">
                                      <p:cBhvr>
                                        <p:cTn id="111" dur="500"/>
                                        <p:tgtEl>
                                          <p:spTgt spid="9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500"/>
                                        <p:tgtEl>
                                          <p:spTgt spid="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500"/>
                                        <p:tgtEl>
                                          <p:spTgt spid="6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fade">
                                      <p:cBhvr>
                                        <p:cTn id="1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p:bldP spid="18" grpId="0"/>
      <p:bldP spid="19" grpId="0"/>
      <p:bldP spid="28" grpId="0"/>
      <p:bldP spid="29" grpId="0"/>
      <p:bldP spid="36" grpId="0"/>
      <p:bldP spid="37" grpId="0"/>
      <p:bldP spid="38" grpId="0"/>
      <p:bldP spid="39" grpId="0"/>
      <p:bldP spid="14" grpId="0" animBg="1"/>
      <p:bldP spid="51" grpId="0"/>
      <p:bldP spid="52" grpId="0"/>
      <p:bldP spid="53" grpId="0"/>
      <p:bldP spid="54" grpId="0"/>
      <p:bldP spid="56" grpId="0"/>
      <p:bldP spid="57" grpId="0"/>
      <p:bldP spid="60" grpId="0"/>
      <p:bldP spid="2"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42" y="188640"/>
            <a:ext cx="8507351" cy="64087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dcorrales\AppData\Local\Microsoft\Windows\Temporary Internet Files\Content.Outlook\F0ZO31OD\IOM-UN_Azul_ES (2).JPG"/>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27584" y="1866675"/>
            <a:ext cx="2459739" cy="9361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92911" y="5013176"/>
            <a:ext cx="4752528" cy="1143000"/>
          </a:xfrm>
        </p:spPr>
        <p:txBody>
          <a:bodyPr/>
          <a:lstStyle/>
          <a:p>
            <a:r>
              <a:rPr lang="en-US" noProof="0" dirty="0" err="1" smtClean="0">
                <a:solidFill>
                  <a:schemeClr val="accent5"/>
                </a:solidFill>
              </a:rPr>
              <a:t>Muchas</a:t>
            </a:r>
            <a:r>
              <a:rPr lang="en-US" noProof="0" dirty="0" smtClean="0">
                <a:solidFill>
                  <a:schemeClr val="accent5"/>
                </a:solidFill>
              </a:rPr>
              <a:t> Gracias </a:t>
            </a:r>
            <a:endParaRPr lang="en-US" noProof="0" dirty="0">
              <a:solidFill>
                <a:schemeClr val="accent5"/>
              </a:solidFill>
            </a:endParaRPr>
          </a:p>
        </p:txBody>
      </p:sp>
    </p:spTree>
    <p:extLst>
      <p:ext uri="{BB962C8B-B14F-4D97-AF65-F5344CB8AC3E}">
        <p14:creationId xmlns:p14="http://schemas.microsoft.com/office/powerpoint/2010/main" val="16842975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840</Words>
  <Application>Microsoft Macintosh PowerPoint</Application>
  <PresentationFormat>On-screen Show (4:3)</PresentationFormat>
  <Paragraphs>82</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Contexto Global </vt:lpstr>
      <vt:lpstr>¿Qué pasa en la región?</vt:lpstr>
      <vt:lpstr>¿Por qué migran las mujeres? </vt:lpstr>
      <vt:lpstr>Principales riesgos y vulnerabilidades en las etapas migratorias</vt:lpstr>
      <vt:lpstr>Migración segura, regular y ordenada</vt:lpstr>
      <vt:lpstr>PowerPoint Presentation</vt:lpstr>
      <vt:lpstr>PowerPoint Presentation</vt:lpstr>
      <vt:lpstr>Muchas 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Agueda Marin</cp:lastModifiedBy>
  <cp:revision>92</cp:revision>
  <cp:lastPrinted>2017-06-20T19:24:33Z</cp:lastPrinted>
  <dcterms:created xsi:type="dcterms:W3CDTF">2017-05-29T20:37:23Z</dcterms:created>
  <dcterms:modified xsi:type="dcterms:W3CDTF">2017-06-22T14:50:35Z</dcterms:modified>
</cp:coreProperties>
</file>