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9" r:id="rId3"/>
    <p:sldId id="258" r:id="rId4"/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0352" autoAdjust="0"/>
  </p:normalViewPr>
  <p:slideViewPr>
    <p:cSldViewPr snapToGrid="0">
      <p:cViewPr varScale="1">
        <p:scale>
          <a:sx n="65" d="100"/>
          <a:sy n="65" d="100"/>
        </p:scale>
        <p:origin x="-216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6C5E0-0CC0-4929-8DCB-99D772CE11E7}" type="datetimeFigureOut">
              <a:rPr lang="en-US" smtClean="0"/>
              <a:pPr/>
              <a:t>4/24/2018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7AE9D-40B9-4869-862A-33B056F5DD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55595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mtClean="0"/>
              <a:t>Importance of bilateral agreements and negociation (see IOM Module C, Slide</a:t>
            </a:r>
            <a:r>
              <a:rPr lang="en-US" baseline="0" smtClean="0"/>
              <a:t> 4); </a:t>
            </a:r>
          </a:p>
          <a:p>
            <a:r>
              <a:rPr lang="en-US" baseline="0" smtClean="0"/>
              <a:t>negotiation for cooperation between Labour Ministries and Chancelleries/Consulates.</a:t>
            </a:r>
            <a:endParaRPr lang="en-US" smtClean="0"/>
          </a:p>
          <a:p>
            <a:r>
              <a:rPr lang="en-US" smtClean="0"/>
              <a:t>Regional consultation processes – RCM</a:t>
            </a:r>
          </a:p>
          <a:p>
            <a:r>
              <a:rPr lang="en-US" smtClean="0"/>
              <a:t>Functions: What role Chancelleries and Labour Ministries can have.</a:t>
            </a:r>
          </a:p>
          <a:p>
            <a:r>
              <a:rPr lang="en-US" smtClean="0">
                <a:solidFill>
                  <a:srgbClr val="FF0000"/>
                </a:solidFill>
                <a:highlight>
                  <a:srgbClr val="FF0000"/>
                </a:highlight>
              </a:rPr>
              <a:t>Challenges: recruiting agencies</a:t>
            </a:r>
            <a:r>
              <a:rPr lang="en-US" baseline="0" smtClean="0">
                <a:solidFill>
                  <a:srgbClr val="FF0000"/>
                </a:solidFill>
                <a:highlight>
                  <a:srgbClr val="FF0000"/>
                </a:highlight>
              </a:rPr>
              <a:t> - what is the challenge for consular agents? </a:t>
            </a:r>
          </a:p>
          <a:p>
            <a:r>
              <a:rPr lang="en-US" baseline="0" smtClean="0">
                <a:solidFill>
                  <a:srgbClr val="FF0000"/>
                </a:solidFill>
                <a:highlight>
                  <a:srgbClr val="FF0000"/>
                </a:highlight>
              </a:rPr>
              <a:t>(this will also be addessed during the Day One group activity</a:t>
            </a:r>
            <a:r>
              <a:rPr lang="en-US" smtClean="0">
                <a:solidFill>
                  <a:srgbClr val="FF0000"/>
                </a:solidFill>
                <a:highlight>
                  <a:srgbClr val="FF0000"/>
                </a:highlight>
              </a:rPr>
              <a:t>)</a:t>
            </a:r>
            <a:endParaRPr lang="en-US" dirty="0">
              <a:solidFill>
                <a:srgbClr val="FF0000"/>
              </a:solidFill>
              <a:highlight>
                <a:srgbClr val="FF0000"/>
              </a:highlight>
            </a:endParaRPr>
          </a:p>
          <a:p>
            <a:r>
              <a:rPr lang="en-US" smtClean="0"/>
              <a:t>Skills recognition – role of Consulates?</a:t>
            </a:r>
            <a:endParaRPr lang="en-US" dirty="0"/>
          </a:p>
          <a:p>
            <a:r>
              <a:rPr lang="en-US" dirty="0"/>
              <a:t>Enhance </a:t>
            </a:r>
            <a:r>
              <a:rPr lang="en-US" dirty="0" err="1"/>
              <a:t>employablity</a:t>
            </a:r>
            <a:r>
              <a:rPr lang="en-US" dirty="0"/>
              <a:t> </a:t>
            </a:r>
            <a:r>
              <a:rPr lang="en-US"/>
              <a:t>– </a:t>
            </a:r>
            <a:r>
              <a:rPr lang="en-US" smtClean="0"/>
              <a:t>so they are more directed at strategic sectors.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83430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="" xmlns:p14="http://schemas.microsoft.com/office/powerpoint/2010/main" val="568146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="" xmlns:p14="http://schemas.microsoft.com/office/powerpoint/2010/main" val="2903592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="" xmlns:p14="http://schemas.microsoft.com/office/powerpoint/2010/main" val="1488681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1" y="1885950"/>
            <a:ext cx="2946867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49"/>
            <a:ext cx="2927351" cy="358933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6" y="1885950"/>
            <a:ext cx="2936241" cy="576263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49"/>
            <a:ext cx="2946795" cy="358933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7" y="1885950"/>
            <a:ext cx="2932113" cy="576263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7" y="2571749"/>
            <a:ext cx="2932113" cy="358933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61248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="" xmlns:p14="http://schemas.microsoft.com/office/powerpoint/2010/main" val="3824461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="" xmlns:p14="http://schemas.microsoft.com/office/powerpoint/2010/main" val="3533943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="" xmlns:p14="http://schemas.microsoft.com/office/powerpoint/2010/main" val="4134843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="" xmlns:p14="http://schemas.microsoft.com/office/powerpoint/2010/main" val="2923611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="" xmlns:p14="http://schemas.microsoft.com/office/powerpoint/2010/main" val="3681302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="" xmlns:p14="http://schemas.microsoft.com/office/powerpoint/2010/main" val="2131064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="" xmlns:p14="http://schemas.microsoft.com/office/powerpoint/2010/main" val="724913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="" xmlns:p14="http://schemas.microsoft.com/office/powerpoint/2010/main" val="185580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="" xmlns:p14="http://schemas.microsoft.com/office/powerpoint/2010/main" val="141880347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-73600" y="-109867"/>
            <a:ext cx="12578800" cy="6968000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2248823" y="284124"/>
            <a:ext cx="8210000" cy="3040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 algn="l">
              <a:lnSpc>
                <a:spcPct val="115000"/>
              </a:lnSpc>
            </a:pPr>
            <a:endParaRPr lang="en-US" sz="3600" smtClean="0">
              <a:solidFill>
                <a:srgbClr val="FFD966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indent="0" algn="l">
              <a:lnSpc>
                <a:spcPct val="115000"/>
              </a:lnSpc>
            </a:pPr>
            <a:r>
              <a:rPr lang="en-US" sz="4800" smtClean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CONSULAR PROTECTION</a:t>
            </a:r>
          </a:p>
          <a:p>
            <a:pPr marL="0" indent="0" algn="l">
              <a:lnSpc>
                <a:spcPct val="115000"/>
              </a:lnSpc>
            </a:pPr>
            <a:r>
              <a:rPr lang="en-US" sz="4800" smtClean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FOR MIGRANT WORKERS</a:t>
            </a:r>
            <a:endParaRPr sz="4800" dirty="0">
              <a:solidFill>
                <a:srgbClr val="FFD966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indent="0"/>
            <a:endParaRPr sz="4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6" name="Shape 56"/>
          <p:cNvSpPr/>
          <p:nvPr/>
        </p:nvSpPr>
        <p:spPr>
          <a:xfrm>
            <a:off x="-73600" y="-109867"/>
            <a:ext cx="2126800" cy="46172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FFFF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7" name="Shape 57"/>
          <p:cNvSpPr txBox="1"/>
          <p:nvPr/>
        </p:nvSpPr>
        <p:spPr>
          <a:xfrm rot="-5400000">
            <a:off x="-815952" y="1615252"/>
            <a:ext cx="4396904" cy="11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5400" b="1" kern="0" smtClean="0">
                <a:solidFill>
                  <a:srgbClr val="0B5394"/>
                </a:solidFill>
                <a:latin typeface="Oswald"/>
                <a:ea typeface="Oswald"/>
                <a:cs typeface="Oswald"/>
                <a:sym typeface="Oswald"/>
              </a:rPr>
              <a:t>WORKSHOP</a:t>
            </a:r>
            <a:endParaRPr sz="4800" b="1" kern="0">
              <a:solidFill>
                <a:srgbClr val="0B5394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58" name="Shape 58"/>
          <p:cNvPicPr preferRelativeResize="0"/>
          <p:nvPr/>
        </p:nvPicPr>
        <p:blipFill rotWithShape="1">
          <a:blip r:embed="rId3" cstate="print">
            <a:alphaModFix/>
          </a:blip>
          <a:srcRect l="10257" t="28136" b="42594"/>
          <a:stretch/>
        </p:blipFill>
        <p:spPr>
          <a:xfrm>
            <a:off x="144711" y="5141345"/>
            <a:ext cx="3462239" cy="14614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Shape 60"/>
          <p:cNvPicPr preferRelativeResize="0"/>
          <p:nvPr/>
        </p:nvPicPr>
        <p:blipFill>
          <a:blip r:embed="rId4" cstate="print">
            <a:alphaModFix/>
          </a:blip>
          <a:stretch>
            <a:fillRect/>
          </a:stretch>
        </p:blipFill>
        <p:spPr>
          <a:xfrm>
            <a:off x="6752368" y="5302721"/>
            <a:ext cx="2992000" cy="1138667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Shape 61"/>
          <p:cNvSpPr/>
          <p:nvPr/>
        </p:nvSpPr>
        <p:spPr>
          <a:xfrm>
            <a:off x="-73600" y="4432100"/>
            <a:ext cx="12578800" cy="21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62" name="Shape 62"/>
          <p:cNvPicPr preferRelativeResize="0"/>
          <p:nvPr/>
        </p:nvPicPr>
        <p:blipFill rotWithShape="1">
          <a:blip r:embed="rId5" cstate="print">
            <a:alphaModFix/>
          </a:blip>
          <a:srcRect l="22307" r="29531"/>
          <a:stretch/>
        </p:blipFill>
        <p:spPr>
          <a:xfrm>
            <a:off x="9807785" y="48934"/>
            <a:ext cx="1718300" cy="461719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55">
            <a:extLst>
              <a:ext uri="{FF2B5EF4-FFF2-40B4-BE49-F238E27FC236}">
                <a16:creationId xmlns="" xmlns:a16="http://schemas.microsoft.com/office/drawing/2014/main" id="{89825EF8-345C-457F-BAFD-DD71C024CCB9}"/>
              </a:ext>
            </a:extLst>
          </p:cNvPr>
          <p:cNvSpPr txBox="1">
            <a:spLocks/>
          </p:cNvSpPr>
          <p:nvPr/>
        </p:nvSpPr>
        <p:spPr>
          <a:xfrm>
            <a:off x="2247262" y="3324124"/>
            <a:ext cx="5980877" cy="950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l" defTabSz="1219170">
              <a:lnSpc>
                <a:spcPct val="115000"/>
              </a:lnSpc>
              <a:buClr>
                <a:srgbClr val="595959"/>
              </a:buClr>
            </a:pPr>
            <a:r>
              <a:rPr lang="es-ES" sz="2133" kern="0" smtClean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Panama City, Panama</a:t>
            </a:r>
            <a:endParaRPr lang="es-ES" sz="2133" kern="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indent="0" algn="l" defTabSz="1219170">
              <a:lnSpc>
                <a:spcPct val="115000"/>
              </a:lnSpc>
              <a:buClr>
                <a:srgbClr val="595959"/>
              </a:buClr>
            </a:pPr>
            <a:r>
              <a:rPr lang="es-ES" sz="2133" kern="0" smtClean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25–26 April </a:t>
            </a:r>
            <a:r>
              <a:rPr lang="es-ES" sz="2133" kern="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2018</a:t>
            </a:r>
          </a:p>
        </p:txBody>
      </p:sp>
      <p:pic>
        <p:nvPicPr>
          <p:cNvPr id="15" name="Shape 63">
            <a:extLst>
              <a:ext uri="{FF2B5EF4-FFF2-40B4-BE49-F238E27FC236}">
                <a16:creationId xmlns="" xmlns:a16="http://schemas.microsoft.com/office/drawing/2014/main" id="{95844337-1E89-4E25-BBE5-B8480017CAD4}"/>
              </a:ext>
            </a:extLst>
          </p:cNvPr>
          <p:cNvPicPr preferRelativeResize="0"/>
          <p:nvPr/>
        </p:nvPicPr>
        <p:blipFill>
          <a:blip r:embed="rId6" cstate="print">
            <a:alphaModFix/>
          </a:blip>
          <a:stretch>
            <a:fillRect/>
          </a:stretch>
        </p:blipFill>
        <p:spPr>
          <a:xfrm>
            <a:off x="3551290" y="5241027"/>
            <a:ext cx="2544801" cy="12620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Image result for ILO logo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591651" y="4897751"/>
            <a:ext cx="1244447" cy="1646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94265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35C15C-F1EA-4F8C-883F-B7C9BE9173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5611" y="992767"/>
            <a:ext cx="11360800" cy="2267669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GROUP ACTIVITY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0DD7409-D710-4476-9D1E-C1E3F23027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VULNERABILITIES OF</a:t>
            </a:r>
          </a:p>
          <a:p>
            <a:r>
              <a:rPr lang="en-US" smtClean="0">
                <a:solidFill>
                  <a:schemeClr val="bg1"/>
                </a:solidFill>
              </a:rPr>
              <a:t>MIGRANT WORKERS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8824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6CB950B-263B-4F2E-942F-2581D9B87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482600"/>
            <a:ext cx="6645600" cy="5609233"/>
          </a:xfrm>
        </p:spPr>
        <p:txBody>
          <a:bodyPr/>
          <a:lstStyle/>
          <a:p>
            <a:pPr marL="186262" indent="0">
              <a:buNone/>
            </a:pPr>
            <a:r>
              <a:rPr lang="es-CR" sz="2400" smtClean="0">
                <a:solidFill>
                  <a:schemeClr val="bg1"/>
                </a:solidFill>
              </a:rPr>
              <a:t>Migrants have different characteristics and protection needs depending on the phase of the migratory cycle they are in (pre-migration phase, migratory phase, and post-migration phase).</a:t>
            </a:r>
            <a:endParaRPr lang="en-US" sz="2400" dirty="0">
              <a:solidFill>
                <a:schemeClr val="bg1"/>
              </a:solidFill>
            </a:endParaRPr>
          </a:p>
          <a:p>
            <a:pPr marL="186262" indent="0">
              <a:buNone/>
            </a:pPr>
            <a:endParaRPr lang="es-CR" sz="1600" dirty="0">
              <a:solidFill>
                <a:schemeClr val="bg1"/>
              </a:solidFill>
            </a:endParaRPr>
          </a:p>
          <a:p>
            <a:pPr marL="186262" indent="0">
              <a:buNone/>
            </a:pPr>
            <a:r>
              <a:rPr lang="es-CR" sz="2400" smtClean="0">
                <a:solidFill>
                  <a:schemeClr val="bg1"/>
                </a:solidFill>
              </a:rPr>
              <a:t>These characteristics and protection needs will also be different if the migration occurs with regular or irregular status:</a:t>
            </a:r>
            <a:endParaRPr lang="es-CR" sz="2400" dirty="0">
              <a:solidFill>
                <a:schemeClr val="bg1"/>
              </a:solidFill>
            </a:endParaRPr>
          </a:p>
          <a:p>
            <a:pPr marL="795847" lvl="1" indent="0">
              <a:buNone/>
            </a:pPr>
            <a:r>
              <a:rPr lang="es-CR" sz="2467" smtClean="0">
                <a:solidFill>
                  <a:srgbClr val="FFC000"/>
                </a:solidFill>
              </a:rPr>
              <a:t>Irregular migrants are in an especially vulnerable condition that should be </a:t>
            </a:r>
            <a:r>
              <a:rPr lang="en-US" sz="2467" smtClean="0">
                <a:solidFill>
                  <a:srgbClr val="FFC000"/>
                </a:solidFill>
              </a:rPr>
              <a:t>taken into account.</a:t>
            </a:r>
            <a:endParaRPr lang="en-US" sz="2467" dirty="0">
              <a:solidFill>
                <a:srgbClr val="FFC000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8" name="Picture 7" descr="A group of people walking down the street&#10;&#10;Description generated with very high confidence">
            <a:extLst>
              <a:ext uri="{FF2B5EF4-FFF2-40B4-BE49-F238E27FC236}">
                <a16:creationId xmlns="" xmlns:a16="http://schemas.microsoft.com/office/drawing/2014/main" id="{1CE9EAFD-BF80-4E15-B978-CFA2AE2A39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1776" y="1397000"/>
            <a:ext cx="5180524" cy="37637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97899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AA9815C2-34C9-48E3-B401-04A2D26D5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270000"/>
            <a:ext cx="5413700" cy="4821833"/>
          </a:xfrm>
        </p:spPr>
        <p:txBody>
          <a:bodyPr/>
          <a:lstStyle/>
          <a:p>
            <a:r>
              <a:rPr lang="es-CR" sz="2400" smtClean="0">
                <a:solidFill>
                  <a:schemeClr val="bg1"/>
                </a:solidFill>
              </a:rPr>
              <a:t>It is necessary to make known </a:t>
            </a:r>
            <a:br>
              <a:rPr lang="es-CR" sz="2400" smtClean="0">
                <a:solidFill>
                  <a:schemeClr val="bg1"/>
                </a:solidFill>
              </a:rPr>
            </a:br>
            <a:r>
              <a:rPr lang="es-CR" sz="2400" smtClean="0">
                <a:solidFill>
                  <a:schemeClr val="bg1"/>
                </a:solidFill>
              </a:rPr>
              <a:t>the special protection needs of </a:t>
            </a:r>
            <a:br>
              <a:rPr lang="es-CR" sz="2400" smtClean="0">
                <a:solidFill>
                  <a:schemeClr val="bg1"/>
                </a:solidFill>
              </a:rPr>
            </a:br>
            <a:r>
              <a:rPr lang="es-CR" sz="2400" smtClean="0">
                <a:solidFill>
                  <a:schemeClr val="bg1"/>
                </a:solidFill>
              </a:rPr>
              <a:t>all migrants during their migratory process, </a:t>
            </a:r>
            <a:r>
              <a:rPr lang="es-CR" sz="2400" b="1" smtClean="0">
                <a:solidFill>
                  <a:srgbClr val="FFC000"/>
                </a:solidFill>
              </a:rPr>
              <a:t>but especially the needs of those who migrate irregularly, as they are doubly vulnerable.</a:t>
            </a:r>
            <a:endParaRPr lang="en-US" sz="2400" b="1" dirty="0">
              <a:solidFill>
                <a:srgbClr val="FFC000"/>
              </a:solidFill>
            </a:endParaRPr>
          </a:p>
          <a:p>
            <a:endParaRPr lang="en-US" sz="2400" dirty="0"/>
          </a:p>
        </p:txBody>
      </p:sp>
      <p:pic>
        <p:nvPicPr>
          <p:cNvPr id="7" name="Picture 6" descr="A group of people walking down a dirt road&#10;&#10;Description generated with very high confidence">
            <a:extLst>
              <a:ext uri="{FF2B5EF4-FFF2-40B4-BE49-F238E27FC236}">
                <a16:creationId xmlns="" xmlns:a16="http://schemas.microsoft.com/office/drawing/2014/main" id="{081C50F8-05A0-4BEC-AA1E-08C976A92A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977900"/>
            <a:ext cx="5680400" cy="4165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48698668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173</Words>
  <Application>Microsoft Office PowerPoint</Application>
  <PresentationFormat>Custom</PresentationFormat>
  <Paragraphs>22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Simple Light</vt:lpstr>
      <vt:lpstr>Slide 1</vt:lpstr>
      <vt:lpstr>GROUP ACTIVITY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MACCHIAVELLO Michela</dc:creator>
  <cp:lastModifiedBy>Don Marcos</cp:lastModifiedBy>
  <cp:revision>9</cp:revision>
  <dcterms:created xsi:type="dcterms:W3CDTF">2018-04-24T00:18:53Z</dcterms:created>
  <dcterms:modified xsi:type="dcterms:W3CDTF">2018-04-25T03:53:40Z</dcterms:modified>
</cp:coreProperties>
</file>