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2952" autoAdjust="0"/>
  </p:normalViewPr>
  <p:slideViewPr>
    <p:cSldViewPr snapToGrid="0">
      <p:cViewPr varScale="1">
        <p:scale>
          <a:sx n="50" d="100"/>
          <a:sy n="50" d="100"/>
        </p:scale>
        <p:origin x="128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6C5E0-0CC0-4929-8DCB-99D772CE11E7}" type="datetimeFigureOut">
              <a:rPr lang="en-US" smtClean="0"/>
              <a:t>4/25/2018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7AE9D-40B9-4869-862A-33B056F5D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595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dirty="0" err="1"/>
              <a:t>Importancia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acuerdos</a:t>
            </a:r>
            <a:r>
              <a:rPr lang="en-US" dirty="0"/>
              <a:t> </a:t>
            </a:r>
            <a:r>
              <a:rPr lang="en-US" dirty="0" err="1"/>
              <a:t>bilaterales</a:t>
            </a:r>
            <a:r>
              <a:rPr lang="en-US" dirty="0"/>
              <a:t> y </a:t>
            </a:r>
            <a:r>
              <a:rPr lang="en-US" dirty="0" err="1"/>
              <a:t>negocaciacion</a:t>
            </a:r>
            <a:r>
              <a:rPr lang="en-US" dirty="0"/>
              <a:t> – (</a:t>
            </a:r>
            <a:r>
              <a:rPr lang="en-US" dirty="0" err="1"/>
              <a:t>ver</a:t>
            </a:r>
            <a:r>
              <a:rPr lang="en-US" dirty="0"/>
              <a:t> modulo OIM) modulo C slide 4) – </a:t>
            </a:r>
            <a:r>
              <a:rPr lang="en-US" dirty="0" err="1"/>
              <a:t>negociacion</a:t>
            </a:r>
            <a:r>
              <a:rPr lang="en-US" dirty="0"/>
              <a:t> para la </a:t>
            </a:r>
            <a:r>
              <a:rPr lang="en-US" dirty="0" err="1"/>
              <a:t>cooperacion</a:t>
            </a:r>
            <a:r>
              <a:rPr lang="en-US" dirty="0"/>
              <a:t> entre min. </a:t>
            </a:r>
            <a:r>
              <a:rPr lang="en-US" dirty="0" err="1"/>
              <a:t>trabajo</a:t>
            </a:r>
            <a:r>
              <a:rPr lang="en-US" dirty="0"/>
              <a:t> y </a:t>
            </a:r>
            <a:r>
              <a:rPr lang="en-US" dirty="0" err="1"/>
              <a:t>cancillerias</a:t>
            </a:r>
            <a:r>
              <a:rPr lang="en-US" dirty="0"/>
              <a:t>/</a:t>
            </a:r>
            <a:r>
              <a:rPr lang="en-US" dirty="0" err="1"/>
              <a:t>consulados</a:t>
            </a:r>
            <a:r>
              <a:rPr lang="en-US" dirty="0"/>
              <a:t>.</a:t>
            </a:r>
          </a:p>
          <a:p>
            <a:r>
              <a:rPr lang="en-US" dirty="0" err="1"/>
              <a:t>Procesos</a:t>
            </a:r>
            <a:r>
              <a:rPr lang="en-US" dirty="0"/>
              <a:t> </a:t>
            </a:r>
            <a:r>
              <a:rPr lang="en-US" dirty="0" err="1"/>
              <a:t>consultivos</a:t>
            </a:r>
            <a:r>
              <a:rPr lang="en-US" dirty="0"/>
              <a:t> regionals – CRM </a:t>
            </a:r>
          </a:p>
          <a:p>
            <a:r>
              <a:rPr lang="en-US" dirty="0" err="1"/>
              <a:t>Funciones</a:t>
            </a:r>
            <a:r>
              <a:rPr lang="en-US" dirty="0"/>
              <a:t> : que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pudieran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las </a:t>
            </a:r>
            <a:r>
              <a:rPr lang="en-US" dirty="0" err="1"/>
              <a:t>cancillerias</a:t>
            </a:r>
            <a:r>
              <a:rPr lang="en-US" dirty="0"/>
              <a:t> y min </a:t>
            </a:r>
            <a:r>
              <a:rPr lang="en-US" dirty="0" err="1"/>
              <a:t>trabajo</a:t>
            </a:r>
            <a:r>
              <a:rPr lang="en-US" dirty="0"/>
              <a:t>. </a:t>
            </a:r>
          </a:p>
          <a:p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Retos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+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Desafios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: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agencias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de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reclutamiento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 -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cual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es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el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reto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para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los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agentes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consulares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? (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Esto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se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abordaria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tambein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en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el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trabajod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de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grupo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 del primer </a:t>
            </a:r>
            <a:r>
              <a:rPr lang="en-US" dirty="0" err="1">
                <a:solidFill>
                  <a:srgbClr val="FF0000"/>
                </a:solidFill>
                <a:highlight>
                  <a:srgbClr val="FF0000"/>
                </a:highlight>
              </a:rPr>
              <a:t>dia</a:t>
            </a:r>
            <a:r>
              <a:rPr lang="en-US" dirty="0">
                <a:solidFill>
                  <a:srgbClr val="FF0000"/>
                </a:solidFill>
                <a:highlight>
                  <a:srgbClr val="FF0000"/>
                </a:highlight>
              </a:rPr>
              <a:t>)</a:t>
            </a:r>
          </a:p>
          <a:p>
            <a:r>
              <a:rPr lang="en-US" dirty="0" err="1"/>
              <a:t>Reconocimiento</a:t>
            </a:r>
            <a:r>
              <a:rPr lang="en-US" dirty="0"/>
              <a:t> de </a:t>
            </a:r>
            <a:r>
              <a:rPr lang="en-US" dirty="0" err="1"/>
              <a:t>competencias</a:t>
            </a:r>
            <a:r>
              <a:rPr lang="en-US" dirty="0"/>
              <a:t> – </a:t>
            </a:r>
            <a:r>
              <a:rPr lang="en-US" dirty="0" err="1"/>
              <a:t>rol</a:t>
            </a:r>
            <a:r>
              <a:rPr lang="en-US" dirty="0"/>
              <a:t> de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consulados</a:t>
            </a:r>
            <a:r>
              <a:rPr lang="en-US" dirty="0"/>
              <a:t>?</a:t>
            </a:r>
          </a:p>
          <a:p>
            <a:r>
              <a:rPr lang="en-US" dirty="0"/>
              <a:t>Enhance </a:t>
            </a:r>
            <a:r>
              <a:rPr lang="en-US" dirty="0" err="1"/>
              <a:t>employablity</a:t>
            </a:r>
            <a:r>
              <a:rPr lang="en-US" dirty="0"/>
              <a:t> – para </a:t>
            </a:r>
            <a:r>
              <a:rPr lang="en-US" dirty="0" err="1"/>
              <a:t>hacer</a:t>
            </a:r>
            <a:r>
              <a:rPr lang="en-US" dirty="0"/>
              <a:t> que </a:t>
            </a:r>
            <a:r>
              <a:rPr lang="en-US" dirty="0" err="1"/>
              <a:t>sean</a:t>
            </a:r>
            <a:r>
              <a:rPr lang="en-US" dirty="0"/>
              <a:t> mas </a:t>
            </a:r>
            <a:r>
              <a:rPr lang="en-US" dirty="0" err="1"/>
              <a:t>dirigidos</a:t>
            </a:r>
            <a:r>
              <a:rPr lang="en-US" dirty="0"/>
              <a:t> a </a:t>
            </a:r>
            <a:r>
              <a:rPr lang="en-US" dirty="0" err="1"/>
              <a:t>sectores</a:t>
            </a:r>
            <a:r>
              <a:rPr lang="en-US" dirty="0"/>
              <a:t> </a:t>
            </a:r>
            <a:r>
              <a:rPr lang="en-US" dirty="0" err="1"/>
              <a:t>estrategicos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430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68146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03592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88681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1" y="1885950"/>
            <a:ext cx="2946867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49"/>
            <a:ext cx="2927351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6" y="1885950"/>
            <a:ext cx="2936241" cy="57626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49"/>
            <a:ext cx="2946795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7" y="1885950"/>
            <a:ext cx="2932113" cy="576263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7" y="2571749"/>
            <a:ext cx="2932113" cy="358933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4/25/2018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248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824461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3394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134843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2361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681302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3106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24913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85580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7376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1880347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73600" y="-109867"/>
            <a:ext cx="12578800" cy="6968000"/>
          </a:xfrm>
          <a:prstGeom prst="rect">
            <a:avLst/>
          </a:prstGeom>
          <a:solidFill>
            <a:srgbClr val="0B5394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5" name="Shape 55"/>
          <p:cNvSpPr txBox="1">
            <a:spLocks noGrp="1"/>
          </p:cNvSpPr>
          <p:nvPr>
            <p:ph type="subTitle" idx="1"/>
          </p:nvPr>
        </p:nvSpPr>
        <p:spPr>
          <a:xfrm>
            <a:off x="2248823" y="284124"/>
            <a:ext cx="8210000" cy="30400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indent="0" algn="l">
              <a:lnSpc>
                <a:spcPct val="115000"/>
              </a:lnSpc>
            </a:pPr>
            <a:r>
              <a:rPr lang="en" sz="44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PROTECCIÓN</a:t>
            </a:r>
            <a:r>
              <a:rPr lang="en" sz="44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CONSULAR </a:t>
            </a:r>
            <a:endParaRPr sz="4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>
              <a:lnSpc>
                <a:spcPct val="115000"/>
              </a:lnSpc>
            </a:pPr>
            <a:r>
              <a:rPr lang="en" sz="440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DE LAS PERSONAS </a:t>
            </a:r>
            <a:endParaRPr sz="4400" dirty="0">
              <a:solidFill>
                <a:srgbClr val="FFFFFF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 algn="l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en" sz="440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TRABAJADORAS MIGRANTES</a:t>
            </a:r>
            <a:endParaRPr sz="4400" dirty="0">
              <a:solidFill>
                <a:srgbClr val="FFD966"/>
              </a:solidFill>
              <a:latin typeface="Oswald"/>
              <a:ea typeface="Oswald"/>
              <a:cs typeface="Oswald"/>
              <a:sym typeface="Oswald"/>
            </a:endParaRPr>
          </a:p>
          <a:p>
            <a:pPr marL="0" indent="0"/>
            <a:endParaRPr sz="4400" dirty="0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56" name="Shape 56"/>
          <p:cNvSpPr/>
          <p:nvPr/>
        </p:nvSpPr>
        <p:spPr>
          <a:xfrm>
            <a:off x="-73600" y="-109867"/>
            <a:ext cx="2126800" cy="4617200"/>
          </a:xfrm>
          <a:prstGeom prst="rect">
            <a:avLst/>
          </a:prstGeom>
          <a:solidFill>
            <a:srgbClr val="FFD96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FFFF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7" name="Shape 57"/>
          <p:cNvSpPr txBox="1"/>
          <p:nvPr/>
        </p:nvSpPr>
        <p:spPr>
          <a:xfrm rot="-5400000">
            <a:off x="51100" y="1615533"/>
            <a:ext cx="2662800" cy="1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6400" b="1" kern="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rPr>
              <a:t>TALLER</a:t>
            </a:r>
            <a:endParaRPr sz="6400" b="1" kern="0">
              <a:solidFill>
                <a:srgbClr val="0B5394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3">
            <a:alphaModFix/>
          </a:blip>
          <a:srcRect l="10257" t="28136" b="42594"/>
          <a:stretch/>
        </p:blipFill>
        <p:spPr>
          <a:xfrm>
            <a:off x="144711" y="5141345"/>
            <a:ext cx="3462239" cy="1461433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Shape 5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0458824" y="5001725"/>
            <a:ext cx="1345033" cy="1740665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752368" y="5302721"/>
            <a:ext cx="2992000" cy="1138667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Shape 61"/>
          <p:cNvSpPr/>
          <p:nvPr/>
        </p:nvSpPr>
        <p:spPr>
          <a:xfrm>
            <a:off x="-73600" y="4432100"/>
            <a:ext cx="12578800" cy="214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pic>
        <p:nvPicPr>
          <p:cNvPr id="62" name="Shape 62"/>
          <p:cNvPicPr preferRelativeResize="0"/>
          <p:nvPr/>
        </p:nvPicPr>
        <p:blipFill rotWithShape="1">
          <a:blip r:embed="rId6">
            <a:alphaModFix/>
          </a:blip>
          <a:srcRect l="22307" r="29531"/>
          <a:stretch/>
        </p:blipFill>
        <p:spPr>
          <a:xfrm>
            <a:off x="9807785" y="48934"/>
            <a:ext cx="1718300" cy="461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55">
            <a:extLst>
              <a:ext uri="{FF2B5EF4-FFF2-40B4-BE49-F238E27FC236}">
                <a16:creationId xmlns:a16="http://schemas.microsoft.com/office/drawing/2014/main" id="{89825EF8-345C-457F-BAFD-DD71C024CCB9}"/>
              </a:ext>
            </a:extLst>
          </p:cNvPr>
          <p:cNvSpPr txBox="1">
            <a:spLocks/>
          </p:cNvSpPr>
          <p:nvPr/>
        </p:nvSpPr>
        <p:spPr>
          <a:xfrm>
            <a:off x="2247262" y="3324124"/>
            <a:ext cx="5980877" cy="950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l" defTabSz="1219170">
              <a:lnSpc>
                <a:spcPct val="115000"/>
              </a:lnSpc>
              <a:buClr>
                <a:srgbClr val="595959"/>
              </a:buClr>
            </a:pPr>
            <a:r>
              <a:rPr lang="es-ES" sz="2133" kern="0" dirty="0">
                <a:solidFill>
                  <a:srgbClr val="FFD966"/>
                </a:solidFill>
                <a:latin typeface="Oswald"/>
                <a:ea typeface="Oswald"/>
                <a:cs typeface="Oswald"/>
                <a:sym typeface="Oswald"/>
              </a:rPr>
              <a:t>Ciudad de Panamá, Panamá</a:t>
            </a:r>
            <a:r>
              <a:rPr lang="es-ES" sz="2133" kern="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 </a:t>
            </a:r>
          </a:p>
          <a:p>
            <a:pPr marL="0" indent="0" algn="l" defTabSz="1219170">
              <a:lnSpc>
                <a:spcPct val="115000"/>
              </a:lnSpc>
              <a:buClr>
                <a:srgbClr val="595959"/>
              </a:buClr>
            </a:pPr>
            <a:r>
              <a:rPr lang="es-ES" sz="2133" kern="0" dirty="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rPr>
              <a:t>25 y 26 de abril, 2018</a:t>
            </a:r>
          </a:p>
        </p:txBody>
      </p:sp>
      <p:pic>
        <p:nvPicPr>
          <p:cNvPr id="15" name="Shape 63">
            <a:extLst>
              <a:ext uri="{FF2B5EF4-FFF2-40B4-BE49-F238E27FC236}">
                <a16:creationId xmlns:a16="http://schemas.microsoft.com/office/drawing/2014/main" id="{95844337-1E89-4E25-BBE5-B8480017CAD4}"/>
              </a:ext>
            </a:extLst>
          </p:cNvPr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3551290" y="5241027"/>
            <a:ext cx="2544801" cy="1262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65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5C15C-F1EA-4F8C-883F-B7C9BE9173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5611" y="992767"/>
            <a:ext cx="11360800" cy="2267669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ACTIVIDAD DE GRUPO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DD7409-D710-4476-9D1E-C1E3F23027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VULNERABILIDADES DES LAS PERSONAS TRABAJADORAS MIGRANTES</a:t>
            </a:r>
          </a:p>
        </p:txBody>
      </p:sp>
    </p:spTree>
    <p:extLst>
      <p:ext uri="{BB962C8B-B14F-4D97-AF65-F5344CB8AC3E}">
        <p14:creationId xmlns:p14="http://schemas.microsoft.com/office/powerpoint/2010/main" val="558824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CB950B-263B-4F2E-942F-2581D9B879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15600" y="1397000"/>
            <a:ext cx="6645600" cy="4694833"/>
          </a:xfrm>
        </p:spPr>
        <p:txBody>
          <a:bodyPr/>
          <a:lstStyle/>
          <a:p>
            <a:pPr marL="186262" indent="0">
              <a:buNone/>
            </a:pPr>
            <a:r>
              <a:rPr lang="es-CR" sz="2400" dirty="0">
                <a:solidFill>
                  <a:schemeClr val="bg1"/>
                </a:solidFill>
              </a:rPr>
              <a:t>La persona migrante tiene diferentes características y necesidades de protección según la etapa de migración en la cual se encuentre (</a:t>
            </a:r>
            <a:r>
              <a:rPr lang="es-CR" sz="2400" b="1" dirty="0">
                <a:solidFill>
                  <a:schemeClr val="bg1"/>
                </a:solidFill>
              </a:rPr>
              <a:t>etapa pre-migratoria, etapa migratoria y etapa post-migratoria</a:t>
            </a:r>
            <a:r>
              <a:rPr lang="es-CR" sz="2400" dirty="0">
                <a:solidFill>
                  <a:schemeClr val="bg1"/>
                </a:solidFill>
              </a:rPr>
              <a:t>)</a:t>
            </a:r>
            <a:endParaRPr lang="en-US" sz="2400" dirty="0">
              <a:solidFill>
                <a:schemeClr val="bg1"/>
              </a:solidFill>
            </a:endParaRPr>
          </a:p>
          <a:p>
            <a:pPr marL="186262" indent="0">
              <a:buNone/>
            </a:pPr>
            <a:endParaRPr lang="es-CR" sz="2400" dirty="0">
              <a:solidFill>
                <a:schemeClr val="bg1"/>
              </a:solidFill>
            </a:endParaRPr>
          </a:p>
          <a:p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8" name="Picture 7" descr="A group of people walking down the street&#10;&#10;Description generated with very high confidence">
            <a:extLst>
              <a:ext uri="{FF2B5EF4-FFF2-40B4-BE49-F238E27FC236}">
                <a16:creationId xmlns:a16="http://schemas.microsoft.com/office/drawing/2014/main" id="{1CE9EAFD-BF80-4E15-B978-CFA2AE2A39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1776" y="1397000"/>
            <a:ext cx="5180524" cy="3763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899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160</Words>
  <Application>Microsoft Office PowerPoint</Application>
  <PresentationFormat>Widescreen</PresentationFormat>
  <Paragraphs>15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Oswald</vt:lpstr>
      <vt:lpstr>Simple Light</vt:lpstr>
      <vt:lpstr>PowerPoint Presentation</vt:lpstr>
      <vt:lpstr>ACTIVIDAD DE GRUPO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MACCHIAVELLO Michela</dc:creator>
  <cp:lastModifiedBy>RODAS Renán</cp:lastModifiedBy>
  <cp:revision>5</cp:revision>
  <dcterms:created xsi:type="dcterms:W3CDTF">2018-04-24T00:18:53Z</dcterms:created>
  <dcterms:modified xsi:type="dcterms:W3CDTF">2018-04-25T21:17:24Z</dcterms:modified>
</cp:coreProperties>
</file>