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3"/>
  </p:sldMasterIdLst>
  <p:notesMasterIdLst>
    <p:notesMasterId r:id="rId34"/>
  </p:notesMasterIdLst>
  <p:handoutMasterIdLst>
    <p:handoutMasterId r:id="rId35"/>
  </p:handoutMasterIdLst>
  <p:sldIdLst>
    <p:sldId id="272" r:id="rId14"/>
    <p:sldId id="313" r:id="rId15"/>
    <p:sldId id="348" r:id="rId16"/>
    <p:sldId id="317" r:id="rId17"/>
    <p:sldId id="328" r:id="rId18"/>
    <p:sldId id="334" r:id="rId19"/>
    <p:sldId id="335" r:id="rId20"/>
    <p:sldId id="319" r:id="rId21"/>
    <p:sldId id="357" r:id="rId22"/>
    <p:sldId id="358" r:id="rId23"/>
    <p:sldId id="362" r:id="rId24"/>
    <p:sldId id="359" r:id="rId25"/>
    <p:sldId id="363" r:id="rId26"/>
    <p:sldId id="360" r:id="rId27"/>
    <p:sldId id="364" r:id="rId28"/>
    <p:sldId id="361" r:id="rId29"/>
    <p:sldId id="365" r:id="rId30"/>
    <p:sldId id="366" r:id="rId31"/>
    <p:sldId id="367" r:id="rId32"/>
    <p:sldId id="297" r:id="rId3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ZKI Muhammad" initials="RM" lastIdx="1" clrIdx="0">
    <p:extLst/>
  </p:cmAuthor>
  <p:cmAuthor id="2" name="EL KHAWAD Selma" initials="S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9CA"/>
    <a:srgbClr val="990033"/>
    <a:srgbClr val="0000FF"/>
    <a:srgbClr val="0066FF"/>
    <a:srgbClr val="3333FF"/>
    <a:srgbClr val="FECC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2" autoAdjust="0"/>
    <p:restoredTop sz="89540" autoAdjust="0"/>
  </p:normalViewPr>
  <p:slideViewPr>
    <p:cSldViewPr snapToGrid="0">
      <p:cViewPr>
        <p:scale>
          <a:sx n="112" d="100"/>
          <a:sy n="112" d="100"/>
        </p:scale>
        <p:origin x="-832" y="-696"/>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9" Type="http://schemas.openxmlformats.org/officeDocument/2006/relationships/customXml" Target="../customXml/item9.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33" Type="http://schemas.openxmlformats.org/officeDocument/2006/relationships/slide" Target="slides/slide20.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customXml" Target="../customXml/item10.xml"/><Relationship Id="rId11" Type="http://schemas.openxmlformats.org/officeDocument/2006/relationships/customXml" Target="../customXml/item11.xml"/><Relationship Id="rId12" Type="http://schemas.openxmlformats.org/officeDocument/2006/relationships/customXml" Target="../customXml/item12.xml"/><Relationship Id="rId13" Type="http://schemas.openxmlformats.org/officeDocument/2006/relationships/slideMaster" Target="slideMasters/slide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5347"/>
          </a:xfrm>
          <a:prstGeom prst="rect">
            <a:avLst/>
          </a:prstGeom>
        </p:spPr>
        <p:txBody>
          <a:bodyPr vert="horz" lIns="93177" tIns="46589" rIns="93177" bIns="46589" rtlCol="0"/>
          <a:lstStyle>
            <a:lvl1pPr algn="r">
              <a:defRPr sz="1200"/>
            </a:lvl1pPr>
          </a:lstStyle>
          <a:p>
            <a:fld id="{74502A80-9183-4994-B91C-5F1AFC915F75}" type="datetimeFigureOut">
              <a:rPr lang="en-US" smtClean="0"/>
              <a:pPr/>
              <a:t>7/14/16</a:t>
            </a:fld>
            <a:endParaRPr lang="en-US" dirty="0"/>
          </a:p>
        </p:txBody>
      </p:sp>
      <p:sp>
        <p:nvSpPr>
          <p:cNvPr id="4" name="Footer Placeholder 3"/>
          <p:cNvSpPr>
            <a:spLocks noGrp="1"/>
          </p:cNvSpPr>
          <p:nvPr>
            <p:ph type="ftr" sz="quarter" idx="2"/>
          </p:nvPr>
        </p:nvSpPr>
        <p:spPr>
          <a:xfrm>
            <a:off x="0" y="9377317"/>
            <a:ext cx="2945659" cy="49534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377317"/>
            <a:ext cx="2945659" cy="495346"/>
          </a:xfrm>
          <a:prstGeom prst="rect">
            <a:avLst/>
          </a:prstGeom>
        </p:spPr>
        <p:txBody>
          <a:bodyPr vert="horz" lIns="93177" tIns="46589" rIns="93177" bIns="46589" rtlCol="0" anchor="b"/>
          <a:lstStyle>
            <a:lvl1pPr algn="r">
              <a:defRPr sz="1200"/>
            </a:lvl1pPr>
          </a:lstStyle>
          <a:p>
            <a:fld id="{8434BBBB-C221-4A01-BD76-893AB1612149}" type="slidenum">
              <a:rPr lang="en-US" smtClean="0"/>
              <a:pPr/>
              <a:t>‹Nr.›</a:t>
            </a:fld>
            <a:endParaRPr lang="en-US" dirty="0"/>
          </a:p>
        </p:txBody>
      </p:sp>
    </p:spTree>
    <p:extLst>
      <p:ext uri="{BB962C8B-B14F-4D97-AF65-F5344CB8AC3E}">
        <p14:creationId xmlns:p14="http://schemas.microsoft.com/office/powerpoint/2010/main" val="3337727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7"/>
          </a:xfrm>
          <a:prstGeom prst="rect">
            <a:avLst/>
          </a:prstGeom>
        </p:spPr>
        <p:txBody>
          <a:bodyPr vert="horz" lIns="93177" tIns="46589" rIns="93177" bIns="46589" rtlCol="0"/>
          <a:lstStyle>
            <a:lvl1pPr algn="r">
              <a:defRPr sz="1200"/>
            </a:lvl1pPr>
          </a:lstStyle>
          <a:p>
            <a:fld id="{E2A43EDE-C7B7-4B8E-A4EF-EF0391795294}" type="datetimeFigureOut">
              <a:rPr lang="en-US" smtClean="0"/>
              <a:pPr/>
              <a:t>7/14/16</a:t>
            </a:fld>
            <a:endParaRPr lang="en-US"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51218"/>
            <a:ext cx="5438140" cy="3887362"/>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45659" cy="49534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7"/>
            <a:ext cx="2945659" cy="495346"/>
          </a:xfrm>
          <a:prstGeom prst="rect">
            <a:avLst/>
          </a:prstGeom>
        </p:spPr>
        <p:txBody>
          <a:bodyPr vert="horz" lIns="93177" tIns="46589" rIns="93177" bIns="46589" rtlCol="0" anchor="b"/>
          <a:lstStyle>
            <a:lvl1pPr algn="r">
              <a:defRPr sz="1200"/>
            </a:lvl1pPr>
          </a:lstStyle>
          <a:p>
            <a:fld id="{54805F5B-3218-43A7-83BA-F0CFF133EBD0}" type="slidenum">
              <a:rPr lang="en-US" smtClean="0"/>
              <a:pPr/>
              <a:t>‹Nr.›</a:t>
            </a:fld>
            <a:endParaRPr lang="en-US" dirty="0"/>
          </a:p>
        </p:txBody>
      </p:sp>
    </p:spTree>
    <p:extLst>
      <p:ext uri="{BB962C8B-B14F-4D97-AF65-F5344CB8AC3E}">
        <p14:creationId xmlns:p14="http://schemas.microsoft.com/office/powerpoint/2010/main" val="217793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1</a:t>
            </a:fld>
            <a:endParaRPr lang="en-US" dirty="0"/>
          </a:p>
        </p:txBody>
      </p:sp>
    </p:spTree>
    <p:extLst>
      <p:ext uri="{BB962C8B-B14F-4D97-AF65-F5344CB8AC3E}">
        <p14:creationId xmlns:p14="http://schemas.microsoft.com/office/powerpoint/2010/main" val="103196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20</a:t>
            </a:fld>
            <a:endParaRPr lang="en-US" dirty="0"/>
          </a:p>
        </p:txBody>
      </p:sp>
    </p:spTree>
    <p:extLst>
      <p:ext uri="{BB962C8B-B14F-4D97-AF65-F5344CB8AC3E}">
        <p14:creationId xmlns:p14="http://schemas.microsoft.com/office/powerpoint/2010/main" val="242560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2</a:t>
            </a:fld>
            <a:endParaRPr lang="en-US" dirty="0"/>
          </a:p>
        </p:txBody>
      </p:sp>
    </p:spTree>
    <p:extLst>
      <p:ext uri="{BB962C8B-B14F-4D97-AF65-F5344CB8AC3E}">
        <p14:creationId xmlns:p14="http://schemas.microsoft.com/office/powerpoint/2010/main" val="425498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3</a:t>
            </a:fld>
            <a:endParaRPr lang="en-US" dirty="0"/>
          </a:p>
        </p:txBody>
      </p:sp>
    </p:spTree>
    <p:extLst>
      <p:ext uri="{BB962C8B-B14F-4D97-AF65-F5344CB8AC3E}">
        <p14:creationId xmlns:p14="http://schemas.microsoft.com/office/powerpoint/2010/main" val="187574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direction of the flows is aimed towards Europe, the </a:t>
            </a:r>
            <a:r>
              <a:rPr lang="en-US" b="1" u="sng" dirty="0" smtClean="0"/>
              <a:t>diversity of nationalities</a:t>
            </a:r>
            <a:r>
              <a:rPr lang="en-US" dirty="0" smtClean="0"/>
              <a:t>, as well as the diversity of land and sea migration routes, irrefutably confirm the inter-regional, and indeed global, nature of the issue. </a:t>
            </a:r>
          </a:p>
          <a:p>
            <a:endParaRPr lang="en-US" dirty="0" smtClean="0"/>
          </a:p>
          <a:p>
            <a:r>
              <a:rPr lang="en-US" dirty="0" smtClean="0"/>
              <a:t>The current phenomenon is the result of a combination of factors across countries of origin, transit and destination, with several countries simultaneously playing multiple roles.</a:t>
            </a:r>
          </a:p>
          <a:p>
            <a:endParaRPr lang="en-US" dirty="0" smtClean="0"/>
          </a:p>
          <a:p>
            <a:r>
              <a:rPr lang="en-US" b="1" dirty="0" smtClean="0"/>
              <a:t>Responses must thus be comprehensive, integrated, responsive to shifts in movement and adaptable to the multiple challenges and diverse roles each country holds</a:t>
            </a:r>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4</a:t>
            </a:fld>
            <a:endParaRPr lang="en-US" dirty="0"/>
          </a:p>
        </p:txBody>
      </p:sp>
    </p:spTree>
    <p:extLst>
      <p:ext uri="{BB962C8B-B14F-4D97-AF65-F5344CB8AC3E}">
        <p14:creationId xmlns:p14="http://schemas.microsoft.com/office/powerpoint/2010/main" val="361565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latin typeface="+mn-lt"/>
                <a:ea typeface="+mn-ea"/>
                <a:cs typeface="+mn-cs"/>
              </a:rPr>
              <a:t>Drivers of irregular and forced migration are context-specific and include a multitude of factors</a:t>
            </a:r>
          </a:p>
          <a:p>
            <a:endParaRPr lang="en-GB"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Furthermore, the unavailability of legal migration channels; increasingly easy access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information through social media and other channels; the existence of powerful and from the perspective of migrants-to-be well-functioning smuggling networks; and the growing interconnectedness of societies and countries further impact decisions to move. Add to this demographic imbalances between a youthful South and an ageing North, and it becomes clear that in many contexts forced and irregular migration cannot be comprehensively addressed through actions by and in countries of origin and transit alone. An absence of reliable, trusted information on safe migration choices or conversely the prevalence of unverified rumors and speculation among migrants also drives individuals to take risky decisions. </a:t>
            </a: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a:t>
            </a:r>
            <a:r>
              <a:rPr lang="en-US" sz="1200" b="1" kern="1200" dirty="0" smtClean="0">
                <a:solidFill>
                  <a:schemeClr val="tx1"/>
                </a:solidFill>
                <a:latin typeface="+mn-lt"/>
                <a:ea typeface="+mn-ea"/>
                <a:cs typeface="+mn-cs"/>
              </a:rPr>
              <a:t>Libya</a:t>
            </a:r>
            <a:r>
              <a:rPr lang="en-US" sz="1200" kern="1200" dirty="0" smtClean="0">
                <a:solidFill>
                  <a:schemeClr val="tx1"/>
                </a:solidFill>
                <a:latin typeface="+mn-lt"/>
                <a:ea typeface="+mn-ea"/>
                <a:cs typeface="+mn-cs"/>
              </a:rPr>
              <a:t>, jobs in low-skilled and skilled sectors, which previously absorbed over 2.5 million migrant workers, have continued to evaporate due to insecurity and political clashes. Current estimates suggest that only one million migrant workers are presently in Libya and those living in increasingly precarious situations. Due to weak or lack of provision of basic services or livelihood opportunities, many migrants in North Africa might look to better opportunities in Europe. </a:t>
            </a:r>
            <a:r>
              <a:rPr lang="de-AT" sz="1200" kern="1200" dirty="0" smtClean="0">
                <a:solidFill>
                  <a:schemeClr val="tx1"/>
                </a:solidFill>
                <a:effectLst/>
                <a:latin typeface="+mn-lt"/>
                <a:ea typeface="+mn-ea"/>
                <a:cs typeface="+mn-cs"/>
              </a:rPr>
              <a:t>IOM's DTM Round 4 report for Libya where latest data clearly identifies some </a:t>
            </a:r>
            <a:r>
              <a:rPr lang="de-AT" sz="1200" b="1" kern="1200" dirty="0" smtClean="0">
                <a:solidFill>
                  <a:schemeClr val="tx1"/>
                </a:solidFill>
                <a:effectLst/>
                <a:latin typeface="+mn-lt"/>
                <a:ea typeface="+mn-ea"/>
                <a:cs typeface="+mn-cs"/>
              </a:rPr>
              <a:t>264,000</a:t>
            </a:r>
            <a:r>
              <a:rPr lang="de-AT" sz="1200" kern="1200" dirty="0" smtClean="0">
                <a:solidFill>
                  <a:schemeClr val="tx1"/>
                </a:solidFill>
                <a:effectLst/>
                <a:latin typeface="+mn-lt"/>
                <a:ea typeface="+mn-ea"/>
                <a:cs typeface="+mn-cs"/>
              </a:rPr>
              <a:t> migrants considered most vulnerable in Libya;</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IOM is estimating that there could be some 700,000-1,000,000 migrants in Libya total</a:t>
            </a:r>
            <a:r>
              <a:rPr lang="de-AT" sz="1200" kern="1200" baseline="0" dirty="0" smtClean="0">
                <a:solidFill>
                  <a:schemeClr val="tx1"/>
                </a:solidFill>
                <a:effectLst/>
                <a:latin typeface="+mn-lt"/>
                <a:ea typeface="+mn-ea"/>
                <a:cs typeface="+mn-cs"/>
              </a:rPr>
              <a:t> – however w</a:t>
            </a:r>
            <a:r>
              <a:rPr lang="en-US" sz="1200" i="1" kern="1200" dirty="0" smtClean="0">
                <a:solidFill>
                  <a:schemeClr val="tx1"/>
                </a:solidFill>
                <a:effectLst/>
                <a:latin typeface="+mn-lt"/>
                <a:ea typeface="+mn-ea"/>
                <a:cs typeface="+mn-cs"/>
              </a:rPr>
              <a:t>e don’t know</a:t>
            </a:r>
            <a:r>
              <a:rPr lang="en-US" sz="1200" kern="1200" dirty="0" smtClean="0">
                <a:solidFill>
                  <a:schemeClr val="tx1"/>
                </a:solidFill>
                <a:effectLst/>
                <a:latin typeface="+mn-lt"/>
                <a:ea typeface="+mn-ea"/>
                <a:cs typeface="+mn-cs"/>
              </a:rPr>
              <a:t> how many of these migrants intend to cross the Med as this is difficult to estimate – we do not have the data and furthermore, migrants can change their minds based on circumstances and the fluid situation in Libya; Libya is considered a FINAL destination for many migrants, though this can change if living or working conditions are unsustainable;  Moreover, we need to point out that thousands of migrants are also </a:t>
            </a:r>
            <a:r>
              <a:rPr lang="en-US" sz="1200" i="1" u="sng" kern="1200" dirty="0" smtClean="0">
                <a:solidFill>
                  <a:schemeClr val="tx1"/>
                </a:solidFill>
                <a:effectLst/>
                <a:latin typeface="+mn-lt"/>
                <a:ea typeface="+mn-ea"/>
                <a:cs typeface="+mn-cs"/>
              </a:rPr>
              <a:t>returning</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home countries from Libya.  We should therefore avoid speculation and placing over-emphasis on numbers (rather than the conditions, situations of migrants) </a:t>
            </a:r>
            <a:r>
              <a:rPr lang="en-US" sz="1200" u="sng" kern="1200" dirty="0" smtClean="0">
                <a:solidFill>
                  <a:schemeClr val="tx1"/>
                </a:solidFill>
                <a:effectLst/>
                <a:latin typeface="+mn-lt"/>
                <a:ea typeface="+mn-ea"/>
                <a:cs typeface="+mn-cs"/>
              </a:rPr>
              <a:t>without hard data</a:t>
            </a:r>
            <a:r>
              <a:rPr lang="en-US" sz="1200" kern="1200" dirty="0" smtClean="0">
                <a:solidFill>
                  <a:schemeClr val="tx1"/>
                </a:solidFill>
                <a:effectLst/>
                <a:latin typeface="+mn-lt"/>
                <a:ea typeface="+mn-ea"/>
                <a:cs typeface="+mn-cs"/>
              </a:rPr>
              <a:t> because this risks pouring petrol on the flames of EU panic about new “invasions”.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805F5B-3218-43A7-83BA-F0CFF133EBD0}" type="slidenum">
              <a:rPr lang="en-US" smtClean="0"/>
              <a:pPr/>
              <a:t>5</a:t>
            </a:fld>
            <a:endParaRPr lang="en-US" dirty="0"/>
          </a:p>
        </p:txBody>
      </p:sp>
    </p:spTree>
    <p:extLst>
      <p:ext uri="{BB962C8B-B14F-4D97-AF65-F5344CB8AC3E}">
        <p14:creationId xmlns:p14="http://schemas.microsoft.com/office/powerpoint/2010/main" val="302151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chemeClr val="accent4">
                    <a:lumMod val="20000"/>
                    <a:lumOff val="80000"/>
                  </a:schemeClr>
                </a:solidFill>
              </a:rPr>
              <a:t>Countries of Entry/First Asylum:</a:t>
            </a:r>
            <a:r>
              <a:rPr lang="en-US" b="0" i="1" dirty="0" smtClean="0">
                <a:solidFill>
                  <a:schemeClr val="accent4">
                    <a:lumMod val="20000"/>
                    <a:lumOff val="80000"/>
                  </a:schemeClr>
                </a:solidFill>
              </a:rPr>
              <a:t>  in</a:t>
            </a:r>
            <a:r>
              <a:rPr lang="en-US" b="0" i="1" baseline="0" dirty="0" smtClean="0">
                <a:solidFill>
                  <a:schemeClr val="accent4">
                    <a:lumMod val="20000"/>
                    <a:lumOff val="80000"/>
                  </a:schemeClr>
                </a:solidFill>
              </a:rPr>
              <a:t> the EU: Gr</a:t>
            </a:r>
            <a:r>
              <a:rPr lang="en-US" b="0" i="1" dirty="0" smtClean="0">
                <a:solidFill>
                  <a:schemeClr val="accent4">
                    <a:lumMod val="20000"/>
                    <a:lumOff val="80000"/>
                  </a:schemeClr>
                </a:solidFill>
              </a:rPr>
              <a:t>eece, Italy … (also Spain, Cyprus</a:t>
            </a:r>
            <a:r>
              <a:rPr lang="en-US" b="0" i="1" baseline="0" dirty="0" smtClean="0">
                <a:solidFill>
                  <a:schemeClr val="accent4">
                    <a:lumMod val="20000"/>
                    <a:lumOff val="80000"/>
                  </a:schemeClr>
                </a:solidFill>
              </a:rPr>
              <a:t> and Malta)</a:t>
            </a:r>
            <a:endParaRPr lang="en-US" b="0" i="1" dirty="0" smtClean="0">
              <a:solidFill>
                <a:schemeClr val="accent4">
                  <a:lumMod val="20000"/>
                  <a:lumOff val="8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chemeClr val="accent4">
                  <a:lumMod val="20000"/>
                  <a:lumOff val="80000"/>
                </a:schemeClr>
              </a:solidFill>
            </a:endParaRPr>
          </a:p>
          <a:p>
            <a:r>
              <a:rPr lang="en-GB" sz="1200" kern="1200" dirty="0" smtClean="0">
                <a:solidFill>
                  <a:schemeClr val="tx1"/>
                </a:solidFill>
                <a:latin typeface="+mn-lt"/>
                <a:ea typeface="+mn-ea"/>
                <a:cs typeface="+mn-cs"/>
              </a:rPr>
              <a:t>There is urgent need to put in place additional reception capacity at the points of entry, to allow for decent and effective accommodation, compliance with child protection standards, assistance, registration and screening of the thousands of people arriving every day – to identify those who are in need of protection, those to be relocated to other European countries, and people who do not qualify for refugee protection and for whom effective and dignified return mechanisms have to be put in place.  Moreover in all situations, decisions related to children should be taken guided by what is in their best interests. </a:t>
            </a:r>
          </a:p>
          <a:p>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IOM</a:t>
            </a:r>
            <a:r>
              <a:rPr lang="en-GB" sz="1200" kern="1200" baseline="0" dirty="0" smtClean="0">
                <a:solidFill>
                  <a:schemeClr val="tx1"/>
                </a:solidFill>
                <a:latin typeface="+mn-lt"/>
                <a:ea typeface="+mn-ea"/>
                <a:cs typeface="+mn-cs"/>
              </a:rPr>
              <a:t> feels that t</a:t>
            </a:r>
            <a:r>
              <a:rPr lang="en-GB" sz="1200" kern="1200" dirty="0" smtClean="0">
                <a:solidFill>
                  <a:schemeClr val="tx1"/>
                </a:solidFill>
                <a:latin typeface="+mn-lt"/>
                <a:ea typeface="+mn-ea"/>
                <a:cs typeface="+mn-cs"/>
              </a:rPr>
              <a:t>he current situation, if not addressed quickly and comprehensively, will lead to a fragmentation of the routes and additional challenges for migrants and countries.  Much more has to be done to crack down on smugglers and traffickers – but in ways that allow their victims to be protected</a:t>
            </a:r>
            <a:r>
              <a:rPr lang="en-GB" sz="1200" kern="1200" baseline="0" dirty="0" smtClean="0">
                <a:solidFill>
                  <a:schemeClr val="tx1"/>
                </a:solidFill>
                <a:latin typeface="+mn-lt"/>
                <a:ea typeface="+mn-ea"/>
                <a:cs typeface="+mn-cs"/>
              </a:rPr>
              <a:t> – and only as part of a more comprehensive, balanced solution of which opening more safe, legal channels is paramount and the surest way to undermine the smuggling networks’ business model.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6</a:t>
            </a:fld>
            <a:endParaRPr lang="en-US" dirty="0"/>
          </a:p>
        </p:txBody>
      </p:sp>
    </p:spTree>
    <p:extLst>
      <p:ext uri="{BB962C8B-B14F-4D97-AF65-F5344CB8AC3E}">
        <p14:creationId xmlns:p14="http://schemas.microsoft.com/office/powerpoint/2010/main" val="35392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Let’s not forget the Migrants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Migrant rights need to be upheld and not lost at the expense of increasing border controls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Changing the discourse, improving public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perceptions of migration, fighting racism</a:t>
            </a:r>
            <a:r>
              <a:rPr lang="en-US" sz="1200" kern="1200" baseline="0" dirty="0" smtClean="0">
                <a:solidFill>
                  <a:schemeClr val="tx1"/>
                </a:solidFill>
                <a:effectLst/>
                <a:latin typeface="+mn-lt"/>
                <a:ea typeface="+mn-ea"/>
                <a:cs typeface="+mn-cs"/>
              </a:rPr>
              <a:t> &amp; </a:t>
            </a:r>
            <a:r>
              <a:rPr lang="en-US" sz="1200" kern="1200" dirty="0" smtClean="0">
                <a:solidFill>
                  <a:schemeClr val="tx1"/>
                </a:solidFill>
                <a:effectLst/>
                <a:latin typeface="+mn-lt"/>
                <a:ea typeface="+mn-ea"/>
                <a:cs typeface="+mn-cs"/>
              </a:rPr>
              <a:t>xenophobia as migrants are often</a:t>
            </a:r>
            <a:r>
              <a:rPr lang="en-US" sz="1200" kern="1200" baseline="0" dirty="0" smtClean="0">
                <a:solidFill>
                  <a:schemeClr val="tx1"/>
                </a:solidFill>
                <a:effectLst/>
                <a:latin typeface="+mn-lt"/>
                <a:ea typeface="+mn-ea"/>
                <a:cs typeface="+mn-cs"/>
              </a:rPr>
              <a:t> scapegoated for systemic problems and exploited for political gain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Vulnerable migrants and those who fall outside of existing international protection regimes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Long-term challenges need to be immediately addressed: migrant integration, social cohesion and reducing recourse to radicalism</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Please</a:t>
            </a:r>
            <a:r>
              <a:rPr lang="en-US" sz="1200" kern="1200" baseline="0" dirty="0" smtClean="0">
                <a:solidFill>
                  <a:schemeClr val="tx1"/>
                </a:solidFill>
                <a:latin typeface="+mn-lt"/>
                <a:ea typeface="+mn-ea"/>
                <a:cs typeface="+mn-cs"/>
              </a:rPr>
              <a:t> see the latest Med Sit Rep for an update on how/where IOM is addressing these challenges.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7</a:t>
            </a:fld>
            <a:endParaRPr lang="en-US" dirty="0"/>
          </a:p>
        </p:txBody>
      </p:sp>
    </p:spTree>
    <p:extLst>
      <p:ext uri="{BB962C8B-B14F-4D97-AF65-F5344CB8AC3E}">
        <p14:creationId xmlns:p14="http://schemas.microsoft.com/office/powerpoint/2010/main" val="347339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600" b="0" dirty="0" smtClean="0">
                <a:solidFill>
                  <a:schemeClr val="accent4"/>
                </a:solidFill>
                <a:cs typeface="Arial" panose="020B0604020202020204" pitchFamily="34" charset="0"/>
              </a:rPr>
              <a:t>More detail in</a:t>
            </a:r>
            <a:r>
              <a:rPr lang="en-US" sz="1600" b="0" baseline="0" dirty="0" smtClean="0">
                <a:solidFill>
                  <a:schemeClr val="accent4"/>
                </a:solidFill>
                <a:cs typeface="Arial" panose="020B0604020202020204" pitchFamily="34" charset="0"/>
              </a:rPr>
              <a:t> the </a:t>
            </a:r>
            <a:r>
              <a:rPr lang="en-US" sz="1600" dirty="0" smtClean="0"/>
              <a:t>Oct 2015 Response Plan attached. </a:t>
            </a:r>
          </a:p>
          <a:p>
            <a:pPr marL="0" indent="0">
              <a:lnSpc>
                <a:spcPct val="100000"/>
              </a:lnSpc>
              <a:spcBef>
                <a:spcPts val="0"/>
              </a:spcBef>
              <a:spcAft>
                <a:spcPts val="1200"/>
              </a:spcAft>
              <a:buNone/>
            </a:pPr>
            <a:endParaRPr lang="en-US" sz="1600" b="1" dirty="0" smtClean="0">
              <a:solidFill>
                <a:schemeClr val="accent4"/>
              </a:solidFill>
              <a:cs typeface="Arial" panose="020B0604020202020204" pitchFamily="34" charset="0"/>
            </a:endParaRPr>
          </a:p>
          <a:p>
            <a:pPr marL="0" indent="0">
              <a:lnSpc>
                <a:spcPct val="100000"/>
              </a:lnSpc>
              <a:spcBef>
                <a:spcPts val="0"/>
              </a:spcBef>
              <a:spcAft>
                <a:spcPts val="1200"/>
              </a:spcAft>
              <a:buNone/>
            </a:pPr>
            <a:r>
              <a:rPr lang="en-US" sz="1600" b="1" dirty="0" smtClean="0">
                <a:solidFill>
                  <a:schemeClr val="accent4"/>
                </a:solidFill>
                <a:cs typeface="Arial" panose="020B0604020202020204" pitchFamily="34" charset="0"/>
              </a:rPr>
              <a:t>Short to medium-term priorities </a:t>
            </a:r>
          </a:p>
          <a:p>
            <a:pPr marL="0" indent="0">
              <a:lnSpc>
                <a:spcPct val="100000"/>
              </a:lnSpc>
              <a:spcBef>
                <a:spcPts val="0"/>
              </a:spcBef>
              <a:spcAft>
                <a:spcPts val="1200"/>
              </a:spcAft>
              <a:buNone/>
            </a:pPr>
            <a:endParaRPr lang="en-US" sz="800" b="1" dirty="0" smtClean="0">
              <a:solidFill>
                <a:schemeClr val="bg1"/>
              </a:solidFill>
              <a:latin typeface="Arial" panose="020B0604020202020204" pitchFamily="34" charset="0"/>
              <a:cs typeface="Arial" panose="020B0604020202020204" pitchFamily="34" charset="0"/>
            </a:endParaRPr>
          </a:p>
          <a:p>
            <a:pPr>
              <a:spcBef>
                <a:spcPts val="0"/>
              </a:spcBef>
              <a:spcAft>
                <a:spcPts val="1800"/>
              </a:spcAft>
            </a:pPr>
            <a:r>
              <a:rPr lang="en-GB" sz="1200" dirty="0" smtClean="0">
                <a:solidFill>
                  <a:schemeClr val="bg1"/>
                </a:solidFill>
                <a:cs typeface="Arial" panose="020B0604020202020204" pitchFamily="34" charset="0"/>
              </a:rPr>
              <a:t>SAR and emergency assistance to save lives </a:t>
            </a:r>
          </a:p>
          <a:p>
            <a:pPr>
              <a:spcBef>
                <a:spcPts val="0"/>
              </a:spcBef>
              <a:spcAft>
                <a:spcPts val="1800"/>
              </a:spcAft>
            </a:pPr>
            <a:r>
              <a:rPr lang="en-US" sz="1200" dirty="0" smtClean="0">
                <a:solidFill>
                  <a:schemeClr val="bg1"/>
                </a:solidFill>
                <a:cs typeface="Arial" panose="020B0604020202020204" pitchFamily="34" charset="0"/>
              </a:rPr>
              <a:t>Contingency </a:t>
            </a:r>
            <a:r>
              <a:rPr lang="en-US" sz="1200" dirty="0" smtClean="0">
                <a:solidFill>
                  <a:schemeClr val="bg1"/>
                </a:solidFill>
                <a:cs typeface="Arial" panose="020B0604020202020204" pitchFamily="34" charset="0"/>
              </a:rPr>
              <a:t>planning &amp; early warning information sharing mechanisms</a:t>
            </a:r>
          </a:p>
          <a:p>
            <a:pPr>
              <a:spcBef>
                <a:spcPts val="0"/>
              </a:spcBef>
              <a:spcAft>
                <a:spcPts val="1800"/>
              </a:spcAft>
            </a:pPr>
            <a:r>
              <a:rPr lang="fr-CH" sz="1200" dirty="0" smtClean="0">
                <a:solidFill>
                  <a:schemeClr val="bg1"/>
                </a:solidFill>
                <a:cs typeface="Arial" panose="020B0604020202020204" pitchFamily="34" charset="0"/>
              </a:rPr>
              <a:t>Direct assistance and support services</a:t>
            </a:r>
          </a:p>
          <a:p>
            <a:pPr>
              <a:spcBef>
                <a:spcPts val="0"/>
              </a:spcBef>
              <a:spcAft>
                <a:spcPts val="1800"/>
              </a:spcAft>
            </a:pPr>
            <a:r>
              <a:rPr lang="en-US" sz="1200" dirty="0" smtClean="0">
                <a:solidFill>
                  <a:schemeClr val="bg1"/>
                </a:solidFill>
                <a:cs typeface="Arial" panose="020B0604020202020204" pitchFamily="34" charset="0"/>
              </a:rPr>
              <a:t>Counselling</a:t>
            </a:r>
            <a:r>
              <a:rPr lang="fr-CH" sz="1200" dirty="0" smtClean="0">
                <a:solidFill>
                  <a:schemeClr val="bg1"/>
                </a:solidFill>
                <a:cs typeface="Arial" panose="020B0604020202020204" pitchFamily="34" charset="0"/>
              </a:rPr>
              <a:t> &amp; </a:t>
            </a:r>
            <a:r>
              <a:rPr lang="en-US" sz="1200" dirty="0" smtClean="0">
                <a:solidFill>
                  <a:schemeClr val="bg1"/>
                </a:solidFill>
                <a:cs typeface="Arial" panose="020B0604020202020204" pitchFamily="34" charset="0"/>
              </a:rPr>
              <a:t>referral mechanisms</a:t>
            </a:r>
          </a:p>
          <a:p>
            <a:pPr>
              <a:spcBef>
                <a:spcPts val="0"/>
              </a:spcBef>
              <a:spcAft>
                <a:spcPts val="1800"/>
              </a:spcAft>
            </a:pPr>
            <a:r>
              <a:rPr lang="en-US" sz="1200" dirty="0" smtClean="0">
                <a:solidFill>
                  <a:schemeClr val="bg1"/>
                </a:solidFill>
                <a:cs typeface="Arial" panose="020B0604020202020204" pitchFamily="34" charset="0"/>
              </a:rPr>
              <a:t>Data collection, analysis &amp; research </a:t>
            </a:r>
          </a:p>
          <a:p>
            <a:pPr>
              <a:spcBef>
                <a:spcPts val="0"/>
              </a:spcBef>
              <a:spcAft>
                <a:spcPts val="1800"/>
              </a:spcAft>
            </a:pPr>
            <a:r>
              <a:rPr lang="en-GB" sz="1200" dirty="0" smtClean="0">
                <a:solidFill>
                  <a:schemeClr val="bg1"/>
                </a:solidFill>
                <a:cs typeface="Arial" panose="020B0604020202020204" pitchFamily="34" charset="0"/>
              </a:rPr>
              <a:t>Technical support to partner governments(training to reception workers &amp; law enforcement officials,  transport, equipment, capacity building </a:t>
            </a:r>
          </a:p>
          <a:p>
            <a:pPr>
              <a:spcBef>
                <a:spcPts val="0"/>
              </a:spcBef>
              <a:spcAft>
                <a:spcPts val="1800"/>
              </a:spcAft>
            </a:pPr>
            <a:r>
              <a:rPr lang="en-US" sz="1200" dirty="0" smtClean="0">
                <a:solidFill>
                  <a:schemeClr val="bg1"/>
                </a:solidFill>
                <a:cs typeface="Arial" panose="020B0604020202020204" pitchFamily="34" charset="0"/>
              </a:rPr>
              <a:t>Sustained humanitarian assistance in countries of origin and transit (e.g Syria, Afghanistan, Libya)</a:t>
            </a:r>
          </a:p>
          <a:p>
            <a:pPr>
              <a:spcBef>
                <a:spcPts val="0"/>
              </a:spcBef>
              <a:spcAft>
                <a:spcPts val="1800"/>
              </a:spcAft>
            </a:pPr>
            <a:endParaRPr lang="en-US" sz="1200" dirty="0" smtClean="0">
              <a:solidFill>
                <a:schemeClr val="bg1"/>
              </a:solidFill>
              <a:cs typeface="Arial" panose="020B0604020202020204" pitchFamily="34" charset="0"/>
            </a:endParaRPr>
          </a:p>
          <a:p>
            <a:pPr>
              <a:spcBef>
                <a:spcPts val="0"/>
              </a:spcBef>
              <a:spcAft>
                <a:spcPts val="1800"/>
              </a:spcAft>
            </a:pPr>
            <a:endParaRPr lang="en-US" sz="1200" dirty="0" smtClean="0">
              <a:solidFill>
                <a:schemeClr val="bg1"/>
              </a:solidFill>
              <a:cs typeface="Arial" panose="020B0604020202020204" pitchFamily="34" charset="0"/>
            </a:endParaRPr>
          </a:p>
          <a:p>
            <a:pPr marL="0" indent="0">
              <a:lnSpc>
                <a:spcPct val="100000"/>
              </a:lnSpc>
              <a:spcBef>
                <a:spcPts val="0"/>
              </a:spcBef>
              <a:spcAft>
                <a:spcPts val="1200"/>
              </a:spcAft>
              <a:buNone/>
            </a:pPr>
            <a:r>
              <a:rPr lang="en-US" sz="1600" b="1" dirty="0" smtClean="0">
                <a:solidFill>
                  <a:schemeClr val="accent4"/>
                </a:solidFill>
                <a:cs typeface="Arial" panose="020B0604020202020204" pitchFamily="34" charset="0"/>
              </a:rPr>
              <a:t>Medium to long-term priorities</a:t>
            </a:r>
          </a:p>
          <a:p>
            <a:pPr marL="0" indent="0">
              <a:lnSpc>
                <a:spcPct val="100000"/>
              </a:lnSpc>
              <a:spcBef>
                <a:spcPts val="0"/>
              </a:spcBef>
              <a:spcAft>
                <a:spcPts val="1800"/>
              </a:spcAft>
              <a:buFont typeface="Arial" panose="020B0604020202020204" pitchFamily="34" charset="0"/>
              <a:buNone/>
            </a:pPr>
            <a:endParaRPr lang="en-US" sz="800" b="1" dirty="0" smtClean="0">
              <a:solidFill>
                <a:schemeClr val="bg1"/>
              </a:solidFill>
              <a:cs typeface="Arial" panose="020B0604020202020204" pitchFamily="34" charset="0"/>
            </a:endParaRPr>
          </a:p>
          <a:p>
            <a:pPr>
              <a:lnSpc>
                <a:spcPct val="100000"/>
              </a:lnSpc>
              <a:spcBef>
                <a:spcPts val="0"/>
              </a:spcBef>
              <a:spcAft>
                <a:spcPts val="1800"/>
              </a:spcAft>
            </a:pPr>
            <a:r>
              <a:rPr lang="fr-CH" sz="1200" dirty="0" err="1" smtClean="0">
                <a:solidFill>
                  <a:schemeClr val="bg1"/>
                </a:solidFill>
                <a:cs typeface="Arial" panose="020B0604020202020204" pitchFamily="34" charset="0"/>
              </a:rPr>
              <a:t>Fair</a:t>
            </a:r>
            <a:r>
              <a:rPr lang="fr-CH" sz="1200" dirty="0" smtClean="0">
                <a:solidFill>
                  <a:schemeClr val="bg1"/>
                </a:solidFill>
                <a:cs typeface="Arial" panose="020B0604020202020204" pitchFamily="34" charset="0"/>
              </a:rPr>
              <a:t> and </a:t>
            </a:r>
            <a:r>
              <a:rPr lang="fr-CH" sz="1200" dirty="0" err="1" smtClean="0">
                <a:solidFill>
                  <a:schemeClr val="bg1"/>
                </a:solidFill>
                <a:cs typeface="Arial" panose="020B0604020202020204" pitchFamily="34" charset="0"/>
              </a:rPr>
              <a:t>balanced</a:t>
            </a:r>
            <a:r>
              <a:rPr lang="fr-CH" sz="1200" dirty="0" smtClean="0">
                <a:solidFill>
                  <a:schemeClr val="bg1"/>
                </a:solidFill>
                <a:cs typeface="Arial" panose="020B0604020202020204" pitchFamily="34" charset="0"/>
              </a:rPr>
              <a:t> dialogue &amp; </a:t>
            </a:r>
            <a:r>
              <a:rPr lang="fr-CH" sz="1200" dirty="0" err="1" smtClean="0">
                <a:solidFill>
                  <a:schemeClr val="bg1"/>
                </a:solidFill>
                <a:cs typeface="Arial" panose="020B0604020202020204" pitchFamily="34" charset="0"/>
              </a:rPr>
              <a:t>cooperation</a:t>
            </a:r>
            <a:r>
              <a:rPr lang="fr-CH" sz="1200" dirty="0" smtClean="0">
                <a:solidFill>
                  <a:schemeClr val="bg1"/>
                </a:solidFill>
                <a:cs typeface="Arial" panose="020B0604020202020204" pitchFamily="34" charset="0"/>
              </a:rPr>
              <a:t> </a:t>
            </a:r>
            <a:r>
              <a:rPr lang="fr-CH" sz="1200" dirty="0" err="1" smtClean="0">
                <a:solidFill>
                  <a:schemeClr val="bg1"/>
                </a:solidFill>
                <a:cs typeface="Arial" panose="020B0604020202020204" pitchFamily="34" charset="0"/>
              </a:rPr>
              <a:t>between</a:t>
            </a:r>
            <a:r>
              <a:rPr lang="fr-CH" sz="1200" dirty="0" smtClean="0">
                <a:solidFill>
                  <a:schemeClr val="bg1"/>
                </a:solidFill>
                <a:cs typeface="Arial" panose="020B0604020202020204" pitchFamily="34" charset="0"/>
              </a:rPr>
              <a:t> countries of </a:t>
            </a:r>
            <a:r>
              <a:rPr lang="fr-CH" sz="1200" dirty="0" err="1" smtClean="0">
                <a:solidFill>
                  <a:schemeClr val="bg1"/>
                </a:solidFill>
                <a:cs typeface="Arial" panose="020B0604020202020204" pitchFamily="34" charset="0"/>
              </a:rPr>
              <a:t>origin</a:t>
            </a:r>
            <a:r>
              <a:rPr lang="fr-CH" sz="1200" dirty="0" smtClean="0">
                <a:solidFill>
                  <a:schemeClr val="bg1"/>
                </a:solidFill>
                <a:cs typeface="Arial" panose="020B0604020202020204" pitchFamily="34" charset="0"/>
              </a:rPr>
              <a:t>, transit and destination </a:t>
            </a:r>
          </a:p>
          <a:p>
            <a:pPr>
              <a:lnSpc>
                <a:spcPct val="100000"/>
              </a:lnSpc>
              <a:spcBef>
                <a:spcPts val="0"/>
              </a:spcBef>
              <a:spcAft>
                <a:spcPts val="1800"/>
              </a:spcAft>
            </a:pPr>
            <a:r>
              <a:rPr lang="en-US" sz="1200" dirty="0" smtClean="0">
                <a:solidFill>
                  <a:schemeClr val="bg1"/>
                </a:solidFill>
                <a:cs typeface="Arial" panose="020B0604020202020204" pitchFamily="34" charset="0"/>
              </a:rPr>
              <a:t>Strategic support to governments to address migration drivers, empowerment of migrants for the promotion of sustainable development </a:t>
            </a:r>
          </a:p>
          <a:p>
            <a:pPr>
              <a:lnSpc>
                <a:spcPct val="100000"/>
              </a:lnSpc>
              <a:spcBef>
                <a:spcPts val="0"/>
              </a:spcBef>
              <a:spcAft>
                <a:spcPts val="1800"/>
              </a:spcAft>
            </a:pPr>
            <a:r>
              <a:rPr lang="en-US" sz="1200" dirty="0" smtClean="0">
                <a:solidFill>
                  <a:schemeClr val="bg1"/>
                </a:solidFill>
                <a:cs typeface="Arial" panose="020B0604020202020204" pitchFamily="34" charset="0"/>
              </a:rPr>
              <a:t>Stabilization, transition and resilience programmes </a:t>
            </a:r>
          </a:p>
          <a:p>
            <a:pPr>
              <a:lnSpc>
                <a:spcPct val="100000"/>
              </a:lnSpc>
              <a:spcBef>
                <a:spcPts val="0"/>
              </a:spcBef>
              <a:spcAft>
                <a:spcPts val="1800"/>
              </a:spcAft>
            </a:pPr>
            <a:r>
              <a:rPr lang="en-US" sz="1200" dirty="0" smtClean="0">
                <a:solidFill>
                  <a:schemeClr val="bg1"/>
                </a:solidFill>
                <a:cs typeface="Arial" panose="020B0604020202020204" pitchFamily="34" charset="0"/>
              </a:rPr>
              <a:t>Awareness-raising and promotion of safe and regular migration options (including new approaches to labour mobility)</a:t>
            </a:r>
          </a:p>
          <a:p>
            <a:pPr>
              <a:lnSpc>
                <a:spcPct val="100000"/>
              </a:lnSpc>
              <a:spcBef>
                <a:spcPts val="0"/>
              </a:spcBef>
              <a:spcAft>
                <a:spcPts val="1800"/>
              </a:spcAft>
            </a:pPr>
            <a:r>
              <a:rPr lang="en-US" sz="1200" dirty="0" smtClean="0">
                <a:solidFill>
                  <a:schemeClr val="bg1"/>
                </a:solidFill>
                <a:cs typeface="Arial" panose="020B0604020202020204" pitchFamily="34" charset="0"/>
              </a:rPr>
              <a:t>Promote social integration and address xenophobic tensions </a:t>
            </a:r>
          </a:p>
          <a:p>
            <a:pPr>
              <a:lnSpc>
                <a:spcPct val="100000"/>
              </a:lnSpc>
              <a:spcBef>
                <a:spcPts val="0"/>
              </a:spcBef>
              <a:spcAft>
                <a:spcPts val="1800"/>
              </a:spcAft>
            </a:pPr>
            <a:endParaRPr lang="en-US" sz="1200" dirty="0" smtClean="0">
              <a:solidFill>
                <a:schemeClr val="bg1"/>
              </a:solidFill>
              <a:cs typeface="Arial" panose="020B0604020202020204" pitchFamily="34" charset="0"/>
            </a:endParaRPr>
          </a:p>
          <a:p>
            <a:pPr>
              <a:lnSpc>
                <a:spcPct val="100000"/>
              </a:lnSpc>
              <a:spcBef>
                <a:spcPts val="0"/>
              </a:spcBef>
              <a:spcAft>
                <a:spcPts val="1800"/>
              </a:spcAft>
            </a:pPr>
            <a:endParaRPr lang="en-US" sz="1200" dirty="0" smtClean="0">
              <a:solidFill>
                <a:schemeClr val="bg1"/>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r>
              <a:rPr lang="en-US" sz="1600" b="1" dirty="0" smtClean="0">
                <a:solidFill>
                  <a:schemeClr val="accent4"/>
                </a:solidFill>
                <a:cs typeface="Arial" panose="020B0604020202020204" pitchFamily="34" charset="0"/>
              </a:rPr>
              <a:t>Medium to long-term priorities</a:t>
            </a:r>
          </a:p>
          <a:p>
            <a:pPr marL="0" indent="0">
              <a:lnSpc>
                <a:spcPct val="100000"/>
              </a:lnSpc>
              <a:spcBef>
                <a:spcPts val="0"/>
              </a:spcBef>
              <a:spcAft>
                <a:spcPts val="1200"/>
              </a:spcAft>
              <a:buFont typeface="Arial" panose="020B0604020202020204" pitchFamily="34" charset="0"/>
              <a:buNone/>
            </a:pPr>
            <a:endParaRPr lang="en-US" sz="800" b="1" dirty="0" smtClean="0">
              <a:solidFill>
                <a:schemeClr val="bg1"/>
              </a:solidFill>
              <a:cs typeface="Arial" panose="020B0604020202020204" pitchFamily="34" charset="0"/>
            </a:endParaRPr>
          </a:p>
          <a:p>
            <a:pPr>
              <a:lnSpc>
                <a:spcPct val="100000"/>
              </a:lnSpc>
              <a:spcBef>
                <a:spcPts val="0"/>
              </a:spcBef>
              <a:spcAft>
                <a:spcPts val="1800"/>
              </a:spcAft>
            </a:pPr>
            <a:r>
              <a:rPr lang="en-US" sz="1200" dirty="0" smtClean="0">
                <a:solidFill>
                  <a:schemeClr val="bg1"/>
                </a:solidFill>
                <a:cs typeface="Arial" panose="020B0604020202020204" pitchFamily="34" charset="0"/>
              </a:rPr>
              <a:t>Migrant Resource and Response Mechanisms (MRRMs)</a:t>
            </a:r>
            <a:endParaRPr lang="fr-CH" sz="1200" dirty="0" smtClean="0">
              <a:solidFill>
                <a:schemeClr val="bg1"/>
              </a:solidFill>
              <a:cs typeface="Arial" panose="020B0604020202020204" pitchFamily="34" charset="0"/>
            </a:endParaRPr>
          </a:p>
          <a:p>
            <a:pPr>
              <a:lnSpc>
                <a:spcPct val="100000"/>
              </a:lnSpc>
              <a:spcBef>
                <a:spcPts val="0"/>
              </a:spcBef>
              <a:spcAft>
                <a:spcPts val="1800"/>
              </a:spcAft>
            </a:pPr>
            <a:r>
              <a:rPr lang="fr-CH" sz="1200" dirty="0" smtClean="0">
                <a:solidFill>
                  <a:schemeClr val="bg1"/>
                </a:solidFill>
                <a:cs typeface="Arial" panose="020B0604020202020204" pitchFamily="34" charset="0"/>
              </a:rPr>
              <a:t>Diaspora engagement </a:t>
            </a:r>
          </a:p>
          <a:p>
            <a:pPr>
              <a:lnSpc>
                <a:spcPct val="100000"/>
              </a:lnSpc>
              <a:spcBef>
                <a:spcPts val="0"/>
              </a:spcBef>
              <a:spcAft>
                <a:spcPts val="1800"/>
              </a:spcAft>
            </a:pPr>
            <a:r>
              <a:rPr lang="fr-CH" sz="1200" dirty="0" err="1" smtClean="0">
                <a:solidFill>
                  <a:schemeClr val="bg1"/>
                </a:solidFill>
                <a:cs typeface="Arial" panose="020B0604020202020204" pitchFamily="34" charset="0"/>
              </a:rPr>
              <a:t>Humanitarian</a:t>
            </a:r>
            <a:r>
              <a:rPr lang="fr-CH" sz="1200" dirty="0" smtClean="0">
                <a:solidFill>
                  <a:schemeClr val="bg1"/>
                </a:solidFill>
                <a:cs typeface="Arial" panose="020B0604020202020204" pitchFamily="34" charset="0"/>
              </a:rPr>
              <a:t> Border Management </a:t>
            </a:r>
            <a:endParaRPr lang="en-US" sz="1200" dirty="0" smtClean="0">
              <a:solidFill>
                <a:schemeClr val="bg1"/>
              </a:solidFill>
              <a:cs typeface="Arial" panose="020B0604020202020204" pitchFamily="34" charset="0"/>
            </a:endParaRPr>
          </a:p>
          <a:p>
            <a:pPr>
              <a:lnSpc>
                <a:spcPct val="100000"/>
              </a:lnSpc>
              <a:spcBef>
                <a:spcPts val="0"/>
              </a:spcBef>
              <a:spcAft>
                <a:spcPts val="1800"/>
              </a:spcAft>
            </a:pPr>
            <a:r>
              <a:rPr lang="en-US" sz="1200" dirty="0" smtClean="0">
                <a:solidFill>
                  <a:schemeClr val="bg1"/>
                </a:solidFill>
                <a:cs typeface="Arial" panose="020B0604020202020204" pitchFamily="34" charset="0"/>
              </a:rPr>
              <a:t>Increased resettlement and relocation </a:t>
            </a:r>
          </a:p>
          <a:p>
            <a:pPr>
              <a:lnSpc>
                <a:spcPct val="100000"/>
              </a:lnSpc>
              <a:spcBef>
                <a:spcPts val="0"/>
              </a:spcBef>
              <a:spcAft>
                <a:spcPts val="1800"/>
              </a:spcAft>
            </a:pPr>
            <a:r>
              <a:rPr lang="fr-CH" sz="1200" dirty="0" err="1" smtClean="0">
                <a:solidFill>
                  <a:schemeClr val="bg1"/>
                </a:solidFill>
                <a:cs typeface="Arial" panose="020B0604020202020204" pitchFamily="34" charset="0"/>
              </a:rPr>
              <a:t>AVRR</a:t>
            </a:r>
            <a:endParaRPr lang="fr-CH" sz="1200" dirty="0" smtClean="0">
              <a:solidFill>
                <a:schemeClr val="bg1"/>
              </a:solidFill>
              <a:cs typeface="Arial" panose="020B0604020202020204" pitchFamily="34" charset="0"/>
            </a:endParaRPr>
          </a:p>
          <a:p>
            <a:pPr>
              <a:lnSpc>
                <a:spcPct val="100000"/>
              </a:lnSpc>
              <a:spcBef>
                <a:spcPts val="0"/>
              </a:spcBef>
              <a:spcAft>
                <a:spcPts val="1800"/>
              </a:spcAft>
            </a:pPr>
            <a:r>
              <a:rPr lang="fr-CH" sz="1200" dirty="0" smtClean="0">
                <a:solidFill>
                  <a:schemeClr val="bg1"/>
                </a:solidFill>
                <a:cs typeface="Arial" panose="020B0604020202020204" pitchFamily="34" charset="0"/>
              </a:rPr>
              <a:t>Counter-</a:t>
            </a:r>
            <a:r>
              <a:rPr lang="fr-CH" sz="1200" dirty="0" err="1" smtClean="0">
                <a:solidFill>
                  <a:schemeClr val="bg1"/>
                </a:solidFill>
                <a:cs typeface="Arial" panose="020B0604020202020204" pitchFamily="34" charset="0"/>
              </a:rPr>
              <a:t>smuggling</a:t>
            </a:r>
            <a:r>
              <a:rPr lang="fr-CH" sz="1200" dirty="0" smtClean="0">
                <a:solidFill>
                  <a:schemeClr val="bg1"/>
                </a:solidFill>
                <a:cs typeface="Arial" panose="020B0604020202020204" pitchFamily="34" charset="0"/>
              </a:rPr>
              <a:t> &amp; </a:t>
            </a:r>
            <a:r>
              <a:rPr lang="fr-CH" sz="1200" dirty="0" err="1" smtClean="0">
                <a:solidFill>
                  <a:schemeClr val="bg1"/>
                </a:solidFill>
                <a:cs typeface="Arial" panose="020B0604020202020204" pitchFamily="34" charset="0"/>
              </a:rPr>
              <a:t>counter-trafficking</a:t>
            </a:r>
            <a:r>
              <a:rPr lang="fr-CH" sz="1200" dirty="0" smtClean="0">
                <a:solidFill>
                  <a:schemeClr val="bg1"/>
                </a:solidFill>
                <a:cs typeface="Arial" panose="020B0604020202020204" pitchFamily="34" charset="0"/>
              </a:rPr>
              <a:t> </a:t>
            </a:r>
          </a:p>
          <a:p>
            <a:pPr>
              <a:lnSpc>
                <a:spcPct val="100000"/>
              </a:lnSpc>
              <a:spcBef>
                <a:spcPts val="0"/>
              </a:spcBef>
              <a:spcAft>
                <a:spcPts val="1800"/>
              </a:spcAft>
            </a:pPr>
            <a:r>
              <a:rPr lang="en-US" sz="1200" dirty="0" smtClean="0">
                <a:solidFill>
                  <a:schemeClr val="bg1"/>
                </a:solidFill>
                <a:cs typeface="Arial" panose="020B0604020202020204" pitchFamily="34" charset="0"/>
              </a:rPr>
              <a:t>Strengthen</a:t>
            </a:r>
            <a:r>
              <a:rPr lang="fr-CH" sz="1200" dirty="0" smtClean="0">
                <a:solidFill>
                  <a:schemeClr val="bg1"/>
                </a:solidFill>
                <a:cs typeface="Arial" panose="020B0604020202020204" pitchFamily="34" charset="0"/>
              </a:rPr>
              <a:t> </a:t>
            </a:r>
            <a:r>
              <a:rPr lang="fr-CH" sz="1200" dirty="0" err="1" smtClean="0">
                <a:solidFill>
                  <a:schemeClr val="bg1"/>
                </a:solidFill>
                <a:cs typeface="Arial" panose="020B0604020202020204" pitchFamily="34" charset="0"/>
              </a:rPr>
              <a:t>cooperation</a:t>
            </a:r>
            <a:r>
              <a:rPr lang="fr-CH" sz="1200" dirty="0" smtClean="0">
                <a:solidFill>
                  <a:schemeClr val="bg1"/>
                </a:solidFill>
                <a:cs typeface="Arial" panose="020B0604020202020204" pitchFamily="34" charset="0"/>
              </a:rPr>
              <a:t> </a:t>
            </a:r>
            <a:r>
              <a:rPr lang="fr-CH" sz="1200" dirty="0" err="1" smtClean="0">
                <a:solidFill>
                  <a:schemeClr val="bg1"/>
                </a:solidFill>
                <a:cs typeface="Arial" panose="020B0604020202020204" pitchFamily="34" charset="0"/>
              </a:rPr>
              <a:t>with</a:t>
            </a:r>
            <a:r>
              <a:rPr lang="fr-CH" sz="1200" dirty="0" smtClean="0">
                <a:solidFill>
                  <a:schemeClr val="bg1"/>
                </a:solidFill>
                <a:cs typeface="Arial" panose="020B0604020202020204" pitchFamily="34" charset="0"/>
              </a:rPr>
              <a:t> </a:t>
            </a:r>
            <a:r>
              <a:rPr lang="fr-CH" sz="1200" dirty="0" err="1" smtClean="0">
                <a:solidFill>
                  <a:schemeClr val="bg1"/>
                </a:solidFill>
                <a:cs typeface="Arial" panose="020B0604020202020204" pitchFamily="34" charset="0"/>
              </a:rPr>
              <a:t>partners</a:t>
            </a:r>
            <a:r>
              <a:rPr lang="fr-CH" sz="1200" dirty="0" smtClean="0">
                <a:solidFill>
                  <a:schemeClr val="bg1"/>
                </a:solidFill>
                <a:cs typeface="Arial" panose="020B0604020202020204" pitchFamily="34" charset="0"/>
              </a:rPr>
              <a:t> and </a:t>
            </a:r>
            <a:r>
              <a:rPr lang="fr-CH" sz="1200" dirty="0" err="1" smtClean="0">
                <a:solidFill>
                  <a:schemeClr val="bg1"/>
                </a:solidFill>
                <a:cs typeface="Arial" panose="020B0604020202020204" pitchFamily="34" charset="0"/>
              </a:rPr>
              <a:t>donors</a:t>
            </a:r>
            <a:r>
              <a:rPr lang="fr-CH" sz="1200" dirty="0" smtClean="0">
                <a:solidFill>
                  <a:schemeClr val="bg1"/>
                </a:solidFill>
                <a:cs typeface="Arial" panose="020B0604020202020204" pitchFamily="34" charset="0"/>
              </a:rPr>
              <a:t> </a:t>
            </a:r>
          </a:p>
          <a:p>
            <a:pPr>
              <a:lnSpc>
                <a:spcPct val="100000"/>
              </a:lnSpc>
              <a:spcBef>
                <a:spcPts val="0"/>
              </a:spcBef>
              <a:spcAft>
                <a:spcPts val="1800"/>
              </a:spcAft>
            </a:pPr>
            <a:endParaRPr lang="en-US" sz="1200" dirty="0" smtClean="0">
              <a:solidFill>
                <a:schemeClr val="bg1"/>
              </a:solidFill>
              <a:cs typeface="Arial" panose="020B0604020202020204" pitchFamily="34" charset="0"/>
            </a:endParaRPr>
          </a:p>
          <a:p>
            <a:pPr>
              <a:spcBef>
                <a:spcPts val="0"/>
              </a:spcBef>
              <a:spcAft>
                <a:spcPts val="1800"/>
              </a:spcAft>
            </a:pPr>
            <a:endParaRPr lang="en-US" sz="1200" dirty="0" smtClean="0">
              <a:solidFill>
                <a:schemeClr val="bg1"/>
              </a:solidFill>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8</a:t>
            </a:fld>
            <a:endParaRPr lang="en-US" dirty="0"/>
          </a:p>
        </p:txBody>
      </p:sp>
    </p:spTree>
    <p:extLst>
      <p:ext uri="{BB962C8B-B14F-4D97-AF65-F5344CB8AC3E}">
        <p14:creationId xmlns:p14="http://schemas.microsoft.com/office/powerpoint/2010/main" val="61058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5F5B-3218-43A7-83BA-F0CFF133EBD0}" type="slidenum">
              <a:rPr lang="en-US" smtClean="0"/>
              <a:pPr/>
              <a:t>9</a:t>
            </a:fld>
            <a:endParaRPr lang="en-US" dirty="0"/>
          </a:p>
        </p:txBody>
      </p:sp>
    </p:spTree>
    <p:extLst>
      <p:ext uri="{BB962C8B-B14F-4D97-AF65-F5344CB8AC3E}">
        <p14:creationId xmlns:p14="http://schemas.microsoft.com/office/powerpoint/2010/main" val="187574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263981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317161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56247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106219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62027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182314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314244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241872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124265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75716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B2FC1-0496-44B0-9F31-E6F9D7437D02}" type="datetimeFigureOut">
              <a:rPr lang="en-US" smtClean="0"/>
              <a:pPr/>
              <a:t>7/14/16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463193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B2FC1-0496-44B0-9F31-E6F9D7437D02}" type="datetimeFigureOut">
              <a:rPr lang="en-US" smtClean="0"/>
              <a:pPr/>
              <a:t>7/14/16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C7F30-87AC-475C-99D5-8C88C8FDBCF3}" type="slidenum">
              <a:rPr lang="en-US" smtClean="0"/>
              <a:pPr/>
              <a:t>‹Nr.›</a:t>
            </a:fld>
            <a:endParaRPr lang="en-US" dirty="0"/>
          </a:p>
        </p:txBody>
      </p:sp>
    </p:spTree>
    <p:extLst>
      <p:ext uri="{BB962C8B-B14F-4D97-AF65-F5344CB8AC3E}">
        <p14:creationId xmlns:p14="http://schemas.microsoft.com/office/powerpoint/2010/main" val="3903981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vador Gutiérrez\Downloads\14373907248_76aee60b91_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778" y="1"/>
            <a:ext cx="1215498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910860"/>
            <a:ext cx="5913726" cy="939801"/>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11" name="Subtitle 2"/>
          <p:cNvSpPr txBox="1">
            <a:spLocks/>
          </p:cNvSpPr>
          <p:nvPr/>
        </p:nvSpPr>
        <p:spPr>
          <a:xfrm>
            <a:off x="37018" y="5003866"/>
            <a:ext cx="9144000" cy="149884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endParaRPr lang="en-GB" altLang="en-US" sz="1800" b="1" dirty="0" smtClean="0">
              <a:solidFill>
                <a:schemeClr val="bg1"/>
              </a:solidFill>
              <a:latin typeface="Gill Sans MT" panose="020B0502020104020203" pitchFamily="34" charset="0"/>
              <a:cs typeface="Arial" panose="020B0604020202020204" pitchFamily="34" charset="0"/>
            </a:endParaRPr>
          </a:p>
          <a:p>
            <a:pPr marL="0" indent="0">
              <a:spcBef>
                <a:spcPct val="0"/>
              </a:spcBef>
              <a:buNone/>
            </a:pPr>
            <a:endParaRPr lang="en-GB" altLang="en-US" sz="1800" b="1" dirty="0" smtClean="0">
              <a:solidFill>
                <a:schemeClr val="bg1"/>
              </a:solidFill>
              <a:latin typeface="Gill Sans MT" panose="020B0502020104020203" pitchFamily="34" charset="0"/>
              <a:cs typeface="Arial" panose="020B0604020202020204" pitchFamily="34" charset="0"/>
            </a:endParaRPr>
          </a:p>
          <a:p>
            <a:pPr marL="0" indent="0">
              <a:spcBef>
                <a:spcPct val="0"/>
              </a:spcBef>
              <a:buNone/>
            </a:pPr>
            <a:endParaRPr lang="en-GB" altLang="en-US" sz="2000" b="1" dirty="0" smtClean="0">
              <a:solidFill>
                <a:schemeClr val="bg1"/>
              </a:solidFill>
              <a:latin typeface="Gill Sans MT" panose="020B0502020104020203" pitchFamily="34" charset="0"/>
              <a:cs typeface="Arial" panose="020B0604020202020204" pitchFamily="34" charset="0"/>
            </a:endParaRPr>
          </a:p>
          <a:p>
            <a:pPr marL="0" indent="0">
              <a:spcBef>
                <a:spcPct val="0"/>
              </a:spcBef>
              <a:buNone/>
            </a:pPr>
            <a:r>
              <a:rPr lang="en-GB" altLang="en-US" sz="1600" b="1" dirty="0" smtClean="0">
                <a:solidFill>
                  <a:schemeClr val="bg1"/>
                </a:solidFill>
                <a:latin typeface="Gill Sans MT" panose="020B0502020104020203" pitchFamily="34" charset="0"/>
                <a:cs typeface="Arial" panose="020B0604020202020204" pitchFamily="34" charset="0"/>
              </a:rPr>
              <a:t>International Organization for Migration</a:t>
            </a:r>
            <a:endParaRPr lang="en-GB" altLang="en-US" sz="1600" b="1" dirty="0">
              <a:solidFill>
                <a:schemeClr val="bg1"/>
              </a:solidFill>
              <a:latin typeface="Gill Sans MT" panose="020B0502020104020203" pitchFamily="34" charset="0"/>
              <a:cs typeface="Arial" panose="020B0604020202020204" pitchFamily="34" charset="0"/>
            </a:endParaRPr>
          </a:p>
        </p:txBody>
      </p:sp>
      <p:pic>
        <p:nvPicPr>
          <p:cNvPr id="7" name="Picture 6"/>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5019148" y="6056067"/>
            <a:ext cx="686071" cy="705529"/>
          </a:xfrm>
          <a:prstGeom prst="rect">
            <a:avLst/>
          </a:prstGeom>
        </p:spPr>
      </p:pic>
      <p:sp>
        <p:nvSpPr>
          <p:cNvPr id="8" name="Title 1"/>
          <p:cNvSpPr txBox="1">
            <a:spLocks/>
          </p:cNvSpPr>
          <p:nvPr/>
        </p:nvSpPr>
        <p:spPr>
          <a:xfrm>
            <a:off x="557213" y="0"/>
            <a:ext cx="11058525" cy="1661160"/>
          </a:xfrm>
          <a:prstGeom prst="rect">
            <a:avLst/>
          </a:prstGeom>
          <a:solidFill>
            <a:schemeClr val="bg1">
              <a:alpha val="49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rgbClr val="0070C0"/>
                </a:solidFill>
                <a:latin typeface="+mn-lt"/>
              </a:rPr>
              <a:t>The Plan of IOM to Strengthen the Management of Extracontinental, Cuban and Haitian Migration Flows </a:t>
            </a:r>
          </a:p>
          <a:p>
            <a:pPr algn="ctr"/>
            <a:r>
              <a:rPr lang="en-GB" sz="2400" dirty="0" smtClean="0"/>
              <a:t>Submitted for Discussion</a:t>
            </a:r>
          </a:p>
          <a:p>
            <a:pPr algn="ctr"/>
            <a:r>
              <a:rPr lang="en-GB" sz="2400" dirty="0" smtClean="0"/>
              <a:t>Version of May 2016</a:t>
            </a:r>
            <a:r>
              <a:rPr lang="en-GB" sz="2800" dirty="0" smtClean="0"/>
              <a:t/>
            </a:r>
            <a:br>
              <a:rPr lang="en-GB" sz="2800" dirty="0" smtClean="0"/>
            </a:br>
            <a:endParaRPr lang="en-GB" sz="2200" dirty="0" smtClean="0"/>
          </a:p>
          <a:p>
            <a:pPr algn="ctr"/>
            <a:endParaRPr lang="en-GB" sz="2000" dirty="0"/>
          </a:p>
        </p:txBody>
      </p:sp>
    </p:spTree>
    <p:extLst>
      <p:ext uri="{BB962C8B-B14F-4D97-AF65-F5344CB8AC3E}">
        <p14:creationId xmlns:p14="http://schemas.microsoft.com/office/powerpoint/2010/main" val="41580545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96240"/>
            <a:ext cx="12043261" cy="614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38113" y="507825"/>
            <a:ext cx="8163907" cy="694250"/>
          </a:xfrm>
          <a:solidFill>
            <a:schemeClr val="bg1"/>
          </a:solidFill>
        </p:spPr>
        <p:txBody>
          <a:bodyPr anchor="t">
            <a:noAutofit/>
          </a:bodyPr>
          <a:lstStyle/>
          <a:p>
            <a:pPr lvl="1" algn="l" rtl="0">
              <a:spcBef>
                <a:spcPct val="0"/>
              </a:spcBef>
              <a:spcAft>
                <a:spcPts val="1200"/>
              </a:spcAft>
            </a:pPr>
            <a:r>
              <a:rPr lang="en-GB" b="1" kern="1200" dirty="0" smtClean="0">
                <a:solidFill>
                  <a:srgbClr val="000090"/>
                </a:solidFill>
                <a:latin typeface="+mj-lt"/>
                <a:ea typeface="+mj-ea"/>
                <a:cs typeface="+mj-cs"/>
              </a:rPr>
              <a:t>Table 1</a:t>
            </a:r>
            <a:r>
              <a:rPr lang="en-GB" sz="2400" b="1" kern="1200" dirty="0" smtClean="0">
                <a:solidFill>
                  <a:schemeClr val="tx1"/>
                </a:solidFill>
                <a:latin typeface="+mj-lt"/>
                <a:ea typeface="+mj-ea"/>
                <a:cs typeface="+mj-cs"/>
              </a:rPr>
              <a:t/>
            </a:r>
            <a:br>
              <a:rPr lang="en-GB" sz="2400" b="1" kern="1200" dirty="0" smtClean="0">
                <a:solidFill>
                  <a:schemeClr val="tx1"/>
                </a:solidFill>
                <a:latin typeface="+mj-lt"/>
                <a:ea typeface="+mj-ea"/>
                <a:cs typeface="+mj-cs"/>
              </a:rPr>
            </a:br>
            <a:r>
              <a:rPr lang="en-GB" sz="2400" b="1" kern="1200" dirty="0" smtClean="0">
                <a:solidFill>
                  <a:schemeClr val="tx1"/>
                </a:solidFill>
                <a:latin typeface="Arial"/>
                <a:ea typeface="+mj-ea"/>
                <a:cs typeface="Arial"/>
              </a:rPr>
              <a:t>Immediate Actions and their Differentiated Approaches</a:t>
            </a:r>
            <a:endParaRPr lang="en-GB" sz="2400" i="1" dirty="0">
              <a:solidFill>
                <a:srgbClr val="0070C0"/>
              </a:solidFill>
              <a:latin typeface="Arial"/>
              <a:cs typeface="Arial"/>
            </a:endParaRPr>
          </a:p>
        </p:txBody>
      </p:sp>
    </p:spTree>
    <p:extLst>
      <p:ext uri="{BB962C8B-B14F-4D97-AF65-F5344CB8AC3E}">
        <p14:creationId xmlns:p14="http://schemas.microsoft.com/office/powerpoint/2010/main" val="377149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833890"/>
              </p:ext>
            </p:extLst>
          </p:nvPr>
        </p:nvGraphicFramePr>
        <p:xfrm>
          <a:off x="182879" y="152401"/>
          <a:ext cx="11795761" cy="6553197"/>
        </p:xfrm>
        <a:graphic>
          <a:graphicData uri="http://schemas.openxmlformats.org/drawingml/2006/table">
            <a:tbl>
              <a:tblPr firstRow="1" firstCol="1" bandRow="1"/>
              <a:tblGrid>
                <a:gridCol w="11795761"/>
              </a:tblGrid>
              <a:tr h="849573">
                <a:tc>
                  <a:txBody>
                    <a:bodyPr/>
                    <a:lstStyle/>
                    <a:p>
                      <a:pPr marL="342900" lvl="0" indent="-342900">
                        <a:lnSpc>
                          <a:spcPct val="115000"/>
                        </a:lnSpc>
                        <a:spcAft>
                          <a:spcPts val="0"/>
                        </a:spcAft>
                        <a:buClr>
                          <a:srgbClr val="FFFFFF"/>
                        </a:buClr>
                        <a:buFont typeface="+mj-lt"/>
                        <a:buAutoNum type="romanUcPeriod"/>
                      </a:pPr>
                      <a:r>
                        <a:rPr lang="en-GB" sz="3200" b="1" noProof="0" dirty="0" smtClean="0">
                          <a:solidFill>
                            <a:srgbClr val="FFFFFF"/>
                          </a:solidFill>
                          <a:effectLst/>
                          <a:latin typeface="Calibri"/>
                          <a:ea typeface="Calibri"/>
                          <a:cs typeface="Times New Roman"/>
                        </a:rPr>
                        <a:t>Immediate Actions</a:t>
                      </a:r>
                      <a:r>
                        <a:rPr lang="en-GB" sz="3200" b="1" baseline="0" noProof="0" dirty="0" smtClean="0">
                          <a:solidFill>
                            <a:srgbClr val="FFFFFF"/>
                          </a:solidFill>
                          <a:effectLst/>
                          <a:latin typeface="Calibri"/>
                          <a:ea typeface="Calibri"/>
                          <a:cs typeface="Times New Roman"/>
                        </a:rPr>
                        <a:t> </a:t>
                      </a:r>
                      <a:r>
                        <a:rPr lang="en-GB" sz="3200" b="1" noProof="0" dirty="0" smtClean="0">
                          <a:solidFill>
                            <a:srgbClr val="FFFFFF"/>
                          </a:solidFill>
                          <a:effectLst/>
                          <a:latin typeface="Calibri"/>
                          <a:ea typeface="Calibri"/>
                          <a:cs typeface="Times New Roman"/>
                        </a:rPr>
                        <a:t>(to be taken</a:t>
                      </a:r>
                      <a:r>
                        <a:rPr lang="en-GB" sz="3200" b="1" baseline="0" noProof="0" dirty="0" smtClean="0">
                          <a:solidFill>
                            <a:srgbClr val="FFFFFF"/>
                          </a:solidFill>
                          <a:effectLst/>
                          <a:latin typeface="Calibri"/>
                          <a:ea typeface="Calibri"/>
                          <a:cs typeface="Times New Roman"/>
                        </a:rPr>
                        <a:t> as soon as possible</a:t>
                      </a:r>
                      <a:r>
                        <a:rPr lang="en-GB" sz="3200" b="1" noProof="0" dirty="0" smtClean="0">
                          <a:solidFill>
                            <a:srgbClr val="FFFFFF"/>
                          </a:solidFill>
                          <a:effectLst/>
                          <a:latin typeface="Calibri"/>
                          <a:ea typeface="Calibri"/>
                          <a:cs typeface="Times New Roman"/>
                        </a:rPr>
                        <a:t>)</a:t>
                      </a:r>
                      <a:endParaRPr lang="en-GB" sz="4000"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48DD4"/>
                    </a:solidFill>
                  </a:tcPr>
                </a:tc>
              </a:tr>
              <a:tr h="950604">
                <a:tc>
                  <a:txBody>
                    <a:bodyPr/>
                    <a:lstStyle/>
                    <a:p>
                      <a:pPr algn="just">
                        <a:lnSpc>
                          <a:spcPct val="115000"/>
                        </a:lnSpc>
                        <a:spcAft>
                          <a:spcPts val="0"/>
                        </a:spcAft>
                      </a:pPr>
                      <a:r>
                        <a:rPr lang="en-GB" sz="2700" b="1" noProof="0" dirty="0" smtClean="0">
                          <a:solidFill>
                            <a:srgbClr val="002060"/>
                          </a:solidFill>
                          <a:effectLst/>
                          <a:latin typeface="Calibri"/>
                          <a:ea typeface="Calibri"/>
                          <a:cs typeface="Times New Roman"/>
                        </a:rPr>
                        <a:t>Meeting the basic</a:t>
                      </a:r>
                      <a:r>
                        <a:rPr lang="en-GB" sz="2700" b="1" baseline="0" noProof="0" dirty="0" smtClean="0">
                          <a:solidFill>
                            <a:srgbClr val="002060"/>
                          </a:solidFill>
                          <a:effectLst/>
                          <a:latin typeface="Calibri"/>
                          <a:ea typeface="Calibri"/>
                          <a:cs typeface="Times New Roman"/>
                        </a:rPr>
                        <a:t> needs of migrants, particularly food, water and sanitation, accommodation and health care.</a:t>
                      </a:r>
                      <a:endParaRPr lang="en-GB" sz="27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B7B7"/>
                    </a:solidFill>
                  </a:tcPr>
                </a:tc>
              </a:tr>
              <a:tr h="950604">
                <a:tc>
                  <a:txBody>
                    <a:bodyPr/>
                    <a:lstStyle/>
                    <a:p>
                      <a:pPr algn="just">
                        <a:lnSpc>
                          <a:spcPct val="115000"/>
                        </a:lnSpc>
                        <a:spcAft>
                          <a:spcPts val="0"/>
                        </a:spcAft>
                      </a:pPr>
                      <a:r>
                        <a:rPr lang="en-GB" sz="2700" b="1" noProof="0" dirty="0" smtClean="0">
                          <a:solidFill>
                            <a:srgbClr val="002060"/>
                          </a:solidFill>
                          <a:effectLst/>
                          <a:latin typeface="Calibri"/>
                          <a:ea typeface="Calibri"/>
                          <a:cs typeface="Times New Roman"/>
                        </a:rPr>
                        <a:t>Strengthening rescue</a:t>
                      </a:r>
                      <a:r>
                        <a:rPr lang="en-GB" sz="2700" b="1" baseline="0" noProof="0" dirty="0" smtClean="0">
                          <a:solidFill>
                            <a:srgbClr val="002060"/>
                          </a:solidFill>
                          <a:effectLst/>
                          <a:latin typeface="Calibri"/>
                          <a:ea typeface="Calibri"/>
                          <a:cs typeface="Times New Roman"/>
                        </a:rPr>
                        <a:t> capacities and contingency planning at land and sea borders to be able to provide assistance to </a:t>
                      </a:r>
                      <a:r>
                        <a:rPr lang="en-GB" sz="2700" b="1" noProof="0" dirty="0" smtClean="0">
                          <a:solidFill>
                            <a:srgbClr val="002060"/>
                          </a:solidFill>
                          <a:effectLst/>
                          <a:latin typeface="Calibri"/>
                          <a:ea typeface="Calibri"/>
                          <a:cs typeface="Times New Roman"/>
                        </a:rPr>
                        <a:t>large numbers</a:t>
                      </a:r>
                      <a:r>
                        <a:rPr lang="en-GB" sz="2700" b="1" baseline="0" noProof="0" dirty="0" smtClean="0">
                          <a:solidFill>
                            <a:srgbClr val="002060"/>
                          </a:solidFill>
                          <a:effectLst/>
                          <a:latin typeface="Calibri"/>
                          <a:ea typeface="Calibri"/>
                          <a:cs typeface="Times New Roman"/>
                        </a:rPr>
                        <a:t> of migrants</a:t>
                      </a:r>
                      <a:r>
                        <a:rPr lang="en-GB" sz="2700" b="1" noProof="0" dirty="0" smtClean="0">
                          <a:solidFill>
                            <a:srgbClr val="002060"/>
                          </a:solidFill>
                          <a:effectLst/>
                          <a:latin typeface="Calibri"/>
                          <a:ea typeface="Calibri"/>
                          <a:cs typeface="Times New Roman"/>
                        </a:rPr>
                        <a:t>.</a:t>
                      </a:r>
                      <a:endParaRPr lang="en-GB" sz="27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B7B7"/>
                    </a:solidFill>
                  </a:tcPr>
                </a:tc>
              </a:tr>
              <a:tr h="950604">
                <a:tc>
                  <a:txBody>
                    <a:bodyPr/>
                    <a:lstStyle/>
                    <a:p>
                      <a:pPr algn="just">
                        <a:lnSpc>
                          <a:spcPct val="115000"/>
                        </a:lnSpc>
                        <a:spcAft>
                          <a:spcPts val="0"/>
                        </a:spcAft>
                      </a:pPr>
                      <a:r>
                        <a:rPr lang="en-GB" sz="2700" b="1" noProof="0" dirty="0" smtClean="0">
                          <a:solidFill>
                            <a:srgbClr val="002060"/>
                          </a:solidFill>
                          <a:effectLst/>
                          <a:latin typeface="Calibri"/>
                          <a:ea typeface="Calibri"/>
                          <a:cs typeface="Times New Roman"/>
                        </a:rPr>
                        <a:t>Mapping capacities to provide assistance to extracontinental migrants at the borders and developing a plan to facilitate access</a:t>
                      </a:r>
                      <a:r>
                        <a:rPr lang="en-GB" sz="2700" b="1" baseline="0" noProof="0" dirty="0" smtClean="0">
                          <a:solidFill>
                            <a:srgbClr val="002060"/>
                          </a:solidFill>
                          <a:effectLst/>
                          <a:latin typeface="Calibri"/>
                          <a:ea typeface="Calibri"/>
                          <a:cs typeface="Times New Roman"/>
                        </a:rPr>
                        <a:t> to services</a:t>
                      </a:r>
                      <a:r>
                        <a:rPr lang="en-GB" sz="2700" b="1" noProof="0" dirty="0" smtClean="0">
                          <a:solidFill>
                            <a:srgbClr val="002060"/>
                          </a:solidFill>
                          <a:effectLst/>
                          <a:latin typeface="Calibri"/>
                          <a:ea typeface="Calibri"/>
                          <a:cs typeface="Times New Roman"/>
                        </a:rPr>
                        <a:t>.</a:t>
                      </a:r>
                      <a:endParaRPr lang="en-GB" sz="27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B7B7"/>
                    </a:solidFill>
                  </a:tcPr>
                </a:tc>
              </a:tr>
              <a:tr h="950604">
                <a:tc>
                  <a:txBody>
                    <a:bodyPr/>
                    <a:lstStyle/>
                    <a:p>
                      <a:pPr algn="just">
                        <a:lnSpc>
                          <a:spcPct val="115000"/>
                        </a:lnSpc>
                        <a:spcAft>
                          <a:spcPts val="0"/>
                        </a:spcAft>
                      </a:pPr>
                      <a:r>
                        <a:rPr lang="en-GB" sz="2700" b="1" noProof="0" dirty="0" smtClean="0">
                          <a:solidFill>
                            <a:srgbClr val="002060"/>
                          </a:solidFill>
                          <a:effectLst/>
                          <a:latin typeface="Calibri"/>
                          <a:ea typeface="Calibri"/>
                          <a:cs typeface="Times New Roman"/>
                        </a:rPr>
                        <a:t>A strategy to facilitate access to basic services with an intercultural approach for migrants.</a:t>
                      </a:r>
                      <a:endParaRPr lang="en-GB" sz="27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B7B7"/>
                    </a:solidFill>
                  </a:tcPr>
                </a:tc>
              </a:tr>
              <a:tr h="950604">
                <a:tc>
                  <a:txBody>
                    <a:bodyPr/>
                    <a:lstStyle/>
                    <a:p>
                      <a:pPr algn="just">
                        <a:lnSpc>
                          <a:spcPct val="115000"/>
                        </a:lnSpc>
                        <a:spcAft>
                          <a:spcPts val="0"/>
                        </a:spcAft>
                      </a:pPr>
                      <a:r>
                        <a:rPr lang="en-GB" sz="2700" b="1" noProof="0" dirty="0" smtClean="0">
                          <a:solidFill>
                            <a:srgbClr val="002060"/>
                          </a:solidFill>
                          <a:effectLst/>
                          <a:latin typeface="Calibri"/>
                          <a:ea typeface="Calibri"/>
                          <a:cs typeface="Times New Roman"/>
                        </a:rPr>
                        <a:t>Strengthening capacities for the registration, detection</a:t>
                      </a:r>
                      <a:r>
                        <a:rPr lang="en-GB" sz="2700" b="1" baseline="0" noProof="0" dirty="0" smtClean="0">
                          <a:solidFill>
                            <a:srgbClr val="002060"/>
                          </a:solidFill>
                          <a:effectLst/>
                          <a:latin typeface="Calibri"/>
                          <a:ea typeface="Calibri"/>
                          <a:cs typeface="Times New Roman"/>
                        </a:rPr>
                        <a:t> and referral of migrants in vulnerable situations to competent specialized authorities</a:t>
                      </a:r>
                      <a:r>
                        <a:rPr lang="en-GB" sz="2700" b="1" noProof="0" dirty="0" smtClean="0">
                          <a:solidFill>
                            <a:srgbClr val="002060"/>
                          </a:solidFill>
                          <a:effectLst/>
                          <a:latin typeface="Calibri"/>
                          <a:ea typeface="Calibri"/>
                          <a:cs typeface="Times New Roman"/>
                        </a:rPr>
                        <a:t>.</a:t>
                      </a:r>
                      <a:endParaRPr lang="en-GB" sz="27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B7B7"/>
                    </a:solidFill>
                  </a:tcPr>
                </a:tc>
              </a:tr>
              <a:tr h="950604">
                <a:tc>
                  <a:txBody>
                    <a:bodyPr/>
                    <a:lstStyle/>
                    <a:p>
                      <a:pPr algn="just">
                        <a:lnSpc>
                          <a:spcPct val="115000"/>
                        </a:lnSpc>
                        <a:spcAft>
                          <a:spcPts val="0"/>
                        </a:spcAft>
                      </a:pPr>
                      <a:r>
                        <a:rPr lang="en-GB" sz="2700" b="1" noProof="0" dirty="0" smtClean="0">
                          <a:solidFill>
                            <a:srgbClr val="002060"/>
                          </a:solidFill>
                          <a:effectLst/>
                          <a:latin typeface="Calibri"/>
                          <a:ea typeface="Calibri"/>
                          <a:cs typeface="Times New Roman"/>
                        </a:rPr>
                        <a:t>Providing</a:t>
                      </a:r>
                      <a:r>
                        <a:rPr lang="en-GB" sz="2700" b="1" baseline="0" noProof="0" dirty="0" smtClean="0">
                          <a:solidFill>
                            <a:srgbClr val="002060"/>
                          </a:solidFill>
                          <a:effectLst/>
                          <a:latin typeface="Calibri"/>
                          <a:ea typeface="Calibri"/>
                          <a:cs typeface="Times New Roman"/>
                        </a:rPr>
                        <a:t> psychosocial assistance to persons who have suffered stress or trauma during their migration process.</a:t>
                      </a:r>
                      <a:endParaRPr lang="en-GB" sz="27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B7B7"/>
                    </a:solidFill>
                  </a:tcPr>
                </a:tc>
              </a:tr>
            </a:tbl>
          </a:graphicData>
        </a:graphic>
      </p:graphicFrame>
    </p:spTree>
    <p:extLst>
      <p:ext uri="{BB962C8B-B14F-4D97-AF65-F5344CB8AC3E}">
        <p14:creationId xmlns:p14="http://schemas.microsoft.com/office/powerpoint/2010/main" val="423955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21" y="487680"/>
            <a:ext cx="12405144" cy="605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83469" y="541845"/>
            <a:ext cx="6746562" cy="1159178"/>
          </a:xfrm>
          <a:solidFill>
            <a:schemeClr val="bg1"/>
          </a:solidFill>
        </p:spPr>
        <p:txBody>
          <a:bodyPr anchor="t">
            <a:noAutofit/>
          </a:bodyPr>
          <a:lstStyle/>
          <a:p>
            <a:pPr lvl="1" algn="l" rtl="0">
              <a:spcBef>
                <a:spcPct val="0"/>
              </a:spcBef>
              <a:spcAft>
                <a:spcPts val="1200"/>
              </a:spcAft>
            </a:pPr>
            <a:r>
              <a:rPr lang="en-GB" b="1" kern="1200" dirty="0" smtClean="0">
                <a:solidFill>
                  <a:srgbClr val="000090"/>
                </a:solidFill>
                <a:latin typeface="+mj-lt"/>
                <a:ea typeface="+mj-ea"/>
                <a:cs typeface="+mj-cs"/>
              </a:rPr>
              <a:t>Table 2</a:t>
            </a:r>
            <a:r>
              <a:rPr lang="en-GB" sz="2400" b="1" kern="1200" dirty="0" smtClean="0">
                <a:solidFill>
                  <a:schemeClr val="tx1"/>
                </a:solidFill>
                <a:latin typeface="+mj-lt"/>
                <a:ea typeface="+mj-ea"/>
                <a:cs typeface="+mj-cs"/>
              </a:rPr>
              <a:t/>
            </a:r>
            <a:br>
              <a:rPr lang="en-GB" sz="2400" b="1" kern="1200" dirty="0" smtClean="0">
                <a:solidFill>
                  <a:schemeClr val="tx1"/>
                </a:solidFill>
                <a:latin typeface="+mj-lt"/>
                <a:ea typeface="+mj-ea"/>
                <a:cs typeface="+mj-cs"/>
              </a:rPr>
            </a:br>
            <a:r>
              <a:rPr lang="en-GB" sz="2400" b="1" kern="1200" dirty="0" smtClean="0">
                <a:solidFill>
                  <a:schemeClr val="tx1"/>
                </a:solidFill>
                <a:latin typeface="Arial"/>
                <a:ea typeface="+mj-ea"/>
                <a:cs typeface="Arial"/>
              </a:rPr>
              <a:t>Short-Term</a:t>
            </a:r>
            <a:r>
              <a:rPr lang="en-GB" sz="2400" b="1" kern="1200" dirty="0" smtClean="0">
                <a:solidFill>
                  <a:schemeClr val="tx1"/>
                </a:solidFill>
                <a:latin typeface="Arial"/>
                <a:ea typeface="+mj-ea"/>
                <a:cs typeface="Arial"/>
              </a:rPr>
              <a:t> Actions and their Differentiated </a:t>
            </a:r>
            <a:br>
              <a:rPr lang="en-GB" sz="2400" b="1" kern="1200" dirty="0" smtClean="0">
                <a:solidFill>
                  <a:schemeClr val="tx1"/>
                </a:solidFill>
                <a:latin typeface="Arial"/>
                <a:ea typeface="+mj-ea"/>
                <a:cs typeface="Arial"/>
              </a:rPr>
            </a:br>
            <a:r>
              <a:rPr lang="en-GB" sz="2400" b="1" kern="1200" dirty="0" smtClean="0">
                <a:solidFill>
                  <a:schemeClr val="tx1"/>
                </a:solidFill>
                <a:latin typeface="Arial"/>
                <a:ea typeface="+mj-ea"/>
                <a:cs typeface="Arial"/>
              </a:rPr>
              <a:t>Approaches</a:t>
            </a:r>
            <a:endParaRPr lang="en-GB" sz="2400" i="1" dirty="0">
              <a:solidFill>
                <a:srgbClr val="0070C0"/>
              </a:solidFill>
              <a:latin typeface="Arial"/>
              <a:cs typeface="Arial"/>
            </a:endParaRPr>
          </a:p>
        </p:txBody>
      </p:sp>
    </p:spTree>
    <p:extLst>
      <p:ext uri="{BB962C8B-B14F-4D97-AF65-F5344CB8AC3E}">
        <p14:creationId xmlns:p14="http://schemas.microsoft.com/office/powerpoint/2010/main" val="423260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5130280"/>
              </p:ext>
            </p:extLst>
          </p:nvPr>
        </p:nvGraphicFramePr>
        <p:xfrm>
          <a:off x="274320" y="289559"/>
          <a:ext cx="11628120" cy="6433724"/>
        </p:xfrm>
        <a:graphic>
          <a:graphicData uri="http://schemas.openxmlformats.org/drawingml/2006/table">
            <a:tbl>
              <a:tblPr firstRow="1" firstCol="1" bandRow="1"/>
              <a:tblGrid>
                <a:gridCol w="11628120"/>
              </a:tblGrid>
              <a:tr h="1204573">
                <a:tc>
                  <a:txBody>
                    <a:bodyPr/>
                    <a:lstStyle/>
                    <a:p>
                      <a:pPr marL="342900" lvl="0" indent="-342900">
                        <a:lnSpc>
                          <a:spcPct val="115000"/>
                        </a:lnSpc>
                        <a:spcAft>
                          <a:spcPts val="0"/>
                        </a:spcAft>
                        <a:buFont typeface="+mj-lt"/>
                        <a:buAutoNum type="arabicPeriod"/>
                      </a:pPr>
                      <a:r>
                        <a:rPr lang="en-GB" sz="3200" b="1" noProof="0" dirty="0" smtClean="0">
                          <a:solidFill>
                            <a:srgbClr val="FFFFFF"/>
                          </a:solidFill>
                          <a:effectLst/>
                          <a:latin typeface="Calibri"/>
                          <a:ea typeface="Calibri"/>
                          <a:cs typeface="Times New Roman"/>
                        </a:rPr>
                        <a:t>Very</a:t>
                      </a:r>
                      <a:r>
                        <a:rPr lang="en-GB" sz="3200" b="1" baseline="0" noProof="0" dirty="0" smtClean="0">
                          <a:solidFill>
                            <a:srgbClr val="FFFFFF"/>
                          </a:solidFill>
                          <a:effectLst/>
                          <a:latin typeface="Calibri"/>
                          <a:ea typeface="Calibri"/>
                          <a:cs typeface="Times New Roman"/>
                        </a:rPr>
                        <a:t> Urgent Actions </a:t>
                      </a:r>
                      <a:r>
                        <a:rPr lang="en-GB" sz="3200" b="1" noProof="0" dirty="0" smtClean="0">
                          <a:solidFill>
                            <a:srgbClr val="FFFFFF"/>
                          </a:solidFill>
                          <a:effectLst/>
                          <a:latin typeface="Calibri"/>
                          <a:ea typeface="Calibri"/>
                          <a:cs typeface="Times New Roman"/>
                        </a:rPr>
                        <a:t>(to be taken within the next 6 months)</a:t>
                      </a:r>
                      <a:endParaRPr lang="en-GB" sz="4000"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48DD4"/>
                    </a:solidFill>
                  </a:tcPr>
                </a:tc>
              </a:tr>
              <a:tr h="1347821">
                <a:tc>
                  <a:txBody>
                    <a:bodyPr/>
                    <a:lstStyle/>
                    <a:p>
                      <a:pPr algn="just">
                        <a:lnSpc>
                          <a:spcPct val="115000"/>
                        </a:lnSpc>
                        <a:spcAft>
                          <a:spcPts val="0"/>
                        </a:spcAft>
                      </a:pPr>
                      <a:r>
                        <a:rPr lang="en-GB" sz="2800" b="1" noProof="0" dirty="0" smtClean="0">
                          <a:solidFill>
                            <a:srgbClr val="002060"/>
                          </a:solidFill>
                          <a:effectLst/>
                          <a:latin typeface="Calibri"/>
                          <a:ea typeface="Calibri"/>
                          <a:cs typeface="Times New Roman"/>
                        </a:rPr>
                        <a:t>Legal aid for migrants, including the development of instruments and mechanisms to</a:t>
                      </a:r>
                      <a:r>
                        <a:rPr lang="en-GB" sz="2800" b="1" baseline="0" noProof="0" dirty="0" smtClean="0">
                          <a:solidFill>
                            <a:srgbClr val="002060"/>
                          </a:solidFill>
                          <a:effectLst/>
                          <a:latin typeface="Calibri"/>
                          <a:ea typeface="Calibri"/>
                          <a:cs typeface="Times New Roman"/>
                        </a:rPr>
                        <a:t> provide information about rights, services, alternatives and crime reporting.</a:t>
                      </a:r>
                      <a:endParaRPr lang="en-GB" sz="40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DEBD"/>
                    </a:solidFill>
                  </a:tcPr>
                </a:tc>
              </a:tr>
              <a:tr h="1347821">
                <a:tc>
                  <a:txBody>
                    <a:bodyPr/>
                    <a:lstStyle/>
                    <a:p>
                      <a:pPr algn="just">
                        <a:lnSpc>
                          <a:spcPct val="115000"/>
                        </a:lnSpc>
                        <a:spcAft>
                          <a:spcPts val="0"/>
                        </a:spcAft>
                      </a:pPr>
                      <a:r>
                        <a:rPr lang="en-GB" sz="2800" b="1" noProof="0" dirty="0" smtClean="0">
                          <a:solidFill>
                            <a:srgbClr val="002060"/>
                          </a:solidFill>
                          <a:effectLst/>
                          <a:latin typeface="Calibri"/>
                          <a:ea typeface="Calibri"/>
                          <a:cs typeface="Times New Roman"/>
                        </a:rPr>
                        <a:t>Inter-institutional</a:t>
                      </a:r>
                      <a:r>
                        <a:rPr lang="en-GB" sz="2800" b="1" baseline="0" noProof="0" dirty="0" smtClean="0">
                          <a:solidFill>
                            <a:srgbClr val="002060"/>
                          </a:solidFill>
                          <a:effectLst/>
                          <a:latin typeface="Calibri"/>
                          <a:ea typeface="Calibri"/>
                          <a:cs typeface="Times New Roman"/>
                        </a:rPr>
                        <a:t> mobile teams providing information and assistance to extracontinental migrants</a:t>
                      </a:r>
                      <a:r>
                        <a:rPr lang="en-GB" sz="2800" b="1" noProof="0" dirty="0" smtClean="0">
                          <a:solidFill>
                            <a:srgbClr val="002060"/>
                          </a:solidFill>
                          <a:effectLst/>
                          <a:latin typeface="Calibri"/>
                          <a:ea typeface="Calibri"/>
                          <a:cs typeface="Times New Roman"/>
                        </a:rPr>
                        <a:t>.</a:t>
                      </a:r>
                      <a:endParaRPr lang="en-GB" sz="40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DEBD"/>
                    </a:solidFill>
                  </a:tcPr>
                </a:tc>
              </a:tr>
              <a:tr h="1204573">
                <a:tc>
                  <a:txBody>
                    <a:bodyPr/>
                    <a:lstStyle/>
                    <a:p>
                      <a:pPr algn="just">
                        <a:lnSpc>
                          <a:spcPct val="115000"/>
                        </a:lnSpc>
                        <a:spcAft>
                          <a:spcPts val="0"/>
                        </a:spcAft>
                      </a:pPr>
                      <a:r>
                        <a:rPr lang="en-GB" sz="2800" b="1" noProof="0" dirty="0" smtClean="0">
                          <a:solidFill>
                            <a:srgbClr val="002060"/>
                          </a:solidFill>
                          <a:effectLst/>
                          <a:latin typeface="Calibri"/>
                          <a:ea typeface="Calibri"/>
                          <a:cs typeface="Times New Roman"/>
                        </a:rPr>
                        <a:t>An</a:t>
                      </a:r>
                      <a:r>
                        <a:rPr lang="en-GB" sz="2800" b="1" baseline="0" noProof="0" dirty="0" smtClean="0">
                          <a:solidFill>
                            <a:srgbClr val="002060"/>
                          </a:solidFill>
                          <a:effectLst/>
                          <a:latin typeface="Calibri"/>
                          <a:ea typeface="Calibri"/>
                          <a:cs typeface="Times New Roman"/>
                        </a:rPr>
                        <a:t> information system on protection and assistance needs of migrants</a:t>
                      </a:r>
                      <a:r>
                        <a:rPr lang="en-GB" sz="2800" b="1" noProof="0" dirty="0" smtClean="0">
                          <a:solidFill>
                            <a:srgbClr val="002060"/>
                          </a:solidFill>
                          <a:effectLst/>
                          <a:latin typeface="Calibri"/>
                          <a:ea typeface="Calibri"/>
                          <a:cs typeface="Times New Roman"/>
                        </a:rPr>
                        <a:t>.</a:t>
                      </a:r>
                      <a:endParaRPr lang="en-GB" sz="40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DEBD"/>
                    </a:solidFill>
                  </a:tcPr>
                </a:tc>
              </a:tr>
              <a:tr h="1204573">
                <a:tc>
                  <a:txBody>
                    <a:bodyPr/>
                    <a:lstStyle/>
                    <a:p>
                      <a:pPr algn="just">
                        <a:lnSpc>
                          <a:spcPct val="115000"/>
                        </a:lnSpc>
                        <a:spcAft>
                          <a:spcPts val="0"/>
                        </a:spcAft>
                      </a:pPr>
                      <a:r>
                        <a:rPr lang="en-GB" sz="2800" b="1" noProof="0" dirty="0" smtClean="0">
                          <a:solidFill>
                            <a:srgbClr val="002060"/>
                          </a:solidFill>
                          <a:effectLst/>
                          <a:latin typeface="Calibri"/>
                          <a:ea typeface="Calibri"/>
                          <a:cs typeface="Times New Roman"/>
                        </a:rPr>
                        <a:t>An information system on services and assistance available</a:t>
                      </a:r>
                      <a:r>
                        <a:rPr lang="en-GB" sz="2800" b="1" baseline="0" noProof="0" dirty="0" smtClean="0">
                          <a:solidFill>
                            <a:srgbClr val="002060"/>
                          </a:solidFill>
                          <a:effectLst/>
                          <a:latin typeface="Calibri"/>
                          <a:ea typeface="Calibri"/>
                          <a:cs typeface="Times New Roman"/>
                        </a:rPr>
                        <a:t> to migrants</a:t>
                      </a:r>
                      <a:r>
                        <a:rPr lang="en-GB" sz="2800" b="1" noProof="0" dirty="0" smtClean="0">
                          <a:solidFill>
                            <a:srgbClr val="002060"/>
                          </a:solidFill>
                          <a:effectLst/>
                          <a:latin typeface="Calibri"/>
                          <a:ea typeface="Calibri"/>
                          <a:cs typeface="Times New Roman"/>
                        </a:rPr>
                        <a:t>.</a:t>
                      </a:r>
                      <a:endParaRPr lang="en-GB" sz="40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DEBD"/>
                    </a:solidFill>
                  </a:tcPr>
                </a:tc>
              </a:tr>
            </a:tbl>
          </a:graphicData>
        </a:graphic>
      </p:graphicFrame>
    </p:spTree>
    <p:extLst>
      <p:ext uri="{BB962C8B-B14F-4D97-AF65-F5344CB8AC3E}">
        <p14:creationId xmlns:p14="http://schemas.microsoft.com/office/powerpoint/2010/main" val="186800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72667"/>
            <a:ext cx="12191999" cy="648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02045" y="326385"/>
            <a:ext cx="4660234" cy="1159178"/>
          </a:xfrm>
          <a:solidFill>
            <a:schemeClr val="bg1"/>
          </a:solidFill>
        </p:spPr>
        <p:txBody>
          <a:bodyPr anchor="t">
            <a:noAutofit/>
          </a:bodyPr>
          <a:lstStyle/>
          <a:p>
            <a:pPr lvl="1" algn="l" rtl="0">
              <a:spcBef>
                <a:spcPct val="0"/>
              </a:spcBef>
              <a:spcAft>
                <a:spcPts val="1200"/>
              </a:spcAft>
            </a:pPr>
            <a:r>
              <a:rPr lang="en-GB" b="1" kern="1200" dirty="0" smtClean="0">
                <a:solidFill>
                  <a:srgbClr val="000090"/>
                </a:solidFill>
                <a:latin typeface="+mj-lt"/>
                <a:ea typeface="+mj-ea"/>
                <a:cs typeface="+mj-cs"/>
              </a:rPr>
              <a:t>Table 3</a:t>
            </a:r>
            <a:r>
              <a:rPr lang="en-GB" sz="2400" b="1" kern="1200" dirty="0" smtClean="0">
                <a:solidFill>
                  <a:schemeClr val="tx1"/>
                </a:solidFill>
                <a:latin typeface="+mj-lt"/>
                <a:ea typeface="+mj-ea"/>
                <a:cs typeface="+mj-cs"/>
              </a:rPr>
              <a:t/>
            </a:r>
            <a:br>
              <a:rPr lang="en-GB" sz="2400" b="1" kern="1200" dirty="0" smtClean="0">
                <a:solidFill>
                  <a:schemeClr val="tx1"/>
                </a:solidFill>
                <a:latin typeface="+mj-lt"/>
                <a:ea typeface="+mj-ea"/>
                <a:cs typeface="+mj-cs"/>
              </a:rPr>
            </a:br>
            <a:r>
              <a:rPr lang="en-GB" sz="2400" b="1" kern="1200" dirty="0" smtClean="0">
                <a:solidFill>
                  <a:schemeClr val="tx1"/>
                </a:solidFill>
                <a:latin typeface="Arial"/>
                <a:ea typeface="+mj-ea"/>
                <a:cs typeface="Arial"/>
              </a:rPr>
              <a:t>Long-Term</a:t>
            </a:r>
            <a:r>
              <a:rPr lang="en-GB" sz="2400" b="1" kern="1200" dirty="0" smtClean="0">
                <a:solidFill>
                  <a:schemeClr val="tx1"/>
                </a:solidFill>
                <a:latin typeface="Arial"/>
                <a:ea typeface="+mj-ea"/>
                <a:cs typeface="Arial"/>
              </a:rPr>
              <a:t> Actions and their </a:t>
            </a:r>
            <a:br>
              <a:rPr lang="en-GB" sz="2400" b="1" kern="1200" dirty="0" smtClean="0">
                <a:solidFill>
                  <a:schemeClr val="tx1"/>
                </a:solidFill>
                <a:latin typeface="Arial"/>
                <a:ea typeface="+mj-ea"/>
                <a:cs typeface="Arial"/>
              </a:rPr>
            </a:br>
            <a:r>
              <a:rPr lang="en-GB" sz="2400" b="1" kern="1200" dirty="0" smtClean="0">
                <a:solidFill>
                  <a:schemeClr val="tx1"/>
                </a:solidFill>
                <a:latin typeface="Arial"/>
                <a:ea typeface="+mj-ea"/>
                <a:cs typeface="Arial"/>
              </a:rPr>
              <a:t>Differentiated Approaches</a:t>
            </a:r>
            <a:endParaRPr lang="en-GB" sz="2400" i="1" dirty="0">
              <a:solidFill>
                <a:srgbClr val="0070C0"/>
              </a:solidFill>
              <a:latin typeface="Arial"/>
              <a:cs typeface="Arial"/>
            </a:endParaRPr>
          </a:p>
        </p:txBody>
      </p:sp>
    </p:spTree>
    <p:extLst>
      <p:ext uri="{BB962C8B-B14F-4D97-AF65-F5344CB8AC3E}">
        <p14:creationId xmlns:p14="http://schemas.microsoft.com/office/powerpoint/2010/main" val="252020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9208219"/>
              </p:ext>
            </p:extLst>
          </p:nvPr>
        </p:nvGraphicFramePr>
        <p:xfrm>
          <a:off x="198120" y="274324"/>
          <a:ext cx="11750040" cy="6468186"/>
        </p:xfrm>
        <a:graphic>
          <a:graphicData uri="http://schemas.openxmlformats.org/drawingml/2006/table">
            <a:tbl>
              <a:tblPr firstRow="1" firstCol="1" bandRow="1"/>
              <a:tblGrid>
                <a:gridCol w="11750040"/>
              </a:tblGrid>
              <a:tr h="555560">
                <a:tc>
                  <a:txBody>
                    <a:bodyPr/>
                    <a:lstStyle/>
                    <a:p>
                      <a:pPr marL="342900" lvl="0" indent="-342900">
                        <a:lnSpc>
                          <a:spcPct val="115000"/>
                        </a:lnSpc>
                        <a:spcAft>
                          <a:spcPts val="0"/>
                        </a:spcAft>
                        <a:buFont typeface="+mj-lt"/>
                        <a:buAutoNum type="arabicPeriod"/>
                      </a:pPr>
                      <a:r>
                        <a:rPr lang="en-GB" sz="2400" b="1" noProof="0" dirty="0" smtClean="0">
                          <a:solidFill>
                            <a:srgbClr val="FFFFFF"/>
                          </a:solidFill>
                          <a:effectLst/>
                          <a:latin typeface="Calibri"/>
                          <a:ea typeface="Calibri"/>
                          <a:cs typeface="Times New Roman"/>
                        </a:rPr>
                        <a:t>Urgent Actions (to be taken within the next 12 months)</a:t>
                      </a:r>
                      <a:endParaRPr lang="en-GB" sz="3200"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48DD4"/>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A strategy on prevention of conflict among migrants.</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621626">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An awareness-raising</a:t>
                      </a:r>
                      <a:r>
                        <a:rPr lang="en-GB" sz="2000" b="1" baseline="0" noProof="0" dirty="0" smtClean="0">
                          <a:solidFill>
                            <a:srgbClr val="002060"/>
                          </a:solidFill>
                          <a:effectLst/>
                          <a:latin typeface="Calibri"/>
                          <a:ea typeface="Calibri"/>
                          <a:cs typeface="Times New Roman"/>
                        </a:rPr>
                        <a:t> and information strategy to prevent conflict between migrants and communities.</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621626">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Identifying alternatives to detention: programme assessments,</a:t>
                      </a:r>
                      <a:r>
                        <a:rPr lang="en-GB" sz="2000" b="1" baseline="0" noProof="0" dirty="0" smtClean="0">
                          <a:solidFill>
                            <a:srgbClr val="002060"/>
                          </a:solidFill>
                          <a:effectLst/>
                          <a:latin typeface="Calibri"/>
                          <a:ea typeface="Calibri"/>
                          <a:cs typeface="Times New Roman"/>
                        </a:rPr>
                        <a:t> </a:t>
                      </a:r>
                      <a:r>
                        <a:rPr lang="en-GB" sz="2000" b="1" noProof="0" dirty="0" smtClean="0">
                          <a:solidFill>
                            <a:srgbClr val="002060"/>
                          </a:solidFill>
                          <a:effectLst/>
                          <a:latin typeface="Calibri"/>
                          <a:ea typeface="Calibri"/>
                          <a:cs typeface="Times New Roman"/>
                        </a:rPr>
                        <a:t>implementation,</a:t>
                      </a:r>
                      <a:r>
                        <a:rPr lang="en-GB" sz="2000" b="1" baseline="0" noProof="0" dirty="0" smtClean="0">
                          <a:solidFill>
                            <a:srgbClr val="002060"/>
                          </a:solidFill>
                          <a:effectLst/>
                          <a:latin typeface="Calibri"/>
                          <a:ea typeface="Calibri"/>
                          <a:cs typeface="Times New Roman"/>
                        </a:rPr>
                        <a:t> and monitoring and evaluation</a:t>
                      </a:r>
                      <a:r>
                        <a:rPr lang="en-GB" sz="2000" b="1" noProof="0" dirty="0" smtClean="0">
                          <a:solidFill>
                            <a:srgbClr val="002060"/>
                          </a:solidFill>
                          <a:effectLst/>
                          <a:latin typeface="Calibri"/>
                          <a:ea typeface="Calibri"/>
                          <a:cs typeface="Times New Roman"/>
                        </a:rPr>
                        <a:t>.</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621626">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An assessment of existing</a:t>
                      </a:r>
                      <a:r>
                        <a:rPr lang="en-GB" sz="2000" b="1" baseline="0" noProof="0" dirty="0" smtClean="0">
                          <a:solidFill>
                            <a:srgbClr val="002060"/>
                          </a:solidFill>
                          <a:effectLst/>
                          <a:latin typeface="Calibri"/>
                          <a:ea typeface="Calibri"/>
                          <a:cs typeface="Times New Roman"/>
                        </a:rPr>
                        <a:t> mechanisms in current legislation that could be alternatives which enable extracontinental migrants to stay or travel</a:t>
                      </a:r>
                      <a:r>
                        <a:rPr lang="en-GB" sz="2000" b="1" noProof="0" dirty="0" smtClean="0">
                          <a:solidFill>
                            <a:srgbClr val="002060"/>
                          </a:solidFill>
                          <a:effectLst/>
                          <a:latin typeface="Calibri"/>
                          <a:ea typeface="Calibri"/>
                          <a:cs typeface="Times New Roman"/>
                        </a:rPr>
                        <a:t>.</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Strengthening coordination</a:t>
                      </a:r>
                      <a:r>
                        <a:rPr lang="en-GB" sz="2000" b="1" baseline="0" noProof="0" dirty="0" smtClean="0">
                          <a:solidFill>
                            <a:srgbClr val="002060"/>
                          </a:solidFill>
                          <a:effectLst/>
                          <a:latin typeface="Calibri"/>
                          <a:ea typeface="Calibri"/>
                          <a:cs typeface="Times New Roman"/>
                        </a:rPr>
                        <a:t> between national actors.</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Strengthening binational coordination, particularly coordination between</a:t>
                      </a:r>
                      <a:r>
                        <a:rPr lang="en-GB" sz="2000" b="1" baseline="0" noProof="0" dirty="0" smtClean="0">
                          <a:solidFill>
                            <a:srgbClr val="002060"/>
                          </a:solidFill>
                          <a:effectLst/>
                          <a:latin typeface="Calibri"/>
                          <a:ea typeface="Calibri"/>
                          <a:cs typeface="Times New Roman"/>
                        </a:rPr>
                        <a:t> border authorities</a:t>
                      </a:r>
                      <a:r>
                        <a:rPr lang="en-GB" sz="2000" b="1" noProof="0" dirty="0" smtClean="0">
                          <a:solidFill>
                            <a:srgbClr val="002060"/>
                          </a:solidFill>
                          <a:effectLst/>
                          <a:latin typeface="Calibri"/>
                          <a:ea typeface="Calibri"/>
                          <a:cs typeface="Times New Roman"/>
                        </a:rPr>
                        <a:t>.</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Strengthening humanitarian visa programmes.</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Programmes</a:t>
                      </a:r>
                      <a:r>
                        <a:rPr lang="en-GB" sz="2000" b="1" baseline="0" noProof="0" dirty="0" smtClean="0">
                          <a:solidFill>
                            <a:srgbClr val="002060"/>
                          </a:solidFill>
                          <a:effectLst/>
                          <a:latin typeface="Calibri"/>
                          <a:ea typeface="Calibri"/>
                          <a:cs typeface="Times New Roman"/>
                        </a:rPr>
                        <a:t> on resettlement in third receiving countries. </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Temporary worker programmes, together with the private sector.</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r h="555560">
                <a:tc>
                  <a:txBody>
                    <a:bodyPr/>
                    <a:lstStyle/>
                    <a:p>
                      <a:pPr algn="just">
                        <a:lnSpc>
                          <a:spcPct val="115000"/>
                        </a:lnSpc>
                        <a:spcAft>
                          <a:spcPts val="0"/>
                        </a:spcAft>
                      </a:pPr>
                      <a:r>
                        <a:rPr lang="en-GB" sz="2000" b="1" noProof="0" dirty="0" smtClean="0">
                          <a:solidFill>
                            <a:srgbClr val="002060"/>
                          </a:solidFill>
                          <a:effectLst/>
                          <a:latin typeface="Calibri"/>
                          <a:ea typeface="Calibri"/>
                          <a:cs typeface="Times New Roman"/>
                        </a:rPr>
                        <a:t>Voluntary assisted return and reintegration programmes.</a:t>
                      </a:r>
                      <a:endParaRPr lang="en-GB" sz="3200" b="1" noProof="0" dirty="0">
                        <a:solidFill>
                          <a:srgbClr val="002060"/>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381174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34" y="60960"/>
            <a:ext cx="12183666"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24723" y="-1"/>
            <a:ext cx="6746562" cy="1122683"/>
          </a:xfrm>
          <a:solidFill>
            <a:schemeClr val="bg1"/>
          </a:solidFill>
        </p:spPr>
        <p:txBody>
          <a:bodyPr anchor="t">
            <a:noAutofit/>
          </a:bodyPr>
          <a:lstStyle/>
          <a:p>
            <a:pPr lvl="1" algn="l" rtl="0">
              <a:spcBef>
                <a:spcPct val="0"/>
              </a:spcBef>
              <a:spcAft>
                <a:spcPts val="1200"/>
              </a:spcAft>
            </a:pPr>
            <a:r>
              <a:rPr lang="en-GB" b="1" kern="1200" dirty="0" smtClean="0">
                <a:solidFill>
                  <a:srgbClr val="000090"/>
                </a:solidFill>
                <a:latin typeface="+mj-lt"/>
                <a:ea typeface="+mj-ea"/>
                <a:cs typeface="+mj-cs"/>
              </a:rPr>
              <a:t>Table 4</a:t>
            </a:r>
            <a:r>
              <a:rPr lang="en-GB" sz="2400" b="1" kern="1200" dirty="0" smtClean="0">
                <a:solidFill>
                  <a:schemeClr val="tx1"/>
                </a:solidFill>
                <a:latin typeface="+mj-lt"/>
                <a:ea typeface="+mj-ea"/>
                <a:cs typeface="+mj-cs"/>
              </a:rPr>
              <a:t/>
            </a:r>
            <a:br>
              <a:rPr lang="en-GB" sz="2400" b="1" kern="1200" dirty="0" smtClean="0">
                <a:solidFill>
                  <a:schemeClr val="tx1"/>
                </a:solidFill>
                <a:latin typeface="+mj-lt"/>
                <a:ea typeface="+mj-ea"/>
                <a:cs typeface="+mj-cs"/>
              </a:rPr>
            </a:br>
            <a:r>
              <a:rPr lang="en-GB" sz="2400" b="1" kern="1200" dirty="0" smtClean="0">
                <a:solidFill>
                  <a:schemeClr val="tx1"/>
                </a:solidFill>
                <a:latin typeface="Arial"/>
                <a:ea typeface="+mj-ea"/>
                <a:cs typeface="Arial"/>
              </a:rPr>
              <a:t>Long-Term</a:t>
            </a:r>
            <a:r>
              <a:rPr lang="en-GB" sz="2400" b="1" kern="1200" dirty="0" smtClean="0">
                <a:solidFill>
                  <a:schemeClr val="tx1"/>
                </a:solidFill>
                <a:latin typeface="Arial"/>
                <a:ea typeface="+mj-ea"/>
                <a:cs typeface="Arial"/>
              </a:rPr>
              <a:t> Actions and their Differentiated </a:t>
            </a:r>
            <a:br>
              <a:rPr lang="en-GB" sz="2400" b="1" kern="1200" dirty="0" smtClean="0">
                <a:solidFill>
                  <a:schemeClr val="tx1"/>
                </a:solidFill>
                <a:latin typeface="Arial"/>
                <a:ea typeface="+mj-ea"/>
                <a:cs typeface="Arial"/>
              </a:rPr>
            </a:br>
            <a:r>
              <a:rPr lang="en-GB" sz="2400" b="1" kern="1200" dirty="0" smtClean="0">
                <a:solidFill>
                  <a:schemeClr val="tx1"/>
                </a:solidFill>
                <a:latin typeface="Arial"/>
                <a:ea typeface="+mj-ea"/>
                <a:cs typeface="Arial"/>
              </a:rPr>
              <a:t>Approaches</a:t>
            </a:r>
            <a:endParaRPr lang="en-GB" sz="2400" i="1" dirty="0">
              <a:solidFill>
                <a:srgbClr val="0070C0"/>
              </a:solidFill>
              <a:latin typeface="Arial"/>
              <a:cs typeface="Arial"/>
            </a:endParaRPr>
          </a:p>
        </p:txBody>
      </p:sp>
    </p:spTree>
    <p:extLst>
      <p:ext uri="{BB962C8B-B14F-4D97-AF65-F5344CB8AC3E}">
        <p14:creationId xmlns:p14="http://schemas.microsoft.com/office/powerpoint/2010/main" val="170309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03604179"/>
              </p:ext>
            </p:extLst>
          </p:nvPr>
        </p:nvGraphicFramePr>
        <p:xfrm>
          <a:off x="289560" y="243838"/>
          <a:ext cx="11597640" cy="6381960"/>
        </p:xfrm>
        <a:graphic>
          <a:graphicData uri="http://schemas.openxmlformats.org/drawingml/2006/table">
            <a:tbl>
              <a:tblPr firstRow="1" firstCol="1" bandRow="1"/>
              <a:tblGrid>
                <a:gridCol w="11597640"/>
              </a:tblGrid>
              <a:tr h="595339">
                <a:tc>
                  <a:txBody>
                    <a:bodyPr/>
                    <a:lstStyle/>
                    <a:p>
                      <a:pPr marL="342900" lvl="0" indent="-342900">
                        <a:lnSpc>
                          <a:spcPct val="115000"/>
                        </a:lnSpc>
                        <a:spcAft>
                          <a:spcPts val="0"/>
                        </a:spcAft>
                        <a:buFont typeface="+mj-lt"/>
                        <a:buAutoNum type="arabicPeriod"/>
                      </a:pPr>
                      <a:r>
                        <a:rPr lang="en-GB" sz="2400" b="1" noProof="0" dirty="0" smtClean="0">
                          <a:solidFill>
                            <a:srgbClr val="FFFFFF"/>
                          </a:solidFill>
                          <a:effectLst/>
                          <a:latin typeface="Calibri"/>
                          <a:ea typeface="Calibri"/>
                          <a:cs typeface="Times New Roman"/>
                        </a:rPr>
                        <a:t>Short- and Medium-Term</a:t>
                      </a:r>
                      <a:r>
                        <a:rPr lang="en-GB" sz="2400" b="1" baseline="0" noProof="0" dirty="0" smtClean="0">
                          <a:solidFill>
                            <a:srgbClr val="FFFFFF"/>
                          </a:solidFill>
                          <a:effectLst/>
                          <a:latin typeface="Calibri"/>
                          <a:ea typeface="Calibri"/>
                          <a:cs typeface="Times New Roman"/>
                        </a:rPr>
                        <a:t> Actions </a:t>
                      </a:r>
                      <a:r>
                        <a:rPr lang="en-GB" sz="2400" b="1" noProof="0" dirty="0" smtClean="0">
                          <a:solidFill>
                            <a:srgbClr val="FFFFFF"/>
                          </a:solidFill>
                          <a:effectLst/>
                          <a:latin typeface="Calibri"/>
                          <a:ea typeface="Calibri"/>
                          <a:cs typeface="Times New Roman"/>
                        </a:rPr>
                        <a:t>(to be taken within the</a:t>
                      </a:r>
                      <a:r>
                        <a:rPr lang="en-GB" sz="2400" b="1" baseline="0" noProof="0" dirty="0" smtClean="0">
                          <a:solidFill>
                            <a:srgbClr val="FFFFFF"/>
                          </a:solidFill>
                          <a:effectLst/>
                          <a:latin typeface="Calibri"/>
                          <a:ea typeface="Calibri"/>
                          <a:cs typeface="Times New Roman"/>
                        </a:rPr>
                        <a:t> next 24 months</a:t>
                      </a:r>
                      <a:r>
                        <a:rPr lang="en-GB" sz="2400" b="1" noProof="0" dirty="0" smtClean="0">
                          <a:solidFill>
                            <a:srgbClr val="FFFFFF"/>
                          </a:solidFill>
                          <a:effectLst/>
                          <a:latin typeface="Calibri"/>
                          <a:ea typeface="Calibri"/>
                          <a:cs typeface="Times New Roman"/>
                        </a:rPr>
                        <a:t>)</a:t>
                      </a:r>
                      <a:endParaRPr lang="en-GB" sz="2400"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548DD4"/>
                    </a:solidFill>
                  </a:tcPr>
                </a:tc>
              </a:tr>
              <a:tr h="508824">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An information system and exchange of information for</a:t>
                      </a:r>
                      <a:r>
                        <a:rPr lang="en-GB" sz="1800" b="1" baseline="0" noProof="0" dirty="0" smtClean="0">
                          <a:solidFill>
                            <a:srgbClr val="365F91"/>
                          </a:solidFill>
                          <a:effectLst/>
                          <a:latin typeface="Calibri"/>
                          <a:ea typeface="Calibri"/>
                          <a:cs typeface="Times New Roman"/>
                        </a:rPr>
                        <a:t> public policymaking.</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A strategy to inform potential migrants about alternatives to irregular migration, including</a:t>
                      </a:r>
                      <a:r>
                        <a:rPr lang="en-GB" sz="1800" b="1" baseline="0" noProof="0" dirty="0" smtClean="0">
                          <a:solidFill>
                            <a:srgbClr val="365F91"/>
                          </a:solidFill>
                          <a:effectLst/>
                          <a:latin typeface="Calibri"/>
                          <a:ea typeface="Calibri"/>
                          <a:cs typeface="Times New Roman"/>
                        </a:rPr>
                        <a:t> the requirements for obtaining visas and work permits</a:t>
                      </a:r>
                      <a:r>
                        <a:rPr lang="en-GB" sz="1800" b="1" noProof="0" dirty="0" smtClean="0">
                          <a:solidFill>
                            <a:srgbClr val="365F91"/>
                          </a:solidFill>
                          <a:effectLst/>
                          <a:latin typeface="Calibri"/>
                          <a:ea typeface="Calibri"/>
                          <a:cs typeface="Times New Roman"/>
                        </a:rPr>
                        <a:t>.</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Information dissemination and awareness-raising</a:t>
                      </a:r>
                      <a:r>
                        <a:rPr lang="en-GB" sz="1800" b="1" baseline="0" noProof="0" dirty="0" smtClean="0">
                          <a:solidFill>
                            <a:srgbClr val="365F91"/>
                          </a:solidFill>
                          <a:effectLst/>
                          <a:latin typeface="Calibri"/>
                          <a:ea typeface="Calibri"/>
                          <a:cs typeface="Times New Roman"/>
                        </a:rPr>
                        <a:t> about the right to international protection, non-refoulement, the family unit and existing travel and stay permits in countries in the region</a:t>
                      </a:r>
                      <a:r>
                        <a:rPr lang="en-GB" sz="1800" b="1" noProof="0" dirty="0" smtClean="0">
                          <a:solidFill>
                            <a:srgbClr val="365F91"/>
                          </a:solidFill>
                          <a:effectLst/>
                          <a:latin typeface="Calibri"/>
                          <a:ea typeface="Calibri"/>
                          <a:cs typeface="Times New Roman"/>
                        </a:rPr>
                        <a:t>.</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Legal aid</a:t>
                      </a:r>
                      <a:r>
                        <a:rPr lang="en-GB" sz="1800" b="1" baseline="0" noProof="0" dirty="0" smtClean="0">
                          <a:solidFill>
                            <a:srgbClr val="365F91"/>
                          </a:solidFill>
                          <a:effectLst/>
                          <a:latin typeface="Calibri"/>
                          <a:ea typeface="Calibri"/>
                          <a:cs typeface="Times New Roman"/>
                        </a:rPr>
                        <a:t> for migrants relating to existing legal mechanisms to migrate regularly to the desired countries of destination, including the option to apply for refugee status in the country of origin</a:t>
                      </a:r>
                      <a:r>
                        <a:rPr lang="en-GB" sz="1800" b="1" noProof="0" dirty="0" smtClean="0">
                          <a:solidFill>
                            <a:srgbClr val="365F91"/>
                          </a:solidFill>
                          <a:effectLst/>
                          <a:latin typeface="Calibri"/>
                          <a:ea typeface="Calibri"/>
                          <a:cs typeface="Times New Roman"/>
                        </a:rPr>
                        <a:t>.</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Information campaigns in countries of origin and destination (oriented toward the diaspora) about alternatives to irregular migration to the most common countries of destination of extracontinental migrants.</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A strategy</a:t>
                      </a:r>
                      <a:r>
                        <a:rPr lang="en-GB" sz="1800" b="1" baseline="0" noProof="0" dirty="0" smtClean="0">
                          <a:solidFill>
                            <a:srgbClr val="365F91"/>
                          </a:solidFill>
                          <a:effectLst/>
                          <a:latin typeface="Calibri"/>
                          <a:ea typeface="Calibri"/>
                          <a:cs typeface="Times New Roman"/>
                        </a:rPr>
                        <a:t> on coordination with countries of origin and first entry to the continent, with the aim of combating migrant smuggling and trafficking networks.</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643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A strategy to harmonize the visa regime in countries in the region in order to facilitate regular migration.</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396908">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Strengthening the capacities of immigration authorities and airline staff to identify false</a:t>
                      </a:r>
                      <a:r>
                        <a:rPr lang="en-GB" sz="1800" b="1" baseline="0" noProof="0" dirty="0" smtClean="0">
                          <a:solidFill>
                            <a:srgbClr val="365F91"/>
                          </a:solidFill>
                          <a:effectLst/>
                          <a:latin typeface="Calibri"/>
                          <a:ea typeface="Calibri"/>
                          <a:cs typeface="Times New Roman"/>
                        </a:rPr>
                        <a:t> and forged documents</a:t>
                      </a:r>
                      <a:r>
                        <a:rPr lang="en-GB" sz="1800" b="1" noProof="0" dirty="0" smtClean="0">
                          <a:solidFill>
                            <a:srgbClr val="365F91"/>
                          </a:solidFill>
                          <a:effectLst/>
                          <a:latin typeface="Calibri"/>
                          <a:ea typeface="Calibri"/>
                          <a:cs typeface="Times New Roman"/>
                        </a:rPr>
                        <a:t>.</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Establishing and strengthening permanent migration</a:t>
                      </a:r>
                      <a:r>
                        <a:rPr lang="en-GB" sz="1800" b="1" baseline="0" noProof="0" dirty="0" smtClean="0">
                          <a:solidFill>
                            <a:srgbClr val="365F91"/>
                          </a:solidFill>
                          <a:effectLst/>
                          <a:latin typeface="Calibri"/>
                          <a:ea typeface="Calibri"/>
                          <a:cs typeface="Times New Roman"/>
                        </a:rPr>
                        <a:t> intelligence programmes to improve the effectiveness of the actions to combat migrant smuggling and trafficking</a:t>
                      </a:r>
                      <a:r>
                        <a:rPr lang="en-GB" sz="1800" b="1" noProof="0" dirty="0" smtClean="0">
                          <a:solidFill>
                            <a:srgbClr val="365F91"/>
                          </a:solidFill>
                          <a:effectLst/>
                          <a:latin typeface="Calibri"/>
                          <a:ea typeface="Calibri"/>
                          <a:cs typeface="Times New Roman"/>
                        </a:rPr>
                        <a:t>.</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00437">
                <a:tc>
                  <a:txBody>
                    <a:bodyPr/>
                    <a:lstStyle/>
                    <a:p>
                      <a:pPr algn="just">
                        <a:lnSpc>
                          <a:spcPct val="115000"/>
                        </a:lnSpc>
                        <a:spcAft>
                          <a:spcPts val="0"/>
                        </a:spcAft>
                      </a:pPr>
                      <a:r>
                        <a:rPr lang="en-GB" sz="1800" b="1" noProof="0" dirty="0" smtClean="0">
                          <a:solidFill>
                            <a:srgbClr val="365F91"/>
                          </a:solidFill>
                          <a:effectLst/>
                          <a:latin typeface="Calibri"/>
                          <a:ea typeface="Calibri"/>
                          <a:cs typeface="Times New Roman"/>
                        </a:rPr>
                        <a:t>Strengthening the capacities of national authorities to identify migrant smugglers</a:t>
                      </a:r>
                      <a:r>
                        <a:rPr lang="en-GB" sz="1800" b="1" baseline="0" noProof="0" dirty="0" smtClean="0">
                          <a:solidFill>
                            <a:srgbClr val="365F91"/>
                          </a:solidFill>
                          <a:effectLst/>
                          <a:latin typeface="Calibri"/>
                          <a:ea typeface="Calibri"/>
                          <a:cs typeface="Times New Roman"/>
                        </a:rPr>
                        <a:t> and traffickers and their victims among groups of extracontinental migrants</a:t>
                      </a:r>
                      <a:r>
                        <a:rPr lang="en-GB" sz="1800" b="1" noProof="0" dirty="0" smtClean="0">
                          <a:solidFill>
                            <a:srgbClr val="365F91"/>
                          </a:solidFill>
                          <a:effectLst/>
                          <a:latin typeface="Calibri"/>
                          <a:ea typeface="Calibri"/>
                          <a:cs typeface="Times New Roman"/>
                        </a:rPr>
                        <a:t>.</a:t>
                      </a:r>
                      <a:endParaRPr lang="en-GB" sz="28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0434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2590734"/>
              </p:ext>
            </p:extLst>
          </p:nvPr>
        </p:nvGraphicFramePr>
        <p:xfrm>
          <a:off x="274320" y="243836"/>
          <a:ext cx="11582400" cy="6240095"/>
        </p:xfrm>
        <a:graphic>
          <a:graphicData uri="http://schemas.openxmlformats.org/drawingml/2006/table">
            <a:tbl>
              <a:tblPr firstRow="1" firstCol="1" bandRow="1"/>
              <a:tblGrid>
                <a:gridCol w="11582400"/>
              </a:tblGrid>
              <a:tr h="725495">
                <a:tc>
                  <a:txBody>
                    <a:bodyPr/>
                    <a:lstStyle/>
                    <a:p>
                      <a:pPr algn="just">
                        <a:lnSpc>
                          <a:spcPct val="115000"/>
                        </a:lnSpc>
                        <a:spcAft>
                          <a:spcPts val="0"/>
                        </a:spcAft>
                      </a:pPr>
                      <a:r>
                        <a:rPr lang="en-GB" sz="2000" b="1" noProof="0" dirty="0" smtClean="0">
                          <a:solidFill>
                            <a:srgbClr val="365F91"/>
                          </a:solidFill>
                          <a:effectLst/>
                          <a:latin typeface="+mn-lt"/>
                          <a:ea typeface="Calibri"/>
                          <a:cs typeface="Times New Roman"/>
                        </a:rPr>
                        <a:t>Strengthening the capacities of national authorities to identify continental migrants </a:t>
                      </a:r>
                      <a:r>
                        <a:rPr lang="en-GB" sz="2000" b="1" baseline="0" noProof="0" dirty="0" smtClean="0">
                          <a:solidFill>
                            <a:srgbClr val="365F91"/>
                          </a:solidFill>
                          <a:effectLst/>
                          <a:latin typeface="+mn-lt"/>
                          <a:ea typeface="Calibri"/>
                          <a:cs typeface="Times New Roman"/>
                        </a:rPr>
                        <a:t>among groups of extracontinental migrants to prevent migrant smuggling and trafficking</a:t>
                      </a:r>
                      <a:r>
                        <a:rPr lang="en-GB" sz="2000" b="1" noProof="0" dirty="0" smtClean="0">
                          <a:solidFill>
                            <a:srgbClr val="365F91"/>
                          </a:solidFill>
                          <a:effectLst/>
                          <a:latin typeface="Calibri"/>
                          <a:ea typeface="Calibri"/>
                          <a:cs typeface="Times New Roman"/>
                        </a:rPr>
                        <a:t>.</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725495">
                <a:tc>
                  <a:txBody>
                    <a:bodyPr/>
                    <a:lstStyle/>
                    <a:p>
                      <a:pPr algn="just">
                        <a:lnSpc>
                          <a:spcPct val="115000"/>
                        </a:lnSpc>
                        <a:spcAft>
                          <a:spcPts val="0"/>
                        </a:spcAft>
                      </a:pPr>
                      <a:r>
                        <a:rPr lang="en-GB" sz="2000" b="1" noProof="0" dirty="0" smtClean="0">
                          <a:solidFill>
                            <a:srgbClr val="365F91"/>
                          </a:solidFill>
                          <a:effectLst/>
                          <a:latin typeface="+mn-lt"/>
                          <a:ea typeface="Calibri"/>
                          <a:cs typeface="Times New Roman"/>
                        </a:rPr>
                        <a:t>Strengthening the capacities of national authorities on prosecution of </a:t>
                      </a:r>
                      <a:r>
                        <a:rPr lang="en-GB" sz="2000" b="1" baseline="0" noProof="0" dirty="0" smtClean="0">
                          <a:solidFill>
                            <a:srgbClr val="365F91"/>
                          </a:solidFill>
                          <a:effectLst/>
                          <a:latin typeface="+mn-lt"/>
                          <a:ea typeface="Calibri"/>
                          <a:cs typeface="Times New Roman"/>
                        </a:rPr>
                        <a:t>the crimes of migrant smuggling and trafficking committed against extracontinental migrants.</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48389">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A strategy to facilitate visas to travel to countries of destination.</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725495">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Collecting information on</a:t>
                      </a:r>
                      <a:r>
                        <a:rPr lang="en-GB" sz="2000" b="1" baseline="0" noProof="0" dirty="0" smtClean="0">
                          <a:solidFill>
                            <a:srgbClr val="365F91"/>
                          </a:solidFill>
                          <a:effectLst/>
                          <a:latin typeface="Calibri"/>
                          <a:ea typeface="Calibri"/>
                          <a:cs typeface="Times New Roman"/>
                        </a:rPr>
                        <a:t> the work profiles of extracontinental migrants and designing labour integration programmes for them</a:t>
                      </a:r>
                      <a:r>
                        <a:rPr lang="en-GB" sz="2000" b="1" noProof="0" dirty="0" smtClean="0">
                          <a:solidFill>
                            <a:srgbClr val="365F91"/>
                          </a:solidFill>
                          <a:effectLst/>
                          <a:latin typeface="Calibri"/>
                          <a:ea typeface="Calibri"/>
                          <a:cs typeface="Times New Roman"/>
                        </a:rPr>
                        <a:t>.</a:t>
                      </a:r>
                      <a:endParaRPr lang="en-GB" sz="2000" b="1" noProof="0" dirty="0">
                        <a:solidFill>
                          <a:srgbClr val="365F91"/>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48389">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Developing labour migration programmes in countries of transit and destination.</a:t>
                      </a:r>
                      <a:endParaRPr lang="en-GB" sz="2000" b="1" noProof="0" dirty="0">
                        <a:solidFill>
                          <a:srgbClr val="365F91"/>
                        </a:solidFill>
                        <a:effectLst/>
                        <a:latin typeface="Calibri"/>
                        <a:ea typeface="Calibri"/>
                        <a:cs typeface="Times New Roman"/>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48389">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Developing programmes for admission and readmission for humanitarian reasons and resettlement of migrants. </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725495">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Establishing</a:t>
                      </a:r>
                      <a:r>
                        <a:rPr lang="en-GB" sz="2000" b="1" baseline="0" noProof="0" dirty="0" smtClean="0">
                          <a:solidFill>
                            <a:srgbClr val="365F91"/>
                          </a:solidFill>
                          <a:effectLst/>
                          <a:latin typeface="Calibri"/>
                          <a:ea typeface="Calibri"/>
                          <a:cs typeface="Times New Roman"/>
                        </a:rPr>
                        <a:t> programmes to generate a second option of regular migration for migrants who are unable to stay in the country</a:t>
                      </a:r>
                      <a:r>
                        <a:rPr lang="en-GB" sz="2000" b="1" noProof="0" dirty="0" smtClean="0">
                          <a:solidFill>
                            <a:srgbClr val="365F91"/>
                          </a:solidFill>
                          <a:effectLst/>
                          <a:latin typeface="Calibri"/>
                          <a:ea typeface="Calibri"/>
                          <a:cs typeface="Times New Roman"/>
                        </a:rPr>
                        <a:t>.</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14802">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Developing voluntary assisted</a:t>
                      </a:r>
                      <a:r>
                        <a:rPr lang="en-GB" sz="2000" b="1" baseline="0" noProof="0" dirty="0" smtClean="0">
                          <a:solidFill>
                            <a:srgbClr val="365F91"/>
                          </a:solidFill>
                          <a:effectLst/>
                          <a:latin typeface="Calibri"/>
                          <a:ea typeface="Calibri"/>
                          <a:cs typeface="Times New Roman"/>
                        </a:rPr>
                        <a:t> return and reintegration programmes</a:t>
                      </a:r>
                      <a:r>
                        <a:rPr lang="en-GB" sz="2000" b="1" noProof="0" dirty="0" smtClean="0">
                          <a:solidFill>
                            <a:srgbClr val="365F91"/>
                          </a:solidFill>
                          <a:effectLst/>
                          <a:latin typeface="Calibri"/>
                          <a:ea typeface="Calibri"/>
                          <a:cs typeface="Times New Roman"/>
                        </a:rPr>
                        <a:t>.</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725495">
                <a:tc>
                  <a:txBody>
                    <a:bodyPr/>
                    <a:lstStyle/>
                    <a:p>
                      <a:pPr algn="just">
                        <a:lnSpc>
                          <a:spcPct val="115000"/>
                        </a:lnSpc>
                        <a:spcAft>
                          <a:spcPts val="0"/>
                        </a:spcAft>
                      </a:pPr>
                      <a:r>
                        <a:rPr lang="en-GB" sz="2000" b="1" noProof="0" dirty="0" smtClean="0">
                          <a:solidFill>
                            <a:srgbClr val="365F91"/>
                          </a:solidFill>
                          <a:effectLst/>
                          <a:latin typeface="Calibri"/>
                          <a:ea typeface="Calibri"/>
                          <a:cs typeface="Times New Roman"/>
                        </a:rPr>
                        <a:t>A strategy to promote regular migration through identifying</a:t>
                      </a:r>
                      <a:r>
                        <a:rPr lang="en-GB" sz="2000" b="1" baseline="0" noProof="0" dirty="0" smtClean="0">
                          <a:solidFill>
                            <a:srgbClr val="365F91"/>
                          </a:solidFill>
                          <a:effectLst/>
                          <a:latin typeface="Calibri"/>
                          <a:ea typeface="Calibri"/>
                          <a:cs typeface="Times New Roman"/>
                        </a:rPr>
                        <a:t> and eliminating the obstacles that hinder the right to family reunification, international protection, the principle of non-refoulement, etc</a:t>
                      </a:r>
                      <a:r>
                        <a:rPr lang="en-GB" sz="2000" b="1" noProof="0" dirty="0" smtClean="0">
                          <a:solidFill>
                            <a:srgbClr val="365F91"/>
                          </a:solidFill>
                          <a:effectLst/>
                          <a:latin typeface="Calibri"/>
                          <a:ea typeface="Calibri"/>
                          <a:cs typeface="Times New Roman"/>
                        </a:rPr>
                        <a:t>.</a:t>
                      </a:r>
                      <a:endParaRPr lang="en-GB" sz="20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91896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916619"/>
              </p:ext>
            </p:extLst>
          </p:nvPr>
        </p:nvGraphicFramePr>
        <p:xfrm>
          <a:off x="274320" y="137158"/>
          <a:ext cx="11658600" cy="6868755"/>
        </p:xfrm>
        <a:graphic>
          <a:graphicData uri="http://schemas.openxmlformats.org/drawingml/2006/table">
            <a:tbl>
              <a:tblPr firstRow="1" firstCol="1" bandRow="1"/>
              <a:tblGrid>
                <a:gridCol w="11658600"/>
              </a:tblGrid>
              <a:tr h="615358">
                <a:tc>
                  <a:txBody>
                    <a:bodyPr/>
                    <a:lstStyle/>
                    <a:p>
                      <a:pPr algn="just">
                        <a:lnSpc>
                          <a:spcPct val="115000"/>
                        </a:lnSpc>
                        <a:spcAft>
                          <a:spcPts val="0"/>
                        </a:spcAft>
                      </a:pPr>
                      <a:r>
                        <a:rPr lang="en-GB" sz="2200" b="1" noProof="0" dirty="0" smtClean="0">
                          <a:solidFill>
                            <a:srgbClr val="365F91"/>
                          </a:solidFill>
                          <a:effectLst/>
                          <a:latin typeface="Calibri"/>
                          <a:ea typeface="Calibri"/>
                          <a:cs typeface="Times New Roman"/>
                        </a:rPr>
                        <a:t>Human security and community stabilization programmes in countries of origin.</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88536">
                <a:tc>
                  <a:txBody>
                    <a:bodyPr/>
                    <a:lstStyle/>
                    <a:p>
                      <a:pPr algn="just">
                        <a:lnSpc>
                          <a:spcPct val="115000"/>
                        </a:lnSpc>
                        <a:spcAft>
                          <a:spcPts val="0"/>
                        </a:spcAft>
                      </a:pPr>
                      <a:r>
                        <a:rPr lang="en-GB" sz="2200" b="1" noProof="0" dirty="0" smtClean="0">
                          <a:solidFill>
                            <a:srgbClr val="365F91"/>
                          </a:solidFill>
                          <a:effectLst/>
                          <a:latin typeface="Calibri"/>
                          <a:ea typeface="Calibri"/>
                          <a:cs typeface="Times New Roman"/>
                        </a:rPr>
                        <a:t>A strategy</a:t>
                      </a:r>
                      <a:r>
                        <a:rPr lang="en-GB" sz="2200" b="1" baseline="0" noProof="0" dirty="0" smtClean="0">
                          <a:solidFill>
                            <a:srgbClr val="365F91"/>
                          </a:solidFill>
                          <a:effectLst/>
                          <a:latin typeface="Calibri"/>
                          <a:ea typeface="Calibri"/>
                          <a:cs typeface="Times New Roman"/>
                        </a:rPr>
                        <a:t> to strengthen the humanitarian commitment of countries of the Americas with citizens from countries in crisis</a:t>
                      </a:r>
                      <a:r>
                        <a:rPr lang="en-GB" sz="2200" b="1" noProof="0" dirty="0" smtClean="0">
                          <a:solidFill>
                            <a:srgbClr val="365F91"/>
                          </a:solidFill>
                          <a:effectLst/>
                          <a:latin typeface="Calibri"/>
                          <a:ea typeface="Calibri"/>
                          <a:cs typeface="Times New Roman"/>
                        </a:rPr>
                        <a:t>.</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88536">
                <a:tc>
                  <a:txBody>
                    <a:bodyPr/>
                    <a:lstStyle/>
                    <a:p>
                      <a:pPr algn="just">
                        <a:lnSpc>
                          <a:spcPct val="115000"/>
                        </a:lnSpc>
                        <a:spcAft>
                          <a:spcPts val="0"/>
                        </a:spcAft>
                      </a:pPr>
                      <a:r>
                        <a:rPr lang="en-GB" sz="2200" b="1" noProof="0" dirty="0" smtClean="0">
                          <a:solidFill>
                            <a:srgbClr val="365F91"/>
                          </a:solidFill>
                          <a:effectLst/>
                          <a:latin typeface="Calibri"/>
                          <a:ea typeface="Calibri"/>
                          <a:cs typeface="Times New Roman"/>
                        </a:rPr>
                        <a:t>Mobilizing</a:t>
                      </a:r>
                      <a:r>
                        <a:rPr lang="en-GB" sz="2200" b="1" baseline="0" noProof="0" dirty="0" smtClean="0">
                          <a:solidFill>
                            <a:srgbClr val="365F91"/>
                          </a:solidFill>
                          <a:effectLst/>
                          <a:latin typeface="Calibri"/>
                          <a:ea typeface="Calibri"/>
                          <a:cs typeface="Times New Roman"/>
                        </a:rPr>
                        <a:t> extracontinental diasporas in countries of transit and destination to promote inclusion into the development of their communities of origin</a:t>
                      </a:r>
                      <a:r>
                        <a:rPr lang="en-GB" sz="2200" b="1" noProof="0" dirty="0" smtClean="0">
                          <a:solidFill>
                            <a:srgbClr val="365F91"/>
                          </a:solidFill>
                          <a:effectLst/>
                          <a:latin typeface="Calibri"/>
                          <a:ea typeface="Calibri"/>
                          <a:cs typeface="Times New Roman"/>
                        </a:rPr>
                        <a:t>.</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15358">
                <a:tc>
                  <a:txBody>
                    <a:bodyPr/>
                    <a:lstStyle/>
                    <a:p>
                      <a:pPr algn="just">
                        <a:lnSpc>
                          <a:spcPct val="115000"/>
                        </a:lnSpc>
                        <a:spcAft>
                          <a:spcPts val="0"/>
                        </a:spcAft>
                      </a:pPr>
                      <a:r>
                        <a:rPr lang="en-GB" sz="2200" b="1" noProof="0" dirty="0" smtClean="0">
                          <a:solidFill>
                            <a:srgbClr val="365F91"/>
                          </a:solidFill>
                          <a:effectLst/>
                          <a:latin typeface="Calibri"/>
                          <a:ea typeface="Calibri"/>
                          <a:cs typeface="Times New Roman"/>
                        </a:rPr>
                        <a:t>A</a:t>
                      </a:r>
                      <a:r>
                        <a:rPr lang="en-GB" sz="2200" b="1" baseline="0" noProof="0" dirty="0" smtClean="0">
                          <a:solidFill>
                            <a:srgbClr val="365F91"/>
                          </a:solidFill>
                          <a:effectLst/>
                          <a:latin typeface="Calibri"/>
                          <a:ea typeface="Calibri"/>
                          <a:cs typeface="Times New Roman"/>
                        </a:rPr>
                        <a:t> </a:t>
                      </a:r>
                      <a:r>
                        <a:rPr lang="en-GB" sz="2200" b="1" noProof="0" dirty="0" smtClean="0">
                          <a:solidFill>
                            <a:srgbClr val="365F91"/>
                          </a:solidFill>
                          <a:effectLst/>
                          <a:latin typeface="Calibri"/>
                          <a:ea typeface="Calibri"/>
                          <a:cs typeface="Times New Roman"/>
                        </a:rPr>
                        <a:t>strategy on awareness-raising and access to authorities in the countries of origin of extracontinental migrants.</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88536">
                <a:tc>
                  <a:txBody>
                    <a:bodyPr/>
                    <a:lstStyle/>
                    <a:p>
                      <a:pPr algn="just">
                        <a:lnSpc>
                          <a:spcPct val="115000"/>
                        </a:lnSpc>
                        <a:spcAft>
                          <a:spcPts val="0"/>
                        </a:spcAft>
                      </a:pPr>
                      <a:r>
                        <a:rPr lang="en-GB" sz="2200" b="1" noProof="0" dirty="0" smtClean="0">
                          <a:solidFill>
                            <a:srgbClr val="365F91"/>
                          </a:solidFill>
                          <a:effectLst/>
                          <a:latin typeface="+mn-lt"/>
                          <a:ea typeface="Calibri"/>
                          <a:cs typeface="Times New Roman"/>
                        </a:rPr>
                        <a:t>A</a:t>
                      </a:r>
                      <a:r>
                        <a:rPr lang="en-GB" sz="2200" b="1" baseline="0" noProof="0" dirty="0" smtClean="0">
                          <a:solidFill>
                            <a:srgbClr val="365F91"/>
                          </a:solidFill>
                          <a:effectLst/>
                          <a:latin typeface="+mn-lt"/>
                          <a:ea typeface="Calibri"/>
                          <a:cs typeface="Times New Roman"/>
                        </a:rPr>
                        <a:t> </a:t>
                      </a:r>
                      <a:r>
                        <a:rPr lang="en-GB" sz="2200" b="1" noProof="0" dirty="0" smtClean="0">
                          <a:solidFill>
                            <a:srgbClr val="365F91"/>
                          </a:solidFill>
                          <a:effectLst/>
                          <a:latin typeface="+mn-lt"/>
                          <a:ea typeface="Calibri"/>
                          <a:cs typeface="Times New Roman"/>
                        </a:rPr>
                        <a:t>strategy on awareness-raising and access to authorities in countries of first entry to the Americas of extracontinental migrants</a:t>
                      </a:r>
                      <a:r>
                        <a:rPr lang="en-GB" sz="2200" b="1" noProof="0" dirty="0" smtClean="0">
                          <a:solidFill>
                            <a:srgbClr val="365F91"/>
                          </a:solidFill>
                          <a:effectLst/>
                          <a:latin typeface="Calibri"/>
                          <a:ea typeface="Calibri"/>
                          <a:cs typeface="Times New Roman"/>
                        </a:rPr>
                        <a:t>.</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15358">
                <a:tc>
                  <a:txBody>
                    <a:bodyPr/>
                    <a:lstStyle/>
                    <a:p>
                      <a:pPr algn="just">
                        <a:lnSpc>
                          <a:spcPct val="115000"/>
                        </a:lnSpc>
                        <a:spcAft>
                          <a:spcPts val="0"/>
                        </a:spcAft>
                      </a:pPr>
                      <a:r>
                        <a:rPr lang="en-GB" sz="2200" b="1" noProof="0" dirty="0" smtClean="0">
                          <a:solidFill>
                            <a:srgbClr val="365F91"/>
                          </a:solidFill>
                          <a:effectLst/>
                          <a:latin typeface="Calibri"/>
                          <a:ea typeface="Calibri"/>
                          <a:cs typeface="Times New Roman"/>
                        </a:rPr>
                        <a:t>A strategy</a:t>
                      </a:r>
                      <a:r>
                        <a:rPr lang="en-GB" sz="2200" b="1" baseline="0" noProof="0" dirty="0" smtClean="0">
                          <a:solidFill>
                            <a:srgbClr val="365F91"/>
                          </a:solidFill>
                          <a:effectLst/>
                          <a:latin typeface="Calibri"/>
                          <a:ea typeface="Calibri"/>
                          <a:cs typeface="Times New Roman"/>
                        </a:rPr>
                        <a:t> to position the matter on the inter-regional agenda</a:t>
                      </a:r>
                      <a:r>
                        <a:rPr lang="en-GB" sz="2200" b="1" noProof="0" dirty="0" smtClean="0">
                          <a:solidFill>
                            <a:srgbClr val="365F91"/>
                          </a:solidFill>
                          <a:effectLst/>
                          <a:latin typeface="Calibri"/>
                          <a:ea typeface="Calibri"/>
                          <a:cs typeface="Times New Roman"/>
                        </a:rPr>
                        <a:t>.</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583481">
                <a:tc>
                  <a:txBody>
                    <a:bodyPr/>
                    <a:lstStyle/>
                    <a:p>
                      <a:pPr algn="just">
                        <a:lnSpc>
                          <a:spcPct val="115000"/>
                        </a:lnSpc>
                        <a:spcAft>
                          <a:spcPts val="0"/>
                        </a:spcAft>
                      </a:pPr>
                      <a:r>
                        <a:rPr lang="en-GB" sz="2200" b="1" noProof="0" dirty="0" smtClean="0">
                          <a:solidFill>
                            <a:srgbClr val="365F91"/>
                          </a:solidFill>
                          <a:effectLst/>
                          <a:latin typeface="+mn-lt"/>
                          <a:ea typeface="Calibri"/>
                          <a:cs typeface="Times New Roman"/>
                        </a:rPr>
                        <a:t>A strategy</a:t>
                      </a:r>
                      <a:r>
                        <a:rPr lang="en-GB" sz="2200" b="1" baseline="0" noProof="0" dirty="0" smtClean="0">
                          <a:solidFill>
                            <a:srgbClr val="365F91"/>
                          </a:solidFill>
                          <a:effectLst/>
                          <a:latin typeface="+mn-lt"/>
                          <a:ea typeface="Calibri"/>
                          <a:cs typeface="Times New Roman"/>
                        </a:rPr>
                        <a:t> to position the matter on the regional agenda.</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583481">
                <a:tc>
                  <a:txBody>
                    <a:bodyPr/>
                    <a:lstStyle/>
                    <a:p>
                      <a:pPr algn="just">
                        <a:lnSpc>
                          <a:spcPct val="115000"/>
                        </a:lnSpc>
                        <a:spcAft>
                          <a:spcPts val="0"/>
                        </a:spcAft>
                      </a:pPr>
                      <a:r>
                        <a:rPr lang="en-GB" sz="2200" b="1" noProof="0" dirty="0" smtClean="0">
                          <a:solidFill>
                            <a:srgbClr val="365F91"/>
                          </a:solidFill>
                          <a:effectLst/>
                          <a:latin typeface="+mn-lt"/>
                          <a:ea typeface="Calibri"/>
                          <a:cs typeface="Times New Roman"/>
                        </a:rPr>
                        <a:t>A strategy</a:t>
                      </a:r>
                      <a:r>
                        <a:rPr lang="en-GB" sz="2200" b="1" baseline="0" noProof="0" dirty="0" smtClean="0">
                          <a:solidFill>
                            <a:srgbClr val="365F91"/>
                          </a:solidFill>
                          <a:effectLst/>
                          <a:latin typeface="+mn-lt"/>
                          <a:ea typeface="Calibri"/>
                          <a:cs typeface="Times New Roman"/>
                        </a:rPr>
                        <a:t> to position the matter on the sub-regional agenda.</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15358">
                <a:tc>
                  <a:txBody>
                    <a:bodyPr/>
                    <a:lstStyle/>
                    <a:p>
                      <a:pPr algn="just">
                        <a:lnSpc>
                          <a:spcPct val="115000"/>
                        </a:lnSpc>
                        <a:spcAft>
                          <a:spcPts val="0"/>
                        </a:spcAft>
                      </a:pPr>
                      <a:r>
                        <a:rPr lang="en-GB" sz="2200" b="1" noProof="0" dirty="0" smtClean="0">
                          <a:solidFill>
                            <a:srgbClr val="365F91"/>
                          </a:solidFill>
                          <a:effectLst/>
                          <a:latin typeface="+mn-lt"/>
                          <a:ea typeface="Calibri"/>
                          <a:cs typeface="Times New Roman"/>
                        </a:rPr>
                        <a:t>A strategy</a:t>
                      </a:r>
                      <a:r>
                        <a:rPr lang="en-GB" sz="2200" b="1" baseline="0" noProof="0" dirty="0" smtClean="0">
                          <a:solidFill>
                            <a:srgbClr val="365F91"/>
                          </a:solidFill>
                          <a:effectLst/>
                          <a:latin typeface="+mn-lt"/>
                          <a:ea typeface="Calibri"/>
                          <a:cs typeface="Times New Roman"/>
                        </a:rPr>
                        <a:t> to position the matter on the national agenda</a:t>
                      </a:r>
                      <a:r>
                        <a:rPr lang="en-GB" sz="2200" b="1" noProof="0" dirty="0" smtClean="0">
                          <a:solidFill>
                            <a:srgbClr val="365F91"/>
                          </a:solidFill>
                          <a:effectLst/>
                          <a:latin typeface="Calibri"/>
                          <a:ea typeface="Calibri"/>
                          <a:cs typeface="Times New Roman"/>
                        </a:rPr>
                        <a:t>, including the private sector and civil society.</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15358">
                <a:tc>
                  <a:txBody>
                    <a:bodyPr/>
                    <a:lstStyle/>
                    <a:p>
                      <a:pPr algn="just">
                        <a:lnSpc>
                          <a:spcPct val="115000"/>
                        </a:lnSpc>
                        <a:spcAft>
                          <a:spcPts val="0"/>
                        </a:spcAft>
                      </a:pPr>
                      <a:r>
                        <a:rPr lang="en-GB" sz="2200" b="1" noProof="0" dirty="0" smtClean="0">
                          <a:solidFill>
                            <a:srgbClr val="365F91"/>
                          </a:solidFill>
                          <a:effectLst/>
                          <a:latin typeface="+mn-lt"/>
                          <a:ea typeface="Calibri"/>
                          <a:cs typeface="Times New Roman"/>
                        </a:rPr>
                        <a:t>A strategy</a:t>
                      </a:r>
                      <a:r>
                        <a:rPr lang="en-GB" sz="2200" b="1" baseline="0" noProof="0" dirty="0" smtClean="0">
                          <a:solidFill>
                            <a:srgbClr val="365F91"/>
                          </a:solidFill>
                          <a:effectLst/>
                          <a:latin typeface="+mn-lt"/>
                          <a:ea typeface="Calibri"/>
                          <a:cs typeface="Times New Roman"/>
                        </a:rPr>
                        <a:t> to position the matter within the framework of the United Nations country teams.</a:t>
                      </a:r>
                      <a:endParaRPr lang="en-GB" sz="2200" b="1" noProof="0" dirty="0">
                        <a:solidFill>
                          <a:srgbClr val="365F91"/>
                        </a:solidFill>
                        <a:effectLst/>
                        <a:latin typeface="Calibri"/>
                        <a:ea typeface="Calibri"/>
                        <a:cs typeface="Times New Roman"/>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8215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11710"/>
            <a:ext cx="12192000" cy="47462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0" y="42865"/>
            <a:ext cx="12192000" cy="1780674"/>
          </a:xfrm>
          <a:solidFill>
            <a:schemeClr val="bg1"/>
          </a:solidFill>
        </p:spPr>
        <p:txBody>
          <a:bodyPr anchor="t">
            <a:noAutofit/>
          </a:bodyPr>
          <a:lstStyle/>
          <a:p>
            <a:pPr lvl="1" algn="ctr" rtl="0">
              <a:spcBef>
                <a:spcPct val="0"/>
              </a:spcBef>
              <a:spcAft>
                <a:spcPts val="1200"/>
              </a:spcAft>
            </a:pPr>
            <a:r>
              <a:rPr lang="en-GB" sz="3400" b="1" cap="small" dirty="0" smtClean="0">
                <a:solidFill>
                  <a:srgbClr val="0000FF"/>
                </a:solidFill>
                <a:latin typeface="+mn-lt"/>
              </a:rPr>
              <a:t>The Plan of IOM to Strengthen the Management of Extracontinental, Cuban and Haitian Migration Flows </a:t>
            </a:r>
            <a:r>
              <a:rPr lang="en-GB" sz="3600" b="1" dirty="0" smtClean="0">
                <a:solidFill>
                  <a:srgbClr val="0070C0"/>
                </a:solidFill>
              </a:rPr>
              <a:t/>
            </a:r>
            <a:br>
              <a:rPr lang="en-GB" sz="3600" b="1" dirty="0" smtClean="0">
                <a:solidFill>
                  <a:srgbClr val="0070C0"/>
                </a:solidFill>
              </a:rPr>
            </a:br>
            <a:r>
              <a:rPr lang="en-GB" sz="2400" b="1" kern="1200" dirty="0" smtClean="0">
                <a:solidFill>
                  <a:schemeClr val="tx1"/>
                </a:solidFill>
                <a:latin typeface="+mj-lt"/>
                <a:ea typeface="+mj-ea"/>
                <a:cs typeface="+mj-cs"/>
              </a:rPr>
              <a:t>International Organization for Migration </a:t>
            </a:r>
            <a:r>
              <a:rPr lang="en-GB" altLang="en-US" sz="2400" b="1" kern="1200" dirty="0" smtClean="0">
                <a:solidFill>
                  <a:schemeClr val="tx1"/>
                </a:solidFill>
                <a:latin typeface="+mj-lt"/>
                <a:ea typeface="+mj-ea"/>
                <a:cs typeface="+mj-cs"/>
              </a:rPr>
              <a:t>(IOM)</a:t>
            </a:r>
            <a:r>
              <a:rPr lang="en-GB" sz="2200" kern="1200" dirty="0" smtClean="0">
                <a:solidFill>
                  <a:schemeClr val="tx1"/>
                </a:solidFill>
                <a:latin typeface="+mj-lt"/>
                <a:ea typeface="+mj-ea"/>
                <a:cs typeface="+mj-cs"/>
              </a:rPr>
              <a:t/>
            </a:r>
            <a:br>
              <a:rPr lang="en-GB" sz="2200" kern="1200" dirty="0" smtClean="0">
                <a:solidFill>
                  <a:schemeClr val="tx1"/>
                </a:solidFill>
                <a:latin typeface="+mj-lt"/>
                <a:ea typeface="+mj-ea"/>
                <a:cs typeface="+mj-cs"/>
              </a:rPr>
            </a:br>
            <a:r>
              <a:rPr lang="en-GB" sz="2000" kern="1200" dirty="0" smtClean="0">
                <a:solidFill>
                  <a:schemeClr val="tx1"/>
                </a:solidFill>
                <a:latin typeface="+mj-lt"/>
                <a:ea typeface="+mj-ea"/>
                <a:cs typeface="+mj-cs"/>
              </a:rPr>
              <a:t>July 12, 2016</a:t>
            </a:r>
            <a:r>
              <a:rPr lang="en-GB" altLang="en-US" sz="3400" i="1" dirty="0" smtClean="0">
                <a:solidFill>
                  <a:srgbClr val="0070C0"/>
                </a:solidFill>
              </a:rPr>
              <a:t/>
            </a:r>
            <a:br>
              <a:rPr lang="en-GB" altLang="en-US" sz="3400" i="1" dirty="0" smtClean="0">
                <a:solidFill>
                  <a:srgbClr val="0070C0"/>
                </a:solidFill>
              </a:rPr>
            </a:br>
            <a:endParaRPr lang="en-GB" sz="3200" i="1" dirty="0">
              <a:solidFill>
                <a:srgbClr val="0070C0"/>
              </a:solidFill>
              <a:latin typeface="Arial Black" panose="020B0A04020102020204" pitchFamily="34" charset="0"/>
            </a:endParaRPr>
          </a:p>
        </p:txBody>
      </p:sp>
      <p:sp>
        <p:nvSpPr>
          <p:cNvPr id="9" name="Content Placeholder 4"/>
          <p:cNvSpPr>
            <a:spLocks noGrp="1"/>
          </p:cNvSpPr>
          <p:nvPr>
            <p:ph idx="1"/>
          </p:nvPr>
        </p:nvSpPr>
        <p:spPr>
          <a:xfrm>
            <a:off x="1028604" y="2528955"/>
            <a:ext cx="10265802" cy="4072802"/>
          </a:xfrm>
        </p:spPr>
        <p:txBody>
          <a:bodyPr>
            <a:normAutofit/>
          </a:bodyPr>
          <a:lstStyle/>
          <a:p>
            <a:pPr marL="914400" lvl="2" indent="0">
              <a:lnSpc>
                <a:spcPct val="100000"/>
              </a:lnSpc>
              <a:spcBef>
                <a:spcPts val="0"/>
              </a:spcBef>
              <a:buNone/>
              <a:defRPr/>
            </a:pPr>
            <a:endParaRPr lang="en-GB" sz="1800" b="1" dirty="0" smtClean="0"/>
          </a:p>
          <a:p>
            <a:pPr marL="1485900" lvl="2" indent="-571500">
              <a:lnSpc>
                <a:spcPct val="100000"/>
              </a:lnSpc>
              <a:spcBef>
                <a:spcPts val="0"/>
              </a:spcBef>
              <a:buAutoNum type="romanUcPeriod"/>
              <a:defRPr/>
            </a:pPr>
            <a:r>
              <a:rPr lang="en-GB" altLang="en-US" sz="3200" b="1" dirty="0" smtClean="0"/>
              <a:t>Challenges relating to the management of these migration flows</a:t>
            </a:r>
          </a:p>
          <a:p>
            <a:pPr marL="1485900" lvl="2" indent="-571500">
              <a:lnSpc>
                <a:spcPct val="100000"/>
              </a:lnSpc>
              <a:spcBef>
                <a:spcPts val="0"/>
              </a:spcBef>
              <a:buAutoNum type="romanUcPeriod"/>
              <a:defRPr/>
            </a:pPr>
            <a:endParaRPr lang="en-GB" altLang="en-US" sz="1800" b="1" dirty="0" smtClean="0"/>
          </a:p>
          <a:p>
            <a:pPr marL="1485900" lvl="2" indent="-571500">
              <a:lnSpc>
                <a:spcPct val="100000"/>
              </a:lnSpc>
              <a:spcBef>
                <a:spcPts val="0"/>
              </a:spcBef>
              <a:buAutoNum type="romanUcPeriod"/>
              <a:defRPr/>
            </a:pPr>
            <a:r>
              <a:rPr lang="en-GB" altLang="en-US" sz="3200" b="1" dirty="0" smtClean="0"/>
              <a:t>The Plan of IOM</a:t>
            </a:r>
          </a:p>
          <a:p>
            <a:pPr marL="914400" lvl="2" indent="0">
              <a:lnSpc>
                <a:spcPct val="100000"/>
              </a:lnSpc>
              <a:spcBef>
                <a:spcPts val="0"/>
              </a:spcBef>
              <a:buNone/>
              <a:defRPr/>
            </a:pPr>
            <a:endParaRPr lang="en-GB" altLang="en-US" sz="3200" b="1" dirty="0" smtClean="0"/>
          </a:p>
          <a:p>
            <a:pPr marL="1485900" lvl="2" indent="-571500">
              <a:lnSpc>
                <a:spcPct val="100000"/>
              </a:lnSpc>
              <a:spcBef>
                <a:spcPts val="0"/>
              </a:spcBef>
              <a:buFont typeface="+mj-lt"/>
              <a:buAutoNum type="romanUcPeriod" startAt="3"/>
              <a:defRPr/>
            </a:pPr>
            <a:r>
              <a:rPr lang="en-GB" altLang="en-US" sz="3200" b="1" dirty="0" smtClean="0"/>
              <a:t>The way forward</a:t>
            </a:r>
            <a:endParaRPr lang="en-GB" altLang="en-US" sz="3200" b="1" dirty="0"/>
          </a:p>
        </p:txBody>
      </p:sp>
    </p:spTree>
    <p:extLst>
      <p:ext uri="{BB962C8B-B14F-4D97-AF65-F5344CB8AC3E}">
        <p14:creationId xmlns:p14="http://schemas.microsoft.com/office/powerpoint/2010/main" val="10128446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67075" y="0"/>
            <a:ext cx="4924926" cy="6858000"/>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3" name="Content Placeholder 2"/>
          <p:cNvSpPr>
            <a:spLocks noGrp="1"/>
          </p:cNvSpPr>
          <p:nvPr>
            <p:ph idx="1"/>
          </p:nvPr>
        </p:nvSpPr>
        <p:spPr>
          <a:xfrm>
            <a:off x="2125615" y="2546945"/>
            <a:ext cx="4732420" cy="873766"/>
          </a:xfrm>
        </p:spPr>
        <p:txBody>
          <a:bodyPr anchor="t">
            <a:noAutofit/>
          </a:bodyPr>
          <a:lstStyle/>
          <a:p>
            <a:pPr marL="0" indent="0">
              <a:lnSpc>
                <a:spcPct val="100000"/>
              </a:lnSpc>
              <a:spcBef>
                <a:spcPts val="0"/>
              </a:spcBef>
              <a:spcAft>
                <a:spcPts val="1200"/>
              </a:spcAft>
              <a:buNone/>
            </a:pPr>
            <a:r>
              <a:rPr lang="en-GB" sz="4800" b="1" dirty="0" smtClean="0">
                <a:solidFill>
                  <a:schemeClr val="accent5">
                    <a:lumMod val="50000"/>
                  </a:schemeClr>
                </a:solidFill>
                <a:latin typeface="Arial" panose="020B0604020202020204" pitchFamily="34" charset="0"/>
                <a:cs typeface="Arial" panose="020B0604020202020204" pitchFamily="34" charset="0"/>
              </a:rPr>
              <a:t>Thank you</a:t>
            </a:r>
            <a:endParaRPr lang="en-GB" sz="4800" b="1" dirty="0">
              <a:solidFill>
                <a:schemeClr val="accent5">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0786851" y="5569294"/>
            <a:ext cx="913535" cy="939444"/>
          </a:xfrm>
          <a:prstGeom prst="rect">
            <a:avLst/>
          </a:prstGeom>
        </p:spPr>
      </p:pic>
    </p:spTree>
    <p:extLst>
      <p:ext uri="{BB962C8B-B14F-4D97-AF65-F5344CB8AC3E}">
        <p14:creationId xmlns:p14="http://schemas.microsoft.com/office/powerpoint/2010/main" val="3911338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1999" cy="694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058" y="0"/>
            <a:ext cx="6060141" cy="6946690"/>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5" name="Content Placeholder 2"/>
          <p:cNvSpPr txBox="1">
            <a:spLocks/>
          </p:cNvSpPr>
          <p:nvPr/>
        </p:nvSpPr>
        <p:spPr>
          <a:xfrm>
            <a:off x="204927" y="370056"/>
            <a:ext cx="5626169" cy="620087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GB" sz="4000" b="1" dirty="0" smtClean="0">
                <a:solidFill>
                  <a:schemeClr val="accent4"/>
                </a:solidFill>
                <a:cs typeface="Arial" panose="020B0604020202020204" pitchFamily="34" charset="0"/>
              </a:rPr>
              <a:t>Challenges relating to the management of extracontinental, </a:t>
            </a:r>
            <a:r>
              <a:rPr lang="en-GB" sz="4000" b="1" dirty="0">
                <a:solidFill>
                  <a:schemeClr val="accent4"/>
                </a:solidFill>
                <a:cs typeface="Arial" panose="020B0604020202020204" pitchFamily="34" charset="0"/>
              </a:rPr>
              <a:t>C</a:t>
            </a:r>
            <a:r>
              <a:rPr lang="en-GB" sz="4000" b="1" dirty="0" smtClean="0">
                <a:solidFill>
                  <a:schemeClr val="accent4"/>
                </a:solidFill>
                <a:cs typeface="Arial" panose="020B0604020202020204" pitchFamily="34" charset="0"/>
              </a:rPr>
              <a:t>uban and Haitian migration flows in the Americas</a:t>
            </a:r>
          </a:p>
          <a:p>
            <a:pPr marL="0" indent="0">
              <a:lnSpc>
                <a:spcPct val="100000"/>
              </a:lnSpc>
              <a:spcBef>
                <a:spcPts val="0"/>
              </a:spcBef>
              <a:spcAft>
                <a:spcPts val="1200"/>
              </a:spcAft>
              <a:buFont typeface="Arial" panose="020B0604020202020204" pitchFamily="34" charset="0"/>
              <a:buNone/>
            </a:pPr>
            <a:endParaRPr lang="en-GB" sz="4000" b="1" dirty="0" smtClean="0">
              <a:solidFill>
                <a:schemeClr val="accent4"/>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GB" sz="4000" b="1" dirty="0" smtClean="0">
              <a:solidFill>
                <a:schemeClr val="accent4"/>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GB" sz="800" b="1" dirty="0" smtClean="0">
              <a:solidFill>
                <a:schemeClr val="accent4"/>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GB" sz="3600" b="1" dirty="0" smtClean="0">
              <a:solidFill>
                <a:schemeClr val="accent4"/>
              </a:solidFill>
              <a:cs typeface="Arial" panose="020B0604020202020204" pitchFamily="34" charset="0"/>
            </a:endParaRPr>
          </a:p>
          <a:p>
            <a:pPr marL="0" indent="0">
              <a:lnSpc>
                <a:spcPct val="100000"/>
              </a:lnSpc>
              <a:spcBef>
                <a:spcPts val="0"/>
              </a:spcBef>
              <a:buFont typeface="Arial" panose="020B0604020202020204" pitchFamily="34" charset="0"/>
              <a:buNone/>
            </a:pPr>
            <a:endParaRPr lang="en-GB" sz="2000" b="1" dirty="0" smtClean="0">
              <a:solidFill>
                <a:schemeClr val="bg1"/>
              </a:solidFill>
            </a:endParaRPr>
          </a:p>
          <a:p>
            <a:pPr marL="0" indent="0">
              <a:lnSpc>
                <a:spcPct val="100000"/>
              </a:lnSpc>
              <a:spcBef>
                <a:spcPts val="0"/>
              </a:spcBef>
              <a:buFont typeface="Arial" panose="020B0604020202020204" pitchFamily="34" charset="0"/>
              <a:buNone/>
            </a:pPr>
            <a:endParaRPr lang="en-GB" sz="3600" b="1" dirty="0" smtClean="0">
              <a:solidFill>
                <a:schemeClr val="bg1"/>
              </a:solidFill>
            </a:endParaRPr>
          </a:p>
        </p:txBody>
      </p:sp>
    </p:spTree>
    <p:extLst>
      <p:ext uri="{BB962C8B-B14F-4D97-AF65-F5344CB8AC3E}">
        <p14:creationId xmlns:p14="http://schemas.microsoft.com/office/powerpoint/2010/main" val="14426069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337"/>
            <a:ext cx="6060141" cy="6858000"/>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3" name="Content Placeholder 2"/>
          <p:cNvSpPr>
            <a:spLocks noGrp="1"/>
          </p:cNvSpPr>
          <p:nvPr>
            <p:ph idx="1"/>
          </p:nvPr>
        </p:nvSpPr>
        <p:spPr>
          <a:xfrm>
            <a:off x="189840" y="83680"/>
            <a:ext cx="5924091" cy="6698120"/>
          </a:xfrm>
        </p:spPr>
        <p:txBody>
          <a:bodyPr anchor="t">
            <a:noAutofit/>
          </a:bodyPr>
          <a:lstStyle/>
          <a:p>
            <a:pPr marL="0" lvl="0" indent="0">
              <a:lnSpc>
                <a:spcPct val="100000"/>
              </a:lnSpc>
              <a:spcBef>
                <a:spcPts val="0"/>
              </a:spcBef>
              <a:spcAft>
                <a:spcPts val="1200"/>
              </a:spcAft>
              <a:buNone/>
            </a:pPr>
            <a:r>
              <a:rPr lang="en-GB" sz="4000" b="1" dirty="0" smtClean="0">
                <a:solidFill>
                  <a:schemeClr val="accent4"/>
                </a:solidFill>
                <a:cs typeface="Arial" panose="020B0604020202020204" pitchFamily="34" charset="0"/>
              </a:rPr>
              <a:t>What are we observing?</a:t>
            </a:r>
          </a:p>
          <a:p>
            <a:pPr marL="0" lvl="0" indent="0">
              <a:lnSpc>
                <a:spcPct val="100000"/>
              </a:lnSpc>
              <a:spcBef>
                <a:spcPts val="0"/>
              </a:spcBef>
              <a:buNone/>
            </a:pPr>
            <a:endParaRPr lang="en-GB" sz="2000" b="1" dirty="0" smtClean="0">
              <a:solidFill>
                <a:schemeClr val="bg1"/>
              </a:solidFill>
            </a:endParaRPr>
          </a:p>
          <a:p>
            <a:pPr marL="0" lvl="0" indent="0">
              <a:lnSpc>
                <a:spcPct val="100000"/>
              </a:lnSpc>
              <a:spcBef>
                <a:spcPts val="0"/>
              </a:spcBef>
              <a:buNone/>
            </a:pPr>
            <a:r>
              <a:rPr lang="en-GB" sz="3200" dirty="0" smtClean="0">
                <a:solidFill>
                  <a:schemeClr val="bg1"/>
                </a:solidFill>
              </a:rPr>
              <a:t>A rapidly changing situation; </a:t>
            </a:r>
          </a:p>
          <a:p>
            <a:pPr marL="0" lvl="0" indent="0">
              <a:lnSpc>
                <a:spcPct val="100000"/>
              </a:lnSpc>
              <a:spcBef>
                <a:spcPts val="0"/>
              </a:spcBef>
              <a:buNone/>
            </a:pPr>
            <a:endParaRPr lang="en-GB" sz="2400" dirty="0" smtClean="0">
              <a:solidFill>
                <a:schemeClr val="bg1"/>
              </a:solidFill>
            </a:endParaRPr>
          </a:p>
          <a:p>
            <a:pPr marL="0" lvl="0" indent="0">
              <a:lnSpc>
                <a:spcPct val="100000"/>
              </a:lnSpc>
              <a:spcBef>
                <a:spcPts val="0"/>
              </a:spcBef>
              <a:buNone/>
            </a:pPr>
            <a:r>
              <a:rPr lang="en-GB" sz="3200" dirty="0" smtClean="0">
                <a:solidFill>
                  <a:schemeClr val="bg1"/>
                </a:solidFill>
              </a:rPr>
              <a:t>The m</a:t>
            </a:r>
            <a:r>
              <a:rPr lang="en-GB" sz="3200" dirty="0" smtClean="0">
                <a:solidFill>
                  <a:schemeClr val="bg1"/>
                </a:solidFill>
              </a:rPr>
              <a:t>ixed nature and composition of the migration flows; </a:t>
            </a:r>
          </a:p>
          <a:p>
            <a:pPr marL="0" lvl="0" indent="0">
              <a:lnSpc>
                <a:spcPct val="100000"/>
              </a:lnSpc>
              <a:spcBef>
                <a:spcPts val="0"/>
              </a:spcBef>
              <a:buNone/>
            </a:pPr>
            <a:endParaRPr lang="en-GB" sz="2400" dirty="0" smtClean="0">
              <a:solidFill>
                <a:schemeClr val="bg1"/>
              </a:solidFill>
            </a:endParaRPr>
          </a:p>
          <a:p>
            <a:pPr marL="0" lvl="0" indent="0">
              <a:lnSpc>
                <a:spcPct val="100000"/>
              </a:lnSpc>
              <a:spcBef>
                <a:spcPts val="0"/>
              </a:spcBef>
              <a:buNone/>
            </a:pPr>
            <a:r>
              <a:rPr lang="en-GB" sz="3200" dirty="0" smtClean="0">
                <a:solidFill>
                  <a:schemeClr val="bg1"/>
                </a:solidFill>
              </a:rPr>
              <a:t>An increasing number of migrants in vulnerable situations;</a:t>
            </a:r>
          </a:p>
          <a:p>
            <a:pPr marL="0" lvl="0" indent="0">
              <a:lnSpc>
                <a:spcPct val="100000"/>
              </a:lnSpc>
              <a:spcBef>
                <a:spcPts val="0"/>
              </a:spcBef>
              <a:buNone/>
            </a:pPr>
            <a:endParaRPr lang="en-GB" sz="2400" dirty="0" smtClean="0">
              <a:solidFill>
                <a:schemeClr val="bg1"/>
              </a:solidFill>
            </a:endParaRPr>
          </a:p>
          <a:p>
            <a:pPr marL="0" lvl="0" indent="0">
              <a:lnSpc>
                <a:spcPct val="100000"/>
              </a:lnSpc>
              <a:spcBef>
                <a:spcPts val="0"/>
              </a:spcBef>
              <a:buNone/>
            </a:pPr>
            <a:r>
              <a:rPr lang="en-GB" sz="3200" dirty="0" smtClean="0">
                <a:solidFill>
                  <a:schemeClr val="bg1"/>
                </a:solidFill>
              </a:rPr>
              <a:t>A significant volume of migration movements, which are expected to further increase.</a:t>
            </a:r>
            <a:endParaRPr lang="en-GB" sz="3200" dirty="0">
              <a:solidFill>
                <a:schemeClr val="bg1"/>
              </a:solidFill>
            </a:endParaRPr>
          </a:p>
        </p:txBody>
      </p:sp>
    </p:spTree>
    <p:extLst>
      <p:ext uri="{BB962C8B-B14F-4D97-AF65-F5344CB8AC3E}">
        <p14:creationId xmlns:p14="http://schemas.microsoft.com/office/powerpoint/2010/main" val="12596435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5240" y="16388"/>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87440" y="-6117"/>
            <a:ext cx="6000108" cy="6880505"/>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3" name="Content Placeholder 2"/>
          <p:cNvSpPr>
            <a:spLocks noGrp="1"/>
          </p:cNvSpPr>
          <p:nvPr>
            <p:ph idx="1"/>
          </p:nvPr>
        </p:nvSpPr>
        <p:spPr>
          <a:xfrm>
            <a:off x="6298572" y="-108177"/>
            <a:ext cx="6000108" cy="6858000"/>
          </a:xfrm>
        </p:spPr>
        <p:txBody>
          <a:bodyPr anchor="t">
            <a:noAutofit/>
          </a:bodyPr>
          <a:lstStyle/>
          <a:p>
            <a:pPr marL="0" lvl="0" indent="0" algn="ctr">
              <a:spcBef>
                <a:spcPts val="0"/>
              </a:spcBef>
              <a:buNone/>
            </a:pPr>
            <a:endParaRPr lang="en-GB" sz="1600" b="1" dirty="0" smtClean="0">
              <a:solidFill>
                <a:schemeClr val="accent4"/>
              </a:solidFill>
              <a:cs typeface="Arial" panose="020B0604020202020204" pitchFamily="34" charset="0"/>
            </a:endParaRPr>
          </a:p>
          <a:p>
            <a:pPr marL="0" lvl="0" indent="0" algn="ctr">
              <a:spcBef>
                <a:spcPts val="0"/>
              </a:spcBef>
              <a:buNone/>
            </a:pPr>
            <a:r>
              <a:rPr lang="en-GB" sz="3200" b="1" dirty="0" smtClean="0">
                <a:solidFill>
                  <a:schemeClr val="accent4"/>
                </a:solidFill>
                <a:cs typeface="Arial" panose="020B0604020202020204" pitchFamily="34" charset="0"/>
              </a:rPr>
              <a:t>What is driving these persons to migrate? </a:t>
            </a:r>
            <a:endParaRPr lang="en-GB" sz="2000" b="1" i="1" dirty="0" smtClean="0">
              <a:solidFill>
                <a:schemeClr val="bg1"/>
              </a:solidFill>
            </a:endParaRPr>
          </a:p>
          <a:p>
            <a:pPr marL="0" lvl="0" indent="0">
              <a:lnSpc>
                <a:spcPct val="100000"/>
              </a:lnSpc>
              <a:spcBef>
                <a:spcPts val="0"/>
              </a:spcBef>
              <a:buNone/>
            </a:pPr>
            <a:endParaRPr lang="en-GB" sz="1600" dirty="0" smtClean="0">
              <a:solidFill>
                <a:schemeClr val="bg1"/>
              </a:solidFill>
            </a:endParaRPr>
          </a:p>
          <a:p>
            <a:pPr marL="0" indent="0">
              <a:lnSpc>
                <a:spcPct val="100000"/>
              </a:lnSpc>
              <a:spcBef>
                <a:spcPts val="0"/>
              </a:spcBef>
              <a:spcAft>
                <a:spcPts val="1800"/>
              </a:spcAft>
            </a:pPr>
            <a:r>
              <a:rPr lang="en-GB" sz="2200" b="1" i="1" dirty="0" smtClean="0">
                <a:solidFill>
                  <a:schemeClr val="accent4">
                    <a:lumMod val="40000"/>
                    <a:lumOff val="60000"/>
                  </a:schemeClr>
                </a:solidFill>
              </a:rPr>
              <a:t>Security </a:t>
            </a:r>
            <a:r>
              <a:rPr lang="en-GB" sz="2200" b="1" i="1" dirty="0" smtClean="0">
                <a:solidFill>
                  <a:schemeClr val="bg1"/>
                </a:solidFill>
              </a:rPr>
              <a:t>– </a:t>
            </a:r>
            <a:r>
              <a:rPr lang="en-GB" sz="2200" dirty="0" smtClean="0">
                <a:solidFill>
                  <a:schemeClr val="bg1"/>
                </a:solidFill>
              </a:rPr>
              <a:t>Violence and lack of security caused by civil wars, armed groups, extremists and terrorists;  </a:t>
            </a:r>
          </a:p>
          <a:p>
            <a:pPr marL="0" indent="0">
              <a:lnSpc>
                <a:spcPct val="100000"/>
              </a:lnSpc>
              <a:spcBef>
                <a:spcPts val="0"/>
              </a:spcBef>
              <a:spcAft>
                <a:spcPts val="1800"/>
              </a:spcAft>
            </a:pPr>
            <a:r>
              <a:rPr lang="en-GB" sz="2200" b="1" i="1" dirty="0" smtClean="0">
                <a:solidFill>
                  <a:schemeClr val="accent4">
                    <a:lumMod val="40000"/>
                    <a:lumOff val="60000"/>
                  </a:schemeClr>
                </a:solidFill>
              </a:rPr>
              <a:t>Economic factors </a:t>
            </a:r>
            <a:r>
              <a:rPr lang="en-GB" sz="2200" b="1" i="1" dirty="0" smtClean="0">
                <a:solidFill>
                  <a:schemeClr val="bg1"/>
                </a:solidFill>
              </a:rPr>
              <a:t>– </a:t>
            </a:r>
            <a:r>
              <a:rPr lang="en-GB" sz="2200" dirty="0" smtClean="0">
                <a:solidFill>
                  <a:schemeClr val="bg1"/>
                </a:solidFill>
              </a:rPr>
              <a:t>High unemployment rates, limited opportunities, economic decline;</a:t>
            </a:r>
          </a:p>
          <a:p>
            <a:pPr marL="0" indent="0">
              <a:lnSpc>
                <a:spcPct val="100000"/>
              </a:lnSpc>
              <a:spcBef>
                <a:spcPts val="0"/>
              </a:spcBef>
              <a:spcAft>
                <a:spcPts val="1800"/>
              </a:spcAft>
            </a:pPr>
            <a:r>
              <a:rPr lang="en-GB" sz="2200" b="1" i="1" dirty="0" smtClean="0">
                <a:solidFill>
                  <a:schemeClr val="accent4">
                    <a:lumMod val="40000"/>
                    <a:lumOff val="60000"/>
                  </a:schemeClr>
                </a:solidFill>
              </a:rPr>
              <a:t>Social factors </a:t>
            </a:r>
            <a:r>
              <a:rPr lang="en-GB" sz="2200" b="1" i="1" dirty="0" smtClean="0">
                <a:solidFill>
                  <a:schemeClr val="bg1"/>
                </a:solidFill>
              </a:rPr>
              <a:t>– </a:t>
            </a:r>
            <a:r>
              <a:rPr lang="en-GB" sz="2200" dirty="0" smtClean="0">
                <a:solidFill>
                  <a:schemeClr val="bg1"/>
                </a:solidFill>
              </a:rPr>
              <a:t>Limited access to basic services and social services. Some cultures perceive migration as a step towards maturity.</a:t>
            </a:r>
          </a:p>
          <a:p>
            <a:pPr marL="0" indent="0">
              <a:lnSpc>
                <a:spcPct val="100000"/>
              </a:lnSpc>
              <a:spcBef>
                <a:spcPts val="0"/>
              </a:spcBef>
              <a:spcAft>
                <a:spcPts val="1800"/>
              </a:spcAft>
            </a:pPr>
            <a:r>
              <a:rPr lang="en-GB" sz="2200" b="1" i="1" dirty="0" smtClean="0">
                <a:solidFill>
                  <a:schemeClr val="accent4">
                    <a:lumMod val="40000"/>
                    <a:lumOff val="60000"/>
                  </a:schemeClr>
                </a:solidFill>
              </a:rPr>
              <a:t>Environmental factors </a:t>
            </a:r>
            <a:r>
              <a:rPr lang="en-GB" sz="2200" b="1" i="1" dirty="0" smtClean="0">
                <a:solidFill>
                  <a:schemeClr val="bg1"/>
                </a:solidFill>
              </a:rPr>
              <a:t>– </a:t>
            </a:r>
            <a:r>
              <a:rPr lang="en-GB" sz="2200" dirty="0" smtClean="0">
                <a:solidFill>
                  <a:schemeClr val="bg1"/>
                </a:solidFill>
              </a:rPr>
              <a:t>Environmental degradation causing droughts, desertification, extreme climatic events;</a:t>
            </a:r>
          </a:p>
          <a:p>
            <a:pPr marL="0" lvl="0" indent="0">
              <a:lnSpc>
                <a:spcPct val="100000"/>
              </a:lnSpc>
              <a:spcBef>
                <a:spcPts val="0"/>
              </a:spcBef>
              <a:spcAft>
                <a:spcPts val="1800"/>
              </a:spcAft>
            </a:pPr>
            <a:r>
              <a:rPr lang="en-GB" sz="2200" b="1" i="1" dirty="0" smtClean="0">
                <a:solidFill>
                  <a:srgbClr val="FFC000">
                    <a:lumMod val="40000"/>
                    <a:lumOff val="60000"/>
                  </a:srgbClr>
                </a:solidFill>
              </a:rPr>
              <a:t>Greater difficulty to migrate to other areas;</a:t>
            </a:r>
          </a:p>
          <a:p>
            <a:pPr marL="0" lvl="0" indent="0">
              <a:lnSpc>
                <a:spcPct val="100000"/>
              </a:lnSpc>
              <a:spcBef>
                <a:spcPts val="0"/>
              </a:spcBef>
              <a:spcAft>
                <a:spcPts val="1800"/>
              </a:spcAft>
            </a:pPr>
            <a:r>
              <a:rPr lang="en-GB" sz="2200" b="1" i="1" dirty="0" smtClean="0">
                <a:solidFill>
                  <a:srgbClr val="FFC000">
                    <a:lumMod val="40000"/>
                    <a:lumOff val="60000"/>
                  </a:srgbClr>
                </a:solidFill>
              </a:rPr>
              <a:t>The fear that migrating will become more difficult.</a:t>
            </a:r>
            <a:endParaRPr lang="en-GB" sz="2200" b="1" i="1" dirty="0" smtClean="0">
              <a:solidFill>
                <a:prstClr val="white"/>
              </a:solidFill>
            </a:endParaRPr>
          </a:p>
          <a:p>
            <a:pPr marL="0" lvl="0" indent="0">
              <a:lnSpc>
                <a:spcPct val="100000"/>
              </a:lnSpc>
              <a:spcBef>
                <a:spcPts val="0"/>
              </a:spcBef>
              <a:spcAft>
                <a:spcPts val="1800"/>
              </a:spcAft>
            </a:pPr>
            <a:endParaRPr lang="en-GB" sz="1900" dirty="0" smtClean="0">
              <a:solidFill>
                <a:prstClr val="white"/>
              </a:solidFill>
            </a:endParaRPr>
          </a:p>
          <a:p>
            <a:pPr marL="0" indent="0">
              <a:lnSpc>
                <a:spcPct val="100000"/>
              </a:lnSpc>
              <a:spcBef>
                <a:spcPts val="0"/>
              </a:spcBef>
              <a:spcAft>
                <a:spcPts val="1800"/>
              </a:spcAft>
              <a:buNone/>
            </a:pPr>
            <a:endParaRPr lang="en-GB" sz="1900" dirty="0" smtClean="0">
              <a:solidFill>
                <a:schemeClr val="bg1"/>
              </a:solidFill>
            </a:endParaRPr>
          </a:p>
          <a:p>
            <a:pPr marL="0" indent="0">
              <a:lnSpc>
                <a:spcPct val="100000"/>
              </a:lnSpc>
              <a:spcBef>
                <a:spcPts val="0"/>
              </a:spcBef>
              <a:spcAft>
                <a:spcPts val="1200"/>
              </a:spcAft>
            </a:pPr>
            <a:endParaRPr lang="en-GB" sz="1800" b="1" i="1" dirty="0" smtClean="0"/>
          </a:p>
          <a:p>
            <a:pPr marL="0" indent="0">
              <a:lnSpc>
                <a:spcPct val="100000"/>
              </a:lnSpc>
              <a:spcBef>
                <a:spcPts val="0"/>
              </a:spcBef>
              <a:spcAft>
                <a:spcPts val="1200"/>
              </a:spcAft>
            </a:pPr>
            <a:endParaRPr lang="en-GB" sz="1800" b="1" i="1"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lvl="0" indent="0">
              <a:lnSpc>
                <a:spcPct val="100000"/>
              </a:lnSpc>
              <a:spcBef>
                <a:spcPts val="0"/>
              </a:spcBef>
              <a:buNone/>
            </a:pPr>
            <a:endParaRPr lang="en-GB" sz="1400" b="1" dirty="0" smtClean="0">
              <a:solidFill>
                <a:schemeClr val="bg1"/>
              </a:solidFill>
            </a:endParaRPr>
          </a:p>
          <a:p>
            <a:pPr marL="0" lvl="0" indent="0">
              <a:lnSpc>
                <a:spcPct val="100000"/>
              </a:lnSpc>
              <a:spcBef>
                <a:spcPts val="0"/>
              </a:spcBef>
              <a:buNone/>
            </a:pPr>
            <a:endParaRPr lang="en-GB" sz="1400" b="1" dirty="0" smtClean="0">
              <a:solidFill>
                <a:schemeClr val="bg1"/>
              </a:solidFill>
            </a:endParaRPr>
          </a:p>
        </p:txBody>
      </p:sp>
    </p:spTree>
    <p:extLst>
      <p:ext uri="{BB962C8B-B14F-4D97-AF65-F5344CB8AC3E}">
        <p14:creationId xmlns:p14="http://schemas.microsoft.com/office/powerpoint/2010/main" val="3130995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707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
            <a:ext cx="6261652" cy="7079261"/>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4" name="Content Placeholder 2"/>
          <p:cNvSpPr>
            <a:spLocks noGrp="1"/>
          </p:cNvSpPr>
          <p:nvPr>
            <p:ph idx="1"/>
          </p:nvPr>
        </p:nvSpPr>
        <p:spPr>
          <a:xfrm>
            <a:off x="-1" y="0"/>
            <a:ext cx="6349705" cy="7098980"/>
          </a:xfrm>
        </p:spPr>
        <p:txBody>
          <a:bodyPr anchor="t">
            <a:noAutofit/>
          </a:bodyPr>
          <a:lstStyle/>
          <a:p>
            <a:pPr marL="0" lvl="0" indent="0" algn="ctr">
              <a:lnSpc>
                <a:spcPct val="100000"/>
              </a:lnSpc>
              <a:spcBef>
                <a:spcPts val="0"/>
              </a:spcBef>
              <a:buNone/>
            </a:pPr>
            <a:endParaRPr lang="en-GB" sz="1600" b="1" dirty="0" smtClean="0">
              <a:solidFill>
                <a:schemeClr val="accent4"/>
              </a:solidFill>
              <a:cs typeface="Arial" panose="020B0604020202020204" pitchFamily="34" charset="0"/>
            </a:endParaRPr>
          </a:p>
          <a:p>
            <a:pPr marL="0" lvl="0" indent="0" algn="ctr">
              <a:lnSpc>
                <a:spcPct val="100000"/>
              </a:lnSpc>
              <a:spcBef>
                <a:spcPts val="0"/>
              </a:spcBef>
              <a:buNone/>
            </a:pPr>
            <a:r>
              <a:rPr lang="en-GB" sz="3200" b="1" dirty="0" smtClean="0">
                <a:solidFill>
                  <a:schemeClr val="accent4"/>
                </a:solidFill>
                <a:cs typeface="Arial" panose="020B0604020202020204" pitchFamily="34" charset="0"/>
              </a:rPr>
              <a:t>Main Challenges</a:t>
            </a:r>
          </a:p>
          <a:p>
            <a:pPr marL="0" lvl="0" indent="0" algn="ctr">
              <a:lnSpc>
                <a:spcPct val="100000"/>
              </a:lnSpc>
              <a:spcBef>
                <a:spcPts val="0"/>
              </a:spcBef>
              <a:buNone/>
            </a:pPr>
            <a:endParaRPr lang="en-GB" sz="1050" b="1" i="1" dirty="0" smtClean="0">
              <a:solidFill>
                <a:schemeClr val="bg1"/>
              </a:solidFill>
            </a:endParaRPr>
          </a:p>
          <a:p>
            <a:pPr marL="0" lvl="0" indent="0" algn="ctr">
              <a:lnSpc>
                <a:spcPct val="100000"/>
              </a:lnSpc>
              <a:spcBef>
                <a:spcPts val="0"/>
              </a:spcBef>
              <a:buNone/>
            </a:pPr>
            <a:endParaRPr lang="en-GB" sz="1050" b="1" i="1" dirty="0" smtClean="0">
              <a:solidFill>
                <a:schemeClr val="bg1"/>
              </a:solidFill>
            </a:endParaRPr>
          </a:p>
          <a:p>
            <a:pPr marL="0" lvl="0" indent="0">
              <a:lnSpc>
                <a:spcPct val="100000"/>
              </a:lnSpc>
              <a:spcBef>
                <a:spcPts val="0"/>
              </a:spcBef>
              <a:buNone/>
            </a:pPr>
            <a:r>
              <a:rPr lang="en-GB" b="1" i="1" dirty="0" smtClean="0">
                <a:solidFill>
                  <a:schemeClr val="accent4">
                    <a:lumMod val="20000"/>
                    <a:lumOff val="80000"/>
                  </a:schemeClr>
                </a:solidFill>
              </a:rPr>
              <a:t> For countries of origin:</a:t>
            </a:r>
            <a:endParaRPr lang="en-GB" dirty="0" smtClean="0"/>
          </a:p>
          <a:p>
            <a:pPr marL="0" indent="0">
              <a:lnSpc>
                <a:spcPct val="100000"/>
              </a:lnSpc>
              <a:spcBef>
                <a:spcPts val="0"/>
              </a:spcBef>
            </a:pPr>
            <a:r>
              <a:rPr lang="en-GB" sz="2400" dirty="0" smtClean="0">
                <a:solidFill>
                  <a:srgbClr val="002060"/>
                </a:solidFill>
              </a:rPr>
              <a:t>     Lack of information;</a:t>
            </a:r>
          </a:p>
          <a:p>
            <a:pPr marL="0" indent="0">
              <a:lnSpc>
                <a:spcPct val="100000"/>
              </a:lnSpc>
              <a:spcBef>
                <a:spcPts val="0"/>
              </a:spcBef>
            </a:pPr>
            <a:r>
              <a:rPr lang="en-GB" sz="2400" dirty="0" smtClean="0">
                <a:solidFill>
                  <a:srgbClr val="002060"/>
                </a:solidFill>
              </a:rPr>
              <a:t>     Brain drain;</a:t>
            </a:r>
          </a:p>
          <a:p>
            <a:pPr marL="0" indent="0">
              <a:lnSpc>
                <a:spcPct val="100000"/>
              </a:lnSpc>
              <a:spcBef>
                <a:spcPts val="0"/>
              </a:spcBef>
              <a:tabLst>
                <a:tab pos="533400" algn="l"/>
              </a:tabLst>
            </a:pPr>
            <a:r>
              <a:rPr lang="en-GB" sz="2400" dirty="0" smtClean="0">
                <a:solidFill>
                  <a:srgbClr val="002060"/>
                </a:solidFill>
              </a:rPr>
              <a:t>     Migrant smuggling networks getting stronger;</a:t>
            </a:r>
          </a:p>
          <a:p>
            <a:pPr marL="0" indent="0">
              <a:lnSpc>
                <a:spcPct val="100000"/>
              </a:lnSpc>
              <a:spcBef>
                <a:spcPts val="0"/>
              </a:spcBef>
              <a:tabLst>
                <a:tab pos="533400" algn="l"/>
              </a:tabLst>
            </a:pPr>
            <a:r>
              <a:rPr lang="en-GB" sz="2400" dirty="0" smtClean="0">
                <a:solidFill>
                  <a:srgbClr val="002060"/>
                </a:solidFill>
              </a:rPr>
              <a:t>     Economic, social and family-related factors.</a:t>
            </a:r>
          </a:p>
          <a:p>
            <a:pPr marL="0" indent="0">
              <a:lnSpc>
                <a:spcPct val="100000"/>
              </a:lnSpc>
              <a:spcBef>
                <a:spcPts val="0"/>
              </a:spcBef>
              <a:tabLst>
                <a:tab pos="533400" algn="l"/>
              </a:tabLst>
            </a:pPr>
            <a:endParaRPr lang="en-GB" b="1" i="1" dirty="0" smtClean="0">
              <a:solidFill>
                <a:schemeClr val="accent4">
                  <a:lumMod val="20000"/>
                  <a:lumOff val="80000"/>
                </a:schemeClr>
              </a:solidFill>
            </a:endParaRPr>
          </a:p>
          <a:p>
            <a:pPr marL="0" indent="0">
              <a:lnSpc>
                <a:spcPct val="100000"/>
              </a:lnSpc>
              <a:spcBef>
                <a:spcPts val="0"/>
              </a:spcBef>
              <a:buNone/>
            </a:pPr>
            <a:r>
              <a:rPr lang="en-GB" b="1" i="1" dirty="0" smtClean="0">
                <a:solidFill>
                  <a:schemeClr val="accent4">
                    <a:lumMod val="20000"/>
                    <a:lumOff val="80000"/>
                  </a:schemeClr>
                </a:solidFill>
              </a:rPr>
              <a:t>For countries of transit and asylum:</a:t>
            </a:r>
          </a:p>
          <a:p>
            <a:pPr marL="0" indent="0">
              <a:lnSpc>
                <a:spcPct val="100000"/>
              </a:lnSpc>
              <a:spcBef>
                <a:spcPts val="0"/>
              </a:spcBef>
            </a:pPr>
            <a:r>
              <a:rPr lang="en-GB" dirty="0" smtClean="0">
                <a:solidFill>
                  <a:srgbClr val="002060"/>
                </a:solidFill>
              </a:rPr>
              <a:t>    </a:t>
            </a:r>
            <a:r>
              <a:rPr lang="en-GB" sz="2400" dirty="0" smtClean="0">
                <a:solidFill>
                  <a:srgbClr val="002060"/>
                </a:solidFill>
              </a:rPr>
              <a:t>Reception and accommodation;</a:t>
            </a:r>
          </a:p>
          <a:p>
            <a:pPr marL="0" indent="0">
              <a:lnSpc>
                <a:spcPct val="100000"/>
              </a:lnSpc>
              <a:spcBef>
                <a:spcPts val="0"/>
              </a:spcBef>
            </a:pPr>
            <a:r>
              <a:rPr lang="en-GB" sz="2400" dirty="0" smtClean="0">
                <a:solidFill>
                  <a:srgbClr val="002060"/>
                </a:solidFill>
              </a:rPr>
              <a:t>     Basic needs and access to services;</a:t>
            </a:r>
          </a:p>
          <a:p>
            <a:pPr marL="0" indent="0">
              <a:lnSpc>
                <a:spcPct val="100000"/>
              </a:lnSpc>
              <a:spcBef>
                <a:spcPts val="0"/>
              </a:spcBef>
            </a:pPr>
            <a:r>
              <a:rPr lang="en-GB" sz="2400" dirty="0" smtClean="0">
                <a:solidFill>
                  <a:srgbClr val="002060"/>
                </a:solidFill>
              </a:rPr>
              <a:t>     Assistance for migrants in vulnerable situations;</a:t>
            </a:r>
          </a:p>
          <a:p>
            <a:pPr marL="0" indent="0">
              <a:lnSpc>
                <a:spcPct val="100000"/>
              </a:lnSpc>
              <a:spcBef>
                <a:spcPts val="0"/>
              </a:spcBef>
            </a:pPr>
            <a:r>
              <a:rPr lang="en-GB" sz="2400" dirty="0" smtClean="0">
                <a:solidFill>
                  <a:srgbClr val="002060"/>
                </a:solidFill>
              </a:rPr>
              <a:t>     Migrant smuggling and trafficking networks;</a:t>
            </a:r>
          </a:p>
          <a:p>
            <a:pPr marL="0" indent="0">
              <a:lnSpc>
                <a:spcPct val="100000"/>
              </a:lnSpc>
              <a:spcBef>
                <a:spcPts val="0"/>
              </a:spcBef>
              <a:tabLst>
                <a:tab pos="533400" algn="l"/>
                <a:tab pos="625475" algn="l"/>
              </a:tabLst>
            </a:pPr>
            <a:r>
              <a:rPr lang="en-GB" sz="2400" dirty="0" smtClean="0">
                <a:solidFill>
                  <a:srgbClr val="002060"/>
                </a:solidFill>
              </a:rPr>
              <a:t>     Potential conflict;</a:t>
            </a:r>
          </a:p>
          <a:p>
            <a:pPr marL="0" lvl="2" indent="0">
              <a:lnSpc>
                <a:spcPct val="100000"/>
              </a:lnSpc>
              <a:spcBef>
                <a:spcPts val="0"/>
              </a:spcBef>
              <a:tabLst>
                <a:tab pos="625475" algn="l"/>
              </a:tabLst>
            </a:pPr>
            <a:r>
              <a:rPr lang="en-GB" sz="2400" dirty="0" smtClean="0">
                <a:solidFill>
                  <a:srgbClr val="002060"/>
                </a:solidFill>
              </a:rPr>
              <a:t>     Providing international protection.</a:t>
            </a:r>
          </a:p>
          <a:p>
            <a:pPr marL="0" indent="0">
              <a:lnSpc>
                <a:spcPct val="100000"/>
              </a:lnSpc>
              <a:spcBef>
                <a:spcPts val="0"/>
              </a:spcBef>
              <a:buNone/>
            </a:pPr>
            <a:endParaRPr lang="en-GB" sz="2400" b="1" i="1" dirty="0" smtClean="0">
              <a:solidFill>
                <a:schemeClr val="accent4">
                  <a:lumMod val="20000"/>
                  <a:lumOff val="80000"/>
                </a:schemeClr>
              </a:solidFill>
            </a:endParaRPr>
          </a:p>
          <a:p>
            <a:pPr marL="0" lvl="0" indent="0" algn="ctr">
              <a:lnSpc>
                <a:spcPct val="100000"/>
              </a:lnSpc>
              <a:spcBef>
                <a:spcPts val="0"/>
              </a:spcBef>
              <a:buNone/>
            </a:pPr>
            <a:endParaRPr lang="en-GB" sz="24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indent="0">
              <a:lnSpc>
                <a:spcPct val="100000"/>
              </a:lnSpc>
              <a:spcBef>
                <a:spcPts val="0"/>
              </a:spcBef>
              <a:spcAft>
                <a:spcPts val="1200"/>
              </a:spcAft>
            </a:pPr>
            <a:endParaRPr lang="en-GB" sz="1800" b="1" i="1" dirty="0" smtClean="0"/>
          </a:p>
          <a:p>
            <a:pPr marL="0" indent="0">
              <a:lnSpc>
                <a:spcPct val="100000"/>
              </a:lnSpc>
              <a:spcBef>
                <a:spcPts val="0"/>
              </a:spcBef>
              <a:spcAft>
                <a:spcPts val="1200"/>
              </a:spcAft>
            </a:pPr>
            <a:endParaRPr lang="en-GB" sz="1800" b="1" i="1"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lvl="0" indent="0">
              <a:lnSpc>
                <a:spcPct val="100000"/>
              </a:lnSpc>
              <a:spcBef>
                <a:spcPts val="0"/>
              </a:spcBef>
              <a:buNone/>
            </a:pPr>
            <a:endParaRPr lang="en-GB" sz="1400" b="1" dirty="0" smtClean="0">
              <a:solidFill>
                <a:schemeClr val="bg1"/>
              </a:solidFill>
            </a:endParaRPr>
          </a:p>
          <a:p>
            <a:pPr marL="0" lvl="0" indent="0">
              <a:lnSpc>
                <a:spcPct val="100000"/>
              </a:lnSpc>
              <a:spcBef>
                <a:spcPts val="0"/>
              </a:spcBef>
              <a:buNone/>
            </a:pPr>
            <a:endParaRPr lang="en-GB" sz="1400" b="1" dirty="0" smtClean="0">
              <a:solidFill>
                <a:schemeClr val="bg1"/>
              </a:solidFill>
            </a:endParaRPr>
          </a:p>
        </p:txBody>
      </p:sp>
    </p:spTree>
    <p:extLst>
      <p:ext uri="{BB962C8B-B14F-4D97-AF65-F5344CB8AC3E}">
        <p14:creationId xmlns:p14="http://schemas.microsoft.com/office/powerpoint/2010/main" val="4287868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707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1"/>
            <a:ext cx="6261652" cy="7079261"/>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5" name="Content Placeholder 2"/>
          <p:cNvSpPr>
            <a:spLocks noGrp="1"/>
          </p:cNvSpPr>
          <p:nvPr>
            <p:ph idx="1"/>
          </p:nvPr>
        </p:nvSpPr>
        <p:spPr>
          <a:xfrm>
            <a:off x="-1" y="0"/>
            <a:ext cx="6385561" cy="7082118"/>
          </a:xfrm>
        </p:spPr>
        <p:txBody>
          <a:bodyPr anchor="t">
            <a:noAutofit/>
          </a:bodyPr>
          <a:lstStyle/>
          <a:p>
            <a:pPr marL="0" lvl="0" indent="0" algn="ctr">
              <a:lnSpc>
                <a:spcPct val="100000"/>
              </a:lnSpc>
              <a:spcBef>
                <a:spcPts val="0"/>
              </a:spcBef>
              <a:buNone/>
            </a:pPr>
            <a:endParaRPr lang="en-GB" sz="1600" b="1" dirty="0" smtClean="0">
              <a:solidFill>
                <a:schemeClr val="accent4"/>
              </a:solidFill>
              <a:cs typeface="Arial" panose="020B0604020202020204" pitchFamily="34" charset="0"/>
            </a:endParaRPr>
          </a:p>
          <a:p>
            <a:pPr marL="0" lvl="0" indent="0" algn="ctr">
              <a:lnSpc>
                <a:spcPct val="100000"/>
              </a:lnSpc>
              <a:spcBef>
                <a:spcPts val="0"/>
              </a:spcBef>
              <a:buNone/>
            </a:pPr>
            <a:r>
              <a:rPr lang="en-GB" sz="3200" b="1" dirty="0" smtClean="0">
                <a:solidFill>
                  <a:schemeClr val="accent4"/>
                </a:solidFill>
                <a:cs typeface="Arial" panose="020B0604020202020204" pitchFamily="34" charset="0"/>
              </a:rPr>
              <a:t>Main Challenges</a:t>
            </a:r>
          </a:p>
          <a:p>
            <a:pPr marL="0" lvl="0" indent="0" algn="ctr">
              <a:lnSpc>
                <a:spcPct val="100000"/>
              </a:lnSpc>
              <a:spcBef>
                <a:spcPts val="0"/>
              </a:spcBef>
              <a:buNone/>
            </a:pPr>
            <a:endParaRPr lang="en-GB" sz="1800" b="1" i="1" dirty="0" smtClean="0"/>
          </a:p>
          <a:p>
            <a:pPr marL="0" lvl="0" indent="0">
              <a:lnSpc>
                <a:spcPct val="100000"/>
              </a:lnSpc>
              <a:spcBef>
                <a:spcPts val="0"/>
              </a:spcBef>
              <a:buNone/>
            </a:pPr>
            <a:r>
              <a:rPr lang="en-GB" b="1" i="1" dirty="0" smtClean="0">
                <a:solidFill>
                  <a:schemeClr val="accent4">
                    <a:lumMod val="20000"/>
                    <a:lumOff val="80000"/>
                  </a:schemeClr>
                </a:solidFill>
              </a:rPr>
              <a:t>Providing </a:t>
            </a:r>
            <a:r>
              <a:rPr lang="en-GB" b="1" i="1" dirty="0">
                <a:solidFill>
                  <a:schemeClr val="accent4">
                    <a:lumMod val="20000"/>
                    <a:lumOff val="80000"/>
                  </a:schemeClr>
                </a:solidFill>
              </a:rPr>
              <a:t>s</a:t>
            </a:r>
            <a:r>
              <a:rPr lang="en-GB" b="1" i="1" dirty="0" smtClean="0">
                <a:solidFill>
                  <a:schemeClr val="accent4">
                    <a:lumMod val="20000"/>
                    <a:lumOff val="80000"/>
                  </a:schemeClr>
                </a:solidFill>
              </a:rPr>
              <a:t>pecialized services:</a:t>
            </a:r>
          </a:p>
          <a:p>
            <a:pPr marL="0" indent="0">
              <a:lnSpc>
                <a:spcPct val="100000"/>
              </a:lnSpc>
              <a:spcBef>
                <a:spcPts val="0"/>
              </a:spcBef>
              <a:buNone/>
            </a:pPr>
            <a:endParaRPr lang="en-GB" sz="1600" dirty="0" smtClean="0">
              <a:solidFill>
                <a:schemeClr val="bg1"/>
              </a:solidFill>
            </a:endParaRPr>
          </a:p>
          <a:p>
            <a:pPr marL="0" indent="0">
              <a:lnSpc>
                <a:spcPct val="100000"/>
              </a:lnSpc>
              <a:spcBef>
                <a:spcPts val="0"/>
              </a:spcBef>
              <a:buNone/>
            </a:pPr>
            <a:r>
              <a:rPr lang="en-GB" sz="2400" dirty="0" smtClean="0">
                <a:solidFill>
                  <a:srgbClr val="002060"/>
                </a:solidFill>
              </a:rPr>
              <a:t>Not necessarily available in border regions and in the required </a:t>
            </a:r>
            <a:r>
              <a:rPr lang="en-GB" sz="2400" dirty="0" smtClean="0">
                <a:solidFill>
                  <a:srgbClr val="002060"/>
                </a:solidFill>
              </a:rPr>
              <a:t>languages and with the required cultural approach</a:t>
            </a:r>
            <a:r>
              <a:rPr lang="en-GB" sz="2400" dirty="0" smtClean="0">
                <a:solidFill>
                  <a:srgbClr val="002060"/>
                </a:solidFill>
              </a:rPr>
              <a:t>.</a:t>
            </a:r>
          </a:p>
          <a:p>
            <a:pPr marL="0" lvl="0" indent="0">
              <a:lnSpc>
                <a:spcPct val="100000"/>
              </a:lnSpc>
              <a:spcBef>
                <a:spcPts val="0"/>
              </a:spcBef>
              <a:buNone/>
            </a:pPr>
            <a:endParaRPr lang="en-GB" sz="2400" b="1" i="1" dirty="0" smtClean="0">
              <a:solidFill>
                <a:srgbClr val="002060"/>
              </a:solidFill>
            </a:endParaRPr>
          </a:p>
          <a:p>
            <a:pPr marL="0" indent="0">
              <a:lnSpc>
                <a:spcPct val="100000"/>
              </a:lnSpc>
              <a:spcBef>
                <a:spcPts val="0"/>
              </a:spcBef>
            </a:pPr>
            <a:r>
              <a:rPr lang="en-GB" sz="2400" dirty="0" smtClean="0">
                <a:solidFill>
                  <a:srgbClr val="002060"/>
                </a:solidFill>
              </a:rPr>
              <a:t>     Rights of migrants;</a:t>
            </a:r>
          </a:p>
          <a:p>
            <a:pPr marL="0" indent="0">
              <a:lnSpc>
                <a:spcPct val="100000"/>
              </a:lnSpc>
              <a:spcBef>
                <a:spcPts val="0"/>
              </a:spcBef>
            </a:pPr>
            <a:r>
              <a:rPr lang="en-GB" sz="2400" dirty="0" smtClean="0">
                <a:solidFill>
                  <a:srgbClr val="002060"/>
                </a:solidFill>
              </a:rPr>
              <a:t>     Health care;</a:t>
            </a:r>
          </a:p>
          <a:p>
            <a:pPr marL="0" indent="0">
              <a:lnSpc>
                <a:spcPct val="100000"/>
              </a:lnSpc>
              <a:spcBef>
                <a:spcPts val="0"/>
              </a:spcBef>
            </a:pPr>
            <a:r>
              <a:rPr lang="en-GB" sz="2400" dirty="0" smtClean="0">
                <a:solidFill>
                  <a:srgbClr val="002060"/>
                </a:solidFill>
              </a:rPr>
              <a:t>     Psychosocial assistance;</a:t>
            </a:r>
          </a:p>
          <a:p>
            <a:pPr marL="0" indent="0">
              <a:lnSpc>
                <a:spcPct val="100000"/>
              </a:lnSpc>
              <a:spcBef>
                <a:spcPts val="0"/>
              </a:spcBef>
            </a:pPr>
            <a:r>
              <a:rPr lang="en-GB" sz="2400" dirty="0" smtClean="0">
                <a:solidFill>
                  <a:srgbClr val="002060"/>
                </a:solidFill>
              </a:rPr>
              <a:t>     Legal aid and referral mechanisms;</a:t>
            </a:r>
          </a:p>
          <a:p>
            <a:pPr marL="0" indent="0">
              <a:lnSpc>
                <a:spcPct val="100000"/>
              </a:lnSpc>
              <a:spcBef>
                <a:spcPts val="0"/>
              </a:spcBef>
            </a:pPr>
            <a:r>
              <a:rPr lang="en-GB" sz="2400" dirty="0" smtClean="0">
                <a:solidFill>
                  <a:srgbClr val="002060"/>
                </a:solidFill>
              </a:rPr>
              <a:t>     Awareness-raising and information;</a:t>
            </a:r>
          </a:p>
          <a:p>
            <a:pPr marL="0" indent="0">
              <a:lnSpc>
                <a:spcPct val="100000"/>
              </a:lnSpc>
              <a:spcBef>
                <a:spcPts val="0"/>
              </a:spcBef>
            </a:pPr>
            <a:r>
              <a:rPr lang="en-GB" sz="2400" dirty="0" smtClean="0">
                <a:solidFill>
                  <a:srgbClr val="002060"/>
                </a:solidFill>
              </a:rPr>
              <a:t>     Shelter;</a:t>
            </a:r>
          </a:p>
          <a:p>
            <a:pPr marL="0" indent="0">
              <a:lnSpc>
                <a:spcPct val="100000"/>
              </a:lnSpc>
              <a:spcBef>
                <a:spcPts val="0"/>
              </a:spcBef>
            </a:pPr>
            <a:r>
              <a:rPr lang="en-GB" sz="2400" dirty="0" smtClean="0">
                <a:solidFill>
                  <a:srgbClr val="002060"/>
                </a:solidFill>
              </a:rPr>
              <a:t>     Assistance for victims of trafficking;</a:t>
            </a:r>
          </a:p>
          <a:p>
            <a:pPr marL="0" indent="0">
              <a:lnSpc>
                <a:spcPct val="100000"/>
              </a:lnSpc>
              <a:spcBef>
                <a:spcPts val="0"/>
              </a:spcBef>
            </a:pPr>
            <a:r>
              <a:rPr lang="en-GB" sz="2400" dirty="0" smtClean="0">
                <a:solidFill>
                  <a:srgbClr val="002060"/>
                </a:solidFill>
              </a:rPr>
              <a:t>     Boys, girls and adolescents, especially those who are </a:t>
            </a:r>
            <a:r>
              <a:rPr lang="en-GB" sz="2400" dirty="0" smtClean="0">
                <a:solidFill>
                  <a:srgbClr val="002060"/>
                </a:solidFill>
              </a:rPr>
              <a:t>unaccompanied;</a:t>
            </a:r>
            <a:endParaRPr lang="en-GB" sz="2400" dirty="0" smtClean="0">
              <a:solidFill>
                <a:srgbClr val="002060"/>
              </a:solidFill>
            </a:endParaRPr>
          </a:p>
          <a:p>
            <a:pPr marL="0" indent="0">
              <a:lnSpc>
                <a:spcPct val="100000"/>
              </a:lnSpc>
              <a:spcBef>
                <a:spcPts val="0"/>
              </a:spcBef>
            </a:pPr>
            <a:r>
              <a:rPr lang="en-GB" sz="2400" dirty="0" smtClean="0">
                <a:solidFill>
                  <a:srgbClr val="002060"/>
                </a:solidFill>
              </a:rPr>
              <a:t>     Stranded migrants.</a:t>
            </a:r>
            <a:endParaRPr lang="en-GB" sz="2400" b="1" i="1" dirty="0" smtClean="0">
              <a:solidFill>
                <a:srgbClr val="002060"/>
              </a:solidFill>
            </a:endParaRPr>
          </a:p>
          <a:p>
            <a:pPr marL="0" lvl="0" indent="0" algn="ctr">
              <a:lnSpc>
                <a:spcPct val="100000"/>
              </a:lnSpc>
              <a:spcBef>
                <a:spcPts val="0"/>
              </a:spcBef>
              <a:buNone/>
            </a:pPr>
            <a:endParaRPr lang="en-GB" b="1" i="1" dirty="0" smtClean="0">
              <a:solidFill>
                <a:schemeClr val="accent4">
                  <a:lumMod val="20000"/>
                  <a:lumOff val="80000"/>
                </a:schemeClr>
              </a:solidFill>
            </a:endParaRPr>
          </a:p>
          <a:p>
            <a:pPr marL="0" lvl="0" indent="0" algn="ctr">
              <a:lnSpc>
                <a:spcPct val="100000"/>
              </a:lnSpc>
              <a:spcBef>
                <a:spcPts val="0"/>
              </a:spcBef>
              <a:buNone/>
            </a:pPr>
            <a:endParaRPr lang="en-GB" b="1" i="1" dirty="0" smtClean="0">
              <a:solidFill>
                <a:schemeClr val="accent4">
                  <a:lumMod val="20000"/>
                  <a:lumOff val="80000"/>
                </a:schemeClr>
              </a:solidFill>
            </a:endParaRPr>
          </a:p>
          <a:p>
            <a:pPr marL="0" indent="0">
              <a:lnSpc>
                <a:spcPct val="100000"/>
              </a:lnSpc>
              <a:spcBef>
                <a:spcPts val="0"/>
              </a:spcBef>
              <a:buNone/>
            </a:pPr>
            <a:endParaRPr lang="en-GB" b="1" i="1" dirty="0" smtClean="0">
              <a:solidFill>
                <a:schemeClr val="accent4">
                  <a:lumMod val="20000"/>
                  <a:lumOff val="80000"/>
                </a:schemeClr>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gn="ctr">
              <a:lnSpc>
                <a:spcPct val="100000"/>
              </a:lnSpc>
              <a:spcBef>
                <a:spcPts val="0"/>
              </a:spcBef>
              <a:buNone/>
            </a:pPr>
            <a:endParaRPr lang="en-GB" sz="2000" b="1" i="1"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indent="0">
              <a:lnSpc>
                <a:spcPct val="100000"/>
              </a:lnSpc>
              <a:spcBef>
                <a:spcPts val="0"/>
              </a:spcBef>
              <a:spcAft>
                <a:spcPts val="1200"/>
              </a:spcAft>
            </a:pPr>
            <a:endParaRPr lang="en-GB" sz="1800" b="1" i="1" dirty="0" smtClean="0"/>
          </a:p>
          <a:p>
            <a:pPr marL="0" indent="0">
              <a:lnSpc>
                <a:spcPct val="100000"/>
              </a:lnSpc>
              <a:spcBef>
                <a:spcPts val="0"/>
              </a:spcBef>
              <a:spcAft>
                <a:spcPts val="1200"/>
              </a:spcAft>
            </a:pPr>
            <a:endParaRPr lang="en-GB" sz="1800" b="1" i="1"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lvl="0" indent="0">
              <a:lnSpc>
                <a:spcPct val="100000"/>
              </a:lnSpc>
              <a:spcBef>
                <a:spcPts val="0"/>
              </a:spcBef>
              <a:buNone/>
            </a:pPr>
            <a:endParaRPr lang="en-GB" sz="1400" dirty="0" smtClean="0">
              <a:solidFill>
                <a:schemeClr val="bg1"/>
              </a:solidFill>
            </a:endParaRPr>
          </a:p>
          <a:p>
            <a:pPr marL="0" lvl="0" indent="0">
              <a:lnSpc>
                <a:spcPct val="100000"/>
              </a:lnSpc>
              <a:spcBef>
                <a:spcPts val="0"/>
              </a:spcBef>
              <a:buNone/>
            </a:pPr>
            <a:endParaRPr lang="en-GB" sz="1400" b="1" dirty="0" smtClean="0">
              <a:solidFill>
                <a:schemeClr val="bg1"/>
              </a:solidFill>
            </a:endParaRPr>
          </a:p>
          <a:p>
            <a:pPr marL="0" lvl="0" indent="0">
              <a:lnSpc>
                <a:spcPct val="100000"/>
              </a:lnSpc>
              <a:spcBef>
                <a:spcPts val="0"/>
              </a:spcBef>
              <a:buNone/>
            </a:pPr>
            <a:endParaRPr lang="en-GB" sz="1400" b="1" dirty="0" smtClean="0">
              <a:solidFill>
                <a:schemeClr val="bg1"/>
              </a:solidFill>
            </a:endParaRPr>
          </a:p>
        </p:txBody>
      </p:sp>
    </p:spTree>
    <p:extLst>
      <p:ext uri="{BB962C8B-B14F-4D97-AF65-F5344CB8AC3E}">
        <p14:creationId xmlns:p14="http://schemas.microsoft.com/office/powerpoint/2010/main" val="14398439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74" r="6626"/>
          <a:stretch/>
        </p:blipFill>
        <p:spPr bwMode="auto">
          <a:xfrm>
            <a:off x="0" y="-1"/>
            <a:ext cx="12192000" cy="707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5240"/>
            <a:ext cx="12192000" cy="7079261"/>
          </a:xfrm>
          <a:prstGeom prst="rect">
            <a:avLst/>
          </a:prstGeom>
          <a:solidFill>
            <a:srgbClr val="ADB9C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3" name="Content Placeholder 2"/>
          <p:cNvSpPr>
            <a:spLocks noGrp="1"/>
          </p:cNvSpPr>
          <p:nvPr>
            <p:ph idx="1"/>
          </p:nvPr>
        </p:nvSpPr>
        <p:spPr>
          <a:xfrm>
            <a:off x="-1" y="1104568"/>
            <a:ext cx="6211956" cy="5974692"/>
          </a:xfrm>
          <a:ln>
            <a:solidFill>
              <a:schemeClr val="bg1"/>
            </a:solidFill>
          </a:ln>
        </p:spPr>
        <p:txBody>
          <a:bodyPr anchor="t">
            <a:noAutofit/>
          </a:bodyPr>
          <a:lstStyle/>
          <a:p>
            <a:pPr marL="514350" indent="-514350">
              <a:buAutoNum type="arabicPeriod"/>
            </a:pPr>
            <a:r>
              <a:rPr lang="en-GB" b="1" dirty="0" smtClean="0"/>
              <a:t>To protect migrants.</a:t>
            </a:r>
          </a:p>
          <a:p>
            <a:pPr marL="0" indent="0">
              <a:buNone/>
            </a:pPr>
            <a:r>
              <a:rPr lang="en-GB" dirty="0" smtClean="0">
                <a:solidFill>
                  <a:schemeClr val="accent4">
                    <a:lumMod val="20000"/>
                    <a:lumOff val="80000"/>
                  </a:schemeClr>
                </a:solidFill>
              </a:rPr>
              <a:t>Objective</a:t>
            </a:r>
            <a:r>
              <a:rPr lang="en-GB" dirty="0" smtClean="0">
                <a:solidFill>
                  <a:schemeClr val="bg1"/>
                </a:solidFill>
              </a:rPr>
              <a:t>: </a:t>
            </a:r>
            <a:r>
              <a:rPr lang="en-GB" dirty="0"/>
              <a:t>T</a:t>
            </a:r>
            <a:r>
              <a:rPr lang="en-GB" dirty="0" smtClean="0"/>
              <a:t>o protect the life, integrity, dignity, rights and health of migrants by, among others, reducing the risks they face during their migration process.</a:t>
            </a:r>
            <a:endParaRPr lang="en-GB" sz="800" dirty="0" smtClean="0">
              <a:solidFill>
                <a:schemeClr val="bg1"/>
              </a:solidFill>
            </a:endParaRPr>
          </a:p>
          <a:p>
            <a:pPr marL="0" indent="0">
              <a:buNone/>
            </a:pPr>
            <a:r>
              <a:rPr lang="en-GB" b="1" dirty="0" smtClean="0"/>
              <a:t>2. </a:t>
            </a:r>
            <a:r>
              <a:rPr lang="en-GB" b="1" dirty="0" smtClean="0">
                <a:ea typeface="Calibri"/>
                <a:cs typeface="Times New Roman"/>
              </a:rPr>
              <a:t>To address the drivers of irregular migration.</a:t>
            </a:r>
            <a:endParaRPr lang="en-GB" b="1" dirty="0" smtClean="0"/>
          </a:p>
          <a:p>
            <a:pPr marL="0" indent="0">
              <a:buNone/>
            </a:pPr>
            <a:r>
              <a:rPr lang="en-GB" dirty="0" smtClean="0">
                <a:solidFill>
                  <a:schemeClr val="accent4">
                    <a:lumMod val="20000"/>
                    <a:lumOff val="80000"/>
                  </a:schemeClr>
                </a:solidFill>
              </a:rPr>
              <a:t>Objective: </a:t>
            </a:r>
            <a:r>
              <a:rPr lang="en-GB" dirty="0" smtClean="0"/>
              <a:t>To reduce the </a:t>
            </a:r>
            <a:r>
              <a:rPr lang="en-GB" dirty="0" smtClean="0"/>
              <a:t>drivers of irregular migration and to promote real possibilities to enable persons to migrate in a regular manner or stay in their country of origin</a:t>
            </a:r>
            <a:r>
              <a:rPr lang="en-GB" dirty="0" smtClean="0"/>
              <a:t>. </a:t>
            </a:r>
            <a:endParaRPr lang="en-GB" dirty="0"/>
          </a:p>
        </p:txBody>
      </p:sp>
      <p:sp>
        <p:nvSpPr>
          <p:cNvPr id="7" name="Content Placeholder 2"/>
          <p:cNvSpPr txBox="1">
            <a:spLocks/>
          </p:cNvSpPr>
          <p:nvPr/>
        </p:nvSpPr>
        <p:spPr>
          <a:xfrm>
            <a:off x="6211955" y="1089328"/>
            <a:ext cx="5980045" cy="5989931"/>
          </a:xfrm>
          <a:prstGeom prst="rect">
            <a:avLst/>
          </a:prstGeom>
          <a:ln>
            <a:solidFill>
              <a:schemeClr val="bg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smtClean="0"/>
              <a:t>3. To promote safe, orderly and dignified migration.</a:t>
            </a:r>
          </a:p>
          <a:p>
            <a:pPr marL="0" indent="0">
              <a:buNone/>
            </a:pPr>
            <a:r>
              <a:rPr lang="en-GB" dirty="0" smtClean="0">
                <a:solidFill>
                  <a:schemeClr val="accent4">
                    <a:lumMod val="20000"/>
                    <a:lumOff val="80000"/>
                  </a:schemeClr>
                </a:solidFill>
              </a:rPr>
              <a:t>Objective: </a:t>
            </a:r>
            <a:r>
              <a:rPr lang="en-GB" dirty="0" smtClean="0"/>
              <a:t>To create the necessary conditions to ensure that migration takes place in a safe, orderly and dignified manner.</a:t>
            </a:r>
          </a:p>
          <a:p>
            <a:pPr marL="0" indent="0">
              <a:buNone/>
            </a:pPr>
            <a:r>
              <a:rPr lang="en-GB" b="1" dirty="0" smtClean="0"/>
              <a:t>4. To promote alliances to address these flows and generate development for migrants. </a:t>
            </a:r>
          </a:p>
          <a:p>
            <a:pPr marL="0" indent="0">
              <a:buNone/>
            </a:pPr>
            <a:r>
              <a:rPr lang="en-GB" dirty="0" smtClean="0">
                <a:solidFill>
                  <a:schemeClr val="accent4">
                    <a:lumMod val="20000"/>
                    <a:lumOff val="80000"/>
                  </a:schemeClr>
                </a:solidFill>
              </a:rPr>
              <a:t>Objective: </a:t>
            </a:r>
            <a:r>
              <a:rPr lang="en-GB" dirty="0" smtClean="0"/>
              <a:t>To create structural conditions to provide assistance and dignified solutions to migrants and make the necessary changes to generate positive impacts of migration.</a:t>
            </a:r>
            <a:endParaRPr lang="en-GB" b="1" dirty="0">
              <a:cs typeface="Arial" panose="020B0604020202020204" pitchFamily="34" charset="0"/>
            </a:endParaRPr>
          </a:p>
        </p:txBody>
      </p:sp>
      <p:sp>
        <p:nvSpPr>
          <p:cNvPr id="8" name="Content Placeholder 2"/>
          <p:cNvSpPr txBox="1">
            <a:spLocks/>
          </p:cNvSpPr>
          <p:nvPr/>
        </p:nvSpPr>
        <p:spPr>
          <a:xfrm>
            <a:off x="2623203" y="180612"/>
            <a:ext cx="7177505" cy="9135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en-GB" sz="4400" b="1" dirty="0" smtClean="0">
                <a:solidFill>
                  <a:schemeClr val="accent2">
                    <a:lumMod val="75000"/>
                  </a:schemeClr>
                </a:solidFill>
                <a:cs typeface="Arial" panose="020B0604020202020204" pitchFamily="34" charset="0"/>
              </a:rPr>
              <a:t>OBJECTIVES OF THE PLAN</a:t>
            </a:r>
            <a:endParaRPr lang="en-GB" sz="4400" b="1" dirty="0">
              <a:solidFill>
                <a:schemeClr val="accent2">
                  <a:lumMod val="75000"/>
                </a:schemeClr>
              </a:solidFill>
              <a:cs typeface="Arial" panose="020B0604020202020204" pitchFamily="34" charset="0"/>
            </a:endParaRPr>
          </a:p>
        </p:txBody>
      </p:sp>
    </p:spTree>
    <p:extLst>
      <p:ext uri="{BB962C8B-B14F-4D97-AF65-F5344CB8AC3E}">
        <p14:creationId xmlns:p14="http://schemas.microsoft.com/office/powerpoint/2010/main" val="15790443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1999" cy="694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058" y="0"/>
            <a:ext cx="6060141" cy="6946690"/>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prstClr val="white"/>
              </a:solidFill>
            </a:endParaRPr>
          </a:p>
        </p:txBody>
      </p:sp>
      <p:sp>
        <p:nvSpPr>
          <p:cNvPr id="5" name="Content Placeholder 2"/>
          <p:cNvSpPr txBox="1">
            <a:spLocks/>
          </p:cNvSpPr>
          <p:nvPr/>
        </p:nvSpPr>
        <p:spPr>
          <a:xfrm>
            <a:off x="204927" y="80496"/>
            <a:ext cx="5793276" cy="620087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Font typeface="Arial" panose="020B0604020202020204" pitchFamily="34" charset="0"/>
              <a:buNone/>
            </a:pPr>
            <a:r>
              <a:rPr lang="en-GB" sz="4000" b="1" dirty="0" smtClean="0">
                <a:solidFill>
                  <a:schemeClr val="accent4"/>
                </a:solidFill>
                <a:cs typeface="Arial" panose="020B0604020202020204" pitchFamily="34" charset="0"/>
              </a:rPr>
              <a:t>Structure of the Plan</a:t>
            </a:r>
          </a:p>
          <a:p>
            <a:pPr marL="0" indent="0">
              <a:lnSpc>
                <a:spcPct val="100000"/>
              </a:lnSpc>
              <a:spcBef>
                <a:spcPts val="0"/>
              </a:spcBef>
              <a:spcAft>
                <a:spcPts val="1200"/>
              </a:spcAft>
              <a:buNone/>
            </a:pPr>
            <a:r>
              <a:rPr lang="en-GB" sz="2300" b="1" dirty="0" smtClean="0">
                <a:solidFill>
                  <a:schemeClr val="accent4"/>
                </a:solidFill>
                <a:cs typeface="Arial" panose="020B0604020202020204" pitchFamily="34" charset="0"/>
              </a:rPr>
              <a:t>•	Immediate Actions. </a:t>
            </a:r>
            <a:r>
              <a:rPr lang="en-GB" sz="2300" b="1" dirty="0" smtClean="0">
                <a:solidFill>
                  <a:schemeClr val="bg1"/>
                </a:solidFill>
                <a:cs typeface="Arial" panose="020B0604020202020204" pitchFamily="34" charset="0"/>
              </a:rPr>
              <a:t>Urgent actions that should be taken immediately to safeguard the lives and meet the </a:t>
            </a:r>
            <a:r>
              <a:rPr lang="en-GB" sz="2300" b="1" dirty="0" smtClean="0">
                <a:solidFill>
                  <a:schemeClr val="accent4">
                    <a:lumMod val="40000"/>
                    <a:lumOff val="60000"/>
                  </a:schemeClr>
                </a:solidFill>
                <a:cs typeface="Arial" panose="020B0604020202020204" pitchFamily="34" charset="0"/>
              </a:rPr>
              <a:t>immediate</a:t>
            </a:r>
            <a:r>
              <a:rPr lang="en-GB" sz="2300" b="1" dirty="0" smtClean="0">
                <a:solidFill>
                  <a:schemeClr val="bg1"/>
                </a:solidFill>
                <a:cs typeface="Arial" panose="020B0604020202020204" pitchFamily="34" charset="0"/>
              </a:rPr>
              <a:t> needs of migrants.</a:t>
            </a:r>
          </a:p>
          <a:p>
            <a:pPr marL="0" indent="0">
              <a:lnSpc>
                <a:spcPct val="100000"/>
              </a:lnSpc>
              <a:spcBef>
                <a:spcPts val="0"/>
              </a:spcBef>
              <a:spcAft>
                <a:spcPts val="1200"/>
              </a:spcAft>
              <a:buNone/>
            </a:pPr>
            <a:r>
              <a:rPr lang="en-GB" sz="2300" b="1" dirty="0" smtClean="0">
                <a:solidFill>
                  <a:schemeClr val="accent4"/>
                </a:solidFill>
                <a:cs typeface="Arial" panose="020B0604020202020204" pitchFamily="34" charset="0"/>
              </a:rPr>
              <a:t>•	Very Urgent </a:t>
            </a:r>
            <a:r>
              <a:rPr lang="en-GB" sz="2300" b="1" dirty="0">
                <a:solidFill>
                  <a:schemeClr val="accent4"/>
                </a:solidFill>
                <a:cs typeface="Arial" panose="020B0604020202020204" pitchFamily="34" charset="0"/>
              </a:rPr>
              <a:t>A</a:t>
            </a:r>
            <a:r>
              <a:rPr lang="en-GB" sz="2300" b="1" dirty="0" smtClean="0">
                <a:solidFill>
                  <a:schemeClr val="accent4"/>
                </a:solidFill>
                <a:cs typeface="Arial" panose="020B0604020202020204" pitchFamily="34" charset="0"/>
              </a:rPr>
              <a:t>ctions. </a:t>
            </a:r>
            <a:r>
              <a:rPr lang="en-GB" sz="2300" b="1" dirty="0" smtClean="0">
                <a:solidFill>
                  <a:schemeClr val="bg1"/>
                </a:solidFill>
                <a:cs typeface="Arial" panose="020B0604020202020204" pitchFamily="34" charset="0"/>
              </a:rPr>
              <a:t>Actions that should be taken within the next </a:t>
            </a:r>
            <a:r>
              <a:rPr lang="en-GB" sz="2300" b="1" dirty="0" smtClean="0">
                <a:solidFill>
                  <a:schemeClr val="accent4">
                    <a:lumMod val="40000"/>
                    <a:lumOff val="60000"/>
                  </a:schemeClr>
                </a:solidFill>
                <a:cs typeface="Arial" panose="020B0604020202020204" pitchFamily="34" charset="0"/>
              </a:rPr>
              <a:t>six months</a:t>
            </a:r>
            <a:r>
              <a:rPr lang="en-GB" sz="2300" b="1" dirty="0" smtClean="0">
                <a:solidFill>
                  <a:schemeClr val="bg1"/>
                </a:solidFill>
                <a:cs typeface="Arial" panose="020B0604020202020204" pitchFamily="34" charset="0"/>
              </a:rPr>
              <a:t>, at the latest.</a:t>
            </a:r>
          </a:p>
          <a:p>
            <a:pPr marL="0" indent="0">
              <a:lnSpc>
                <a:spcPct val="100000"/>
              </a:lnSpc>
              <a:spcBef>
                <a:spcPts val="0"/>
              </a:spcBef>
              <a:spcAft>
                <a:spcPts val="1200"/>
              </a:spcAft>
              <a:buNone/>
            </a:pPr>
            <a:r>
              <a:rPr lang="en-GB" sz="2300" b="1" dirty="0" smtClean="0">
                <a:solidFill>
                  <a:schemeClr val="accent4"/>
                </a:solidFill>
                <a:cs typeface="Arial" panose="020B0604020202020204" pitchFamily="34" charset="0"/>
              </a:rPr>
              <a:t>•	Urgent Actions. </a:t>
            </a:r>
            <a:r>
              <a:rPr lang="en-GB" sz="2300" b="1" dirty="0" smtClean="0">
                <a:solidFill>
                  <a:schemeClr val="bg1"/>
                </a:solidFill>
                <a:cs typeface="Arial" panose="020B0604020202020204" pitchFamily="34" charset="0"/>
              </a:rPr>
              <a:t>Actions that should be taken within the next </a:t>
            </a:r>
            <a:r>
              <a:rPr lang="en-GB" sz="2300" b="1" dirty="0" smtClean="0">
                <a:solidFill>
                  <a:schemeClr val="accent4">
                    <a:lumMod val="40000"/>
                    <a:lumOff val="60000"/>
                  </a:schemeClr>
                </a:solidFill>
                <a:cs typeface="Arial" panose="020B0604020202020204" pitchFamily="34" charset="0"/>
              </a:rPr>
              <a:t>twelve months, </a:t>
            </a:r>
            <a:r>
              <a:rPr lang="en-GB" sz="2300" b="1" dirty="0" smtClean="0">
                <a:solidFill>
                  <a:srgbClr val="FFFFFF"/>
                </a:solidFill>
                <a:cs typeface="Arial" panose="020B0604020202020204" pitchFamily="34" charset="0"/>
              </a:rPr>
              <a:t>at the latest.</a:t>
            </a:r>
          </a:p>
          <a:p>
            <a:pPr marL="0" indent="0">
              <a:lnSpc>
                <a:spcPct val="100000"/>
              </a:lnSpc>
              <a:spcBef>
                <a:spcPts val="0"/>
              </a:spcBef>
              <a:spcAft>
                <a:spcPts val="1200"/>
              </a:spcAft>
              <a:buNone/>
            </a:pPr>
            <a:r>
              <a:rPr lang="en-GB" sz="2300" b="1" dirty="0" smtClean="0">
                <a:solidFill>
                  <a:schemeClr val="accent4"/>
                </a:solidFill>
                <a:cs typeface="Arial" panose="020B0604020202020204" pitchFamily="34" charset="0"/>
              </a:rPr>
              <a:t>•	Medium- and Long-term Interventions. </a:t>
            </a:r>
            <a:r>
              <a:rPr lang="en-GB" sz="2300" b="1" dirty="0" smtClean="0">
                <a:solidFill>
                  <a:schemeClr val="bg1"/>
                </a:solidFill>
                <a:cs typeface="Arial" panose="020B0604020202020204" pitchFamily="34" charset="0"/>
              </a:rPr>
              <a:t>Actions that should be taken within the next </a:t>
            </a:r>
            <a:r>
              <a:rPr lang="en-GB" sz="2300" b="1" dirty="0" smtClean="0">
                <a:solidFill>
                  <a:schemeClr val="accent4">
                    <a:lumMod val="40000"/>
                    <a:lumOff val="60000"/>
                  </a:schemeClr>
                </a:solidFill>
                <a:cs typeface="Arial" panose="020B0604020202020204" pitchFamily="34" charset="0"/>
              </a:rPr>
              <a:t>two years,</a:t>
            </a:r>
            <a:r>
              <a:rPr lang="en-GB" sz="2300" b="1" dirty="0">
                <a:solidFill>
                  <a:schemeClr val="bg1"/>
                </a:solidFill>
                <a:cs typeface="Arial" panose="020B0604020202020204" pitchFamily="34" charset="0"/>
              </a:rPr>
              <a:t> </a:t>
            </a:r>
            <a:r>
              <a:rPr lang="en-GB" sz="2300" b="1" dirty="0" smtClean="0">
                <a:solidFill>
                  <a:schemeClr val="bg1"/>
                </a:solidFill>
                <a:cs typeface="Arial" panose="020B0604020202020204" pitchFamily="34" charset="0"/>
              </a:rPr>
              <a:t>at the latest.</a:t>
            </a:r>
            <a:endParaRPr lang="en-GB" sz="2300" b="1" dirty="0" smtClean="0">
              <a:solidFill>
                <a:schemeClr val="bg1"/>
              </a:solidFill>
              <a:cs typeface="Arial" panose="020B0604020202020204" pitchFamily="34" charset="0"/>
            </a:endParaRPr>
          </a:p>
          <a:p>
            <a:pPr marL="0" indent="0">
              <a:lnSpc>
                <a:spcPct val="100000"/>
              </a:lnSpc>
              <a:spcBef>
                <a:spcPts val="0"/>
              </a:spcBef>
              <a:spcAft>
                <a:spcPts val="1200"/>
              </a:spcAft>
              <a:buNone/>
            </a:pPr>
            <a:r>
              <a:rPr lang="en-GB" sz="2300" b="1" dirty="0" smtClean="0">
                <a:solidFill>
                  <a:schemeClr val="accent4"/>
                </a:solidFill>
                <a:cs typeface="Arial" panose="020B0604020202020204" pitchFamily="34" charset="0"/>
              </a:rPr>
              <a:t>43 </a:t>
            </a:r>
            <a:r>
              <a:rPr lang="en-GB" sz="2300" b="1" dirty="0" smtClean="0">
                <a:solidFill>
                  <a:schemeClr val="bg1"/>
                </a:solidFill>
                <a:cs typeface="Arial" panose="020B0604020202020204" pitchFamily="34" charset="0"/>
              </a:rPr>
              <a:t>proposed </a:t>
            </a:r>
            <a:r>
              <a:rPr lang="en-GB" sz="2300" b="1" dirty="0" smtClean="0">
                <a:solidFill>
                  <a:schemeClr val="accent4"/>
                </a:solidFill>
                <a:cs typeface="Arial" panose="020B0604020202020204" pitchFamily="34" charset="0"/>
              </a:rPr>
              <a:t>actions</a:t>
            </a:r>
          </a:p>
          <a:p>
            <a:pPr marL="0" indent="0">
              <a:lnSpc>
                <a:spcPct val="100000"/>
              </a:lnSpc>
              <a:spcBef>
                <a:spcPts val="0"/>
              </a:spcBef>
              <a:spcAft>
                <a:spcPts val="1200"/>
              </a:spcAft>
              <a:buFont typeface="Arial" panose="020B0604020202020204" pitchFamily="34" charset="0"/>
              <a:buNone/>
            </a:pPr>
            <a:endParaRPr lang="en-GB" sz="4000" b="1" dirty="0" smtClean="0">
              <a:solidFill>
                <a:schemeClr val="accent4"/>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GB" sz="4000" b="1" dirty="0" smtClean="0">
              <a:solidFill>
                <a:schemeClr val="accent4"/>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GB" sz="800" b="1" dirty="0" smtClean="0">
              <a:solidFill>
                <a:schemeClr val="accent4"/>
              </a:solidFill>
              <a:cs typeface="Arial" panose="020B0604020202020204" pitchFamily="34" charset="0"/>
            </a:endParaRPr>
          </a:p>
          <a:p>
            <a:pPr marL="0" indent="0">
              <a:lnSpc>
                <a:spcPct val="100000"/>
              </a:lnSpc>
              <a:spcBef>
                <a:spcPts val="0"/>
              </a:spcBef>
              <a:spcAft>
                <a:spcPts val="1200"/>
              </a:spcAft>
              <a:buFont typeface="Arial" panose="020B0604020202020204" pitchFamily="34" charset="0"/>
              <a:buNone/>
            </a:pPr>
            <a:endParaRPr lang="en-GB" sz="3600" b="1" dirty="0" smtClean="0">
              <a:solidFill>
                <a:schemeClr val="accent4"/>
              </a:solidFill>
              <a:cs typeface="Arial" panose="020B0604020202020204" pitchFamily="34" charset="0"/>
            </a:endParaRPr>
          </a:p>
          <a:p>
            <a:pPr marL="0" indent="0">
              <a:lnSpc>
                <a:spcPct val="100000"/>
              </a:lnSpc>
              <a:spcBef>
                <a:spcPts val="0"/>
              </a:spcBef>
              <a:buFont typeface="Arial" panose="020B0604020202020204" pitchFamily="34" charset="0"/>
              <a:buNone/>
            </a:pPr>
            <a:endParaRPr lang="en-GB" sz="2000" b="1" dirty="0" smtClean="0">
              <a:solidFill>
                <a:schemeClr val="bg1"/>
              </a:solidFill>
            </a:endParaRPr>
          </a:p>
          <a:p>
            <a:pPr marL="0" indent="0">
              <a:lnSpc>
                <a:spcPct val="100000"/>
              </a:lnSpc>
              <a:spcBef>
                <a:spcPts val="0"/>
              </a:spcBef>
              <a:buFont typeface="Arial" panose="020B0604020202020204" pitchFamily="34" charset="0"/>
              <a:buNone/>
            </a:pPr>
            <a:endParaRPr lang="en-GB" sz="3600" b="1" dirty="0" smtClean="0">
              <a:solidFill>
                <a:schemeClr val="bg1"/>
              </a:solidFill>
            </a:endParaRPr>
          </a:p>
        </p:txBody>
      </p:sp>
    </p:spTree>
    <p:extLst>
      <p:ext uri="{BB962C8B-B14F-4D97-AF65-F5344CB8AC3E}">
        <p14:creationId xmlns:p14="http://schemas.microsoft.com/office/powerpoint/2010/main" val="11345518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6F98AAB-B5F5-4638-94E6-8E51F4EB287A}">
  <ds:schemaRefs>
    <ds:schemaRef ds:uri="ESRI.ArcGIS.Mapping.OfficeIntegration.PowerPointInfo"/>
  </ds:schemaRefs>
</ds:datastoreItem>
</file>

<file path=customXml/itemProps10.xml><?xml version="1.0" encoding="utf-8"?>
<ds:datastoreItem xmlns:ds="http://schemas.openxmlformats.org/officeDocument/2006/customXml" ds:itemID="{BD827177-4273-4ADF-82B4-4865478696BF}">
  <ds:schemaRefs>
    <ds:schemaRef ds:uri="ESRI.ArcGIS.Mapping.OfficeIntegration.PowerPointInfo"/>
  </ds:schemaRefs>
</ds:datastoreItem>
</file>

<file path=customXml/itemProps11.xml><?xml version="1.0" encoding="utf-8"?>
<ds:datastoreItem xmlns:ds="http://schemas.openxmlformats.org/officeDocument/2006/customXml" ds:itemID="{48965E04-380A-4CF7-AB6D-107F88EFE303}">
  <ds:schemaRefs>
    <ds:schemaRef ds:uri="ESRI.ArcGIS.Mapping.OfficeIntegration.PowerPointInfo"/>
  </ds:schemaRefs>
</ds:datastoreItem>
</file>

<file path=customXml/itemProps12.xml><?xml version="1.0" encoding="utf-8"?>
<ds:datastoreItem xmlns:ds="http://schemas.openxmlformats.org/officeDocument/2006/customXml" ds:itemID="{DAF9FE3D-80CE-4A66-B5B0-C763D2E89FD2}">
  <ds:schemaRefs>
    <ds:schemaRef ds:uri="ESRI.ArcGIS.Mapping.OfficeIntegration.PowerPointInfo"/>
  </ds:schemaRefs>
</ds:datastoreItem>
</file>

<file path=customXml/itemProps2.xml><?xml version="1.0" encoding="utf-8"?>
<ds:datastoreItem xmlns:ds="http://schemas.openxmlformats.org/officeDocument/2006/customXml" ds:itemID="{B0539EDB-7AC9-46D4-83C6-A801518CB887}">
  <ds:schemaRefs>
    <ds:schemaRef ds:uri="ESRI.ArcGIS.Mapping.OfficeIntegration.PowerPointInfo"/>
  </ds:schemaRefs>
</ds:datastoreItem>
</file>

<file path=customXml/itemProps3.xml><?xml version="1.0" encoding="utf-8"?>
<ds:datastoreItem xmlns:ds="http://schemas.openxmlformats.org/officeDocument/2006/customXml" ds:itemID="{444B0D74-EEE4-4B29-95F9-FB8F4BA0BD95}">
  <ds:schemaRefs>
    <ds:schemaRef ds:uri="ESRI.ArcGIS.Mapping.OfficeIntegration.PowerPointInfo"/>
  </ds:schemaRefs>
</ds:datastoreItem>
</file>

<file path=customXml/itemProps4.xml><?xml version="1.0" encoding="utf-8"?>
<ds:datastoreItem xmlns:ds="http://schemas.openxmlformats.org/officeDocument/2006/customXml" ds:itemID="{89C0C638-7DEC-4851-A091-9DA43570992C}">
  <ds:schemaRefs>
    <ds:schemaRef ds:uri="ESRI.ArcGIS.Mapping.OfficeIntegration.PowerPointInfo"/>
  </ds:schemaRefs>
</ds:datastoreItem>
</file>

<file path=customXml/itemProps5.xml><?xml version="1.0" encoding="utf-8"?>
<ds:datastoreItem xmlns:ds="http://schemas.openxmlformats.org/officeDocument/2006/customXml" ds:itemID="{978BFE3D-6C48-4266-B8BC-E14DE496FA09}">
  <ds:schemaRefs>
    <ds:schemaRef ds:uri="ESRI.ArcGIS.Mapping.OfficeIntegration.PowerPointInfo"/>
  </ds:schemaRefs>
</ds:datastoreItem>
</file>

<file path=customXml/itemProps6.xml><?xml version="1.0" encoding="utf-8"?>
<ds:datastoreItem xmlns:ds="http://schemas.openxmlformats.org/officeDocument/2006/customXml" ds:itemID="{A0783908-986D-4550-8ACD-E299834D763C}">
  <ds:schemaRefs>
    <ds:schemaRef ds:uri="ESRI.ArcGIS.Mapping.OfficeIntegration.PowerPointInfo"/>
  </ds:schemaRefs>
</ds:datastoreItem>
</file>

<file path=customXml/itemProps7.xml><?xml version="1.0" encoding="utf-8"?>
<ds:datastoreItem xmlns:ds="http://schemas.openxmlformats.org/officeDocument/2006/customXml" ds:itemID="{532FAFEC-AAA8-4A32-9444-DB2D974F97FF}">
  <ds:schemaRefs>
    <ds:schemaRef ds:uri="ESRI.ArcGIS.Mapping.OfficeIntegration.PowerPointInfo"/>
  </ds:schemaRefs>
</ds:datastoreItem>
</file>

<file path=customXml/itemProps8.xml><?xml version="1.0" encoding="utf-8"?>
<ds:datastoreItem xmlns:ds="http://schemas.openxmlformats.org/officeDocument/2006/customXml" ds:itemID="{49C8D842-C5E7-4932-BA51-CC1A660FEC1B}">
  <ds:schemaRefs>
    <ds:schemaRef ds:uri="ESRI.ArcGIS.Mapping.OfficeIntegration.PowerPointInfo"/>
  </ds:schemaRefs>
</ds:datastoreItem>
</file>

<file path=customXml/itemProps9.xml><?xml version="1.0" encoding="utf-8"?>
<ds:datastoreItem xmlns:ds="http://schemas.openxmlformats.org/officeDocument/2006/customXml" ds:itemID="{C3CAC693-7FA1-4985-B546-BA6875F8072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5264</TotalTime>
  <Words>2278</Words>
  <Application>Microsoft Macintosh PowerPoint</Application>
  <PresentationFormat>Personalizado</PresentationFormat>
  <Paragraphs>247</Paragraphs>
  <Slides>20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 Black</vt:lpstr>
      <vt:lpstr>Calibri</vt:lpstr>
      <vt:lpstr>Gill Sans MT</vt:lpstr>
      <vt:lpstr>Calibri Light</vt:lpstr>
      <vt:lpstr>Office Theme</vt:lpstr>
      <vt:lpstr>Presentación de PowerPoint</vt:lpstr>
      <vt:lpstr>The Plan of IOM to Strengthen the Management of Extracontinental, Cuban and Haitian Migration Flows  International Organization for Migration (IOM) July 12,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Table 1 Immediate Actions and their Differentiated Approaches</vt:lpstr>
      <vt:lpstr>Presentación de PowerPoint</vt:lpstr>
      <vt:lpstr>Table 2 Short-Term Actions and their Differentiated  Approaches</vt:lpstr>
      <vt:lpstr>Presentación de PowerPoint</vt:lpstr>
      <vt:lpstr>Table 3 Long-Term Actions and their  Differentiated Approaches</vt:lpstr>
      <vt:lpstr>Presentación de PowerPoint</vt:lpstr>
      <vt:lpstr>Table 4 Long-Term Actions and their Differentiated  Approaches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IOM’s response in South Sudan and countries of asylum</dc:title>
  <dc:creator>RIZKI Muhammad</dc:creator>
  <cp:lastModifiedBy>Christiane Lehnhoff</cp:lastModifiedBy>
  <cp:revision>520</cp:revision>
  <cp:lastPrinted>2015-09-17T12:16:29Z</cp:lastPrinted>
  <dcterms:created xsi:type="dcterms:W3CDTF">2014-03-03T15:10:02Z</dcterms:created>
  <dcterms:modified xsi:type="dcterms:W3CDTF">2016-07-14T20:32:27Z</dcterms:modified>
</cp:coreProperties>
</file>