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17"/>
  </p:notesMasterIdLst>
  <p:sldIdLst>
    <p:sldId id="258" r:id="rId2"/>
    <p:sldId id="257" r:id="rId3"/>
    <p:sldId id="259" r:id="rId4"/>
    <p:sldId id="262" r:id="rId5"/>
    <p:sldId id="261" r:id="rId6"/>
    <p:sldId id="260" r:id="rId7"/>
    <p:sldId id="263" r:id="rId8"/>
    <p:sldId id="264" r:id="rId9"/>
    <p:sldId id="268" r:id="rId10"/>
    <p:sldId id="265" r:id="rId11"/>
    <p:sldId id="271" r:id="rId12"/>
    <p:sldId id="266" r:id="rId13"/>
    <p:sldId id="269" r:id="rId14"/>
    <p:sldId id="267"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5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2" d="100"/>
          <a:sy n="152" d="100"/>
        </p:scale>
        <p:origin x="-392"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C15617-6FE0-43AC-A109-DDA5CD84895B}" type="datetimeFigureOut">
              <a:rPr lang="en-US" smtClean="0"/>
              <a:t>6/24/13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6EC94B-5B94-4581-81B8-F4D038006346}" type="slidenum">
              <a:rPr lang="en-US" smtClean="0"/>
              <a:t>‹Nr.›</a:t>
            </a:fld>
            <a:endParaRPr lang="en-US" dirty="0"/>
          </a:p>
        </p:txBody>
      </p:sp>
    </p:spTree>
    <p:extLst>
      <p:ext uri="{BB962C8B-B14F-4D97-AF65-F5344CB8AC3E}">
        <p14:creationId xmlns:p14="http://schemas.microsoft.com/office/powerpoint/2010/main" val="2382902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6EC94B-5B94-4581-81B8-F4D038006346}" type="slidenum">
              <a:rPr lang="en-US" smtClean="0"/>
              <a:t>1</a:t>
            </a:fld>
            <a:endParaRPr lang="en-US" dirty="0"/>
          </a:p>
        </p:txBody>
      </p:sp>
    </p:spTree>
    <p:extLst>
      <p:ext uri="{BB962C8B-B14F-4D97-AF65-F5344CB8AC3E}">
        <p14:creationId xmlns:p14="http://schemas.microsoft.com/office/powerpoint/2010/main" val="3940508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4D0191B-E446-475D-B110-BCBAE56BEC95}" type="datetimeFigureOut">
              <a:rPr lang="en-US" smtClean="0"/>
              <a:t>6/24/13</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6F5B3F5A-DE85-4843-A418-E960BE819A9F}" type="slidenum">
              <a:rPr lang="en-US" smtClean="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D0191B-E446-475D-B110-BCBAE56BEC95}" type="datetimeFigureOut">
              <a:rPr lang="en-US" smtClean="0"/>
              <a:t>6/24/13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5B3F5A-DE85-4843-A418-E960BE819A9F}" type="slidenum">
              <a:rPr lang="en-US" smtClean="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D0191B-E446-475D-B110-BCBAE56BEC95}" type="datetimeFigureOut">
              <a:rPr lang="en-US" smtClean="0"/>
              <a:t>6/24/13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5B3F5A-DE85-4843-A418-E960BE819A9F}" type="slidenum">
              <a:rPr lang="en-US" smtClean="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4D0191B-E446-475D-B110-BCBAE56BEC95}" type="datetimeFigureOut">
              <a:rPr lang="en-US" smtClean="0"/>
              <a:t>6/24/13</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6F5B3F5A-DE85-4843-A418-E960BE819A9F}" type="slidenum">
              <a:rPr lang="en-US" smtClean="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4D0191B-E446-475D-B110-BCBAE56BEC95}" type="datetimeFigureOut">
              <a:rPr lang="en-US" smtClean="0"/>
              <a:t>6/24/13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6F5B3F5A-DE85-4843-A418-E960BE819A9F}" type="slidenum">
              <a:rPr lang="en-US" smtClean="0"/>
              <a:t>‹Nr.›</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4D0191B-E446-475D-B110-BCBAE56BEC95}" type="datetimeFigureOut">
              <a:rPr lang="en-US" smtClean="0"/>
              <a:t>6/24/13</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6F5B3F5A-DE85-4843-A418-E960BE819A9F}" type="slidenum">
              <a:rPr lang="en-US" smtClean="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4D0191B-E446-475D-B110-BCBAE56BEC95}" type="datetimeFigureOut">
              <a:rPr lang="en-US" smtClean="0"/>
              <a:t>6/24/13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6F5B3F5A-DE85-4843-A418-E960BE819A9F}" type="slidenum">
              <a:rPr lang="en-US" smtClean="0"/>
              <a:t>‹Nr.›</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4D0191B-E446-475D-B110-BCBAE56BEC95}" type="datetimeFigureOut">
              <a:rPr lang="en-US" smtClean="0"/>
              <a:t>6/24/13</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5B3F5A-DE85-4843-A418-E960BE819A9F}" type="slidenum">
              <a:rPr lang="en-US" smtClean="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4D0191B-E446-475D-B110-BCBAE56BEC95}" type="datetimeFigureOut">
              <a:rPr lang="en-US" smtClean="0"/>
              <a:t>6/24/13</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5B3F5A-DE85-4843-A418-E960BE819A9F}" type="slidenum">
              <a:rPr lang="en-US" smtClean="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4D0191B-E446-475D-B110-BCBAE56BEC95}" type="datetimeFigureOut">
              <a:rPr lang="en-US" smtClean="0"/>
              <a:t>6/24/13</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5B3F5A-DE85-4843-A418-E960BE819A9F}" type="slidenum">
              <a:rPr lang="en-US" smtClean="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smtClean="0"/>
              <a:t>Click icon to add picture</a:t>
            </a:r>
            <a:endParaRPr kumimoji="0" lang="en-US" dirty="0"/>
          </a:p>
        </p:txBody>
      </p:sp>
      <p:sp>
        <p:nvSpPr>
          <p:cNvPr id="7" name="Date Placeholder 6"/>
          <p:cNvSpPr>
            <a:spLocks noGrp="1"/>
          </p:cNvSpPr>
          <p:nvPr>
            <p:ph type="dt" sz="half" idx="10"/>
          </p:nvPr>
        </p:nvSpPr>
        <p:spPr/>
        <p:txBody>
          <a:bodyPr/>
          <a:lstStyle/>
          <a:p>
            <a:fld id="{44D0191B-E446-475D-B110-BCBAE56BEC95}" type="datetimeFigureOut">
              <a:rPr lang="en-US" smtClean="0"/>
              <a:t>6/24/13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6F5B3F5A-DE85-4843-A418-E960BE819A9F}" type="slidenum">
              <a:rPr lang="en-US" smtClean="0"/>
              <a:t>‹Nr.›</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4D0191B-E446-475D-B110-BCBAE56BEC95}" type="datetimeFigureOut">
              <a:rPr lang="en-US" smtClean="0"/>
              <a:t>6/24/13</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F5B3F5A-DE85-4843-A418-E960BE819A9F}" type="slidenum">
              <a:rPr lang="en-US" smtClean="0"/>
              <a:t>‹Nr.›</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Documents and Settings\erojasc\Desktop\siembras.jpg"/>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0" y="0"/>
            <a:ext cx="9144000" cy="6856412"/>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1835696" y="0"/>
            <a:ext cx="7155904" cy="1066800"/>
          </a:xfrm>
        </p:spPr>
        <p:txBody>
          <a:bodyPr rtlCol="0">
            <a:normAutofit fontScale="90000"/>
          </a:bodyPr>
          <a:lstStyle/>
          <a:p>
            <a:pPr>
              <a:defRPr/>
            </a:pPr>
            <a:r>
              <a:rPr lang="en-GB" sz="2700" b="1" dirty="0" smtClean="0">
                <a:solidFill>
                  <a:schemeClr val="bg1"/>
                </a:solidFill>
              </a:rPr>
              <a:t>TRAFFICKING IN PERSONS FOR THE PURPOSE OF LABOUR EXPLOITATION IN CENTRAL AMERICA: </a:t>
            </a:r>
            <a:br>
              <a:rPr lang="en-GB" sz="2700" b="1" dirty="0" smtClean="0">
                <a:solidFill>
                  <a:schemeClr val="bg1"/>
                </a:solidFill>
              </a:rPr>
            </a:br>
            <a:r>
              <a:rPr lang="en-GB" sz="2700" b="1" dirty="0" smtClean="0">
                <a:solidFill>
                  <a:schemeClr val="bg1"/>
                </a:solidFill>
              </a:rPr>
              <a:t>AN EXPLORATORY STUDY</a:t>
            </a:r>
            <a:r>
              <a:rPr lang="en-GB" sz="2700" dirty="0" smtClean="0"/>
              <a:t/>
            </a:r>
            <a:br>
              <a:rPr lang="en-GB" sz="2700" dirty="0" smtClean="0"/>
            </a:br>
            <a:r>
              <a:rPr lang="en-GB" sz="2700" dirty="0" smtClean="0"/>
              <a:t/>
            </a:r>
            <a:br>
              <a:rPr lang="en-GB" sz="2700" dirty="0" smtClean="0"/>
            </a:br>
            <a:r>
              <a:rPr lang="en-GB" sz="3600" dirty="0" smtClean="0"/>
              <a:t/>
            </a:r>
            <a:br>
              <a:rPr lang="en-GB" sz="3600" dirty="0" smtClean="0"/>
            </a:br>
            <a:endParaRPr lang="en-GB" sz="3600" b="1" dirty="0">
              <a:effectLst>
                <a:outerShdw blurRad="38100" dist="38100" dir="2700000" algn="tl">
                  <a:srgbClr val="000000">
                    <a:alpha val="43137"/>
                  </a:srgbClr>
                </a:outerShdw>
              </a:effectLst>
              <a:latin typeface="+mn-lt"/>
            </a:endParaRPr>
          </a:p>
        </p:txBody>
      </p:sp>
      <p:pic>
        <p:nvPicPr>
          <p:cNvPr id="2052"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50" y="5897563"/>
            <a:ext cx="28956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395364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GB" dirty="0" smtClean="0"/>
              <a:t>SOME RESULTS</a:t>
            </a:r>
            <a:endParaRPr lang="en-GB" dirty="0"/>
          </a:p>
        </p:txBody>
      </p:sp>
      <p:sp>
        <p:nvSpPr>
          <p:cNvPr id="6" name="Content Placeholder 5"/>
          <p:cNvSpPr>
            <a:spLocks noGrp="1"/>
          </p:cNvSpPr>
          <p:nvPr>
            <p:ph sz="half" idx="1"/>
          </p:nvPr>
        </p:nvSpPr>
        <p:spPr/>
        <p:txBody>
          <a:bodyPr>
            <a:normAutofit/>
          </a:bodyPr>
          <a:lstStyle/>
          <a:p>
            <a:pPr marL="0" indent="0">
              <a:buNone/>
            </a:pPr>
            <a:r>
              <a:rPr lang="en-GB" b="1" dirty="0" smtClean="0"/>
              <a:t>3) Common victimization scenarios</a:t>
            </a:r>
            <a:r>
              <a:rPr lang="en-GB" dirty="0" smtClean="0"/>
              <a:t>:</a:t>
            </a:r>
          </a:p>
          <a:p>
            <a:pPr marL="0" indent="0">
              <a:buNone/>
            </a:pPr>
            <a:r>
              <a:rPr lang="en-GB" dirty="0" smtClean="0"/>
              <a:t>Household work</a:t>
            </a:r>
          </a:p>
          <a:p>
            <a:pPr marL="0" indent="0">
              <a:buNone/>
            </a:pPr>
            <a:r>
              <a:rPr lang="en-GB" dirty="0" smtClean="0"/>
              <a:t>Maquilas</a:t>
            </a:r>
            <a:endParaRPr lang="en-GB" dirty="0" smtClean="0"/>
          </a:p>
          <a:p>
            <a:pPr marL="0" indent="0">
              <a:buNone/>
            </a:pPr>
            <a:r>
              <a:rPr lang="en-GB" dirty="0" smtClean="0"/>
              <a:t>Agro-industrial activities</a:t>
            </a:r>
            <a:endParaRPr lang="en-GB" dirty="0" smtClean="0"/>
          </a:p>
          <a:p>
            <a:pPr marL="0" indent="0">
              <a:buNone/>
            </a:pPr>
            <a:r>
              <a:rPr lang="en-GB" dirty="0" smtClean="0"/>
              <a:t>Service sector</a:t>
            </a:r>
          </a:p>
          <a:p>
            <a:pPr marL="0" indent="0">
              <a:buNone/>
            </a:pPr>
            <a:r>
              <a:rPr lang="en-GB" dirty="0" smtClean="0"/>
              <a:t>Criminal activities</a:t>
            </a:r>
          </a:p>
          <a:p>
            <a:pPr marL="0" indent="0">
              <a:buNone/>
            </a:pPr>
            <a:r>
              <a:rPr lang="en-GB" dirty="0" smtClean="0"/>
              <a:t>Other: construction</a:t>
            </a:r>
          </a:p>
          <a:p>
            <a:pPr marL="0" indent="0">
              <a:buNone/>
            </a:pPr>
            <a:endParaRPr lang="en-GB" dirty="0" smtClean="0"/>
          </a:p>
        </p:txBody>
      </p:sp>
      <p:sp>
        <p:nvSpPr>
          <p:cNvPr id="7" name="Content Placeholder 6"/>
          <p:cNvSpPr>
            <a:spLocks noGrp="1"/>
          </p:cNvSpPr>
          <p:nvPr>
            <p:ph sz="half" idx="2"/>
          </p:nvPr>
        </p:nvSpPr>
        <p:spPr/>
        <p:txBody>
          <a:bodyPr>
            <a:normAutofit/>
          </a:bodyPr>
          <a:lstStyle/>
          <a:p>
            <a:pPr marL="0" indent="0">
              <a:buNone/>
            </a:pPr>
            <a:r>
              <a:rPr lang="en-GB" dirty="0" smtClean="0"/>
              <a:t>4) </a:t>
            </a:r>
            <a:r>
              <a:rPr lang="en-GB" b="1" dirty="0" smtClean="0"/>
              <a:t>Common characteristics of these scenarios</a:t>
            </a:r>
            <a:r>
              <a:rPr lang="en-GB" dirty="0" smtClean="0"/>
              <a:t>:</a:t>
            </a:r>
          </a:p>
          <a:p>
            <a:pPr marL="0" indent="0">
              <a:buNone/>
            </a:pPr>
            <a:r>
              <a:rPr lang="en-GB" dirty="0" smtClean="0"/>
              <a:t>Insufficiently regulated or informal e</a:t>
            </a:r>
            <a:r>
              <a:rPr lang="en-GB" dirty="0" smtClean="0"/>
              <a:t>conomic activities </a:t>
            </a:r>
          </a:p>
          <a:p>
            <a:pPr marL="0" indent="0">
              <a:buNone/>
            </a:pPr>
            <a:r>
              <a:rPr lang="en-GB" dirty="0" smtClean="0"/>
              <a:t>Use of (irregular) migrant labour</a:t>
            </a:r>
            <a:endParaRPr lang="en-GB" dirty="0" smtClean="0"/>
          </a:p>
          <a:p>
            <a:endParaRPr lang="en-GB" dirty="0"/>
          </a:p>
        </p:txBody>
      </p:sp>
    </p:spTree>
    <p:extLst>
      <p:ext uri="{BB962C8B-B14F-4D97-AF65-F5344CB8AC3E}">
        <p14:creationId xmlns:p14="http://schemas.microsoft.com/office/powerpoint/2010/main" val="566096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51520" y="1124745"/>
            <a:ext cx="8892481" cy="5112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5"/>
          <p:cNvSpPr txBox="1">
            <a:spLocks/>
          </p:cNvSpPr>
          <p:nvPr/>
        </p:nvSpPr>
        <p:spPr>
          <a:xfrm>
            <a:off x="3059832" y="1340768"/>
            <a:ext cx="2941166" cy="1523256"/>
          </a:xfrm>
          <a:prstGeom prst="rect">
            <a:avLst/>
          </a:prstGeom>
          <a:solidFill>
            <a:srgbClr val="3B54A6"/>
          </a:solidFill>
        </p:spPr>
        <p:txBody>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ctr">
              <a:buFont typeface="Wingdings 2"/>
              <a:buNone/>
            </a:pPr>
            <a:r>
              <a:rPr lang="en-GB" sz="1400" b="1" dirty="0" smtClean="0">
                <a:solidFill>
                  <a:schemeClr val="bg1"/>
                </a:solidFill>
              </a:rPr>
              <a:t>ROOT CAUSES</a:t>
            </a:r>
            <a:endParaRPr lang="en-GB" sz="1400" b="1" dirty="0">
              <a:solidFill>
                <a:schemeClr val="bg1"/>
              </a:solidFill>
            </a:endParaRPr>
          </a:p>
          <a:p>
            <a:pPr marL="0" indent="0" algn="ctr">
              <a:buFont typeface="Wingdings 2"/>
              <a:buNone/>
            </a:pPr>
            <a:r>
              <a:rPr lang="en-GB" sz="1400" b="1" dirty="0" smtClean="0">
                <a:solidFill>
                  <a:schemeClr val="bg1"/>
                </a:solidFill>
              </a:rPr>
              <a:t>Economic and political: the historic structure of the labour market;</a:t>
            </a:r>
          </a:p>
          <a:p>
            <a:pPr marL="0" indent="0" algn="ctr">
              <a:buFont typeface="Wingdings 2"/>
              <a:buNone/>
            </a:pPr>
            <a:r>
              <a:rPr lang="en-GB" sz="1400" b="1" dirty="0" smtClean="0">
                <a:solidFill>
                  <a:schemeClr val="bg1"/>
                </a:solidFill>
              </a:rPr>
              <a:t>Cultural practices which legitimize labour exploitation;</a:t>
            </a:r>
          </a:p>
          <a:p>
            <a:pPr marL="0" indent="0" algn="ctr">
              <a:buFont typeface="Wingdings 2"/>
              <a:buNone/>
            </a:pPr>
            <a:r>
              <a:rPr lang="en-GB" sz="1400" b="1" dirty="0" smtClean="0">
                <a:solidFill>
                  <a:schemeClr val="bg1"/>
                </a:solidFill>
              </a:rPr>
              <a:t>Organized crime and impunity.</a:t>
            </a:r>
          </a:p>
          <a:p>
            <a:pPr marL="0" indent="0">
              <a:buFont typeface="Wingdings 2"/>
              <a:buNone/>
            </a:pPr>
            <a:endParaRPr lang="en-GB" sz="2000" dirty="0"/>
          </a:p>
        </p:txBody>
      </p:sp>
      <p:sp>
        <p:nvSpPr>
          <p:cNvPr id="5" name="Content Placeholder 5"/>
          <p:cNvSpPr txBox="1">
            <a:spLocks/>
          </p:cNvSpPr>
          <p:nvPr/>
        </p:nvSpPr>
        <p:spPr>
          <a:xfrm>
            <a:off x="395536" y="2636912"/>
            <a:ext cx="2941166" cy="2160240"/>
          </a:xfrm>
          <a:prstGeom prst="rect">
            <a:avLst/>
          </a:prstGeom>
          <a:solidFill>
            <a:srgbClr val="3B54A6"/>
          </a:solidFill>
        </p:spPr>
        <p:txBody>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ctr">
              <a:buFont typeface="Wingdings 2"/>
              <a:buNone/>
            </a:pPr>
            <a:r>
              <a:rPr lang="en-GB" sz="1600" b="1" dirty="0" smtClean="0">
                <a:solidFill>
                  <a:schemeClr val="bg1"/>
                </a:solidFill>
              </a:rPr>
              <a:t>AGGRAVATING FACTORS </a:t>
            </a:r>
          </a:p>
          <a:p>
            <a:pPr marL="0" indent="0" algn="ctr">
              <a:buFont typeface="Wingdings 2"/>
              <a:buNone/>
            </a:pPr>
            <a:endParaRPr lang="en-GB" sz="1600" b="1" dirty="0" smtClean="0">
              <a:solidFill>
                <a:schemeClr val="bg1"/>
              </a:solidFill>
            </a:endParaRPr>
          </a:p>
          <a:p>
            <a:pPr marL="0" indent="0" algn="ctr">
              <a:buFont typeface="Wingdings 2"/>
              <a:buNone/>
            </a:pPr>
            <a:r>
              <a:rPr lang="en-GB" sz="1600" b="1" dirty="0" smtClean="0">
                <a:solidFill>
                  <a:schemeClr val="bg1"/>
                </a:solidFill>
              </a:rPr>
              <a:t>Legal voids and absence of criminal and labour institutions;</a:t>
            </a:r>
            <a:endParaRPr lang="en-GB" sz="1600" b="1" dirty="0">
              <a:solidFill>
                <a:schemeClr val="bg1"/>
              </a:solidFill>
            </a:endParaRPr>
          </a:p>
          <a:p>
            <a:pPr marL="0" indent="0" algn="ctr">
              <a:buFont typeface="Wingdings 2"/>
              <a:buNone/>
            </a:pPr>
            <a:r>
              <a:rPr lang="en-GB" sz="1600" b="1" dirty="0" smtClean="0">
                <a:solidFill>
                  <a:schemeClr val="bg1"/>
                </a:solidFill>
              </a:rPr>
              <a:t>Lack of protection during migration;</a:t>
            </a:r>
            <a:endParaRPr lang="en-GB" sz="1600" b="1" dirty="0">
              <a:solidFill>
                <a:schemeClr val="bg1"/>
              </a:solidFill>
            </a:endParaRPr>
          </a:p>
          <a:p>
            <a:pPr marL="0" indent="0" algn="ctr">
              <a:buFont typeface="Wingdings 2"/>
              <a:buNone/>
            </a:pPr>
            <a:r>
              <a:rPr lang="en-GB" sz="1600" b="1" dirty="0" smtClean="0">
                <a:solidFill>
                  <a:schemeClr val="bg1"/>
                </a:solidFill>
              </a:rPr>
              <a:t>Corruption.</a:t>
            </a:r>
          </a:p>
          <a:p>
            <a:pPr marL="0" indent="0">
              <a:buFont typeface="Wingdings 2"/>
              <a:buNone/>
            </a:pPr>
            <a:endParaRPr lang="en-GB" sz="2000" dirty="0"/>
          </a:p>
        </p:txBody>
      </p:sp>
      <p:sp>
        <p:nvSpPr>
          <p:cNvPr id="6" name="Content Placeholder 5"/>
          <p:cNvSpPr txBox="1">
            <a:spLocks/>
          </p:cNvSpPr>
          <p:nvPr/>
        </p:nvSpPr>
        <p:spPr>
          <a:xfrm>
            <a:off x="5940152" y="2636912"/>
            <a:ext cx="2941166" cy="2160240"/>
          </a:xfrm>
          <a:prstGeom prst="rect">
            <a:avLst/>
          </a:prstGeom>
          <a:solidFill>
            <a:srgbClr val="3B54A6"/>
          </a:solidFill>
        </p:spPr>
        <p:txBody>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ctr">
              <a:buFont typeface="Wingdings 2"/>
              <a:buNone/>
            </a:pPr>
            <a:r>
              <a:rPr lang="en-GB" sz="1400" b="1" dirty="0" smtClean="0">
                <a:solidFill>
                  <a:schemeClr val="bg1"/>
                </a:solidFill>
              </a:rPr>
              <a:t>CONTRIBUTING FACTORS</a:t>
            </a:r>
            <a:endParaRPr lang="en-GB" sz="1400" b="1" dirty="0">
              <a:solidFill>
                <a:schemeClr val="bg1"/>
              </a:solidFill>
            </a:endParaRPr>
          </a:p>
          <a:p>
            <a:pPr marL="0" indent="0" algn="ctr">
              <a:buFont typeface="Wingdings 2"/>
              <a:buNone/>
            </a:pPr>
            <a:r>
              <a:rPr lang="en-GB" sz="1400" b="1" dirty="0" smtClean="0">
                <a:solidFill>
                  <a:schemeClr val="bg1"/>
                </a:solidFill>
              </a:rPr>
              <a:t>A highly competitive global economy and maximization of the productivity and profits above rights;</a:t>
            </a:r>
          </a:p>
          <a:p>
            <a:pPr marL="0" indent="0" algn="ctr">
              <a:buFont typeface="Wingdings 2"/>
              <a:buNone/>
            </a:pPr>
            <a:r>
              <a:rPr lang="en-GB" sz="1400" b="1" dirty="0" smtClean="0">
                <a:solidFill>
                  <a:schemeClr val="bg1"/>
                </a:solidFill>
              </a:rPr>
              <a:t>Relationships of subordination between nations, at a regional and international level;</a:t>
            </a:r>
          </a:p>
          <a:p>
            <a:pPr marL="0" indent="0" algn="ctr">
              <a:buFont typeface="Wingdings 2"/>
              <a:buNone/>
            </a:pPr>
            <a:r>
              <a:rPr lang="en-GB" sz="1400" b="1" dirty="0" smtClean="0">
                <a:solidFill>
                  <a:schemeClr val="bg1"/>
                </a:solidFill>
              </a:rPr>
              <a:t>Poverty, multiple types of exclusion and oppression.</a:t>
            </a:r>
          </a:p>
          <a:p>
            <a:pPr marL="0" indent="0">
              <a:buFont typeface="Wingdings 2"/>
              <a:buNone/>
            </a:pPr>
            <a:endParaRPr lang="en-GB" sz="2000" dirty="0"/>
          </a:p>
        </p:txBody>
      </p:sp>
      <p:sp>
        <p:nvSpPr>
          <p:cNvPr id="7" name="Content Placeholder 5"/>
          <p:cNvSpPr txBox="1">
            <a:spLocks/>
          </p:cNvSpPr>
          <p:nvPr/>
        </p:nvSpPr>
        <p:spPr>
          <a:xfrm>
            <a:off x="3563888" y="4149080"/>
            <a:ext cx="2088232" cy="1791816"/>
          </a:xfrm>
          <a:prstGeom prst="rect">
            <a:avLst/>
          </a:prstGeom>
          <a:solidFill>
            <a:srgbClr val="3B54A6"/>
          </a:solidFill>
        </p:spPr>
        <p:txBody>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ctr">
              <a:buFont typeface="Wingdings 2"/>
              <a:buNone/>
            </a:pPr>
            <a:r>
              <a:rPr lang="en-GB" sz="1400" b="1" dirty="0" smtClean="0">
                <a:solidFill>
                  <a:schemeClr val="bg1"/>
                </a:solidFill>
              </a:rPr>
              <a:t>SCENARIOS </a:t>
            </a:r>
          </a:p>
          <a:p>
            <a:pPr marL="0" indent="0" algn="ctr">
              <a:buFont typeface="Wingdings 2"/>
              <a:buNone/>
            </a:pPr>
            <a:r>
              <a:rPr lang="en-GB" sz="1400" b="1" dirty="0" smtClean="0">
                <a:solidFill>
                  <a:schemeClr val="bg1"/>
                </a:solidFill>
              </a:rPr>
              <a:t>PROMOTING</a:t>
            </a:r>
          </a:p>
          <a:p>
            <a:pPr marL="0" indent="0" algn="ctr">
              <a:buFont typeface="Wingdings 2"/>
              <a:buNone/>
            </a:pPr>
            <a:r>
              <a:rPr lang="en-GB" sz="1400" b="1" dirty="0" smtClean="0">
                <a:solidFill>
                  <a:schemeClr val="bg1"/>
                </a:solidFill>
              </a:rPr>
              <a:t>TRAFFICKING IN</a:t>
            </a:r>
          </a:p>
          <a:p>
            <a:pPr marL="0" indent="0" algn="ctr">
              <a:buFont typeface="Wingdings 2"/>
              <a:buNone/>
            </a:pPr>
            <a:r>
              <a:rPr lang="en-GB" sz="1400" b="1" dirty="0" smtClean="0">
                <a:solidFill>
                  <a:schemeClr val="bg1"/>
                </a:solidFill>
              </a:rPr>
              <a:t>PERSONS FOR THE</a:t>
            </a:r>
          </a:p>
          <a:p>
            <a:pPr marL="0" indent="0" algn="ctr">
              <a:buFont typeface="Wingdings 2"/>
              <a:buNone/>
            </a:pPr>
            <a:r>
              <a:rPr lang="en-GB" sz="1400" b="1" dirty="0" smtClean="0">
                <a:solidFill>
                  <a:schemeClr val="bg1"/>
                </a:solidFill>
              </a:rPr>
              <a:t>PURPOSE OF</a:t>
            </a:r>
          </a:p>
          <a:p>
            <a:pPr marL="0" indent="0" algn="ctr">
              <a:buFont typeface="Wingdings 2"/>
              <a:buNone/>
            </a:pPr>
            <a:r>
              <a:rPr lang="en-GB" sz="1400" b="1" dirty="0" smtClean="0">
                <a:solidFill>
                  <a:schemeClr val="bg1"/>
                </a:solidFill>
              </a:rPr>
              <a:t>LABOUR</a:t>
            </a:r>
          </a:p>
          <a:p>
            <a:pPr marL="0" indent="0" algn="ctr">
              <a:buFont typeface="Wingdings 2"/>
              <a:buNone/>
            </a:pPr>
            <a:r>
              <a:rPr lang="en-GB" sz="1400" b="1" dirty="0" smtClean="0">
                <a:solidFill>
                  <a:schemeClr val="bg1"/>
                </a:solidFill>
              </a:rPr>
              <a:t>EXPLOITATION</a:t>
            </a:r>
          </a:p>
          <a:p>
            <a:pPr marL="0" indent="0">
              <a:buFont typeface="Wingdings 2"/>
              <a:buNone/>
            </a:pPr>
            <a:endParaRPr lang="en-GB" sz="2000" dirty="0"/>
          </a:p>
        </p:txBody>
      </p:sp>
    </p:spTree>
    <p:extLst>
      <p:ext uri="{BB962C8B-B14F-4D97-AF65-F5344CB8AC3E}">
        <p14:creationId xmlns:p14="http://schemas.microsoft.com/office/powerpoint/2010/main" val="2810314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GB" dirty="0" smtClean="0"/>
              <a:t>SOME RESULTS</a:t>
            </a:r>
            <a:endParaRPr lang="en-GB" dirty="0"/>
          </a:p>
        </p:txBody>
      </p:sp>
      <p:sp>
        <p:nvSpPr>
          <p:cNvPr id="6" name="Content Placeholder 5"/>
          <p:cNvSpPr>
            <a:spLocks noGrp="1"/>
          </p:cNvSpPr>
          <p:nvPr>
            <p:ph idx="1"/>
          </p:nvPr>
        </p:nvSpPr>
        <p:spPr/>
        <p:txBody>
          <a:bodyPr>
            <a:normAutofit fontScale="85000" lnSpcReduction="20000"/>
          </a:bodyPr>
          <a:lstStyle/>
          <a:p>
            <a:pPr marL="0" indent="0">
              <a:buNone/>
            </a:pPr>
            <a:r>
              <a:rPr lang="en-GB" dirty="0" smtClean="0"/>
              <a:t>5) Link between trafficking in persons for the purpose of labour exploitation and labour migrant smuggling. Contractors.</a:t>
            </a:r>
          </a:p>
          <a:p>
            <a:pPr marL="0" indent="0">
              <a:buNone/>
            </a:pPr>
            <a:endParaRPr lang="en-GB" u="sng" dirty="0" smtClean="0"/>
          </a:p>
          <a:p>
            <a:pPr marL="0" indent="0">
              <a:buNone/>
            </a:pPr>
            <a:r>
              <a:rPr lang="en-GB" i="1" dirty="0" smtClean="0"/>
              <a:t>	</a:t>
            </a:r>
            <a:r>
              <a:rPr lang="en-GB" sz="3100" i="1" dirty="0" smtClean="0">
                <a:solidFill>
                  <a:schemeClr val="accent1">
                    <a:lumMod val="75000"/>
                  </a:schemeClr>
                </a:solidFill>
              </a:rPr>
              <a:t>“</a:t>
            </a:r>
            <a:r>
              <a:rPr lang="en-GB" sz="3100" i="1" dirty="0" smtClean="0">
                <a:solidFill>
                  <a:schemeClr val="accent1">
                    <a:lumMod val="75000"/>
                  </a:schemeClr>
                </a:solidFill>
              </a:rPr>
              <a:t>Usually, </a:t>
            </a:r>
            <a:r>
              <a:rPr lang="en-GB" sz="3100" i="1" u="sng" dirty="0" smtClean="0">
                <a:solidFill>
                  <a:schemeClr val="accent1">
                    <a:lumMod val="75000"/>
                  </a:schemeClr>
                </a:solidFill>
              </a:rPr>
              <a:t>contractors</a:t>
            </a:r>
            <a:r>
              <a:rPr lang="en-GB" sz="3100" i="1" dirty="0" smtClean="0">
                <a:solidFill>
                  <a:schemeClr val="accent1">
                    <a:lumMod val="75000"/>
                  </a:schemeClr>
                </a:solidFill>
              </a:rPr>
              <a:t> charge fees from workers – sometimes thousands of dollars – to cover costs related to transportation, visas and others, including the profits of the contractors. Workers, the majority of whom </a:t>
            </a:r>
            <a:r>
              <a:rPr lang="en-GB" sz="3100" i="1" dirty="0" smtClean="0">
                <a:solidFill>
                  <a:schemeClr val="accent1">
                    <a:lumMod val="75000"/>
                  </a:schemeClr>
                </a:solidFill>
              </a:rPr>
              <a:t>live in poverty, often have to obtain loans with high interest rates to be able to collect the money to pay the fees; sometimes contractors ask them to give something as a guarantee (deeds of their homes, land, cars) to ensure that they comply with the terms of their individual employment contracts.</a:t>
            </a:r>
            <a:r>
              <a:rPr lang="en-GB" sz="3100" i="1" dirty="0" smtClean="0">
                <a:solidFill>
                  <a:schemeClr val="accent1">
                    <a:lumMod val="75000"/>
                  </a:schemeClr>
                </a:solidFill>
              </a:rPr>
              <a:t>”</a:t>
            </a:r>
          </a:p>
          <a:p>
            <a:pPr marL="0" indent="0">
              <a:buNone/>
            </a:pPr>
            <a:endParaRPr lang="en-GB" u="sng" dirty="0" smtClean="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01708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Some results</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s-CR" dirty="0"/>
              <a:t>6) </a:t>
            </a:r>
            <a:r>
              <a:rPr lang="es-CR" dirty="0" smtClean="0"/>
              <a:t>Mostly </a:t>
            </a:r>
            <a:r>
              <a:rPr lang="es-CR" u="sng" dirty="0"/>
              <a:t>m</a:t>
            </a:r>
            <a:r>
              <a:rPr lang="es-CR" u="sng" dirty="0" smtClean="0"/>
              <a:t>en</a:t>
            </a:r>
            <a:r>
              <a:rPr lang="es-CR" dirty="0" smtClean="0"/>
              <a:t> of all ages, except in the household work sector. </a:t>
            </a:r>
            <a:endParaRPr lang="es-CR" dirty="0" smtClean="0"/>
          </a:p>
          <a:p>
            <a:pPr marL="0" indent="0">
              <a:buNone/>
            </a:pPr>
            <a:endParaRPr lang="es-CR" dirty="0" smtClean="0"/>
          </a:p>
          <a:p>
            <a:pPr marL="0" indent="0">
              <a:buNone/>
            </a:pPr>
            <a:r>
              <a:rPr lang="es-CR" dirty="0" smtClean="0"/>
              <a:t>Usually groups of victims. This is a challenge, due to the number and gender = availability of services/programmes.</a:t>
            </a:r>
          </a:p>
          <a:p>
            <a:pPr marL="0" indent="0">
              <a:buNone/>
            </a:pPr>
            <a:endParaRPr lang="es-CR" dirty="0"/>
          </a:p>
          <a:p>
            <a:pPr marL="0" indent="0">
              <a:buNone/>
            </a:pPr>
            <a:r>
              <a:rPr lang="es-CR" dirty="0"/>
              <a:t>7) </a:t>
            </a:r>
            <a:r>
              <a:rPr lang="es-CR" u="sng" dirty="0" smtClean="0"/>
              <a:t>Internal trafficking for the purpose of labour exploitation</a:t>
            </a:r>
            <a:r>
              <a:rPr lang="es-CR" dirty="0" smtClean="0"/>
              <a:t> exists in every country as well as </a:t>
            </a:r>
            <a:r>
              <a:rPr lang="es-CR" u="sng" dirty="0" smtClean="0"/>
              <a:t>trafficking for the purpose of labour exploitation between Mesoamerican countries, </a:t>
            </a:r>
            <a:r>
              <a:rPr lang="es-CR" dirty="0" smtClean="0"/>
              <a:t>according to labour migration patterns.</a:t>
            </a:r>
            <a:endParaRPr lang="es-CR" dirty="0"/>
          </a:p>
          <a:p>
            <a:endParaRPr lang="en-US" dirty="0"/>
          </a:p>
        </p:txBody>
      </p:sp>
    </p:spTree>
    <p:extLst>
      <p:ext uri="{BB962C8B-B14F-4D97-AF65-F5344CB8AC3E}">
        <p14:creationId xmlns:p14="http://schemas.microsoft.com/office/powerpoint/2010/main" val="4261445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ctr"/>
            <a:r>
              <a:rPr lang="en-GB" sz="2800" dirty="0" smtClean="0"/>
              <a:t>SOME RESULTS</a:t>
            </a:r>
            <a:endParaRPr lang="en-GB" sz="2800" dirty="0"/>
          </a:p>
        </p:txBody>
      </p:sp>
      <p:sp>
        <p:nvSpPr>
          <p:cNvPr id="12" name="Text Placeholder 11"/>
          <p:cNvSpPr>
            <a:spLocks noGrp="1"/>
          </p:cNvSpPr>
          <p:nvPr>
            <p:ph type="body" idx="2"/>
          </p:nvPr>
        </p:nvSpPr>
        <p:spPr/>
        <p:txBody>
          <a:bodyPr>
            <a:normAutofit/>
          </a:bodyPr>
          <a:lstStyle/>
          <a:p>
            <a:r>
              <a:rPr lang="en-GB" sz="2400" dirty="0" smtClean="0"/>
              <a:t>8) The </a:t>
            </a:r>
            <a:r>
              <a:rPr lang="en-GB" sz="2400" u="sng" dirty="0" smtClean="0"/>
              <a:t>attraction and subjugation mechanisms </a:t>
            </a:r>
            <a:r>
              <a:rPr lang="en-GB" sz="2400" dirty="0" smtClean="0"/>
              <a:t>are similar to other expressions of the crime. The following can be highlighted: </a:t>
            </a:r>
          </a:p>
          <a:p>
            <a:r>
              <a:rPr lang="en-GB" sz="2400" dirty="0" smtClean="0"/>
              <a:t>Subjugation due to debt</a:t>
            </a:r>
          </a:p>
          <a:p>
            <a:r>
              <a:rPr lang="en-GB" sz="2400" dirty="0" smtClean="0"/>
              <a:t>Constant surveillance</a:t>
            </a:r>
          </a:p>
          <a:p>
            <a:r>
              <a:rPr lang="en-GB" sz="2400" dirty="0" smtClean="0"/>
              <a:t>Physical violence</a:t>
            </a:r>
          </a:p>
          <a:p>
            <a:r>
              <a:rPr lang="en-GB" sz="2400" dirty="0" smtClean="0"/>
              <a:t>Threats</a:t>
            </a:r>
            <a:endParaRPr lang="en-GB" sz="2400" dirty="0"/>
          </a:p>
        </p:txBody>
      </p:sp>
      <p:sp>
        <p:nvSpPr>
          <p:cNvPr id="11" name="Content Placeholder 10"/>
          <p:cNvSpPr>
            <a:spLocks noGrp="1"/>
          </p:cNvSpPr>
          <p:nvPr>
            <p:ph sz="half" idx="1"/>
          </p:nvPr>
        </p:nvSpPr>
        <p:spPr>
          <a:xfrm>
            <a:off x="3419872" y="620688"/>
            <a:ext cx="5340350" cy="4800600"/>
          </a:xfrm>
        </p:spPr>
        <p:txBody>
          <a:bodyPr>
            <a:normAutofit fontScale="77500" lnSpcReduction="20000"/>
          </a:bodyPr>
          <a:lstStyle/>
          <a:p>
            <a:pPr marL="0" indent="0">
              <a:buNone/>
            </a:pPr>
            <a:endParaRPr lang="en-GB" i="1" dirty="0" smtClean="0">
              <a:solidFill>
                <a:srgbClr val="C00000"/>
              </a:solidFill>
            </a:endParaRPr>
          </a:p>
          <a:p>
            <a:pPr marL="0" indent="0">
              <a:buNone/>
            </a:pPr>
            <a:r>
              <a:rPr lang="en-GB" i="1" dirty="0" smtClean="0">
                <a:solidFill>
                  <a:schemeClr val="accent1">
                    <a:lumMod val="75000"/>
                  </a:schemeClr>
                </a:solidFill>
              </a:rPr>
              <a:t>“…</a:t>
            </a:r>
            <a:r>
              <a:rPr lang="en-GB" i="1" dirty="0" smtClean="0">
                <a:solidFill>
                  <a:schemeClr val="accent1">
                    <a:lumMod val="75000"/>
                  </a:schemeClr>
                </a:solidFill>
              </a:rPr>
              <a:t>[He] took me to work in the corn fields, and my fingers became full of sores and on top of them my wounds bled. Those that tried to escape from the corn fields were killed. They killed a woman… When I saw that it was true that they were murderers I had to comply with everything, </a:t>
            </a:r>
            <a:r>
              <a:rPr lang="en-GB" i="1" dirty="0" smtClean="0">
                <a:solidFill>
                  <a:schemeClr val="accent1">
                    <a:lumMod val="75000"/>
                  </a:schemeClr>
                </a:solidFill>
              </a:rPr>
              <a:t>do what they said. At </a:t>
            </a:r>
            <a:r>
              <a:rPr lang="en-GB" i="1" dirty="0" smtClean="0">
                <a:solidFill>
                  <a:schemeClr val="accent1">
                    <a:lumMod val="75000"/>
                  </a:schemeClr>
                </a:solidFill>
              </a:rPr>
              <a:t>night they always watched the </a:t>
            </a:r>
            <a:r>
              <a:rPr lang="en-GB" i="1" dirty="0" smtClean="0">
                <a:solidFill>
                  <a:schemeClr val="accent1">
                    <a:lumMod val="75000"/>
                  </a:schemeClr>
                </a:solidFill>
              </a:rPr>
              <a:t>mud walls to prevent us from escaping…” </a:t>
            </a:r>
          </a:p>
          <a:p>
            <a:pPr marL="0" indent="0">
              <a:buNone/>
            </a:pPr>
            <a:r>
              <a:rPr lang="en-GB" dirty="0" smtClean="0">
                <a:solidFill>
                  <a:schemeClr val="accent1">
                    <a:lumMod val="75000"/>
                  </a:schemeClr>
                </a:solidFill>
              </a:rPr>
              <a:t>(Surviving victim)</a:t>
            </a:r>
          </a:p>
          <a:p>
            <a:endParaRPr lang="en-GB" dirty="0"/>
          </a:p>
        </p:txBody>
      </p:sp>
    </p:spTree>
    <p:extLst>
      <p:ext uri="{BB962C8B-B14F-4D97-AF65-F5344CB8AC3E}">
        <p14:creationId xmlns:p14="http://schemas.microsoft.com/office/powerpoint/2010/main" val="1014225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GB" dirty="0" smtClean="0"/>
              <a:t>SOME RESULTS</a:t>
            </a:r>
            <a:endParaRPr lang="en-GB" dirty="0"/>
          </a:p>
        </p:txBody>
      </p:sp>
      <p:sp>
        <p:nvSpPr>
          <p:cNvPr id="6" name="Content Placeholder 5"/>
          <p:cNvSpPr>
            <a:spLocks noGrp="1"/>
          </p:cNvSpPr>
          <p:nvPr>
            <p:ph idx="1"/>
          </p:nvPr>
        </p:nvSpPr>
        <p:spPr/>
        <p:txBody>
          <a:bodyPr>
            <a:normAutofit fontScale="85000" lnSpcReduction="20000"/>
          </a:bodyPr>
          <a:lstStyle/>
          <a:p>
            <a:pPr marL="0" indent="0">
              <a:buNone/>
            </a:pPr>
            <a:r>
              <a:rPr lang="en-GB" dirty="0" smtClean="0"/>
              <a:t>9) </a:t>
            </a:r>
            <a:r>
              <a:rPr lang="en-GB" u="sng" dirty="0" smtClean="0"/>
              <a:t>Institutional</a:t>
            </a:r>
            <a:r>
              <a:rPr lang="en-GB" dirty="0" smtClean="0"/>
              <a:t> response:</a:t>
            </a:r>
            <a:endParaRPr lang="en-GB" u="sng" dirty="0" smtClean="0"/>
          </a:p>
          <a:p>
            <a:pPr>
              <a:buFont typeface="Wingdings" pitchFamily="2" charset="2"/>
              <a:buChar char="Ø"/>
            </a:pPr>
            <a:r>
              <a:rPr lang="en-GB" dirty="0" smtClean="0"/>
              <a:t>Lack of knowledge – lack of information;</a:t>
            </a:r>
          </a:p>
          <a:p>
            <a:pPr>
              <a:buFont typeface="Wingdings" pitchFamily="2" charset="2"/>
              <a:buChar char="Ø"/>
            </a:pPr>
            <a:r>
              <a:rPr lang="en-GB" dirty="0" smtClean="0"/>
              <a:t>Limitations in definition/</a:t>
            </a:r>
            <a:r>
              <a:rPr lang="en-GB" dirty="0" smtClean="0"/>
              <a:t>typification</a:t>
            </a:r>
            <a:r>
              <a:rPr lang="en-GB" dirty="0" smtClean="0"/>
              <a:t> –</a:t>
            </a:r>
            <a:r>
              <a:rPr lang="en-GB" dirty="0"/>
              <a:t> </a:t>
            </a:r>
            <a:r>
              <a:rPr lang="en-GB" dirty="0" smtClean="0"/>
              <a:t>labour exploitation is not a crime; </a:t>
            </a:r>
          </a:p>
          <a:p>
            <a:pPr>
              <a:buFont typeface="Wingdings" pitchFamily="2" charset="2"/>
              <a:buChar char="Ø"/>
            </a:pPr>
            <a:r>
              <a:rPr lang="en-GB" dirty="0" smtClean="0"/>
              <a:t>Administrative labour crime versus criminal / human rights;</a:t>
            </a:r>
          </a:p>
          <a:p>
            <a:pPr>
              <a:buFont typeface="Wingdings" pitchFamily="2" charset="2"/>
              <a:buChar char="Ø"/>
            </a:pPr>
            <a:r>
              <a:rPr lang="en-GB" dirty="0" smtClean="0"/>
              <a:t>Few cases are investigated / no sentences</a:t>
            </a:r>
          </a:p>
          <a:p>
            <a:pPr>
              <a:buFont typeface="Wingdings" pitchFamily="2" charset="2"/>
              <a:buChar char="Ø"/>
            </a:pPr>
            <a:r>
              <a:rPr lang="en-GB" dirty="0" smtClean="0"/>
              <a:t>Labour sector, limited participation in prevention, inquiry, regulation; weaknesses in identification; situations of trafficking in persons </a:t>
            </a:r>
            <a:r>
              <a:rPr lang="en-GB" dirty="0" smtClean="0"/>
              <a:t>are</a:t>
            </a:r>
            <a:r>
              <a:rPr lang="en-GB" dirty="0" smtClean="0"/>
              <a:t> not explored among returned or deported migrants.</a:t>
            </a:r>
          </a:p>
          <a:p>
            <a:pPr>
              <a:buFont typeface="Wingdings" pitchFamily="2" charset="2"/>
              <a:buChar char="Ø"/>
            </a:pPr>
            <a:endParaRPr lang="en-GB" dirty="0"/>
          </a:p>
        </p:txBody>
      </p:sp>
    </p:spTree>
    <p:extLst>
      <p:ext uri="{BB962C8B-B14F-4D97-AF65-F5344CB8AC3E}">
        <p14:creationId xmlns:p14="http://schemas.microsoft.com/office/powerpoint/2010/main" val="2250043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dirty="0" smtClean="0"/>
              <a:t>Objectives</a:t>
            </a:r>
            <a:endParaRPr lang="en-GB" dirty="0"/>
          </a:p>
        </p:txBody>
      </p:sp>
      <p:sp>
        <p:nvSpPr>
          <p:cNvPr id="5" name="Content Placeholder 4"/>
          <p:cNvSpPr>
            <a:spLocks noGrp="1"/>
          </p:cNvSpPr>
          <p:nvPr>
            <p:ph idx="1"/>
          </p:nvPr>
        </p:nvSpPr>
        <p:spPr/>
        <p:txBody>
          <a:bodyPr>
            <a:normAutofit fontScale="85000" lnSpcReduction="10000"/>
          </a:bodyPr>
          <a:lstStyle/>
          <a:p>
            <a:pPr lvl="0">
              <a:buFont typeface="Wingdings" pitchFamily="2" charset="2"/>
              <a:buChar char="Ø"/>
            </a:pPr>
            <a:r>
              <a:rPr lang="en-GB" dirty="0" smtClean="0"/>
              <a:t>To identify, systematize, and analyse </a:t>
            </a:r>
            <a:r>
              <a:rPr lang="en-GB" b="1" dirty="0" smtClean="0"/>
              <a:t>available information </a:t>
            </a:r>
            <a:r>
              <a:rPr lang="en-GB" dirty="0" smtClean="0"/>
              <a:t>about trafficking in persons for the purpose of labour exploitation in Central America;</a:t>
            </a:r>
          </a:p>
          <a:p>
            <a:pPr lvl="0">
              <a:buFont typeface="Wingdings" pitchFamily="2" charset="2"/>
              <a:buChar char="Ø"/>
            </a:pPr>
            <a:r>
              <a:rPr lang="en-GB" dirty="0" smtClean="0"/>
              <a:t>To help to gather knowledge about the </a:t>
            </a:r>
            <a:r>
              <a:rPr lang="en-GB" b="1" dirty="0" smtClean="0"/>
              <a:t>characteristics, dynamics, routes and populations affected </a:t>
            </a:r>
            <a:r>
              <a:rPr lang="en-GB" dirty="0" smtClean="0"/>
              <a:t>by this crime;</a:t>
            </a:r>
          </a:p>
          <a:p>
            <a:pPr marL="0" lvl="0" indent="0">
              <a:buNone/>
            </a:pPr>
            <a:endParaRPr lang="en-GB" dirty="0" smtClean="0"/>
          </a:p>
          <a:p>
            <a:pPr lvl="0">
              <a:buFont typeface="Wingdings" pitchFamily="2" charset="2"/>
              <a:buChar char="Ø"/>
            </a:pPr>
            <a:r>
              <a:rPr lang="en-GB" dirty="0" smtClean="0"/>
              <a:t>To help understand and </a:t>
            </a:r>
            <a:r>
              <a:rPr lang="en-GB" b="1" dirty="0" smtClean="0"/>
              <a:t>provide a context </a:t>
            </a:r>
            <a:r>
              <a:rPr lang="en-GB" dirty="0" smtClean="0"/>
              <a:t>for trafficking in persons for the purpose of labour exploitation within the broad framework of socioeconomic, labour, and migration policy</a:t>
            </a:r>
            <a:r>
              <a:rPr lang="en-GB" b="1" dirty="0" smtClean="0"/>
              <a:t> </a:t>
            </a:r>
            <a:r>
              <a:rPr lang="en-GB" dirty="0" smtClean="0"/>
              <a:t>and the general institutional response. </a:t>
            </a:r>
          </a:p>
          <a:p>
            <a:pPr marL="0" indent="0">
              <a:buNone/>
            </a:pPr>
            <a:endParaRPr lang="en-GB" dirty="0"/>
          </a:p>
        </p:txBody>
      </p:sp>
    </p:spTree>
    <p:extLst>
      <p:ext uri="{BB962C8B-B14F-4D97-AF65-F5344CB8AC3E}">
        <p14:creationId xmlns:p14="http://schemas.microsoft.com/office/powerpoint/2010/main" val="3692135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OBJECTIVES</a:t>
            </a:r>
            <a:endParaRPr lang="en-GB"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GB" dirty="0" smtClean="0"/>
              <a:t>To identify </a:t>
            </a:r>
            <a:r>
              <a:rPr lang="en-GB" b="1" dirty="0" smtClean="0"/>
              <a:t>specific protection and assistance needs </a:t>
            </a:r>
            <a:r>
              <a:rPr lang="en-GB" dirty="0" smtClean="0"/>
              <a:t>of </a:t>
            </a:r>
            <a:r>
              <a:rPr lang="en-GB" dirty="0" smtClean="0"/>
              <a:t>surviving victims of trafficking for the purpose of labour exploitation;</a:t>
            </a:r>
            <a:endParaRPr lang="en-GB" dirty="0" smtClean="0"/>
          </a:p>
          <a:p>
            <a:pPr marL="0" indent="0">
              <a:buNone/>
            </a:pPr>
            <a:endParaRPr lang="en-GB" dirty="0" smtClean="0"/>
          </a:p>
          <a:p>
            <a:pPr lvl="0">
              <a:buFont typeface="Wingdings" pitchFamily="2" charset="2"/>
              <a:buChar char="Ø"/>
            </a:pPr>
            <a:r>
              <a:rPr lang="en-GB" dirty="0" smtClean="0"/>
              <a:t>To formulate </a:t>
            </a:r>
            <a:r>
              <a:rPr lang="en-GB" b="1" dirty="0" smtClean="0"/>
              <a:t>recommendations </a:t>
            </a:r>
            <a:r>
              <a:rPr lang="en-GB" dirty="0" smtClean="0"/>
              <a:t>for relevant government authorities, NGOs and other stakeholders with the aim of preventing the crime; </a:t>
            </a:r>
          </a:p>
          <a:p>
            <a:pPr marL="0" lvl="0" indent="0">
              <a:buNone/>
            </a:pPr>
            <a:endParaRPr lang="en-GB" dirty="0" smtClean="0"/>
          </a:p>
          <a:p>
            <a:pPr lvl="0">
              <a:buFont typeface="Wingdings" pitchFamily="2" charset="2"/>
              <a:buChar char="Ø"/>
            </a:pPr>
            <a:r>
              <a:rPr lang="en-GB" dirty="0" smtClean="0"/>
              <a:t>To develop </a:t>
            </a:r>
            <a:r>
              <a:rPr lang="en-GB" b="1" dirty="0" smtClean="0"/>
              <a:t>appropriate strategies for the detection and identification of situations of trafficking in persons for the purpose of labour exploitation </a:t>
            </a:r>
            <a:r>
              <a:rPr lang="en-GB" dirty="0" smtClean="0"/>
              <a:t>and to improve interventions for surviving victims. </a:t>
            </a:r>
            <a:r>
              <a:rPr lang="en-GB" dirty="0" smtClean="0"/>
              <a:t> </a:t>
            </a:r>
          </a:p>
          <a:p>
            <a:endParaRPr lang="en-GB" dirty="0"/>
          </a:p>
        </p:txBody>
      </p:sp>
    </p:spTree>
    <p:extLst>
      <p:ext uri="{BB962C8B-B14F-4D97-AF65-F5344CB8AC3E}">
        <p14:creationId xmlns:p14="http://schemas.microsoft.com/office/powerpoint/2010/main" val="3163241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CONCEPTUALIZING TRAFFICKING IN PERSONS FOR THE PURPOSE OF LABOUR EXPLOITATION</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endParaRPr lang="en-GB" b="1" i="1" dirty="0" smtClean="0"/>
          </a:p>
          <a:p>
            <a:pPr marL="0" indent="0" algn="ctr">
              <a:buNone/>
            </a:pPr>
            <a:r>
              <a:rPr lang="en-GB" b="1" i="1" dirty="0" smtClean="0"/>
              <a:t>Attracting persons with the aim of subjecting them to forced labour or services through coercion, deception, force, abuse of power or a vulnerable situation.</a:t>
            </a:r>
          </a:p>
          <a:p>
            <a:pPr marL="0" indent="0" algn="ctr">
              <a:buNone/>
            </a:pPr>
            <a:endParaRPr lang="en-GB" b="1" i="1" dirty="0" smtClean="0"/>
          </a:p>
          <a:p>
            <a:pPr marL="0" indent="0" algn="ctr">
              <a:buNone/>
            </a:pPr>
            <a:r>
              <a:rPr lang="en-GB" b="1" i="1" u="sng" dirty="0" smtClean="0"/>
              <a:t>This means that</a:t>
            </a:r>
            <a:r>
              <a:rPr lang="en-GB" b="1" i="1" dirty="0" smtClean="0"/>
              <a:t>:</a:t>
            </a:r>
            <a:endParaRPr lang="en-GB" i="1" dirty="0" smtClean="0"/>
          </a:p>
          <a:p>
            <a:pPr lvl="0">
              <a:buFont typeface="Wingdings" pitchFamily="2" charset="2"/>
              <a:buChar char="Ø"/>
            </a:pPr>
            <a:r>
              <a:rPr lang="en-GB" dirty="0" smtClean="0"/>
              <a:t>The labour or services are provided under threat of punishment.</a:t>
            </a:r>
          </a:p>
          <a:p>
            <a:pPr lvl="0">
              <a:buFont typeface="Wingdings" pitchFamily="2" charset="2"/>
              <a:buChar char="Ø"/>
            </a:pPr>
            <a:r>
              <a:rPr lang="en-GB" dirty="0" smtClean="0"/>
              <a:t>The work is carried out in an involuntary manner (ILO).</a:t>
            </a:r>
          </a:p>
          <a:p>
            <a:pPr marL="0" indent="0">
              <a:buNone/>
            </a:pPr>
            <a:endParaRPr lang="en-GB" dirty="0"/>
          </a:p>
        </p:txBody>
      </p:sp>
    </p:spTree>
    <p:extLst>
      <p:ext uri="{BB962C8B-B14F-4D97-AF65-F5344CB8AC3E}">
        <p14:creationId xmlns:p14="http://schemas.microsoft.com/office/powerpoint/2010/main" val="2567232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CR" dirty="0" smtClean="0"/>
              <a:t>WHERE AND WHEN THE RESEARCH STUDY WAS CONDUCTED</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s-CR" dirty="0" smtClean="0"/>
              <a:t>Countries:</a:t>
            </a:r>
            <a:endParaRPr lang="es-CR" dirty="0" smtClean="0"/>
          </a:p>
          <a:p>
            <a:pPr marL="0" indent="0">
              <a:buNone/>
            </a:pPr>
            <a:endParaRPr lang="es-CR" dirty="0" smtClean="0"/>
          </a:p>
          <a:p>
            <a:pPr marL="0" indent="0">
              <a:buNone/>
            </a:pPr>
            <a:r>
              <a:rPr lang="es-CR" dirty="0" smtClean="0"/>
              <a:t>Guatemala</a:t>
            </a:r>
          </a:p>
          <a:p>
            <a:pPr marL="0" indent="0">
              <a:buNone/>
            </a:pPr>
            <a:r>
              <a:rPr lang="es-CR" dirty="0" smtClean="0"/>
              <a:t>El Salvador</a:t>
            </a:r>
          </a:p>
          <a:p>
            <a:pPr marL="0" indent="0">
              <a:buNone/>
            </a:pPr>
            <a:r>
              <a:rPr lang="es-CR" dirty="0" smtClean="0"/>
              <a:t>Nicaragua</a:t>
            </a:r>
          </a:p>
          <a:p>
            <a:pPr marL="0" indent="0">
              <a:buNone/>
            </a:pPr>
            <a:r>
              <a:rPr lang="es-CR" dirty="0" smtClean="0"/>
              <a:t>Costa Rica</a:t>
            </a:r>
          </a:p>
          <a:p>
            <a:pPr marL="0" indent="0">
              <a:buNone/>
            </a:pPr>
            <a:r>
              <a:rPr lang="es-CR" dirty="0" smtClean="0"/>
              <a:t>Honduras </a:t>
            </a:r>
            <a:r>
              <a:rPr lang="es-CR" dirty="0" smtClean="0"/>
              <a:t>(unpublished)</a:t>
            </a:r>
            <a:endParaRPr lang="es-CR" dirty="0"/>
          </a:p>
          <a:p>
            <a:pPr marL="0" indent="0">
              <a:buNone/>
            </a:pPr>
            <a:endParaRPr lang="es-CR" dirty="0" smtClean="0"/>
          </a:p>
          <a:p>
            <a:pPr marL="0" indent="0">
              <a:buNone/>
            </a:pPr>
            <a:endParaRPr lang="es-CR" dirty="0" smtClean="0"/>
          </a:p>
          <a:p>
            <a:pPr>
              <a:buFont typeface="Wingdings" pitchFamily="2" charset="2"/>
              <a:buChar char="Ø"/>
            </a:pPr>
            <a:r>
              <a:rPr lang="es-CR" dirty="0" smtClean="0"/>
              <a:t>Field work conducted in 2011</a:t>
            </a:r>
            <a:endParaRPr lang="en-US" dirty="0"/>
          </a:p>
        </p:txBody>
      </p:sp>
    </p:spTree>
    <p:extLst>
      <p:ext uri="{BB962C8B-B14F-4D97-AF65-F5344CB8AC3E}">
        <p14:creationId xmlns:p14="http://schemas.microsoft.com/office/powerpoint/2010/main" val="3785067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 </a:t>
            </a:r>
            <a:endParaRPr lang="en-GB" dirty="0"/>
          </a:p>
        </p:txBody>
      </p:sp>
      <p:sp>
        <p:nvSpPr>
          <p:cNvPr id="7" name="Text Placeholder 6"/>
          <p:cNvSpPr>
            <a:spLocks noGrp="1"/>
          </p:cNvSpPr>
          <p:nvPr>
            <p:ph type="body" idx="2"/>
          </p:nvPr>
        </p:nvSpPr>
        <p:spPr/>
        <p:txBody>
          <a:bodyPr>
            <a:normAutofit fontScale="92500" lnSpcReduction="10000"/>
          </a:bodyPr>
          <a:lstStyle/>
          <a:p>
            <a:r>
              <a:rPr lang="en-GB" sz="3000" b="1" dirty="0" smtClean="0"/>
              <a:t>Sources</a:t>
            </a:r>
            <a:r>
              <a:rPr lang="en-GB" sz="3000" b="1" dirty="0" smtClean="0"/>
              <a:t>:</a:t>
            </a:r>
          </a:p>
          <a:p>
            <a:pPr marL="285750" indent="-285750">
              <a:buFont typeface="Wingdings" pitchFamily="2" charset="2"/>
              <a:buChar char="Ø"/>
            </a:pPr>
            <a:r>
              <a:rPr lang="en-GB" sz="2400" b="1" dirty="0" smtClean="0"/>
              <a:t>Interviews with key informants;</a:t>
            </a:r>
          </a:p>
          <a:p>
            <a:pPr marL="285750" indent="-285750">
              <a:buFont typeface="Wingdings" pitchFamily="2" charset="2"/>
              <a:buChar char="Ø"/>
            </a:pPr>
            <a:r>
              <a:rPr lang="en-GB" sz="2400" b="1" dirty="0" smtClean="0"/>
              <a:t>Reviews of  publications and newspapers;</a:t>
            </a:r>
          </a:p>
          <a:p>
            <a:pPr marL="285750" indent="-285750">
              <a:buFont typeface="Wingdings" pitchFamily="2" charset="2"/>
              <a:buChar char="Ø"/>
            </a:pPr>
            <a:r>
              <a:rPr lang="en-GB" sz="2400" b="1" dirty="0" smtClean="0"/>
              <a:t>Reviews of judicial </a:t>
            </a:r>
            <a:r>
              <a:rPr lang="en-GB" sz="2400" b="1" dirty="0" smtClean="0"/>
              <a:t>and administrative records;</a:t>
            </a:r>
          </a:p>
          <a:p>
            <a:pPr marL="285750" indent="-285750">
              <a:buFont typeface="Wingdings" pitchFamily="2" charset="2"/>
              <a:buChar char="Ø"/>
            </a:pPr>
            <a:r>
              <a:rPr lang="en-GB" sz="2400" b="1" dirty="0" smtClean="0"/>
              <a:t>Consultation workshops with experts; </a:t>
            </a:r>
          </a:p>
          <a:p>
            <a:pPr marL="285750" indent="-285750">
              <a:buFont typeface="Wingdings" pitchFamily="2" charset="2"/>
              <a:buChar char="Ø"/>
            </a:pPr>
            <a:r>
              <a:rPr lang="en-GB" sz="2400" b="1" dirty="0" smtClean="0"/>
              <a:t>Interviews with surviving victims.</a:t>
            </a:r>
            <a:endParaRPr lang="en-GB" sz="2400" b="1" dirty="0"/>
          </a:p>
        </p:txBody>
      </p:sp>
      <p:sp>
        <p:nvSpPr>
          <p:cNvPr id="6" name="Content Placeholder 5"/>
          <p:cNvSpPr>
            <a:spLocks noGrp="1"/>
          </p:cNvSpPr>
          <p:nvPr>
            <p:ph sz="half" idx="1"/>
          </p:nvPr>
        </p:nvSpPr>
        <p:spPr/>
        <p:txBody>
          <a:bodyPr/>
          <a:lstStyle/>
          <a:p>
            <a:pPr marL="0" indent="0">
              <a:buNone/>
            </a:pPr>
            <a:r>
              <a:rPr lang="en-GB" sz="2400" dirty="0" smtClean="0"/>
              <a:t>Interviews with 65 officers</a:t>
            </a:r>
            <a:r>
              <a:rPr lang="en-GB" dirty="0" smtClean="0"/>
              <a:t>:</a:t>
            </a:r>
          </a:p>
          <a:p>
            <a:pPr marL="0" indent="0">
              <a:buNone/>
            </a:pPr>
            <a:r>
              <a:rPr lang="en-GB" sz="2000" dirty="0" smtClean="0"/>
              <a:t>(15 ES, 18 GT, 9 NI, 8 HN, 14 CR)</a:t>
            </a:r>
            <a:endParaRPr lang="en-GB" sz="2000" dirty="0"/>
          </a:p>
        </p:txBody>
      </p:sp>
      <p:pic>
        <p:nvPicPr>
          <p:cNvPr id="4" name="Picture 2" descr="C:\Documents and Settings\erojasc\Desktop\pesca.jpg"/>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30132" y="3212976"/>
            <a:ext cx="5722251" cy="3371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7550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931251229"/>
              </p:ext>
            </p:extLst>
          </p:nvPr>
        </p:nvGraphicFramePr>
        <p:xfrm>
          <a:off x="683568" y="980728"/>
          <a:ext cx="8208912" cy="5368480"/>
        </p:xfrm>
        <a:graphic>
          <a:graphicData uri="http://schemas.openxmlformats.org/drawingml/2006/table">
            <a:tbl>
              <a:tblPr firstRow="1" firstCol="1" bandRow="1">
                <a:tableStyleId>{5C22544A-7EE6-4342-B048-85BDC9FD1C3A}</a:tableStyleId>
              </a:tblPr>
              <a:tblGrid>
                <a:gridCol w="1623058"/>
                <a:gridCol w="2693666"/>
                <a:gridCol w="2193121"/>
                <a:gridCol w="1699067"/>
              </a:tblGrid>
              <a:tr h="453645">
                <a:tc>
                  <a:txBody>
                    <a:bodyPr/>
                    <a:lstStyle/>
                    <a:p>
                      <a:pPr algn="ctr">
                        <a:spcAft>
                          <a:spcPts val="0"/>
                        </a:spcAft>
                      </a:pPr>
                      <a:r>
                        <a:rPr lang="en-GB" sz="1400" noProof="0" dirty="0" smtClean="0">
                          <a:effectLst/>
                          <a:latin typeface="+mn-lt"/>
                          <a:ea typeface="+mn-ea"/>
                        </a:rPr>
                        <a:t>Country</a:t>
                      </a:r>
                      <a:endParaRPr lang="en-GB" sz="1400" noProof="0" dirty="0">
                        <a:effectLst/>
                        <a:latin typeface="Times New Roman"/>
                        <a:ea typeface="Times New Roman"/>
                      </a:endParaRPr>
                    </a:p>
                  </a:txBody>
                  <a:tcPr marL="68580" marR="68580" marT="0" marB="0"/>
                </a:tc>
                <a:tc>
                  <a:txBody>
                    <a:bodyPr/>
                    <a:lstStyle/>
                    <a:p>
                      <a:pPr algn="ctr">
                        <a:spcAft>
                          <a:spcPts val="0"/>
                        </a:spcAft>
                      </a:pPr>
                      <a:r>
                        <a:rPr lang="en-GB" sz="1400" noProof="0" dirty="0" smtClean="0">
                          <a:effectLst/>
                        </a:rPr>
                        <a:t>Number and Gender</a:t>
                      </a:r>
                      <a:r>
                        <a:rPr lang="en-GB" sz="1400" baseline="0" noProof="0" dirty="0" smtClean="0">
                          <a:effectLst/>
                        </a:rPr>
                        <a:t> of  </a:t>
                      </a:r>
                    </a:p>
                    <a:p>
                      <a:pPr algn="ctr">
                        <a:spcAft>
                          <a:spcPts val="0"/>
                        </a:spcAft>
                      </a:pPr>
                      <a:r>
                        <a:rPr lang="en-GB" sz="1400" baseline="0" noProof="0" dirty="0" smtClean="0">
                          <a:effectLst/>
                        </a:rPr>
                        <a:t>Surviving Victims</a:t>
                      </a:r>
                      <a:endParaRPr lang="en-GB" sz="1400" noProof="0" dirty="0">
                        <a:effectLst/>
                        <a:latin typeface="Times New Roman"/>
                        <a:ea typeface="Times New Roman"/>
                      </a:endParaRPr>
                    </a:p>
                  </a:txBody>
                  <a:tcPr marL="68580" marR="68580" marT="0" marB="0"/>
                </a:tc>
                <a:tc>
                  <a:txBody>
                    <a:bodyPr/>
                    <a:lstStyle/>
                    <a:p>
                      <a:pPr algn="ctr">
                        <a:spcAft>
                          <a:spcPts val="0"/>
                        </a:spcAft>
                      </a:pPr>
                      <a:r>
                        <a:rPr lang="en-GB" sz="1400" noProof="0" dirty="0" smtClean="0">
                          <a:effectLst/>
                        </a:rPr>
                        <a:t>Victimization Scenarios</a:t>
                      </a:r>
                      <a:endParaRPr lang="en-GB" sz="1400" noProof="0" dirty="0">
                        <a:effectLst/>
                        <a:latin typeface="Times New Roman"/>
                        <a:ea typeface="Times New Roman"/>
                      </a:endParaRPr>
                    </a:p>
                  </a:txBody>
                  <a:tcPr marL="68580" marR="68580" marT="0" marB="0"/>
                </a:tc>
                <a:tc>
                  <a:txBody>
                    <a:bodyPr/>
                    <a:lstStyle/>
                    <a:p>
                      <a:pPr algn="ctr">
                        <a:spcAft>
                          <a:spcPts val="0"/>
                        </a:spcAft>
                      </a:pPr>
                      <a:r>
                        <a:rPr lang="en-GB" sz="1400" noProof="0" dirty="0" smtClean="0">
                          <a:effectLst/>
                        </a:rPr>
                        <a:t>Destinations</a:t>
                      </a:r>
                      <a:endParaRPr lang="en-GB" sz="1400" noProof="0" dirty="0">
                        <a:effectLst/>
                        <a:latin typeface="Times New Roman"/>
                        <a:ea typeface="Times New Roman"/>
                      </a:endParaRPr>
                    </a:p>
                  </a:txBody>
                  <a:tcPr marL="68580" marR="68580" marT="0" marB="0"/>
                </a:tc>
              </a:tr>
              <a:tr h="831681">
                <a:tc>
                  <a:txBody>
                    <a:bodyPr/>
                    <a:lstStyle/>
                    <a:p>
                      <a:pPr>
                        <a:spcAft>
                          <a:spcPts val="0"/>
                        </a:spcAft>
                      </a:pPr>
                      <a:r>
                        <a:rPr lang="en-GB" sz="1400" noProof="0" dirty="0" smtClean="0">
                          <a:effectLst/>
                        </a:rPr>
                        <a:t>El Salvador</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41 </a:t>
                      </a:r>
                    </a:p>
                    <a:p>
                      <a:pPr algn="r">
                        <a:spcAft>
                          <a:spcPts val="0"/>
                        </a:spcAft>
                      </a:pPr>
                      <a:r>
                        <a:rPr lang="en-GB" sz="1400" noProof="0" dirty="0" smtClean="0">
                          <a:effectLst/>
                        </a:rPr>
                        <a:t>32 men</a:t>
                      </a:r>
                    </a:p>
                    <a:p>
                      <a:pPr algn="r">
                        <a:spcAft>
                          <a:spcPts val="0"/>
                        </a:spcAft>
                      </a:pPr>
                      <a:r>
                        <a:rPr lang="en-GB" sz="1400" noProof="0" dirty="0" smtClean="0">
                          <a:effectLst/>
                        </a:rPr>
                        <a:t>                           9</a:t>
                      </a:r>
                      <a:r>
                        <a:rPr lang="en-GB" sz="1400" baseline="0" noProof="0" dirty="0" smtClean="0">
                          <a:effectLst/>
                        </a:rPr>
                        <a:t> </a:t>
                      </a:r>
                      <a:r>
                        <a:rPr lang="en-GB" sz="1400" noProof="0" dirty="0" smtClean="0">
                          <a:effectLst/>
                        </a:rPr>
                        <a:t>women</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 </a:t>
                      </a:r>
                    </a:p>
                    <a:p>
                      <a:pPr>
                        <a:spcAft>
                          <a:spcPts val="0"/>
                        </a:spcAft>
                      </a:pPr>
                      <a:r>
                        <a:rPr lang="en-GB" sz="1400" noProof="0" dirty="0" smtClean="0">
                          <a:effectLst/>
                        </a:rPr>
                        <a:t>Maquilas</a:t>
                      </a:r>
                    </a:p>
                    <a:p>
                      <a:pPr>
                        <a:spcAft>
                          <a:spcPts val="0"/>
                        </a:spcAft>
                      </a:pPr>
                      <a:r>
                        <a:rPr lang="en-GB" sz="1400" noProof="0" dirty="0" smtClean="0">
                          <a:effectLst/>
                        </a:rPr>
                        <a:t>Plantations</a:t>
                      </a:r>
                      <a:r>
                        <a:rPr lang="en-GB" sz="1400" baseline="0" noProof="0" dirty="0" smtClean="0">
                          <a:effectLst/>
                        </a:rPr>
                        <a:t> </a:t>
                      </a:r>
                      <a:r>
                        <a:rPr lang="en-GB" sz="1400" noProof="0" dirty="0" smtClean="0">
                          <a:effectLst/>
                        </a:rPr>
                        <a:t>1</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 </a:t>
                      </a:r>
                    </a:p>
                    <a:p>
                      <a:pPr>
                        <a:spcAft>
                          <a:spcPts val="0"/>
                        </a:spcAft>
                      </a:pPr>
                      <a:r>
                        <a:rPr lang="en-GB" sz="1400" noProof="0" dirty="0" smtClean="0">
                          <a:effectLst/>
                        </a:rPr>
                        <a:t>El Salvador</a:t>
                      </a:r>
                    </a:p>
                    <a:p>
                      <a:pPr>
                        <a:spcAft>
                          <a:spcPts val="0"/>
                        </a:spcAft>
                      </a:pPr>
                      <a:r>
                        <a:rPr lang="en-GB" sz="1400" noProof="0" dirty="0" smtClean="0">
                          <a:effectLst/>
                        </a:rPr>
                        <a:t>Costa Rica</a:t>
                      </a:r>
                      <a:endParaRPr lang="en-GB" sz="1400" noProof="0" dirty="0">
                        <a:effectLst/>
                        <a:latin typeface="Times New Roman"/>
                        <a:ea typeface="Times New Roman"/>
                      </a:endParaRPr>
                    </a:p>
                  </a:txBody>
                  <a:tcPr marL="68580" marR="68580" marT="0" marB="0"/>
                </a:tc>
              </a:tr>
              <a:tr h="875584">
                <a:tc>
                  <a:txBody>
                    <a:bodyPr/>
                    <a:lstStyle/>
                    <a:p>
                      <a:pPr>
                        <a:spcAft>
                          <a:spcPts val="0"/>
                        </a:spcAft>
                      </a:pPr>
                      <a:r>
                        <a:rPr lang="en-GB" sz="1400" noProof="0" dirty="0" smtClean="0">
                          <a:effectLst/>
                        </a:rPr>
                        <a:t>Nicaragua</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7</a:t>
                      </a:r>
                    </a:p>
                    <a:p>
                      <a:pPr>
                        <a:spcAft>
                          <a:spcPts val="0"/>
                        </a:spcAft>
                      </a:pPr>
                      <a:r>
                        <a:rPr lang="en-GB" sz="1400" noProof="0" dirty="0" smtClean="0">
                          <a:effectLst/>
                        </a:rPr>
                        <a:t> </a:t>
                      </a:r>
                    </a:p>
                    <a:p>
                      <a:pPr algn="r">
                        <a:spcAft>
                          <a:spcPts val="0"/>
                        </a:spcAft>
                      </a:pPr>
                      <a:r>
                        <a:rPr lang="en-GB" sz="1400" noProof="0" dirty="0" smtClean="0">
                          <a:effectLst/>
                        </a:rPr>
                        <a:t>7 women</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 </a:t>
                      </a:r>
                    </a:p>
                    <a:p>
                      <a:pPr>
                        <a:spcAft>
                          <a:spcPts val="0"/>
                        </a:spcAft>
                      </a:pPr>
                      <a:r>
                        <a:rPr lang="en-GB" sz="1400" noProof="0" dirty="0" smtClean="0">
                          <a:effectLst/>
                        </a:rPr>
                        <a:t>Household work</a:t>
                      </a:r>
                    </a:p>
                    <a:p>
                      <a:pPr>
                        <a:spcAft>
                          <a:spcPts val="0"/>
                        </a:spcAft>
                      </a:pPr>
                      <a:r>
                        <a:rPr lang="en-GB" sz="1400" noProof="0" dirty="0" smtClean="0">
                          <a:effectLst/>
                        </a:rPr>
                        <a:t>Services</a:t>
                      </a:r>
                      <a:endParaRPr lang="en-GB" sz="1400" noProof="0" dirty="0">
                        <a:effectLst/>
                        <a:latin typeface="Times New Roman"/>
                        <a:ea typeface="Times New Roman"/>
                      </a:endParaRPr>
                    </a:p>
                  </a:txBody>
                  <a:tcPr marL="68580" marR="68580" marT="0" marB="0"/>
                </a:tc>
                <a:tc>
                  <a:txBody>
                    <a:bodyPr/>
                    <a:lstStyle/>
                    <a:p>
                      <a:pPr>
                        <a:spcAft>
                          <a:spcPts val="0"/>
                        </a:spcAft>
                      </a:pPr>
                      <a:endParaRPr lang="en-GB" sz="1400" noProof="0" dirty="0" smtClean="0">
                        <a:effectLst/>
                      </a:endParaRPr>
                    </a:p>
                    <a:p>
                      <a:pPr>
                        <a:spcAft>
                          <a:spcPts val="0"/>
                        </a:spcAft>
                      </a:pPr>
                      <a:r>
                        <a:rPr lang="en-GB" sz="1400" noProof="0" dirty="0" smtClean="0">
                          <a:effectLst/>
                        </a:rPr>
                        <a:t>Nicaragua</a:t>
                      </a:r>
                    </a:p>
                    <a:p>
                      <a:pPr>
                        <a:spcAft>
                          <a:spcPts val="0"/>
                        </a:spcAft>
                      </a:pPr>
                      <a:r>
                        <a:rPr lang="en-GB" sz="1400" noProof="0" dirty="0" smtClean="0">
                          <a:effectLst/>
                        </a:rPr>
                        <a:t>Costa Rica</a:t>
                      </a:r>
                    </a:p>
                    <a:p>
                      <a:pPr>
                        <a:spcAft>
                          <a:spcPts val="0"/>
                        </a:spcAft>
                      </a:pPr>
                      <a:r>
                        <a:rPr lang="en-GB" sz="1400" noProof="0" dirty="0" smtClean="0">
                          <a:effectLst/>
                        </a:rPr>
                        <a:t>Argentina</a:t>
                      </a:r>
                      <a:endParaRPr lang="en-GB" sz="1400" noProof="0" dirty="0">
                        <a:effectLst/>
                        <a:latin typeface="Times New Roman"/>
                        <a:ea typeface="Times New Roman"/>
                      </a:endParaRPr>
                    </a:p>
                  </a:txBody>
                  <a:tcPr marL="68580" marR="68580" marT="0" marB="0"/>
                </a:tc>
              </a:tr>
              <a:tr h="1313376">
                <a:tc>
                  <a:txBody>
                    <a:bodyPr/>
                    <a:lstStyle/>
                    <a:p>
                      <a:pPr>
                        <a:spcAft>
                          <a:spcPts val="0"/>
                        </a:spcAft>
                      </a:pPr>
                      <a:r>
                        <a:rPr lang="en-GB" sz="1400" noProof="0" dirty="0" smtClean="0">
                          <a:effectLst/>
                        </a:rPr>
                        <a:t>Guatemala</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264</a:t>
                      </a:r>
                    </a:p>
                    <a:p>
                      <a:pPr algn="r">
                        <a:spcAft>
                          <a:spcPts val="0"/>
                        </a:spcAft>
                      </a:pPr>
                      <a:r>
                        <a:rPr lang="en-GB" sz="1400" noProof="0" dirty="0" smtClean="0">
                          <a:effectLst/>
                        </a:rPr>
                        <a:t> </a:t>
                      </a:r>
                    </a:p>
                    <a:p>
                      <a:pPr algn="r">
                        <a:spcAft>
                          <a:spcPts val="0"/>
                        </a:spcAft>
                      </a:pPr>
                      <a:r>
                        <a:rPr lang="en-GB" sz="1400" noProof="0" dirty="0" smtClean="0">
                          <a:effectLst/>
                        </a:rPr>
                        <a:t> </a:t>
                      </a:r>
                    </a:p>
                    <a:p>
                      <a:pPr algn="r">
                        <a:spcAft>
                          <a:spcPts val="0"/>
                        </a:spcAft>
                      </a:pPr>
                      <a:r>
                        <a:rPr lang="en-GB" sz="1400" noProof="0" dirty="0" smtClean="0">
                          <a:effectLst/>
                        </a:rPr>
                        <a:t>240 men</a:t>
                      </a:r>
                    </a:p>
                    <a:p>
                      <a:pPr algn="r">
                        <a:spcAft>
                          <a:spcPts val="0"/>
                        </a:spcAft>
                      </a:pPr>
                      <a:r>
                        <a:rPr lang="en-GB" sz="1400" noProof="0" dirty="0" smtClean="0">
                          <a:effectLst/>
                        </a:rPr>
                        <a:t>24 women</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 </a:t>
                      </a:r>
                    </a:p>
                    <a:p>
                      <a:pPr>
                        <a:spcAft>
                          <a:spcPts val="0"/>
                        </a:spcAft>
                      </a:pPr>
                      <a:r>
                        <a:rPr lang="en-GB" sz="1400" noProof="0" dirty="0" smtClean="0">
                          <a:effectLst/>
                        </a:rPr>
                        <a:t>Household work</a:t>
                      </a:r>
                    </a:p>
                    <a:p>
                      <a:pPr>
                        <a:spcAft>
                          <a:spcPts val="0"/>
                        </a:spcAft>
                      </a:pPr>
                      <a:r>
                        <a:rPr lang="en-GB" sz="1400" noProof="0" dirty="0" smtClean="0">
                          <a:effectLst/>
                        </a:rPr>
                        <a:t>Plantations</a:t>
                      </a:r>
                    </a:p>
                    <a:p>
                      <a:pPr>
                        <a:spcAft>
                          <a:spcPts val="0"/>
                        </a:spcAft>
                      </a:pPr>
                      <a:r>
                        <a:rPr lang="en-GB" sz="1400" noProof="0" dirty="0" smtClean="0">
                          <a:effectLst/>
                        </a:rPr>
                        <a:t>Laundry services</a:t>
                      </a:r>
                    </a:p>
                    <a:p>
                      <a:pPr>
                        <a:spcAft>
                          <a:spcPts val="0"/>
                        </a:spcAft>
                      </a:pPr>
                      <a:r>
                        <a:rPr lang="en-GB" sz="1400" noProof="0" dirty="0" smtClean="0">
                          <a:effectLst/>
                        </a:rPr>
                        <a:t>Services</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 </a:t>
                      </a:r>
                    </a:p>
                    <a:p>
                      <a:pPr>
                        <a:spcAft>
                          <a:spcPts val="0"/>
                        </a:spcAft>
                      </a:pPr>
                      <a:r>
                        <a:rPr lang="en-GB" sz="1400" noProof="0" dirty="0" smtClean="0">
                          <a:effectLst/>
                        </a:rPr>
                        <a:t>Guatemala</a:t>
                      </a:r>
                    </a:p>
                    <a:p>
                      <a:pPr>
                        <a:spcAft>
                          <a:spcPts val="0"/>
                        </a:spcAft>
                      </a:pPr>
                      <a:r>
                        <a:rPr lang="en-GB" sz="1400" noProof="0" dirty="0" smtClean="0">
                          <a:effectLst/>
                        </a:rPr>
                        <a:t>Mexico</a:t>
                      </a:r>
                    </a:p>
                    <a:p>
                      <a:pPr>
                        <a:spcAft>
                          <a:spcPts val="0"/>
                        </a:spcAft>
                      </a:pPr>
                      <a:r>
                        <a:rPr lang="en-GB" sz="1400" noProof="0" dirty="0" smtClean="0">
                          <a:effectLst/>
                        </a:rPr>
                        <a:t>Spain</a:t>
                      </a:r>
                    </a:p>
                    <a:p>
                      <a:pPr>
                        <a:spcAft>
                          <a:spcPts val="0"/>
                        </a:spcAft>
                      </a:pPr>
                      <a:r>
                        <a:rPr lang="en-GB" sz="1400" noProof="0" dirty="0" smtClean="0">
                          <a:effectLst/>
                        </a:rPr>
                        <a:t>United States</a:t>
                      </a:r>
                      <a:endParaRPr lang="en-GB" sz="1400" noProof="0" dirty="0">
                        <a:effectLst/>
                        <a:latin typeface="Times New Roman"/>
                        <a:ea typeface="Times New Roman"/>
                      </a:endParaRPr>
                    </a:p>
                  </a:txBody>
                  <a:tcPr marL="68580" marR="68580" marT="0" marB="0"/>
                </a:tc>
              </a:tr>
              <a:tr h="1206235">
                <a:tc>
                  <a:txBody>
                    <a:bodyPr/>
                    <a:lstStyle/>
                    <a:p>
                      <a:pPr>
                        <a:spcAft>
                          <a:spcPts val="0"/>
                        </a:spcAft>
                      </a:pPr>
                      <a:r>
                        <a:rPr lang="en-GB" sz="1400" noProof="0" dirty="0" smtClean="0">
                          <a:effectLst/>
                        </a:rPr>
                        <a:t>Honduras</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35</a:t>
                      </a:r>
                    </a:p>
                    <a:p>
                      <a:pPr algn="r">
                        <a:spcAft>
                          <a:spcPts val="0"/>
                        </a:spcAft>
                      </a:pPr>
                      <a:r>
                        <a:rPr lang="en-GB" sz="1400" noProof="0" dirty="0" smtClean="0">
                          <a:effectLst/>
                        </a:rPr>
                        <a:t>32 men</a:t>
                      </a:r>
                    </a:p>
                    <a:p>
                      <a:pPr algn="r">
                        <a:spcAft>
                          <a:spcPts val="0"/>
                        </a:spcAft>
                      </a:pPr>
                      <a:r>
                        <a:rPr lang="en-GB" sz="1400" noProof="0" dirty="0" smtClean="0">
                          <a:effectLst/>
                        </a:rPr>
                        <a:t>3 women</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 </a:t>
                      </a:r>
                    </a:p>
                    <a:p>
                      <a:pPr>
                        <a:spcAft>
                          <a:spcPts val="0"/>
                        </a:spcAft>
                      </a:pPr>
                      <a:r>
                        <a:rPr lang="en-GB" sz="1400" noProof="0" dirty="0" smtClean="0">
                          <a:effectLst/>
                        </a:rPr>
                        <a:t>Plantations</a:t>
                      </a:r>
                    </a:p>
                    <a:p>
                      <a:pPr>
                        <a:spcAft>
                          <a:spcPts val="0"/>
                        </a:spcAft>
                      </a:pPr>
                      <a:r>
                        <a:rPr lang="en-GB" sz="1400" noProof="0" dirty="0" smtClean="0">
                          <a:effectLst/>
                        </a:rPr>
                        <a:t>Household work</a:t>
                      </a:r>
                    </a:p>
                    <a:p>
                      <a:pPr>
                        <a:spcAft>
                          <a:spcPts val="0"/>
                        </a:spcAft>
                      </a:pPr>
                      <a:r>
                        <a:rPr lang="en-GB" sz="1400" noProof="0" dirty="0" smtClean="0">
                          <a:effectLst/>
                        </a:rPr>
                        <a:t>Criminal activities: taking</a:t>
                      </a:r>
                      <a:r>
                        <a:rPr lang="en-GB" sz="1400" baseline="0" noProof="0" dirty="0" smtClean="0">
                          <a:effectLst/>
                        </a:rPr>
                        <a:t> apart cars</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 </a:t>
                      </a:r>
                    </a:p>
                    <a:p>
                      <a:pPr>
                        <a:spcAft>
                          <a:spcPts val="0"/>
                        </a:spcAft>
                      </a:pPr>
                      <a:r>
                        <a:rPr lang="en-GB" sz="1400" noProof="0" dirty="0" smtClean="0">
                          <a:effectLst/>
                        </a:rPr>
                        <a:t>Honduras</a:t>
                      </a:r>
                    </a:p>
                    <a:p>
                      <a:pPr>
                        <a:spcAft>
                          <a:spcPts val="0"/>
                        </a:spcAft>
                      </a:pPr>
                      <a:r>
                        <a:rPr lang="en-GB" sz="1400" noProof="0" dirty="0" smtClean="0">
                          <a:effectLst/>
                        </a:rPr>
                        <a:t>Mexico</a:t>
                      </a:r>
                    </a:p>
                    <a:p>
                      <a:pPr>
                        <a:spcAft>
                          <a:spcPts val="0"/>
                        </a:spcAft>
                      </a:pPr>
                      <a:r>
                        <a:rPr lang="en-GB" sz="1400" noProof="0" dirty="0" smtClean="0">
                          <a:effectLst/>
                        </a:rPr>
                        <a:t>Rumania</a:t>
                      </a:r>
                    </a:p>
                    <a:p>
                      <a:pPr>
                        <a:spcAft>
                          <a:spcPts val="0"/>
                        </a:spcAft>
                      </a:pPr>
                      <a:r>
                        <a:rPr lang="en-GB" sz="1400" noProof="0" dirty="0" smtClean="0">
                          <a:effectLst/>
                        </a:rPr>
                        <a:t>Guatemala</a:t>
                      </a:r>
                      <a:endParaRPr lang="en-GB" sz="1400" noProof="0" dirty="0">
                        <a:effectLst/>
                        <a:latin typeface="Times New Roman"/>
                        <a:ea typeface="Times New Roman"/>
                      </a:endParaRPr>
                    </a:p>
                  </a:txBody>
                  <a:tcPr marL="68580" marR="68580" marT="0" marB="0"/>
                </a:tc>
              </a:tr>
              <a:tr h="437792">
                <a:tc>
                  <a:txBody>
                    <a:bodyPr/>
                    <a:lstStyle/>
                    <a:p>
                      <a:pPr>
                        <a:spcAft>
                          <a:spcPts val="0"/>
                        </a:spcAft>
                      </a:pPr>
                      <a:r>
                        <a:rPr lang="en-GB" sz="1400" noProof="0" dirty="0" smtClean="0">
                          <a:effectLst/>
                        </a:rPr>
                        <a:t>Costa Rica</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37</a:t>
                      </a:r>
                    </a:p>
                    <a:p>
                      <a:pPr algn="r">
                        <a:spcAft>
                          <a:spcPts val="0"/>
                        </a:spcAft>
                      </a:pPr>
                      <a:r>
                        <a:rPr lang="en-GB" sz="1400" noProof="0" dirty="0" smtClean="0">
                          <a:effectLst/>
                        </a:rPr>
                        <a:t>37 men</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International fishing</a:t>
                      </a:r>
                    </a:p>
                    <a:p>
                      <a:pPr>
                        <a:spcAft>
                          <a:spcPts val="0"/>
                        </a:spcAft>
                      </a:pPr>
                      <a:r>
                        <a:rPr lang="en-GB" sz="1400" noProof="0" dirty="0" smtClean="0">
                          <a:effectLst/>
                        </a:rPr>
                        <a:t>Criminal activities</a:t>
                      </a:r>
                      <a:endParaRPr lang="en-GB" sz="1400" noProof="0" dirty="0">
                        <a:effectLst/>
                        <a:latin typeface="Times New Roman"/>
                        <a:ea typeface="Times New Roman"/>
                      </a:endParaRPr>
                    </a:p>
                  </a:txBody>
                  <a:tcPr marL="68580" marR="68580" marT="0" marB="0"/>
                </a:tc>
                <a:tc>
                  <a:txBody>
                    <a:bodyPr/>
                    <a:lstStyle/>
                    <a:p>
                      <a:pPr>
                        <a:spcAft>
                          <a:spcPts val="0"/>
                        </a:spcAft>
                      </a:pPr>
                      <a:r>
                        <a:rPr lang="en-GB" sz="1400" noProof="0" dirty="0" smtClean="0">
                          <a:effectLst/>
                        </a:rPr>
                        <a:t>Costa Rica</a:t>
                      </a:r>
                    </a:p>
                    <a:p>
                      <a:pPr>
                        <a:spcAft>
                          <a:spcPts val="0"/>
                        </a:spcAft>
                      </a:pPr>
                      <a:r>
                        <a:rPr lang="en-GB" sz="1400" noProof="0" dirty="0" smtClean="0">
                          <a:effectLst/>
                        </a:rPr>
                        <a:t>Mexico</a:t>
                      </a:r>
                      <a:endParaRPr lang="en-GB" sz="1400" noProof="0" dirty="0">
                        <a:effectLst/>
                        <a:latin typeface="Times New Roman"/>
                        <a:ea typeface="Times New Roman"/>
                      </a:endParaRPr>
                    </a:p>
                  </a:txBody>
                  <a:tcPr marL="68580" marR="68580" marT="0" marB="0"/>
                </a:tc>
              </a:tr>
              <a:tr h="250167">
                <a:tc>
                  <a:txBody>
                    <a:bodyPr/>
                    <a:lstStyle/>
                    <a:p>
                      <a:pPr>
                        <a:spcAft>
                          <a:spcPts val="0"/>
                        </a:spcAft>
                      </a:pPr>
                      <a:r>
                        <a:rPr lang="en-GB" sz="1400" noProof="0" dirty="0" smtClean="0">
                          <a:effectLst/>
                        </a:rPr>
                        <a:t>TOTAL</a:t>
                      </a:r>
                      <a:endParaRPr lang="en-GB" sz="1400" noProof="0" dirty="0">
                        <a:effectLst/>
                        <a:latin typeface="Times New Roman"/>
                        <a:ea typeface="Times New Roman"/>
                      </a:endParaRPr>
                    </a:p>
                  </a:txBody>
                  <a:tcPr marL="68580" marR="68580" marT="0" marB="0"/>
                </a:tc>
                <a:tc gridSpan="3">
                  <a:txBody>
                    <a:bodyPr/>
                    <a:lstStyle/>
                    <a:p>
                      <a:pPr>
                        <a:spcAft>
                          <a:spcPts val="0"/>
                        </a:spcAft>
                      </a:pPr>
                      <a:r>
                        <a:rPr lang="en-GB" sz="1600" b="1" noProof="0" dirty="0" smtClean="0">
                          <a:effectLst/>
                        </a:rPr>
                        <a:t>384</a:t>
                      </a:r>
                      <a:r>
                        <a:rPr lang="en-GB" sz="1400" noProof="0" dirty="0" smtClean="0">
                          <a:effectLst/>
                        </a:rPr>
                        <a:t> </a:t>
                      </a:r>
                      <a:endParaRPr lang="en-GB" sz="1400" noProof="0" dirty="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108045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2"/>
          </p:nvPr>
        </p:nvSpPr>
        <p:spPr/>
        <p:txBody>
          <a:bodyPr>
            <a:normAutofit/>
          </a:bodyPr>
          <a:lstStyle/>
          <a:p>
            <a:pPr marL="457200" indent="-457200">
              <a:buAutoNum type="arabicParenR"/>
            </a:pPr>
            <a:r>
              <a:rPr lang="en-GB" sz="2400" dirty="0" smtClean="0"/>
              <a:t>An e</a:t>
            </a:r>
            <a:r>
              <a:rPr lang="en-GB" sz="2400" dirty="0" smtClean="0"/>
              <a:t>xtreme expression of a </a:t>
            </a:r>
            <a:r>
              <a:rPr lang="en-GB" sz="2400" u="sng" dirty="0" smtClean="0"/>
              <a:t>continuum of </a:t>
            </a:r>
            <a:r>
              <a:rPr lang="en-GB" sz="2400" dirty="0" smtClean="0"/>
              <a:t>exploitation and abusive relationships in the workplace that can easily become openly coercive</a:t>
            </a:r>
            <a:r>
              <a:rPr lang="en-GB" sz="2400" b="1" dirty="0" smtClean="0"/>
              <a:t>.</a:t>
            </a:r>
          </a:p>
          <a:p>
            <a:pPr marL="457200" indent="-457200">
              <a:buAutoNum type="arabicParenR"/>
            </a:pPr>
            <a:endParaRPr lang="en-GB" sz="2400" b="1" dirty="0" smtClean="0"/>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915816" y="1556792"/>
            <a:ext cx="6639198" cy="3888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p:txBody>
          <a:bodyPr>
            <a:normAutofit fontScale="90000"/>
          </a:bodyPr>
          <a:lstStyle/>
          <a:p>
            <a:pPr algn="ctr"/>
            <a:r>
              <a:rPr lang="en-GB" sz="3100" b="0" dirty="0" smtClean="0"/>
              <a:t/>
            </a:r>
            <a:br>
              <a:rPr lang="en-GB" sz="3100" b="0" dirty="0" smtClean="0"/>
            </a:br>
            <a:r>
              <a:rPr lang="en-GB" sz="3100" b="0" dirty="0" smtClean="0"/>
              <a:t>some results</a:t>
            </a:r>
            <a:r>
              <a:rPr lang="en-GB" dirty="0" smtClean="0"/>
              <a:t/>
            </a:r>
            <a:br>
              <a:rPr lang="en-GB" dirty="0" smtClean="0"/>
            </a:br>
            <a:endParaRPr lang="en-GB" dirty="0"/>
          </a:p>
        </p:txBody>
      </p:sp>
    </p:spTree>
    <p:extLst>
      <p:ext uri="{BB962C8B-B14F-4D97-AF65-F5344CB8AC3E}">
        <p14:creationId xmlns:p14="http://schemas.microsoft.com/office/powerpoint/2010/main" val="1382647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r"/>
            <a:r>
              <a:rPr lang="es-CR" sz="3200" dirty="0" smtClean="0"/>
              <a:t>Some results</a:t>
            </a:r>
            <a:endParaRPr lang="en-US" sz="3200" dirty="0"/>
          </a:p>
        </p:txBody>
      </p:sp>
      <p:sp>
        <p:nvSpPr>
          <p:cNvPr id="7" name="Text Placeholder 6"/>
          <p:cNvSpPr>
            <a:spLocks noGrp="1"/>
          </p:cNvSpPr>
          <p:nvPr>
            <p:ph type="body" idx="2"/>
          </p:nvPr>
        </p:nvSpPr>
        <p:spPr/>
        <p:txBody>
          <a:bodyPr/>
          <a:lstStyle/>
          <a:p>
            <a:endParaRPr lang="en-US" dirty="0"/>
          </a:p>
        </p:txBody>
      </p:sp>
      <p:sp>
        <p:nvSpPr>
          <p:cNvPr id="6" name="Content Placeholder 5"/>
          <p:cNvSpPr>
            <a:spLocks noGrp="1"/>
          </p:cNvSpPr>
          <p:nvPr>
            <p:ph sz="half" idx="1"/>
          </p:nvPr>
        </p:nvSpPr>
        <p:spPr/>
        <p:txBody>
          <a:bodyPr>
            <a:normAutofit fontScale="92500"/>
          </a:bodyPr>
          <a:lstStyle/>
          <a:p>
            <a:pPr marL="0" indent="0">
              <a:buNone/>
            </a:pPr>
            <a:r>
              <a:rPr lang="en-GB" dirty="0" smtClean="0"/>
              <a:t>2) The </a:t>
            </a:r>
            <a:r>
              <a:rPr lang="en-GB" u="sng" dirty="0" smtClean="0"/>
              <a:t>g</a:t>
            </a:r>
            <a:r>
              <a:rPr lang="en-GB" u="sng" dirty="0" smtClean="0"/>
              <a:t>lo</a:t>
            </a:r>
            <a:r>
              <a:rPr lang="en-GB" u="sng" dirty="0" smtClean="0"/>
              <a:t>balization of labour markets</a:t>
            </a:r>
            <a:r>
              <a:rPr lang="en-GB" dirty="0" smtClean="0"/>
              <a:t> and the transformation of the social and economic model, especially the </a:t>
            </a:r>
            <a:r>
              <a:rPr lang="en-GB" u="sng" dirty="0" smtClean="0"/>
              <a:t>liberalization of markets</a:t>
            </a:r>
            <a:r>
              <a:rPr lang="en-GB" dirty="0" smtClean="0"/>
              <a:t> and the de-regularization of </a:t>
            </a:r>
            <a:r>
              <a:rPr lang="en-GB" u="sng" dirty="0" smtClean="0"/>
              <a:t>labour processes,</a:t>
            </a:r>
            <a:r>
              <a:rPr lang="en-GB" dirty="0" smtClean="0"/>
              <a:t> seem to have an impact on the prevalence of this mode of trafficking in persons.</a:t>
            </a:r>
            <a:endParaRPr lang="en-GB" dirty="0"/>
          </a:p>
        </p:txBody>
      </p:sp>
      <p:pic>
        <p:nvPicPr>
          <p:cNvPr id="8" name="Picture 13" descr="C:\Documents and Settings\erojasc\Desktop\fabrica.jpg"/>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74851" y="548680"/>
            <a:ext cx="4438739" cy="6093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7355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384</TotalTime>
  <Words>851</Words>
  <Application>Microsoft Macintosh PowerPoint</Application>
  <PresentationFormat>Presentación en pantalla (4:3)</PresentationFormat>
  <Paragraphs>166</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Trek</vt:lpstr>
      <vt:lpstr>TRAFFICKING IN PERSONS FOR THE PURPOSE OF LABOUR EXPLOITATION IN CENTRAL AMERICA:  AN EXPLORATORY STUDY   </vt:lpstr>
      <vt:lpstr>Objectives</vt:lpstr>
      <vt:lpstr>OBJECTIVES</vt:lpstr>
      <vt:lpstr>CONCEPTUALIZING TRAFFICKING IN PERSONS FOR THE PURPOSE OF LABOUR EXPLOITATION</vt:lpstr>
      <vt:lpstr>WHERE AND WHEN THE RESEARCH STUDY WAS CONDUCTED</vt:lpstr>
      <vt:lpstr> </vt:lpstr>
      <vt:lpstr>Presentación de PowerPoint</vt:lpstr>
      <vt:lpstr> some results </vt:lpstr>
      <vt:lpstr>Some results</vt:lpstr>
      <vt:lpstr>SOME RESULTS</vt:lpstr>
      <vt:lpstr>Presentación de PowerPoint</vt:lpstr>
      <vt:lpstr>SOME RESULTS</vt:lpstr>
      <vt:lpstr>Some results</vt:lpstr>
      <vt:lpstr>SOME RESULTS</vt:lpstr>
      <vt:lpstr>SOME RESULTS</vt:lpstr>
    </vt:vector>
  </TitlesOfParts>
  <Manager/>
  <Compan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Trata de personas con fines de explotación laboral en centroamerica</dc:title>
  <dc:subject/>
  <dc:creator>HIDALGO Ana</dc:creator>
  <cp:keywords/>
  <dc:description/>
  <cp:lastModifiedBy>Christiane Lehnhoff</cp:lastModifiedBy>
  <cp:revision>51</cp:revision>
  <dcterms:created xsi:type="dcterms:W3CDTF">2013-06-24T18:35:18Z</dcterms:created>
  <dcterms:modified xsi:type="dcterms:W3CDTF">2013-06-25T01:33:08Z</dcterms:modified>
  <cp:category/>
</cp:coreProperties>
</file>