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17"/>
  </p:notesMasterIdLst>
  <p:sldIdLst>
    <p:sldId id="258" r:id="rId2"/>
    <p:sldId id="257" r:id="rId3"/>
    <p:sldId id="259" r:id="rId4"/>
    <p:sldId id="262" r:id="rId5"/>
    <p:sldId id="261" r:id="rId6"/>
    <p:sldId id="260" r:id="rId7"/>
    <p:sldId id="263" r:id="rId8"/>
    <p:sldId id="264" r:id="rId9"/>
    <p:sldId id="268" r:id="rId10"/>
    <p:sldId id="265" r:id="rId11"/>
    <p:sldId id="271" r:id="rId12"/>
    <p:sldId id="266" r:id="rId13"/>
    <p:sldId id="269" r:id="rId14"/>
    <p:sldId id="267"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C15617-6FE0-43AC-A109-DDA5CD84895B}" type="datetimeFigureOut">
              <a:rPr lang="en-US" smtClean="0"/>
              <a:t>6/24/2013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EC94B-5B94-4581-81B8-F4D038006346}" type="slidenum">
              <a:rPr lang="en-US" smtClean="0"/>
              <a:t>‹#›</a:t>
            </a:fld>
            <a:endParaRPr lang="en-US"/>
          </a:p>
        </p:txBody>
      </p:sp>
    </p:spTree>
    <p:extLst>
      <p:ext uri="{BB962C8B-B14F-4D97-AF65-F5344CB8AC3E}">
        <p14:creationId xmlns:p14="http://schemas.microsoft.com/office/powerpoint/2010/main" val="2382902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6EC94B-5B94-4581-81B8-F4D038006346}" type="slidenum">
              <a:rPr lang="en-US" smtClean="0"/>
              <a:t>1</a:t>
            </a:fld>
            <a:endParaRPr lang="en-US"/>
          </a:p>
        </p:txBody>
      </p:sp>
    </p:spTree>
    <p:extLst>
      <p:ext uri="{BB962C8B-B14F-4D97-AF65-F5344CB8AC3E}">
        <p14:creationId xmlns:p14="http://schemas.microsoft.com/office/powerpoint/2010/main" val="3940508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4D0191B-E446-475D-B110-BCBAE56BEC95}" type="datetimeFigureOut">
              <a:rPr lang="en-US" smtClean="0"/>
              <a:t>6/24/2013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6F5B3F5A-DE85-4843-A418-E960BE819A9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D0191B-E446-475D-B110-BCBAE56BEC95}" type="datetimeFigureOut">
              <a:rPr lang="en-US" smtClean="0"/>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B3F5A-DE85-4843-A418-E960BE819A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D0191B-E446-475D-B110-BCBAE56BEC95}" type="datetimeFigureOut">
              <a:rPr lang="en-US" smtClean="0"/>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B3F5A-DE85-4843-A418-E960BE819A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4D0191B-E446-475D-B110-BCBAE56BEC95}" type="datetimeFigureOut">
              <a:rPr lang="en-US" smtClean="0"/>
              <a:t>6/24/2013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6F5B3F5A-DE85-4843-A418-E960BE819A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4D0191B-E446-475D-B110-BCBAE56BEC95}" type="datetimeFigureOut">
              <a:rPr lang="en-US" smtClean="0"/>
              <a:t>6/24/2013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6F5B3F5A-DE85-4843-A418-E960BE819A9F}"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4D0191B-E446-475D-B110-BCBAE56BEC95}" type="datetimeFigureOut">
              <a:rPr lang="en-US" smtClean="0"/>
              <a:t>6/24/2013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F5B3F5A-DE85-4843-A418-E960BE819A9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4D0191B-E446-475D-B110-BCBAE56BEC95}" type="datetimeFigureOut">
              <a:rPr lang="en-US" smtClean="0"/>
              <a:t>6/24/2013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6F5B3F5A-DE85-4843-A418-E960BE819A9F}"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4D0191B-E446-475D-B110-BCBAE56BEC95}" type="datetimeFigureOut">
              <a:rPr lang="en-US" smtClean="0"/>
              <a:t>6/24/2013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B3F5A-DE85-4843-A418-E960BE819A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4D0191B-E446-475D-B110-BCBAE56BEC95}" type="datetimeFigureOut">
              <a:rPr lang="en-US" smtClean="0"/>
              <a:t>6/24/2013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B3F5A-DE85-4843-A418-E960BE819A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4D0191B-E446-475D-B110-BCBAE56BEC95}" type="datetimeFigureOut">
              <a:rPr lang="en-US" smtClean="0"/>
              <a:t>6/24/2013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B3F5A-DE85-4843-A418-E960BE819A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4D0191B-E446-475D-B110-BCBAE56BEC95}" type="datetimeFigureOut">
              <a:rPr lang="en-US" smtClean="0"/>
              <a:t>6/24/2013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F5B3F5A-DE85-4843-A418-E960BE819A9F}"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4D0191B-E446-475D-B110-BCBAE56BEC95}" type="datetimeFigureOut">
              <a:rPr lang="en-US" smtClean="0"/>
              <a:t>6/24/2013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F5B3F5A-DE85-4843-A418-E960BE819A9F}"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erojasc\Desktop\siembras.jpg"/>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9144000" cy="6856412"/>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1835696" y="0"/>
            <a:ext cx="7155904" cy="1066800"/>
          </a:xfrm>
        </p:spPr>
        <p:txBody>
          <a:bodyPr rtlCol="0">
            <a:normAutofit fontScale="90000"/>
          </a:bodyPr>
          <a:lstStyle/>
          <a:p>
            <a:pPr>
              <a:defRPr/>
            </a:pPr>
            <a:r>
              <a:rPr lang="es-ES" sz="2700" b="1" dirty="0">
                <a:solidFill>
                  <a:schemeClr val="bg1"/>
                </a:solidFill>
              </a:rPr>
              <a:t>Trata de personas con fines de explotación laboral en </a:t>
            </a:r>
            <a:r>
              <a:rPr lang="es-ES" sz="2700" b="1" dirty="0" smtClean="0">
                <a:solidFill>
                  <a:schemeClr val="bg1"/>
                </a:solidFill>
              </a:rPr>
              <a:t>Centroamérica – Estudio exploratorio</a:t>
            </a:r>
            <a:r>
              <a:rPr lang="es-ES" sz="2700" dirty="0" smtClean="0"/>
              <a:t/>
            </a:r>
            <a:br>
              <a:rPr lang="es-ES" sz="2700" dirty="0" smtClean="0"/>
            </a:br>
            <a:r>
              <a:rPr lang="es-ES" sz="2700" dirty="0"/>
              <a:t/>
            </a:r>
            <a:br>
              <a:rPr lang="es-ES" sz="2700" dirty="0"/>
            </a:br>
            <a:r>
              <a:rPr lang="es-ES" sz="2700" dirty="0" smtClean="0"/>
              <a:t/>
            </a:r>
            <a:br>
              <a:rPr lang="es-ES" sz="2700" dirty="0" smtClean="0"/>
            </a:br>
            <a:r>
              <a:rPr lang="es-ES" sz="3600" dirty="0"/>
              <a:t/>
            </a:r>
            <a:br>
              <a:rPr lang="es-ES" sz="3600" dirty="0"/>
            </a:br>
            <a:endParaRPr sz="3600" b="1" dirty="0">
              <a:effectLst>
                <a:outerShdw blurRad="38100" dist="38100" dir="2700000" algn="tl">
                  <a:srgbClr val="000000">
                    <a:alpha val="43137"/>
                  </a:srgbClr>
                </a:outerShdw>
              </a:effectLst>
              <a:latin typeface="+mn-lt"/>
            </a:endParaRPr>
          </a:p>
        </p:txBody>
      </p:sp>
      <p:pic>
        <p:nvPicPr>
          <p:cNvPr id="205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0" y="5897563"/>
            <a:ext cx="2895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3953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s-CR" dirty="0" smtClean="0"/>
              <a:t>ALGUNOS RESULTADOS</a:t>
            </a:r>
            <a:endParaRPr lang="en-US" dirty="0"/>
          </a:p>
        </p:txBody>
      </p:sp>
      <p:sp>
        <p:nvSpPr>
          <p:cNvPr id="6" name="Content Placeholder 5"/>
          <p:cNvSpPr>
            <a:spLocks noGrp="1"/>
          </p:cNvSpPr>
          <p:nvPr>
            <p:ph sz="half" idx="1"/>
          </p:nvPr>
        </p:nvSpPr>
        <p:spPr/>
        <p:txBody>
          <a:bodyPr>
            <a:normAutofit/>
          </a:bodyPr>
          <a:lstStyle/>
          <a:p>
            <a:pPr marL="0" indent="0">
              <a:buNone/>
            </a:pPr>
            <a:r>
              <a:rPr lang="es-CR" b="1" dirty="0"/>
              <a:t>3</a:t>
            </a:r>
            <a:r>
              <a:rPr lang="es-CR" b="1" dirty="0" smtClean="0"/>
              <a:t>) Escenarios comunes de victimización</a:t>
            </a:r>
            <a:r>
              <a:rPr lang="es-CR" dirty="0" smtClean="0"/>
              <a:t>:</a:t>
            </a:r>
            <a:endParaRPr lang="en-US" dirty="0" smtClean="0"/>
          </a:p>
          <a:p>
            <a:pPr marL="0" indent="0">
              <a:buNone/>
            </a:pPr>
            <a:r>
              <a:rPr lang="es-CR" dirty="0" smtClean="0"/>
              <a:t>Servicio doméstico</a:t>
            </a:r>
          </a:p>
          <a:p>
            <a:pPr marL="0" indent="0">
              <a:buNone/>
            </a:pPr>
            <a:r>
              <a:rPr lang="es-CR" dirty="0" smtClean="0"/>
              <a:t>Maquilas</a:t>
            </a:r>
          </a:p>
          <a:p>
            <a:pPr marL="0" indent="0">
              <a:buNone/>
            </a:pPr>
            <a:r>
              <a:rPr lang="es-CR" dirty="0" smtClean="0"/>
              <a:t>Actividad agro-industrial</a:t>
            </a:r>
          </a:p>
          <a:p>
            <a:pPr marL="0" indent="0">
              <a:buNone/>
            </a:pPr>
            <a:r>
              <a:rPr lang="es-CR" dirty="0" smtClean="0"/>
              <a:t>Sector Servicios</a:t>
            </a:r>
          </a:p>
          <a:p>
            <a:pPr marL="0" indent="0">
              <a:buNone/>
            </a:pPr>
            <a:r>
              <a:rPr lang="es-CR" dirty="0" smtClean="0"/>
              <a:t>Actividades delictivas</a:t>
            </a:r>
          </a:p>
          <a:p>
            <a:pPr marL="0" indent="0">
              <a:buNone/>
            </a:pPr>
            <a:r>
              <a:rPr lang="es-CR" dirty="0" smtClean="0"/>
              <a:t>Otros: construcción</a:t>
            </a:r>
          </a:p>
          <a:p>
            <a:pPr marL="0" indent="0">
              <a:buNone/>
            </a:pPr>
            <a:endParaRPr lang="es-CR" dirty="0" smtClean="0"/>
          </a:p>
        </p:txBody>
      </p:sp>
      <p:sp>
        <p:nvSpPr>
          <p:cNvPr id="7" name="Content Placeholder 6"/>
          <p:cNvSpPr>
            <a:spLocks noGrp="1"/>
          </p:cNvSpPr>
          <p:nvPr>
            <p:ph sz="half" idx="2"/>
          </p:nvPr>
        </p:nvSpPr>
        <p:spPr/>
        <p:txBody>
          <a:bodyPr>
            <a:normAutofit/>
          </a:bodyPr>
          <a:lstStyle/>
          <a:p>
            <a:pPr marL="0" indent="0">
              <a:buNone/>
            </a:pPr>
            <a:r>
              <a:rPr lang="es-CR" dirty="0" smtClean="0"/>
              <a:t>4) </a:t>
            </a:r>
            <a:r>
              <a:rPr lang="es-CR" b="1" dirty="0" smtClean="0"/>
              <a:t>Características que comparten estos </a:t>
            </a:r>
            <a:r>
              <a:rPr lang="es-CR" b="1" dirty="0"/>
              <a:t>escenarios</a:t>
            </a:r>
            <a:r>
              <a:rPr lang="es-CR" dirty="0"/>
              <a:t>:</a:t>
            </a:r>
          </a:p>
          <a:p>
            <a:pPr marL="0" indent="0">
              <a:buNone/>
            </a:pPr>
            <a:r>
              <a:rPr lang="es-CR" dirty="0"/>
              <a:t>Actividades económicas poco </a:t>
            </a:r>
            <a:r>
              <a:rPr lang="es-CR" dirty="0" smtClean="0"/>
              <a:t>reguladas o informales</a:t>
            </a:r>
          </a:p>
          <a:p>
            <a:pPr marL="0" indent="0">
              <a:buNone/>
            </a:pPr>
            <a:r>
              <a:rPr lang="es-CR" dirty="0" smtClean="0"/>
              <a:t>Consumen fuerza de trabajo migrante (irregular)</a:t>
            </a:r>
          </a:p>
          <a:p>
            <a:pPr marL="0" indent="0">
              <a:buNone/>
            </a:pPr>
            <a:endParaRPr lang="es-CR" dirty="0"/>
          </a:p>
          <a:p>
            <a:endParaRPr lang="en-US" dirty="0"/>
          </a:p>
        </p:txBody>
      </p:sp>
    </p:spTree>
    <p:extLst>
      <p:ext uri="{BB962C8B-B14F-4D97-AF65-F5344CB8AC3E}">
        <p14:creationId xmlns:p14="http://schemas.microsoft.com/office/powerpoint/2010/main" val="566096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51520" y="1124745"/>
            <a:ext cx="8892481" cy="5112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0314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s-CR" dirty="0" smtClean="0"/>
              <a:t>ALGUNOS RESULTADOS</a:t>
            </a:r>
            <a:endParaRPr lang="en-US" dirty="0"/>
          </a:p>
        </p:txBody>
      </p:sp>
      <p:sp>
        <p:nvSpPr>
          <p:cNvPr id="6" name="Content Placeholder 5"/>
          <p:cNvSpPr>
            <a:spLocks noGrp="1"/>
          </p:cNvSpPr>
          <p:nvPr>
            <p:ph idx="1"/>
          </p:nvPr>
        </p:nvSpPr>
        <p:spPr/>
        <p:txBody>
          <a:bodyPr>
            <a:normAutofit fontScale="77500" lnSpcReduction="20000"/>
          </a:bodyPr>
          <a:lstStyle/>
          <a:p>
            <a:pPr marL="0" indent="0">
              <a:buNone/>
            </a:pPr>
            <a:r>
              <a:rPr lang="es-CR" dirty="0"/>
              <a:t>5</a:t>
            </a:r>
            <a:r>
              <a:rPr lang="es-CR" dirty="0" smtClean="0"/>
              <a:t>) Relación entre la </a:t>
            </a:r>
            <a:r>
              <a:rPr lang="es-CR" dirty="0" err="1" smtClean="0"/>
              <a:t>TdP</a:t>
            </a:r>
            <a:r>
              <a:rPr lang="es-CR" dirty="0" smtClean="0"/>
              <a:t> para explotación laboral y el </a:t>
            </a:r>
            <a:r>
              <a:rPr lang="es-CR" u="sng" dirty="0" smtClean="0"/>
              <a:t>tráfico ilícito de migrantes laborales. </a:t>
            </a:r>
            <a:r>
              <a:rPr lang="es-CR" dirty="0" smtClean="0"/>
              <a:t>Contratistas.</a:t>
            </a:r>
          </a:p>
          <a:p>
            <a:pPr marL="0" indent="0">
              <a:buNone/>
            </a:pPr>
            <a:endParaRPr lang="es-CR" u="sng" dirty="0" smtClean="0"/>
          </a:p>
          <a:p>
            <a:pPr marL="0" indent="0">
              <a:buNone/>
            </a:pPr>
            <a:r>
              <a:rPr lang="es-GT" i="1" dirty="0" smtClean="0"/>
              <a:t>	</a:t>
            </a:r>
            <a:r>
              <a:rPr lang="es-GT" sz="3100" i="1" dirty="0" smtClean="0">
                <a:solidFill>
                  <a:srgbClr val="00B0F0"/>
                </a:solidFill>
              </a:rPr>
              <a:t>“</a:t>
            </a:r>
            <a:r>
              <a:rPr lang="es-GT" sz="3100" i="1" dirty="0">
                <a:solidFill>
                  <a:schemeClr val="accent1">
                    <a:lumMod val="75000"/>
                  </a:schemeClr>
                </a:solidFill>
              </a:rPr>
              <a:t>Por lo general, los </a:t>
            </a:r>
            <a:r>
              <a:rPr lang="es-GT" sz="3100" i="1" u="sng" dirty="0">
                <a:solidFill>
                  <a:schemeClr val="accent1">
                    <a:lumMod val="75000"/>
                  </a:schemeClr>
                </a:solidFill>
              </a:rPr>
              <a:t>contratistas</a:t>
            </a:r>
            <a:r>
              <a:rPr lang="es-GT" sz="3100" i="1" dirty="0">
                <a:solidFill>
                  <a:schemeClr val="accent1">
                    <a:lumMod val="75000"/>
                  </a:schemeClr>
                </a:solidFill>
              </a:rPr>
              <a:t> cobran honorarios al </a:t>
            </a:r>
            <a:r>
              <a:rPr lang="es-GT" sz="3100" i="1" dirty="0" smtClean="0">
                <a:solidFill>
                  <a:schemeClr val="accent1">
                    <a:lumMod val="75000"/>
                  </a:schemeClr>
                </a:solidFill>
              </a:rPr>
              <a:t>	trabajador </a:t>
            </a:r>
            <a:r>
              <a:rPr lang="es-GT" sz="3100" i="1" dirty="0">
                <a:solidFill>
                  <a:schemeClr val="accent1">
                    <a:lumMod val="75000"/>
                  </a:schemeClr>
                </a:solidFill>
              </a:rPr>
              <a:t>-a veces miles de dólares- para cubrir gastos </a:t>
            </a:r>
            <a:r>
              <a:rPr lang="es-GT" sz="3100" i="1" dirty="0" smtClean="0">
                <a:solidFill>
                  <a:schemeClr val="accent1">
                    <a:lumMod val="75000"/>
                  </a:schemeClr>
                </a:solidFill>
              </a:rPr>
              <a:t>	de </a:t>
            </a:r>
            <a:r>
              <a:rPr lang="es-GT" sz="3100" i="1" dirty="0">
                <a:solidFill>
                  <a:schemeClr val="accent1">
                    <a:lumMod val="75000"/>
                  </a:schemeClr>
                </a:solidFill>
              </a:rPr>
              <a:t>transporte, visa y otros, incluida la ganancia de los </a:t>
            </a:r>
            <a:r>
              <a:rPr lang="es-GT" sz="3100" i="1" dirty="0" smtClean="0">
                <a:solidFill>
                  <a:schemeClr val="accent1">
                    <a:lumMod val="75000"/>
                  </a:schemeClr>
                </a:solidFill>
              </a:rPr>
              <a:t>	contratistas</a:t>
            </a:r>
            <a:r>
              <a:rPr lang="es-GT" sz="3100" i="1" dirty="0">
                <a:solidFill>
                  <a:schemeClr val="accent1">
                    <a:lumMod val="75000"/>
                  </a:schemeClr>
                </a:solidFill>
              </a:rPr>
              <a:t>. Los trabajadores, que en su mayoría viven </a:t>
            </a:r>
            <a:r>
              <a:rPr lang="es-GT" sz="3100" i="1" dirty="0" smtClean="0">
                <a:solidFill>
                  <a:schemeClr val="accent1">
                    <a:lumMod val="75000"/>
                  </a:schemeClr>
                </a:solidFill>
              </a:rPr>
              <a:t>	en </a:t>
            </a:r>
            <a:r>
              <a:rPr lang="es-GT" sz="3100" i="1" dirty="0">
                <a:solidFill>
                  <a:schemeClr val="accent1">
                    <a:lumMod val="75000"/>
                  </a:schemeClr>
                </a:solidFill>
              </a:rPr>
              <a:t>la pobreza, frecuentemente deben obtener </a:t>
            </a:r>
            <a:r>
              <a:rPr lang="es-GT" sz="3100" i="1" dirty="0" smtClean="0">
                <a:solidFill>
                  <a:schemeClr val="accent1">
                    <a:lumMod val="75000"/>
                  </a:schemeClr>
                </a:solidFill>
              </a:rPr>
              <a:t>	préstamos </a:t>
            </a:r>
            <a:r>
              <a:rPr lang="es-GT" sz="3100" i="1" dirty="0">
                <a:solidFill>
                  <a:schemeClr val="accent1">
                    <a:lumMod val="75000"/>
                  </a:schemeClr>
                </a:solidFill>
              </a:rPr>
              <a:t>con un alto interés para reunir el dinero para </a:t>
            </a:r>
            <a:r>
              <a:rPr lang="es-GT" sz="3100" i="1" dirty="0" smtClean="0">
                <a:solidFill>
                  <a:schemeClr val="accent1">
                    <a:lumMod val="75000"/>
                  </a:schemeClr>
                </a:solidFill>
              </a:rPr>
              <a:t>	pagar </a:t>
            </a:r>
            <a:r>
              <a:rPr lang="es-GT" sz="3100" i="1" dirty="0">
                <a:solidFill>
                  <a:schemeClr val="accent1">
                    <a:lumMod val="75000"/>
                  </a:schemeClr>
                </a:solidFill>
              </a:rPr>
              <a:t>los honorarios; en ocasiones los contratistas les </a:t>
            </a:r>
            <a:r>
              <a:rPr lang="es-GT" sz="3100" i="1" dirty="0" smtClean="0">
                <a:solidFill>
                  <a:schemeClr val="accent1">
                    <a:lumMod val="75000"/>
                  </a:schemeClr>
                </a:solidFill>
              </a:rPr>
              <a:t>	solicitan </a:t>
            </a:r>
            <a:r>
              <a:rPr lang="es-GT" sz="3100" i="1" dirty="0">
                <a:solidFill>
                  <a:schemeClr val="accent1">
                    <a:lumMod val="75000"/>
                  </a:schemeClr>
                </a:solidFill>
              </a:rPr>
              <a:t>que dejen una garantía (escritura de propiedad </a:t>
            </a:r>
            <a:r>
              <a:rPr lang="es-GT" sz="3100" i="1" dirty="0" smtClean="0">
                <a:solidFill>
                  <a:schemeClr val="accent1">
                    <a:lumMod val="75000"/>
                  </a:schemeClr>
                </a:solidFill>
              </a:rPr>
              <a:t>	de </a:t>
            </a:r>
            <a:r>
              <a:rPr lang="es-GT" sz="3100" i="1" dirty="0">
                <a:solidFill>
                  <a:schemeClr val="accent1">
                    <a:lumMod val="75000"/>
                  </a:schemeClr>
                </a:solidFill>
              </a:rPr>
              <a:t>su casa, terreno, automóvil), para asegurar que </a:t>
            </a:r>
            <a:r>
              <a:rPr lang="es-GT" sz="3100" i="1" dirty="0" smtClean="0">
                <a:solidFill>
                  <a:schemeClr val="accent1">
                    <a:lumMod val="75000"/>
                  </a:schemeClr>
                </a:solidFill>
              </a:rPr>
              <a:t>	cumplan </a:t>
            </a:r>
            <a:r>
              <a:rPr lang="es-GT" sz="3100" i="1" dirty="0">
                <a:solidFill>
                  <a:schemeClr val="accent1">
                    <a:lumMod val="75000"/>
                  </a:schemeClr>
                </a:solidFill>
              </a:rPr>
              <a:t>con los términos de su contrato de trabajo </a:t>
            </a:r>
            <a:r>
              <a:rPr lang="es-GT" sz="3100" i="1" dirty="0" smtClean="0">
                <a:solidFill>
                  <a:schemeClr val="accent1">
                    <a:lumMod val="75000"/>
                  </a:schemeClr>
                </a:solidFill>
              </a:rPr>
              <a:t>	individual</a:t>
            </a:r>
            <a:r>
              <a:rPr lang="es-GT" sz="3100" i="1" dirty="0">
                <a:solidFill>
                  <a:schemeClr val="accent1">
                    <a:lumMod val="75000"/>
                  </a:schemeClr>
                </a:solidFill>
              </a:rPr>
              <a:t>”.</a:t>
            </a:r>
            <a:endParaRPr lang="en-US" sz="3100" i="1" dirty="0">
              <a:solidFill>
                <a:schemeClr val="accent1">
                  <a:lumMod val="75000"/>
                </a:schemeClr>
              </a:solidFill>
            </a:endParaRPr>
          </a:p>
          <a:p>
            <a:pPr marL="0" indent="0">
              <a:buNone/>
            </a:pPr>
            <a:endParaRPr lang="es-CR" u="sng" dirty="0" smtClean="0"/>
          </a:p>
          <a:p>
            <a:pPr marL="0" indent="0">
              <a:buNone/>
            </a:pPr>
            <a:endParaRPr lang="es-CR" dirty="0"/>
          </a:p>
          <a:p>
            <a:pPr marL="0" indent="0">
              <a:buNone/>
            </a:pPr>
            <a:endParaRPr lang="en-US" dirty="0"/>
          </a:p>
        </p:txBody>
      </p:sp>
    </p:spTree>
    <p:extLst>
      <p:ext uri="{BB962C8B-B14F-4D97-AF65-F5344CB8AC3E}">
        <p14:creationId xmlns:p14="http://schemas.microsoft.com/office/powerpoint/2010/main" val="201708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R" dirty="0" smtClean="0"/>
              <a:t>ALGUNOS RESULTADOS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s-CR" dirty="0"/>
              <a:t>6) Predominan los </a:t>
            </a:r>
            <a:r>
              <a:rPr lang="es-CR" u="sng" dirty="0"/>
              <a:t>hombres</a:t>
            </a:r>
            <a:r>
              <a:rPr lang="es-CR" dirty="0"/>
              <a:t> de todas las edades, con excepción del servicio doméstico. </a:t>
            </a:r>
            <a:endParaRPr lang="es-CR" dirty="0" smtClean="0"/>
          </a:p>
          <a:p>
            <a:pPr marL="0" indent="0">
              <a:buNone/>
            </a:pPr>
            <a:endParaRPr lang="es-CR" dirty="0" smtClean="0"/>
          </a:p>
          <a:p>
            <a:pPr marL="0" indent="0">
              <a:buNone/>
            </a:pPr>
            <a:r>
              <a:rPr lang="es-CR" dirty="0" smtClean="0"/>
              <a:t>Generalmente </a:t>
            </a:r>
            <a:r>
              <a:rPr lang="es-CR" dirty="0"/>
              <a:t>son grupos de víctimas. Reto por el número y por el sexo = disponibilidad de </a:t>
            </a:r>
            <a:r>
              <a:rPr lang="es-CR" dirty="0" smtClean="0"/>
              <a:t>servicios </a:t>
            </a:r>
            <a:r>
              <a:rPr lang="es-CR" dirty="0"/>
              <a:t>/ programas</a:t>
            </a:r>
          </a:p>
          <a:p>
            <a:pPr marL="0" indent="0">
              <a:buNone/>
            </a:pPr>
            <a:endParaRPr lang="es-CR" dirty="0"/>
          </a:p>
          <a:p>
            <a:pPr marL="0" indent="0">
              <a:buNone/>
            </a:pPr>
            <a:r>
              <a:rPr lang="es-CR" dirty="0"/>
              <a:t>7) Existe </a:t>
            </a:r>
            <a:r>
              <a:rPr lang="es-CR" u="sng" dirty="0"/>
              <a:t>trata interna laboral </a:t>
            </a:r>
            <a:r>
              <a:rPr lang="es-CR" dirty="0"/>
              <a:t>en todos los países y </a:t>
            </a:r>
            <a:r>
              <a:rPr lang="es-CR" u="sng" dirty="0"/>
              <a:t>trata laboral entre países </a:t>
            </a:r>
            <a:r>
              <a:rPr lang="es-CR" dirty="0"/>
              <a:t>de Mesoamérica según patrón de migraciones laborales</a:t>
            </a:r>
          </a:p>
          <a:p>
            <a:endParaRPr lang="en-US" dirty="0"/>
          </a:p>
        </p:txBody>
      </p:sp>
    </p:spTree>
    <p:extLst>
      <p:ext uri="{BB962C8B-B14F-4D97-AF65-F5344CB8AC3E}">
        <p14:creationId xmlns:p14="http://schemas.microsoft.com/office/powerpoint/2010/main" val="4261445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lgn="ctr"/>
            <a:r>
              <a:rPr lang="es-CR" sz="2800" dirty="0" smtClean="0"/>
              <a:t>ALGUNOS RESULTADOS</a:t>
            </a:r>
            <a:endParaRPr lang="en-US" sz="2800" dirty="0"/>
          </a:p>
        </p:txBody>
      </p:sp>
      <p:sp>
        <p:nvSpPr>
          <p:cNvPr id="12" name="Text Placeholder 11"/>
          <p:cNvSpPr>
            <a:spLocks noGrp="1"/>
          </p:cNvSpPr>
          <p:nvPr>
            <p:ph type="body" idx="2"/>
          </p:nvPr>
        </p:nvSpPr>
        <p:spPr/>
        <p:txBody>
          <a:bodyPr>
            <a:normAutofit/>
          </a:bodyPr>
          <a:lstStyle/>
          <a:p>
            <a:r>
              <a:rPr lang="es-CR" sz="2400" dirty="0" smtClean="0"/>
              <a:t>8) Los </a:t>
            </a:r>
            <a:r>
              <a:rPr lang="es-CR" sz="2400" u="sng" dirty="0" smtClean="0"/>
              <a:t>mecanismos de captación y sometimiento </a:t>
            </a:r>
            <a:r>
              <a:rPr lang="es-CR" sz="2400" dirty="0" smtClean="0"/>
              <a:t>son similares a otras manifestaciones del delito, sobresaliendo:</a:t>
            </a:r>
          </a:p>
          <a:p>
            <a:r>
              <a:rPr lang="es-CR" sz="2400" dirty="0" smtClean="0"/>
              <a:t>La sujeción por deuda</a:t>
            </a:r>
          </a:p>
          <a:p>
            <a:r>
              <a:rPr lang="es-CR" sz="2400" dirty="0" smtClean="0"/>
              <a:t>La vigilancia permanente</a:t>
            </a:r>
          </a:p>
          <a:p>
            <a:r>
              <a:rPr lang="es-CR" sz="2400" dirty="0" smtClean="0"/>
              <a:t>La violencia física</a:t>
            </a:r>
          </a:p>
          <a:p>
            <a:r>
              <a:rPr lang="es-CR" sz="2400" dirty="0" smtClean="0"/>
              <a:t>Las amenazas</a:t>
            </a:r>
            <a:endParaRPr lang="en-US" sz="2400" dirty="0"/>
          </a:p>
        </p:txBody>
      </p:sp>
      <p:sp>
        <p:nvSpPr>
          <p:cNvPr id="11" name="Content Placeholder 10"/>
          <p:cNvSpPr>
            <a:spLocks noGrp="1"/>
          </p:cNvSpPr>
          <p:nvPr>
            <p:ph sz="half" idx="1"/>
          </p:nvPr>
        </p:nvSpPr>
        <p:spPr>
          <a:xfrm>
            <a:off x="3419872" y="620688"/>
            <a:ext cx="5340350" cy="4800600"/>
          </a:xfrm>
        </p:spPr>
        <p:txBody>
          <a:bodyPr>
            <a:normAutofit fontScale="77500" lnSpcReduction="20000"/>
          </a:bodyPr>
          <a:lstStyle/>
          <a:p>
            <a:pPr marL="0" indent="0">
              <a:buNone/>
            </a:pPr>
            <a:endParaRPr lang="es-SV" i="1" dirty="0" smtClean="0">
              <a:solidFill>
                <a:srgbClr val="C00000"/>
              </a:solidFill>
            </a:endParaRPr>
          </a:p>
          <a:p>
            <a:pPr marL="0" indent="0">
              <a:buNone/>
            </a:pPr>
            <a:r>
              <a:rPr lang="es-SV" i="1" dirty="0" smtClean="0">
                <a:solidFill>
                  <a:schemeClr val="accent1">
                    <a:lumMod val="75000"/>
                  </a:schemeClr>
                </a:solidFill>
              </a:rPr>
              <a:t>“…</a:t>
            </a:r>
            <a:r>
              <a:rPr lang="es-SV" i="1" dirty="0">
                <a:solidFill>
                  <a:schemeClr val="accent1">
                    <a:lumMod val="75000"/>
                  </a:schemeClr>
                </a:solidFill>
              </a:rPr>
              <a:t>Me llevaba a deshierbar milpa, y me salían llagas en los dedos y encima de estas se me desangraban las heridas. El que se intentaba escapar de la milpa lo mataban. Así hicieron con una mujer…cuando vi que era cierto que eran asesinos tuve que sujetarme a todo, hacerles caso. Durante la noche siempre vigilaban bien los tapiales para que nadie se escapara…” </a:t>
            </a:r>
            <a:endParaRPr lang="es-SV" i="1" dirty="0" smtClean="0">
              <a:solidFill>
                <a:schemeClr val="accent1">
                  <a:lumMod val="75000"/>
                </a:schemeClr>
              </a:solidFill>
            </a:endParaRPr>
          </a:p>
          <a:p>
            <a:pPr marL="0" indent="0">
              <a:buNone/>
            </a:pPr>
            <a:r>
              <a:rPr lang="es-SV" dirty="0" smtClean="0">
                <a:solidFill>
                  <a:schemeClr val="accent1">
                    <a:lumMod val="75000"/>
                  </a:schemeClr>
                </a:solidFill>
              </a:rPr>
              <a:t>(</a:t>
            </a:r>
            <a:r>
              <a:rPr lang="es-SV" dirty="0">
                <a:solidFill>
                  <a:schemeClr val="accent1">
                    <a:lumMod val="75000"/>
                  </a:schemeClr>
                </a:solidFill>
              </a:rPr>
              <a:t>Persona </a:t>
            </a:r>
            <a:r>
              <a:rPr lang="es-SV" dirty="0" smtClean="0">
                <a:solidFill>
                  <a:schemeClr val="accent1">
                    <a:lumMod val="75000"/>
                  </a:schemeClr>
                </a:solidFill>
              </a:rPr>
              <a:t>sobreviviente).</a:t>
            </a:r>
            <a:endParaRPr lang="en-US" dirty="0">
              <a:solidFill>
                <a:schemeClr val="accent1">
                  <a:lumMod val="75000"/>
                </a:schemeClr>
              </a:solidFill>
            </a:endParaRPr>
          </a:p>
          <a:p>
            <a:endParaRPr lang="en-US" dirty="0"/>
          </a:p>
        </p:txBody>
      </p:sp>
    </p:spTree>
    <p:extLst>
      <p:ext uri="{BB962C8B-B14F-4D97-AF65-F5344CB8AC3E}">
        <p14:creationId xmlns:p14="http://schemas.microsoft.com/office/powerpoint/2010/main" val="1014225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s-CR" dirty="0" smtClean="0"/>
              <a:t>Algunos resultados</a:t>
            </a:r>
            <a:endParaRPr lang="en-US" dirty="0"/>
          </a:p>
        </p:txBody>
      </p:sp>
      <p:sp>
        <p:nvSpPr>
          <p:cNvPr id="6" name="Content Placeholder 5"/>
          <p:cNvSpPr>
            <a:spLocks noGrp="1"/>
          </p:cNvSpPr>
          <p:nvPr>
            <p:ph idx="1"/>
          </p:nvPr>
        </p:nvSpPr>
        <p:spPr/>
        <p:txBody>
          <a:bodyPr>
            <a:normAutofit fontScale="85000" lnSpcReduction="20000"/>
          </a:bodyPr>
          <a:lstStyle/>
          <a:p>
            <a:pPr marL="0" indent="0">
              <a:buNone/>
            </a:pPr>
            <a:r>
              <a:rPr lang="es-CR" dirty="0" smtClean="0"/>
              <a:t>9) Respuesta </a:t>
            </a:r>
            <a:r>
              <a:rPr lang="es-CR" u="sng" dirty="0" smtClean="0"/>
              <a:t>desde las instituciones</a:t>
            </a:r>
          </a:p>
          <a:p>
            <a:pPr>
              <a:buFont typeface="Wingdings" pitchFamily="2" charset="2"/>
              <a:buChar char="Ø"/>
            </a:pPr>
            <a:r>
              <a:rPr lang="es-CR" dirty="0" smtClean="0"/>
              <a:t>Desconocimiento – desinformación</a:t>
            </a:r>
          </a:p>
          <a:p>
            <a:pPr>
              <a:buFont typeface="Wingdings" pitchFamily="2" charset="2"/>
              <a:buChar char="Ø"/>
            </a:pPr>
            <a:r>
              <a:rPr lang="es-CR" dirty="0" smtClean="0"/>
              <a:t>Limitaciones en definición – tipificación. Explotación laboral no es un delito.</a:t>
            </a:r>
          </a:p>
          <a:p>
            <a:pPr>
              <a:buFont typeface="Wingdings" pitchFamily="2" charset="2"/>
              <a:buChar char="Ø"/>
            </a:pPr>
            <a:r>
              <a:rPr lang="es-CR" dirty="0" smtClean="0"/>
              <a:t>Delito administrativo laboral versus penal / derechos humanos</a:t>
            </a:r>
          </a:p>
          <a:p>
            <a:pPr>
              <a:buFont typeface="Wingdings" pitchFamily="2" charset="2"/>
              <a:buChar char="Ø"/>
            </a:pPr>
            <a:r>
              <a:rPr lang="es-CR" dirty="0" smtClean="0"/>
              <a:t>Pocos casos en investigación / no hay sentencias</a:t>
            </a:r>
          </a:p>
          <a:p>
            <a:pPr>
              <a:buFont typeface="Wingdings" pitchFamily="2" charset="2"/>
              <a:buChar char="Ø"/>
            </a:pPr>
            <a:r>
              <a:rPr lang="es-CR" dirty="0" smtClean="0"/>
              <a:t>Sector trabajo poca participación en prevención, fiscalización, regulación</a:t>
            </a:r>
          </a:p>
          <a:p>
            <a:pPr>
              <a:buFont typeface="Wingdings" pitchFamily="2" charset="2"/>
              <a:buChar char="Ø"/>
            </a:pPr>
            <a:r>
              <a:rPr lang="es-CR" dirty="0" smtClean="0"/>
              <a:t>Debilidad en la identificación. No se explora </a:t>
            </a:r>
            <a:r>
              <a:rPr lang="es-CR" dirty="0" err="1" smtClean="0"/>
              <a:t>TdP</a:t>
            </a:r>
            <a:r>
              <a:rPr lang="es-CR" dirty="0" smtClean="0"/>
              <a:t> en migrantes retornados o deportados</a:t>
            </a:r>
          </a:p>
          <a:p>
            <a:pPr>
              <a:buFont typeface="Wingdings" pitchFamily="2" charset="2"/>
              <a:buChar char="Ø"/>
            </a:pPr>
            <a:endParaRPr lang="en-US" dirty="0"/>
          </a:p>
        </p:txBody>
      </p:sp>
    </p:spTree>
    <p:extLst>
      <p:ext uri="{BB962C8B-B14F-4D97-AF65-F5344CB8AC3E}">
        <p14:creationId xmlns:p14="http://schemas.microsoft.com/office/powerpoint/2010/main" val="2250043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s-CR" dirty="0" smtClean="0"/>
              <a:t>Objetivos</a:t>
            </a:r>
            <a:endParaRPr lang="en-US" dirty="0"/>
          </a:p>
        </p:txBody>
      </p:sp>
      <p:sp>
        <p:nvSpPr>
          <p:cNvPr id="5" name="Content Placeholder 4"/>
          <p:cNvSpPr>
            <a:spLocks noGrp="1"/>
          </p:cNvSpPr>
          <p:nvPr>
            <p:ph idx="1"/>
          </p:nvPr>
        </p:nvSpPr>
        <p:spPr/>
        <p:txBody>
          <a:bodyPr>
            <a:normAutofit fontScale="85000" lnSpcReduction="20000"/>
          </a:bodyPr>
          <a:lstStyle/>
          <a:p>
            <a:pPr lvl="0">
              <a:buFont typeface="Wingdings" pitchFamily="2" charset="2"/>
              <a:buChar char="Ø"/>
            </a:pPr>
            <a:r>
              <a:rPr lang="es-ES" dirty="0"/>
              <a:t>Identificar, sistematizar y analizar la </a:t>
            </a:r>
            <a:r>
              <a:rPr lang="es-ES" b="1" dirty="0"/>
              <a:t>información disponible </a:t>
            </a:r>
            <a:r>
              <a:rPr lang="es-ES" dirty="0"/>
              <a:t>sobre </a:t>
            </a:r>
            <a:r>
              <a:rPr lang="es-ES" dirty="0" err="1"/>
              <a:t>TdP</a:t>
            </a:r>
            <a:r>
              <a:rPr lang="es-ES" dirty="0"/>
              <a:t> con fines de explotación laboral en Centroamérica</a:t>
            </a:r>
            <a:r>
              <a:rPr lang="es-ES" dirty="0" smtClean="0"/>
              <a:t>.</a:t>
            </a:r>
          </a:p>
          <a:p>
            <a:pPr marL="0" lvl="0" indent="0">
              <a:buNone/>
            </a:pPr>
            <a:endParaRPr lang="en-US" dirty="0"/>
          </a:p>
          <a:p>
            <a:pPr lvl="0">
              <a:buFont typeface="Wingdings" pitchFamily="2" charset="2"/>
              <a:buChar char="Ø"/>
            </a:pPr>
            <a:r>
              <a:rPr lang="es-ES" dirty="0"/>
              <a:t>Contribuir al conocimiento de las </a:t>
            </a:r>
            <a:r>
              <a:rPr lang="es-ES" b="1" dirty="0"/>
              <a:t>características, dinámicas, rutas y poblaciones afectadas </a:t>
            </a:r>
            <a:r>
              <a:rPr lang="es-ES" dirty="0"/>
              <a:t>por este delito</a:t>
            </a:r>
            <a:r>
              <a:rPr lang="es-ES" dirty="0" smtClean="0"/>
              <a:t>.</a:t>
            </a:r>
          </a:p>
          <a:p>
            <a:pPr marL="0" lvl="0" indent="0">
              <a:buNone/>
            </a:pPr>
            <a:endParaRPr lang="en-US" dirty="0"/>
          </a:p>
          <a:p>
            <a:pPr lvl="0">
              <a:buFont typeface="Wingdings" pitchFamily="2" charset="2"/>
              <a:buChar char="Ø"/>
            </a:pPr>
            <a:r>
              <a:rPr lang="es-ES" dirty="0"/>
              <a:t>Contribuir a entender y </a:t>
            </a:r>
            <a:r>
              <a:rPr lang="es-ES" b="1" dirty="0"/>
              <a:t>contextualizar la </a:t>
            </a:r>
            <a:r>
              <a:rPr lang="es-ES" b="1" dirty="0" err="1"/>
              <a:t>TdP</a:t>
            </a:r>
            <a:r>
              <a:rPr lang="es-ES" b="1" dirty="0"/>
              <a:t> </a:t>
            </a:r>
            <a:r>
              <a:rPr lang="es-ES" dirty="0"/>
              <a:t>con fines de explotación laboral en el marco amplio de las políticas socioeconómicas, de trabajo y migración y la respuesta institucional general</a:t>
            </a:r>
            <a:r>
              <a:rPr lang="es-ES" dirty="0" smtClean="0"/>
              <a:t>.</a:t>
            </a:r>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36921359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R" dirty="0" smtClean="0"/>
              <a:t>OBJETIVOS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s-ES" dirty="0"/>
              <a:t>Identificar </a:t>
            </a:r>
            <a:r>
              <a:rPr lang="es-ES" b="1" dirty="0"/>
              <a:t>necesidades específicas de protección y asistencia </a:t>
            </a:r>
            <a:r>
              <a:rPr lang="es-ES" dirty="0"/>
              <a:t>de las personas víctimas sobrevivientes de trata con fines de explotación laboral</a:t>
            </a:r>
            <a:r>
              <a:rPr lang="es-ES" dirty="0" smtClean="0"/>
              <a:t>.</a:t>
            </a:r>
          </a:p>
          <a:p>
            <a:pPr marL="0" indent="0">
              <a:buNone/>
            </a:pPr>
            <a:endParaRPr lang="en-US" dirty="0"/>
          </a:p>
          <a:p>
            <a:pPr lvl="0">
              <a:buFont typeface="Wingdings" pitchFamily="2" charset="2"/>
              <a:buChar char="Ø"/>
            </a:pPr>
            <a:r>
              <a:rPr lang="es-ES" dirty="0" smtClean="0"/>
              <a:t>Producir </a:t>
            </a:r>
            <a:r>
              <a:rPr lang="es-ES" b="1" dirty="0"/>
              <a:t>recomendaciones </a:t>
            </a:r>
            <a:r>
              <a:rPr lang="es-ES" dirty="0"/>
              <a:t>para las autoridades gubernamentales, las ONG y otros interesados, con el fin de prevenir la incidencia de este delito</a:t>
            </a:r>
            <a:r>
              <a:rPr lang="es-ES" dirty="0" smtClean="0"/>
              <a:t>.</a:t>
            </a:r>
          </a:p>
          <a:p>
            <a:pPr lvl="0"/>
            <a:endParaRPr lang="en-US" dirty="0"/>
          </a:p>
          <a:p>
            <a:pPr lvl="0">
              <a:buFont typeface="Wingdings" pitchFamily="2" charset="2"/>
              <a:buChar char="Ø"/>
            </a:pPr>
            <a:r>
              <a:rPr lang="es-ES" dirty="0"/>
              <a:t>Formular </a:t>
            </a:r>
            <a:r>
              <a:rPr lang="es-ES" b="1" dirty="0"/>
              <a:t>estrategias apropiadas para la detección, identificación de situaciones de </a:t>
            </a:r>
            <a:r>
              <a:rPr lang="es-ES" b="1" dirty="0" err="1"/>
              <a:t>TdP</a:t>
            </a:r>
            <a:r>
              <a:rPr lang="es-ES" b="1" dirty="0"/>
              <a:t> con fines de explotación laboral </a:t>
            </a:r>
            <a:r>
              <a:rPr lang="es-ES" dirty="0"/>
              <a:t>y una mejor intervención en cuanto a las víctimas sobrevivientes. </a:t>
            </a:r>
            <a:endParaRPr lang="en-US" dirty="0"/>
          </a:p>
          <a:p>
            <a:endParaRPr lang="en-US" dirty="0"/>
          </a:p>
        </p:txBody>
      </p:sp>
    </p:spTree>
    <p:extLst>
      <p:ext uri="{BB962C8B-B14F-4D97-AF65-F5344CB8AC3E}">
        <p14:creationId xmlns:p14="http://schemas.microsoft.com/office/powerpoint/2010/main" val="3163241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R" dirty="0" smtClean="0"/>
              <a:t>CONCEPTUALIZACION DE TRATA PARA FINES DE EXPLOTACION LABORAL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s-CR" b="1" i="1" dirty="0" smtClean="0"/>
          </a:p>
          <a:p>
            <a:pPr marL="0" indent="0" algn="ctr">
              <a:buNone/>
            </a:pPr>
            <a:r>
              <a:rPr lang="es-CR" b="1" i="1" dirty="0" smtClean="0"/>
              <a:t>Captación </a:t>
            </a:r>
            <a:r>
              <a:rPr lang="es-CR" b="1" i="1" dirty="0"/>
              <a:t>de personas con la finalidad de someterlas, por coacción, engaño, fuerza, abuso de poder o condición de vulnerabilidad, a trabajos o servicios forzosos</a:t>
            </a:r>
            <a:r>
              <a:rPr lang="es-CR" b="1" i="1" dirty="0" smtClean="0"/>
              <a:t>.</a:t>
            </a:r>
          </a:p>
          <a:p>
            <a:pPr marL="0" indent="0" algn="ctr">
              <a:buNone/>
            </a:pPr>
            <a:endParaRPr lang="es-CR" b="1" i="1" dirty="0" smtClean="0"/>
          </a:p>
          <a:p>
            <a:pPr marL="0" indent="0" algn="ctr">
              <a:buNone/>
            </a:pPr>
            <a:r>
              <a:rPr lang="es-CR" b="1" i="1" u="sng" dirty="0" smtClean="0"/>
              <a:t>Esto significa que</a:t>
            </a:r>
            <a:r>
              <a:rPr lang="es-CR" b="1" i="1" dirty="0" smtClean="0"/>
              <a:t>:</a:t>
            </a:r>
            <a:endParaRPr lang="en-US" i="1" dirty="0"/>
          </a:p>
          <a:p>
            <a:pPr lvl="0">
              <a:buFont typeface="Wingdings" pitchFamily="2" charset="2"/>
              <a:buChar char="Ø"/>
            </a:pPr>
            <a:r>
              <a:rPr lang="es-CR" dirty="0"/>
              <a:t>La labor o servicio se presta bajo amenaza de castigo.</a:t>
            </a:r>
            <a:endParaRPr lang="en-US" dirty="0"/>
          </a:p>
          <a:p>
            <a:pPr lvl="0">
              <a:buFont typeface="Wingdings" pitchFamily="2" charset="2"/>
              <a:buChar char="Ø"/>
            </a:pPr>
            <a:r>
              <a:rPr lang="es-CR" dirty="0"/>
              <a:t>El trabajo se ejecuta de manera </a:t>
            </a:r>
            <a:r>
              <a:rPr lang="es-CR" dirty="0" smtClean="0"/>
              <a:t>involuntaria</a:t>
            </a:r>
            <a:r>
              <a:rPr lang="es-CR" dirty="0"/>
              <a:t> </a:t>
            </a:r>
            <a:r>
              <a:rPr lang="es-CR" dirty="0" smtClean="0"/>
              <a:t>(OIT)</a:t>
            </a:r>
            <a:endParaRPr lang="en-US" dirty="0"/>
          </a:p>
          <a:p>
            <a:pPr marL="0" indent="0">
              <a:buNone/>
            </a:pPr>
            <a:endParaRPr lang="en-US" dirty="0"/>
          </a:p>
        </p:txBody>
      </p:sp>
    </p:spTree>
    <p:extLst>
      <p:ext uri="{BB962C8B-B14F-4D97-AF65-F5344CB8AC3E}">
        <p14:creationId xmlns:p14="http://schemas.microsoft.com/office/powerpoint/2010/main" val="256723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CR" dirty="0" smtClean="0"/>
              <a:t>Donde y cuando se realizo la </a:t>
            </a:r>
            <a:r>
              <a:rPr lang="es-CR" dirty="0" err="1" smtClean="0"/>
              <a:t>investigacion</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s-CR" dirty="0" smtClean="0"/>
              <a:t>Países:</a:t>
            </a:r>
          </a:p>
          <a:p>
            <a:pPr marL="0" indent="0">
              <a:buNone/>
            </a:pPr>
            <a:endParaRPr lang="es-CR" dirty="0" smtClean="0"/>
          </a:p>
          <a:p>
            <a:pPr marL="0" indent="0">
              <a:buNone/>
            </a:pPr>
            <a:r>
              <a:rPr lang="es-CR" dirty="0" smtClean="0"/>
              <a:t>Guatemala</a:t>
            </a:r>
          </a:p>
          <a:p>
            <a:pPr marL="0" indent="0">
              <a:buNone/>
            </a:pPr>
            <a:r>
              <a:rPr lang="es-CR" dirty="0" smtClean="0"/>
              <a:t>El Salvador</a:t>
            </a:r>
          </a:p>
          <a:p>
            <a:pPr marL="0" indent="0">
              <a:buNone/>
            </a:pPr>
            <a:r>
              <a:rPr lang="es-CR" dirty="0" smtClean="0"/>
              <a:t>Nicaragua</a:t>
            </a:r>
          </a:p>
          <a:p>
            <a:pPr marL="0" indent="0">
              <a:buNone/>
            </a:pPr>
            <a:r>
              <a:rPr lang="es-CR" dirty="0" smtClean="0"/>
              <a:t>Costa Rica</a:t>
            </a:r>
          </a:p>
          <a:p>
            <a:pPr marL="0" indent="0">
              <a:buNone/>
            </a:pPr>
            <a:r>
              <a:rPr lang="es-CR" dirty="0" smtClean="0"/>
              <a:t>Honduras (sin publicar)</a:t>
            </a:r>
            <a:endParaRPr lang="es-CR" dirty="0"/>
          </a:p>
          <a:p>
            <a:pPr marL="0" indent="0">
              <a:buNone/>
            </a:pPr>
            <a:endParaRPr lang="es-CR" dirty="0" smtClean="0"/>
          </a:p>
          <a:p>
            <a:pPr marL="0" indent="0">
              <a:buNone/>
            </a:pPr>
            <a:endParaRPr lang="es-CR" dirty="0" smtClean="0"/>
          </a:p>
          <a:p>
            <a:pPr>
              <a:buFont typeface="Wingdings" pitchFamily="2" charset="2"/>
              <a:buChar char="Ø"/>
            </a:pPr>
            <a:r>
              <a:rPr lang="es-CR" dirty="0" smtClean="0"/>
              <a:t>Trabajo de campo realizado en 2011</a:t>
            </a:r>
            <a:endParaRPr lang="en-US" dirty="0"/>
          </a:p>
        </p:txBody>
      </p:sp>
    </p:spTree>
    <p:extLst>
      <p:ext uri="{BB962C8B-B14F-4D97-AF65-F5344CB8AC3E}">
        <p14:creationId xmlns:p14="http://schemas.microsoft.com/office/powerpoint/2010/main" val="3785067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7" name="Text Placeholder 6"/>
          <p:cNvSpPr>
            <a:spLocks noGrp="1"/>
          </p:cNvSpPr>
          <p:nvPr>
            <p:ph type="body" idx="2"/>
          </p:nvPr>
        </p:nvSpPr>
        <p:spPr/>
        <p:txBody>
          <a:bodyPr>
            <a:normAutofit fontScale="92500" lnSpcReduction="10000"/>
          </a:bodyPr>
          <a:lstStyle/>
          <a:p>
            <a:r>
              <a:rPr lang="es-CR" sz="3000" b="1" dirty="0" smtClean="0"/>
              <a:t>Fuentes:</a:t>
            </a:r>
          </a:p>
          <a:p>
            <a:pPr marL="285750" indent="-285750">
              <a:buFont typeface="Wingdings" pitchFamily="2" charset="2"/>
              <a:buChar char="Ø"/>
            </a:pPr>
            <a:r>
              <a:rPr lang="es-CR" sz="2400" b="1" dirty="0" smtClean="0"/>
              <a:t>Entrevistas informantes clave</a:t>
            </a:r>
          </a:p>
          <a:p>
            <a:pPr marL="285750" indent="-285750">
              <a:buFont typeface="Wingdings" pitchFamily="2" charset="2"/>
              <a:buChar char="Ø"/>
            </a:pPr>
            <a:r>
              <a:rPr lang="es-CR" sz="2400" b="1" dirty="0" smtClean="0"/>
              <a:t>Revisión documental y </a:t>
            </a:r>
            <a:r>
              <a:rPr lang="es-CR" sz="2400" b="1" dirty="0" err="1" smtClean="0"/>
              <a:t>hemerográfica</a:t>
            </a:r>
            <a:endParaRPr lang="es-CR" sz="2400" b="1" dirty="0" smtClean="0"/>
          </a:p>
          <a:p>
            <a:pPr marL="285750" indent="-285750">
              <a:buFont typeface="Wingdings" pitchFamily="2" charset="2"/>
              <a:buChar char="Ø"/>
            </a:pPr>
            <a:r>
              <a:rPr lang="es-CR" sz="2400" b="1" dirty="0" smtClean="0"/>
              <a:t>Revisión de expedientes judiciales y administrativos</a:t>
            </a:r>
          </a:p>
          <a:p>
            <a:pPr marL="285750" indent="-285750">
              <a:buFont typeface="Wingdings" pitchFamily="2" charset="2"/>
              <a:buChar char="Ø"/>
            </a:pPr>
            <a:r>
              <a:rPr lang="es-CR" sz="2400" b="1" dirty="0" smtClean="0"/>
              <a:t>Talleres de consulta con expertos/as</a:t>
            </a:r>
          </a:p>
          <a:p>
            <a:pPr marL="285750" indent="-285750">
              <a:buFont typeface="Wingdings" pitchFamily="2" charset="2"/>
              <a:buChar char="Ø"/>
            </a:pPr>
            <a:r>
              <a:rPr lang="es-CR" sz="2400" b="1" dirty="0" smtClean="0"/>
              <a:t>Entrevistas con personas sobrevivientes</a:t>
            </a:r>
            <a:endParaRPr lang="en-US" sz="2400" b="1" dirty="0"/>
          </a:p>
        </p:txBody>
      </p:sp>
      <p:sp>
        <p:nvSpPr>
          <p:cNvPr id="6" name="Content Placeholder 5"/>
          <p:cNvSpPr>
            <a:spLocks noGrp="1"/>
          </p:cNvSpPr>
          <p:nvPr>
            <p:ph sz="half" idx="1"/>
          </p:nvPr>
        </p:nvSpPr>
        <p:spPr/>
        <p:txBody>
          <a:bodyPr/>
          <a:lstStyle/>
          <a:p>
            <a:pPr marL="0" indent="0">
              <a:buNone/>
            </a:pPr>
            <a:r>
              <a:rPr lang="es-CR" sz="2400" dirty="0"/>
              <a:t>E</a:t>
            </a:r>
            <a:r>
              <a:rPr lang="es-CR" sz="2400" dirty="0" smtClean="0"/>
              <a:t>ntrevistas a 65 funcionarios/as</a:t>
            </a:r>
            <a:r>
              <a:rPr lang="es-CR" dirty="0" smtClean="0"/>
              <a:t>:</a:t>
            </a:r>
          </a:p>
          <a:p>
            <a:pPr marL="0" indent="0">
              <a:buNone/>
            </a:pPr>
            <a:r>
              <a:rPr lang="es-CR" sz="2000" dirty="0" smtClean="0"/>
              <a:t>(15 ES, 18 GT, 9 NI, 8 HN, 14 CR)</a:t>
            </a:r>
            <a:endParaRPr lang="en-US" sz="2000" dirty="0"/>
          </a:p>
        </p:txBody>
      </p:sp>
      <p:pic>
        <p:nvPicPr>
          <p:cNvPr id="4" name="Picture 2" descr="C:\Documents and Settings\erojasc\Desktop\pesca.jpg"/>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30132" y="3212976"/>
            <a:ext cx="5722251" cy="3371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55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573536518"/>
              </p:ext>
            </p:extLst>
          </p:nvPr>
        </p:nvGraphicFramePr>
        <p:xfrm>
          <a:off x="683568" y="980728"/>
          <a:ext cx="8208912" cy="5368480"/>
        </p:xfrm>
        <a:graphic>
          <a:graphicData uri="http://schemas.openxmlformats.org/drawingml/2006/table">
            <a:tbl>
              <a:tblPr firstRow="1" firstCol="1" bandRow="1">
                <a:tableStyleId>{5C22544A-7EE6-4342-B048-85BDC9FD1C3A}</a:tableStyleId>
              </a:tblPr>
              <a:tblGrid>
                <a:gridCol w="1623058"/>
                <a:gridCol w="2693666"/>
                <a:gridCol w="2193121"/>
                <a:gridCol w="1699067"/>
              </a:tblGrid>
              <a:tr h="453645">
                <a:tc>
                  <a:txBody>
                    <a:bodyPr/>
                    <a:lstStyle/>
                    <a:p>
                      <a:pPr algn="ctr">
                        <a:spcAft>
                          <a:spcPts val="0"/>
                        </a:spcAft>
                      </a:pPr>
                      <a:r>
                        <a:rPr lang="es-CR" sz="1400" dirty="0">
                          <a:effectLst/>
                        </a:rPr>
                        <a:t>País</a:t>
                      </a:r>
                      <a:endParaRPr lang="en-US" sz="1400" dirty="0">
                        <a:effectLst/>
                        <a:latin typeface="Times New Roman"/>
                        <a:ea typeface="Times New Roman"/>
                      </a:endParaRPr>
                    </a:p>
                  </a:txBody>
                  <a:tcPr marL="68580" marR="68580" marT="0" marB="0"/>
                </a:tc>
                <a:tc>
                  <a:txBody>
                    <a:bodyPr/>
                    <a:lstStyle/>
                    <a:p>
                      <a:pPr algn="ctr">
                        <a:spcAft>
                          <a:spcPts val="0"/>
                        </a:spcAft>
                      </a:pPr>
                      <a:r>
                        <a:rPr lang="es-CR" sz="1400" dirty="0">
                          <a:effectLst/>
                        </a:rPr>
                        <a:t>Número y sexo sobrevivientes</a:t>
                      </a:r>
                      <a:endParaRPr lang="en-US" sz="1400" dirty="0">
                        <a:effectLst/>
                        <a:latin typeface="Times New Roman"/>
                        <a:ea typeface="Times New Roman"/>
                      </a:endParaRPr>
                    </a:p>
                  </a:txBody>
                  <a:tcPr marL="68580" marR="68580" marT="0" marB="0"/>
                </a:tc>
                <a:tc>
                  <a:txBody>
                    <a:bodyPr/>
                    <a:lstStyle/>
                    <a:p>
                      <a:pPr algn="ctr">
                        <a:spcAft>
                          <a:spcPts val="0"/>
                        </a:spcAft>
                      </a:pPr>
                      <a:r>
                        <a:rPr lang="es-CR" sz="1400">
                          <a:effectLst/>
                        </a:rPr>
                        <a:t>Escenarios de victimización</a:t>
                      </a:r>
                      <a:endParaRPr lang="en-US" sz="1400">
                        <a:effectLst/>
                        <a:latin typeface="Times New Roman"/>
                        <a:ea typeface="Times New Roman"/>
                      </a:endParaRPr>
                    </a:p>
                  </a:txBody>
                  <a:tcPr marL="68580" marR="68580" marT="0" marB="0"/>
                </a:tc>
                <a:tc>
                  <a:txBody>
                    <a:bodyPr/>
                    <a:lstStyle/>
                    <a:p>
                      <a:pPr algn="ctr">
                        <a:spcAft>
                          <a:spcPts val="0"/>
                        </a:spcAft>
                      </a:pPr>
                      <a:r>
                        <a:rPr lang="es-CR" sz="1400">
                          <a:effectLst/>
                        </a:rPr>
                        <a:t>Destinos</a:t>
                      </a:r>
                      <a:endParaRPr lang="en-US" sz="1400">
                        <a:effectLst/>
                        <a:latin typeface="Times New Roman"/>
                        <a:ea typeface="Times New Roman"/>
                      </a:endParaRPr>
                    </a:p>
                  </a:txBody>
                  <a:tcPr marL="68580" marR="68580" marT="0" marB="0"/>
                </a:tc>
              </a:tr>
              <a:tr h="831681">
                <a:tc>
                  <a:txBody>
                    <a:bodyPr/>
                    <a:lstStyle/>
                    <a:p>
                      <a:pPr>
                        <a:spcAft>
                          <a:spcPts val="0"/>
                        </a:spcAft>
                      </a:pPr>
                      <a:r>
                        <a:rPr lang="es-CR" sz="1400" dirty="0">
                          <a:effectLst/>
                        </a:rPr>
                        <a:t>El Salvador</a:t>
                      </a:r>
                      <a:endParaRPr lang="en-US" sz="1400" dirty="0">
                        <a:effectLst/>
                        <a:latin typeface="Times New Roman"/>
                        <a:ea typeface="Times New Roman"/>
                      </a:endParaRPr>
                    </a:p>
                  </a:txBody>
                  <a:tcPr marL="68580" marR="68580" marT="0" marB="0"/>
                </a:tc>
                <a:tc>
                  <a:txBody>
                    <a:bodyPr/>
                    <a:lstStyle/>
                    <a:p>
                      <a:pPr>
                        <a:spcAft>
                          <a:spcPts val="0"/>
                        </a:spcAft>
                      </a:pPr>
                      <a:r>
                        <a:rPr lang="es-CR" sz="1400" dirty="0">
                          <a:effectLst/>
                        </a:rPr>
                        <a:t>41 </a:t>
                      </a:r>
                      <a:endParaRPr lang="en-US" sz="1400" dirty="0">
                        <a:effectLst/>
                      </a:endParaRPr>
                    </a:p>
                    <a:p>
                      <a:pPr algn="r">
                        <a:spcAft>
                          <a:spcPts val="0"/>
                        </a:spcAft>
                      </a:pPr>
                      <a:r>
                        <a:rPr lang="es-CR" sz="1400" dirty="0">
                          <a:effectLst/>
                        </a:rPr>
                        <a:t>32  hombres</a:t>
                      </a:r>
                      <a:endParaRPr lang="en-US" sz="1400" dirty="0">
                        <a:effectLst/>
                      </a:endParaRPr>
                    </a:p>
                    <a:p>
                      <a:pPr algn="ctr">
                        <a:spcAft>
                          <a:spcPts val="0"/>
                        </a:spcAft>
                      </a:pPr>
                      <a:r>
                        <a:rPr lang="es-CR" sz="1400" dirty="0">
                          <a:effectLst/>
                        </a:rPr>
                        <a:t>                           </a:t>
                      </a:r>
                      <a:r>
                        <a:rPr lang="es-CR" sz="1400" dirty="0" smtClean="0">
                          <a:effectLst/>
                        </a:rPr>
                        <a:t>9     </a:t>
                      </a:r>
                      <a:r>
                        <a:rPr lang="es-CR" sz="1400" dirty="0">
                          <a:effectLst/>
                        </a:rPr>
                        <a:t>mujeres</a:t>
                      </a:r>
                      <a:endParaRPr lang="en-US" sz="1400" dirty="0">
                        <a:effectLst/>
                        <a:latin typeface="Times New Roman"/>
                        <a:ea typeface="Times New Roman"/>
                      </a:endParaRPr>
                    </a:p>
                  </a:txBody>
                  <a:tcPr marL="68580" marR="68580" marT="0" marB="0"/>
                </a:tc>
                <a:tc>
                  <a:txBody>
                    <a:bodyPr/>
                    <a:lstStyle/>
                    <a:p>
                      <a:pPr>
                        <a:spcAft>
                          <a:spcPts val="0"/>
                        </a:spcAft>
                      </a:pPr>
                      <a:r>
                        <a:rPr lang="es-CR" sz="1400">
                          <a:effectLst/>
                        </a:rPr>
                        <a:t> </a:t>
                      </a:r>
                      <a:endParaRPr lang="en-US" sz="1400">
                        <a:effectLst/>
                      </a:endParaRPr>
                    </a:p>
                    <a:p>
                      <a:pPr>
                        <a:spcAft>
                          <a:spcPts val="0"/>
                        </a:spcAft>
                      </a:pPr>
                      <a:r>
                        <a:rPr lang="es-CR" sz="1400">
                          <a:effectLst/>
                        </a:rPr>
                        <a:t>Maquilas</a:t>
                      </a:r>
                      <a:endParaRPr lang="en-US" sz="1400">
                        <a:effectLst/>
                      </a:endParaRPr>
                    </a:p>
                    <a:p>
                      <a:pPr>
                        <a:spcAft>
                          <a:spcPts val="0"/>
                        </a:spcAft>
                      </a:pPr>
                      <a:r>
                        <a:rPr lang="es-CR" sz="1400">
                          <a:effectLst/>
                        </a:rPr>
                        <a:t>Fincas agrícolas 1</a:t>
                      </a:r>
                      <a:endParaRPr lang="en-US" sz="1400">
                        <a:effectLst/>
                        <a:latin typeface="Times New Roman"/>
                        <a:ea typeface="Times New Roman"/>
                      </a:endParaRPr>
                    </a:p>
                  </a:txBody>
                  <a:tcPr marL="68580" marR="68580" marT="0" marB="0"/>
                </a:tc>
                <a:tc>
                  <a:txBody>
                    <a:bodyPr/>
                    <a:lstStyle/>
                    <a:p>
                      <a:pPr>
                        <a:spcAft>
                          <a:spcPts val="0"/>
                        </a:spcAft>
                      </a:pPr>
                      <a:r>
                        <a:rPr lang="es-CR" sz="1400">
                          <a:effectLst/>
                        </a:rPr>
                        <a:t> </a:t>
                      </a:r>
                      <a:endParaRPr lang="en-US" sz="1400">
                        <a:effectLst/>
                      </a:endParaRPr>
                    </a:p>
                    <a:p>
                      <a:pPr>
                        <a:spcAft>
                          <a:spcPts val="0"/>
                        </a:spcAft>
                      </a:pPr>
                      <a:r>
                        <a:rPr lang="es-CR" sz="1400">
                          <a:effectLst/>
                        </a:rPr>
                        <a:t>El Salvador</a:t>
                      </a:r>
                      <a:endParaRPr lang="en-US" sz="1400">
                        <a:effectLst/>
                      </a:endParaRPr>
                    </a:p>
                    <a:p>
                      <a:pPr>
                        <a:spcAft>
                          <a:spcPts val="0"/>
                        </a:spcAft>
                      </a:pPr>
                      <a:r>
                        <a:rPr lang="es-CR" sz="1400">
                          <a:effectLst/>
                        </a:rPr>
                        <a:t>Costa Rica</a:t>
                      </a:r>
                      <a:endParaRPr lang="en-US" sz="1400">
                        <a:effectLst/>
                        <a:latin typeface="Times New Roman"/>
                        <a:ea typeface="Times New Roman"/>
                      </a:endParaRPr>
                    </a:p>
                  </a:txBody>
                  <a:tcPr marL="68580" marR="68580" marT="0" marB="0"/>
                </a:tc>
              </a:tr>
              <a:tr h="875584">
                <a:tc>
                  <a:txBody>
                    <a:bodyPr/>
                    <a:lstStyle/>
                    <a:p>
                      <a:pPr>
                        <a:spcAft>
                          <a:spcPts val="0"/>
                        </a:spcAft>
                      </a:pPr>
                      <a:r>
                        <a:rPr lang="es-CR" sz="1400">
                          <a:effectLst/>
                        </a:rPr>
                        <a:t>Nicaragua</a:t>
                      </a:r>
                      <a:endParaRPr lang="en-US" sz="1400">
                        <a:effectLst/>
                        <a:latin typeface="Times New Roman"/>
                        <a:ea typeface="Times New Roman"/>
                      </a:endParaRPr>
                    </a:p>
                  </a:txBody>
                  <a:tcPr marL="68580" marR="68580" marT="0" marB="0"/>
                </a:tc>
                <a:tc>
                  <a:txBody>
                    <a:bodyPr/>
                    <a:lstStyle/>
                    <a:p>
                      <a:pPr>
                        <a:spcAft>
                          <a:spcPts val="0"/>
                        </a:spcAft>
                      </a:pPr>
                      <a:r>
                        <a:rPr lang="es-CR" sz="1400" dirty="0">
                          <a:effectLst/>
                        </a:rPr>
                        <a:t>7</a:t>
                      </a:r>
                      <a:endParaRPr lang="en-US" sz="1400" dirty="0">
                        <a:effectLst/>
                      </a:endParaRPr>
                    </a:p>
                    <a:p>
                      <a:pPr>
                        <a:spcAft>
                          <a:spcPts val="0"/>
                        </a:spcAft>
                      </a:pPr>
                      <a:r>
                        <a:rPr lang="es-CR" sz="1400" dirty="0">
                          <a:effectLst/>
                        </a:rPr>
                        <a:t> </a:t>
                      </a:r>
                      <a:endParaRPr lang="en-US" sz="1400" dirty="0">
                        <a:effectLst/>
                      </a:endParaRPr>
                    </a:p>
                    <a:p>
                      <a:pPr algn="r">
                        <a:spcAft>
                          <a:spcPts val="0"/>
                        </a:spcAft>
                      </a:pPr>
                      <a:r>
                        <a:rPr lang="es-CR" sz="1400" dirty="0">
                          <a:effectLst/>
                        </a:rPr>
                        <a:t>7 mujeres</a:t>
                      </a:r>
                      <a:endParaRPr lang="en-US" sz="1400" dirty="0">
                        <a:effectLst/>
                        <a:latin typeface="Times New Roman"/>
                        <a:ea typeface="Times New Roman"/>
                      </a:endParaRPr>
                    </a:p>
                  </a:txBody>
                  <a:tcPr marL="68580" marR="68580" marT="0" marB="0"/>
                </a:tc>
                <a:tc>
                  <a:txBody>
                    <a:bodyPr/>
                    <a:lstStyle/>
                    <a:p>
                      <a:pPr>
                        <a:spcAft>
                          <a:spcPts val="0"/>
                        </a:spcAft>
                      </a:pPr>
                      <a:r>
                        <a:rPr lang="es-CR" sz="1400" dirty="0">
                          <a:effectLst/>
                        </a:rPr>
                        <a:t> </a:t>
                      </a:r>
                      <a:endParaRPr lang="en-US" sz="1400" dirty="0">
                        <a:effectLst/>
                      </a:endParaRPr>
                    </a:p>
                    <a:p>
                      <a:pPr>
                        <a:spcAft>
                          <a:spcPts val="0"/>
                        </a:spcAft>
                      </a:pPr>
                      <a:r>
                        <a:rPr lang="es-CR" sz="1400" dirty="0">
                          <a:effectLst/>
                        </a:rPr>
                        <a:t>Servidumbre doméstica</a:t>
                      </a:r>
                      <a:endParaRPr lang="en-US" sz="1400" dirty="0">
                        <a:effectLst/>
                      </a:endParaRPr>
                    </a:p>
                    <a:p>
                      <a:pPr>
                        <a:spcAft>
                          <a:spcPts val="0"/>
                        </a:spcAft>
                      </a:pPr>
                      <a:r>
                        <a:rPr lang="es-CR" sz="1400" dirty="0">
                          <a:effectLst/>
                        </a:rPr>
                        <a:t>Servicios</a:t>
                      </a:r>
                      <a:endParaRPr lang="en-US" sz="1400" dirty="0">
                        <a:effectLst/>
                        <a:latin typeface="Times New Roman"/>
                        <a:ea typeface="Times New Roman"/>
                      </a:endParaRPr>
                    </a:p>
                  </a:txBody>
                  <a:tcPr marL="68580" marR="68580" marT="0" marB="0"/>
                </a:tc>
                <a:tc>
                  <a:txBody>
                    <a:bodyPr/>
                    <a:lstStyle/>
                    <a:p>
                      <a:pPr>
                        <a:spcAft>
                          <a:spcPts val="0"/>
                        </a:spcAft>
                      </a:pPr>
                      <a:endParaRPr lang="es-CR" sz="1400" dirty="0" smtClean="0">
                        <a:effectLst/>
                      </a:endParaRPr>
                    </a:p>
                    <a:p>
                      <a:pPr>
                        <a:spcAft>
                          <a:spcPts val="0"/>
                        </a:spcAft>
                      </a:pPr>
                      <a:r>
                        <a:rPr lang="es-CR" sz="1400" dirty="0" smtClean="0">
                          <a:effectLst/>
                        </a:rPr>
                        <a:t>Nicaragua</a:t>
                      </a:r>
                      <a:endParaRPr lang="en-US" sz="1400" dirty="0">
                        <a:effectLst/>
                      </a:endParaRPr>
                    </a:p>
                    <a:p>
                      <a:pPr>
                        <a:spcAft>
                          <a:spcPts val="0"/>
                        </a:spcAft>
                      </a:pPr>
                      <a:r>
                        <a:rPr lang="es-CR" sz="1400" dirty="0">
                          <a:effectLst/>
                        </a:rPr>
                        <a:t>Costa Rica</a:t>
                      </a:r>
                      <a:endParaRPr lang="en-US" sz="1400" dirty="0">
                        <a:effectLst/>
                      </a:endParaRPr>
                    </a:p>
                    <a:p>
                      <a:pPr>
                        <a:spcAft>
                          <a:spcPts val="0"/>
                        </a:spcAft>
                      </a:pPr>
                      <a:r>
                        <a:rPr lang="es-CR" sz="1400" dirty="0">
                          <a:effectLst/>
                        </a:rPr>
                        <a:t>Argentina</a:t>
                      </a:r>
                      <a:endParaRPr lang="en-US" sz="1400" dirty="0">
                        <a:effectLst/>
                        <a:latin typeface="Times New Roman"/>
                        <a:ea typeface="Times New Roman"/>
                      </a:endParaRPr>
                    </a:p>
                  </a:txBody>
                  <a:tcPr marL="68580" marR="68580" marT="0" marB="0"/>
                </a:tc>
              </a:tr>
              <a:tr h="1313376">
                <a:tc>
                  <a:txBody>
                    <a:bodyPr/>
                    <a:lstStyle/>
                    <a:p>
                      <a:pPr>
                        <a:spcAft>
                          <a:spcPts val="0"/>
                        </a:spcAft>
                      </a:pPr>
                      <a:r>
                        <a:rPr lang="es-CR" sz="1400">
                          <a:effectLst/>
                        </a:rPr>
                        <a:t>Guatemala</a:t>
                      </a:r>
                      <a:endParaRPr lang="en-US" sz="1400">
                        <a:effectLst/>
                        <a:latin typeface="Times New Roman"/>
                        <a:ea typeface="Times New Roman"/>
                      </a:endParaRPr>
                    </a:p>
                  </a:txBody>
                  <a:tcPr marL="68580" marR="68580" marT="0" marB="0"/>
                </a:tc>
                <a:tc>
                  <a:txBody>
                    <a:bodyPr/>
                    <a:lstStyle/>
                    <a:p>
                      <a:pPr>
                        <a:spcAft>
                          <a:spcPts val="0"/>
                        </a:spcAft>
                      </a:pPr>
                      <a:r>
                        <a:rPr lang="es-CR" sz="1400" dirty="0">
                          <a:effectLst/>
                        </a:rPr>
                        <a:t>264</a:t>
                      </a:r>
                      <a:endParaRPr lang="en-US" sz="1400" dirty="0">
                        <a:effectLst/>
                      </a:endParaRPr>
                    </a:p>
                    <a:p>
                      <a:pPr algn="r">
                        <a:spcAft>
                          <a:spcPts val="0"/>
                        </a:spcAft>
                      </a:pPr>
                      <a:r>
                        <a:rPr lang="es-CR" sz="1400" dirty="0">
                          <a:effectLst/>
                        </a:rPr>
                        <a:t> </a:t>
                      </a:r>
                      <a:endParaRPr lang="en-US" sz="1400" dirty="0">
                        <a:effectLst/>
                      </a:endParaRPr>
                    </a:p>
                    <a:p>
                      <a:pPr algn="r">
                        <a:spcAft>
                          <a:spcPts val="0"/>
                        </a:spcAft>
                      </a:pPr>
                      <a:r>
                        <a:rPr lang="es-CR" sz="1400" dirty="0">
                          <a:effectLst/>
                        </a:rPr>
                        <a:t> </a:t>
                      </a:r>
                      <a:endParaRPr lang="en-US" sz="1400" dirty="0">
                        <a:effectLst/>
                      </a:endParaRPr>
                    </a:p>
                    <a:p>
                      <a:pPr algn="r">
                        <a:spcAft>
                          <a:spcPts val="0"/>
                        </a:spcAft>
                      </a:pPr>
                      <a:r>
                        <a:rPr lang="es-CR" sz="1400" dirty="0">
                          <a:effectLst/>
                        </a:rPr>
                        <a:t>240 hombres</a:t>
                      </a:r>
                      <a:endParaRPr lang="en-US" sz="1400" dirty="0">
                        <a:effectLst/>
                      </a:endParaRPr>
                    </a:p>
                    <a:p>
                      <a:pPr algn="r">
                        <a:spcAft>
                          <a:spcPts val="0"/>
                        </a:spcAft>
                      </a:pPr>
                      <a:r>
                        <a:rPr lang="es-CR" sz="1400" dirty="0">
                          <a:effectLst/>
                        </a:rPr>
                        <a:t>24 mujeres</a:t>
                      </a:r>
                      <a:endParaRPr lang="en-US" sz="1400" dirty="0">
                        <a:effectLst/>
                        <a:latin typeface="Times New Roman"/>
                        <a:ea typeface="Times New Roman"/>
                      </a:endParaRPr>
                    </a:p>
                  </a:txBody>
                  <a:tcPr marL="68580" marR="68580" marT="0" marB="0"/>
                </a:tc>
                <a:tc>
                  <a:txBody>
                    <a:bodyPr/>
                    <a:lstStyle/>
                    <a:p>
                      <a:pPr>
                        <a:spcAft>
                          <a:spcPts val="0"/>
                        </a:spcAft>
                      </a:pPr>
                      <a:r>
                        <a:rPr lang="es-CR" sz="1400" dirty="0">
                          <a:effectLst/>
                        </a:rPr>
                        <a:t> </a:t>
                      </a:r>
                      <a:endParaRPr lang="en-US" sz="1400" dirty="0">
                        <a:effectLst/>
                      </a:endParaRPr>
                    </a:p>
                    <a:p>
                      <a:pPr>
                        <a:spcAft>
                          <a:spcPts val="0"/>
                        </a:spcAft>
                      </a:pPr>
                      <a:r>
                        <a:rPr lang="es-CR" sz="1400" dirty="0">
                          <a:effectLst/>
                        </a:rPr>
                        <a:t>Servidumbre doméstica</a:t>
                      </a:r>
                      <a:endParaRPr lang="en-US" sz="1400" dirty="0">
                        <a:effectLst/>
                      </a:endParaRPr>
                    </a:p>
                    <a:p>
                      <a:pPr>
                        <a:spcAft>
                          <a:spcPts val="0"/>
                        </a:spcAft>
                      </a:pPr>
                      <a:r>
                        <a:rPr lang="es-CR" sz="1400" dirty="0">
                          <a:effectLst/>
                        </a:rPr>
                        <a:t>Finca Agrícola</a:t>
                      </a:r>
                      <a:endParaRPr lang="en-US" sz="1400" dirty="0">
                        <a:effectLst/>
                      </a:endParaRPr>
                    </a:p>
                    <a:p>
                      <a:pPr>
                        <a:spcAft>
                          <a:spcPts val="0"/>
                        </a:spcAft>
                      </a:pPr>
                      <a:r>
                        <a:rPr lang="es-CR" sz="1400" dirty="0">
                          <a:effectLst/>
                        </a:rPr>
                        <a:t>Lavandería</a:t>
                      </a:r>
                      <a:endParaRPr lang="en-US" sz="1400" dirty="0">
                        <a:effectLst/>
                      </a:endParaRPr>
                    </a:p>
                    <a:p>
                      <a:pPr>
                        <a:spcAft>
                          <a:spcPts val="0"/>
                        </a:spcAft>
                      </a:pPr>
                      <a:r>
                        <a:rPr lang="es-CR" sz="1400" dirty="0">
                          <a:effectLst/>
                        </a:rPr>
                        <a:t>Servicios</a:t>
                      </a:r>
                      <a:endParaRPr lang="en-US" sz="1400" dirty="0">
                        <a:effectLst/>
                        <a:latin typeface="Times New Roman"/>
                        <a:ea typeface="Times New Roman"/>
                      </a:endParaRPr>
                    </a:p>
                  </a:txBody>
                  <a:tcPr marL="68580" marR="68580" marT="0" marB="0"/>
                </a:tc>
                <a:tc>
                  <a:txBody>
                    <a:bodyPr/>
                    <a:lstStyle/>
                    <a:p>
                      <a:pPr>
                        <a:spcAft>
                          <a:spcPts val="0"/>
                        </a:spcAft>
                      </a:pPr>
                      <a:r>
                        <a:rPr lang="es-CR" sz="1400">
                          <a:effectLst/>
                        </a:rPr>
                        <a:t> </a:t>
                      </a:r>
                      <a:endParaRPr lang="en-US" sz="1400">
                        <a:effectLst/>
                      </a:endParaRPr>
                    </a:p>
                    <a:p>
                      <a:pPr>
                        <a:spcAft>
                          <a:spcPts val="0"/>
                        </a:spcAft>
                      </a:pPr>
                      <a:r>
                        <a:rPr lang="es-CR" sz="1400">
                          <a:effectLst/>
                        </a:rPr>
                        <a:t>Guatemala</a:t>
                      </a:r>
                      <a:endParaRPr lang="en-US" sz="1400">
                        <a:effectLst/>
                      </a:endParaRPr>
                    </a:p>
                    <a:p>
                      <a:pPr>
                        <a:spcAft>
                          <a:spcPts val="0"/>
                        </a:spcAft>
                      </a:pPr>
                      <a:r>
                        <a:rPr lang="es-CR" sz="1400">
                          <a:effectLst/>
                        </a:rPr>
                        <a:t>México</a:t>
                      </a:r>
                      <a:endParaRPr lang="en-US" sz="1400">
                        <a:effectLst/>
                      </a:endParaRPr>
                    </a:p>
                    <a:p>
                      <a:pPr>
                        <a:spcAft>
                          <a:spcPts val="0"/>
                        </a:spcAft>
                      </a:pPr>
                      <a:r>
                        <a:rPr lang="es-CR" sz="1400">
                          <a:effectLst/>
                        </a:rPr>
                        <a:t>España</a:t>
                      </a:r>
                      <a:endParaRPr lang="en-US" sz="1400">
                        <a:effectLst/>
                      </a:endParaRPr>
                    </a:p>
                    <a:p>
                      <a:pPr>
                        <a:spcAft>
                          <a:spcPts val="0"/>
                        </a:spcAft>
                      </a:pPr>
                      <a:r>
                        <a:rPr lang="es-CR" sz="1400">
                          <a:effectLst/>
                        </a:rPr>
                        <a:t>Estados Unidos</a:t>
                      </a:r>
                      <a:endParaRPr lang="en-US" sz="1400">
                        <a:effectLst/>
                        <a:latin typeface="Times New Roman"/>
                        <a:ea typeface="Times New Roman"/>
                      </a:endParaRPr>
                    </a:p>
                  </a:txBody>
                  <a:tcPr marL="68580" marR="68580" marT="0" marB="0"/>
                </a:tc>
              </a:tr>
              <a:tr h="1206235">
                <a:tc>
                  <a:txBody>
                    <a:bodyPr/>
                    <a:lstStyle/>
                    <a:p>
                      <a:pPr>
                        <a:spcAft>
                          <a:spcPts val="0"/>
                        </a:spcAft>
                      </a:pPr>
                      <a:r>
                        <a:rPr lang="es-CR" sz="1400" dirty="0">
                          <a:effectLst/>
                        </a:rPr>
                        <a:t>Honduras</a:t>
                      </a:r>
                      <a:endParaRPr lang="en-US" sz="1400" dirty="0">
                        <a:effectLst/>
                        <a:latin typeface="Times New Roman"/>
                        <a:ea typeface="Times New Roman"/>
                      </a:endParaRPr>
                    </a:p>
                  </a:txBody>
                  <a:tcPr marL="68580" marR="68580" marT="0" marB="0"/>
                </a:tc>
                <a:tc>
                  <a:txBody>
                    <a:bodyPr/>
                    <a:lstStyle/>
                    <a:p>
                      <a:pPr>
                        <a:spcAft>
                          <a:spcPts val="0"/>
                        </a:spcAft>
                      </a:pPr>
                      <a:r>
                        <a:rPr lang="es-CR" sz="1400" dirty="0">
                          <a:effectLst/>
                        </a:rPr>
                        <a:t>35</a:t>
                      </a:r>
                      <a:endParaRPr lang="en-US" sz="1400" dirty="0">
                        <a:effectLst/>
                      </a:endParaRPr>
                    </a:p>
                    <a:p>
                      <a:pPr algn="r">
                        <a:spcAft>
                          <a:spcPts val="0"/>
                        </a:spcAft>
                      </a:pPr>
                      <a:r>
                        <a:rPr lang="es-CR" sz="1400" dirty="0">
                          <a:effectLst/>
                        </a:rPr>
                        <a:t>32 hombres</a:t>
                      </a:r>
                      <a:endParaRPr lang="en-US" sz="1400" dirty="0">
                        <a:effectLst/>
                      </a:endParaRPr>
                    </a:p>
                    <a:p>
                      <a:pPr algn="r">
                        <a:spcAft>
                          <a:spcPts val="0"/>
                        </a:spcAft>
                      </a:pPr>
                      <a:r>
                        <a:rPr lang="es-CR" sz="1400" dirty="0">
                          <a:effectLst/>
                        </a:rPr>
                        <a:t>3 mujeres</a:t>
                      </a:r>
                      <a:endParaRPr lang="en-US" sz="1400" dirty="0">
                        <a:effectLst/>
                        <a:latin typeface="Times New Roman"/>
                        <a:ea typeface="Times New Roman"/>
                      </a:endParaRPr>
                    </a:p>
                  </a:txBody>
                  <a:tcPr marL="68580" marR="68580" marT="0" marB="0"/>
                </a:tc>
                <a:tc>
                  <a:txBody>
                    <a:bodyPr/>
                    <a:lstStyle/>
                    <a:p>
                      <a:pPr>
                        <a:spcAft>
                          <a:spcPts val="0"/>
                        </a:spcAft>
                      </a:pPr>
                      <a:r>
                        <a:rPr lang="es-CR" sz="1400" dirty="0">
                          <a:effectLst/>
                        </a:rPr>
                        <a:t> </a:t>
                      </a:r>
                      <a:endParaRPr lang="en-US" sz="1400" dirty="0">
                        <a:effectLst/>
                      </a:endParaRPr>
                    </a:p>
                    <a:p>
                      <a:pPr>
                        <a:spcAft>
                          <a:spcPts val="0"/>
                        </a:spcAft>
                      </a:pPr>
                      <a:r>
                        <a:rPr lang="es-CR" sz="1400" dirty="0">
                          <a:effectLst/>
                        </a:rPr>
                        <a:t>Fincas agrícolas</a:t>
                      </a:r>
                      <a:endParaRPr lang="en-US" sz="1400" dirty="0">
                        <a:effectLst/>
                      </a:endParaRPr>
                    </a:p>
                    <a:p>
                      <a:pPr>
                        <a:spcAft>
                          <a:spcPts val="0"/>
                        </a:spcAft>
                      </a:pPr>
                      <a:r>
                        <a:rPr lang="es-CR" sz="1400" dirty="0">
                          <a:effectLst/>
                        </a:rPr>
                        <a:t>Servidumbre doméstica</a:t>
                      </a:r>
                      <a:endParaRPr lang="en-US" sz="1400" dirty="0">
                        <a:effectLst/>
                      </a:endParaRPr>
                    </a:p>
                    <a:p>
                      <a:pPr>
                        <a:spcAft>
                          <a:spcPts val="0"/>
                        </a:spcAft>
                      </a:pPr>
                      <a:r>
                        <a:rPr lang="es-CR" sz="1400" dirty="0">
                          <a:effectLst/>
                        </a:rPr>
                        <a:t>Actividades delictivas: desmantelamiento autos</a:t>
                      </a:r>
                      <a:endParaRPr lang="en-US" sz="1400" dirty="0">
                        <a:effectLst/>
                        <a:latin typeface="Times New Roman"/>
                        <a:ea typeface="Times New Roman"/>
                      </a:endParaRPr>
                    </a:p>
                  </a:txBody>
                  <a:tcPr marL="68580" marR="68580" marT="0" marB="0"/>
                </a:tc>
                <a:tc>
                  <a:txBody>
                    <a:bodyPr/>
                    <a:lstStyle/>
                    <a:p>
                      <a:pPr>
                        <a:spcAft>
                          <a:spcPts val="0"/>
                        </a:spcAft>
                      </a:pPr>
                      <a:r>
                        <a:rPr lang="es-CR" sz="1400" dirty="0">
                          <a:effectLst/>
                        </a:rPr>
                        <a:t> </a:t>
                      </a:r>
                      <a:endParaRPr lang="es-CR" sz="1400" dirty="0" smtClean="0">
                        <a:effectLst/>
                      </a:endParaRPr>
                    </a:p>
                    <a:p>
                      <a:pPr>
                        <a:spcAft>
                          <a:spcPts val="0"/>
                        </a:spcAft>
                      </a:pPr>
                      <a:r>
                        <a:rPr lang="es-CR" sz="1400" dirty="0" smtClean="0">
                          <a:effectLst/>
                        </a:rPr>
                        <a:t>Honduras</a:t>
                      </a:r>
                      <a:endParaRPr lang="en-US" sz="1400" dirty="0">
                        <a:effectLst/>
                      </a:endParaRPr>
                    </a:p>
                    <a:p>
                      <a:pPr>
                        <a:spcAft>
                          <a:spcPts val="0"/>
                        </a:spcAft>
                      </a:pPr>
                      <a:r>
                        <a:rPr lang="es-CR" sz="1400" dirty="0">
                          <a:effectLst/>
                        </a:rPr>
                        <a:t>México</a:t>
                      </a:r>
                      <a:endParaRPr lang="en-US" sz="1400" dirty="0">
                        <a:effectLst/>
                      </a:endParaRPr>
                    </a:p>
                    <a:p>
                      <a:pPr>
                        <a:spcAft>
                          <a:spcPts val="0"/>
                        </a:spcAft>
                      </a:pPr>
                      <a:r>
                        <a:rPr lang="es-CR" sz="1400" dirty="0">
                          <a:effectLst/>
                        </a:rPr>
                        <a:t>Rumania</a:t>
                      </a:r>
                      <a:endParaRPr lang="en-US" sz="1400" dirty="0">
                        <a:effectLst/>
                      </a:endParaRPr>
                    </a:p>
                    <a:p>
                      <a:pPr>
                        <a:spcAft>
                          <a:spcPts val="0"/>
                        </a:spcAft>
                      </a:pPr>
                      <a:r>
                        <a:rPr lang="es-CR" sz="1400" dirty="0">
                          <a:effectLst/>
                        </a:rPr>
                        <a:t>Guatemala</a:t>
                      </a:r>
                      <a:endParaRPr lang="en-US" sz="1400" dirty="0">
                        <a:effectLst/>
                        <a:latin typeface="Times New Roman"/>
                        <a:ea typeface="Times New Roman"/>
                      </a:endParaRPr>
                    </a:p>
                  </a:txBody>
                  <a:tcPr marL="68580" marR="68580" marT="0" marB="0"/>
                </a:tc>
              </a:tr>
              <a:tr h="437792">
                <a:tc>
                  <a:txBody>
                    <a:bodyPr/>
                    <a:lstStyle/>
                    <a:p>
                      <a:pPr>
                        <a:spcAft>
                          <a:spcPts val="0"/>
                        </a:spcAft>
                      </a:pPr>
                      <a:r>
                        <a:rPr lang="es-CR" sz="1400">
                          <a:effectLst/>
                        </a:rPr>
                        <a:t>Costa Rica</a:t>
                      </a:r>
                      <a:endParaRPr lang="en-US" sz="1400">
                        <a:effectLst/>
                        <a:latin typeface="Times New Roman"/>
                        <a:ea typeface="Times New Roman"/>
                      </a:endParaRPr>
                    </a:p>
                  </a:txBody>
                  <a:tcPr marL="68580" marR="68580" marT="0" marB="0"/>
                </a:tc>
                <a:tc>
                  <a:txBody>
                    <a:bodyPr/>
                    <a:lstStyle/>
                    <a:p>
                      <a:pPr>
                        <a:spcAft>
                          <a:spcPts val="0"/>
                        </a:spcAft>
                      </a:pPr>
                      <a:r>
                        <a:rPr lang="es-CR" sz="1400">
                          <a:effectLst/>
                        </a:rPr>
                        <a:t>37</a:t>
                      </a:r>
                      <a:endParaRPr lang="en-US" sz="1400">
                        <a:effectLst/>
                      </a:endParaRPr>
                    </a:p>
                    <a:p>
                      <a:pPr algn="r">
                        <a:spcAft>
                          <a:spcPts val="0"/>
                        </a:spcAft>
                      </a:pPr>
                      <a:r>
                        <a:rPr lang="es-CR" sz="1400">
                          <a:effectLst/>
                        </a:rPr>
                        <a:t>37 hombres</a:t>
                      </a:r>
                      <a:endParaRPr lang="en-US" sz="1400">
                        <a:effectLst/>
                        <a:latin typeface="Times New Roman"/>
                        <a:ea typeface="Times New Roman"/>
                      </a:endParaRPr>
                    </a:p>
                  </a:txBody>
                  <a:tcPr marL="68580" marR="68580" marT="0" marB="0"/>
                </a:tc>
                <a:tc>
                  <a:txBody>
                    <a:bodyPr/>
                    <a:lstStyle/>
                    <a:p>
                      <a:pPr>
                        <a:spcAft>
                          <a:spcPts val="0"/>
                        </a:spcAft>
                      </a:pPr>
                      <a:r>
                        <a:rPr lang="es-CR" sz="1400" dirty="0">
                          <a:effectLst/>
                        </a:rPr>
                        <a:t>Pesca internacional</a:t>
                      </a:r>
                      <a:endParaRPr lang="en-US" sz="1400" dirty="0">
                        <a:effectLst/>
                      </a:endParaRPr>
                    </a:p>
                    <a:p>
                      <a:pPr>
                        <a:spcAft>
                          <a:spcPts val="0"/>
                        </a:spcAft>
                      </a:pPr>
                      <a:r>
                        <a:rPr lang="es-CR" sz="1400" dirty="0">
                          <a:effectLst/>
                        </a:rPr>
                        <a:t>Actividades delictivas</a:t>
                      </a:r>
                      <a:endParaRPr lang="en-US" sz="1400" dirty="0">
                        <a:effectLst/>
                        <a:latin typeface="Times New Roman"/>
                        <a:ea typeface="Times New Roman"/>
                      </a:endParaRPr>
                    </a:p>
                  </a:txBody>
                  <a:tcPr marL="68580" marR="68580" marT="0" marB="0"/>
                </a:tc>
                <a:tc>
                  <a:txBody>
                    <a:bodyPr/>
                    <a:lstStyle/>
                    <a:p>
                      <a:pPr>
                        <a:spcAft>
                          <a:spcPts val="0"/>
                        </a:spcAft>
                      </a:pPr>
                      <a:r>
                        <a:rPr lang="es-CR" sz="1400" dirty="0">
                          <a:effectLst/>
                        </a:rPr>
                        <a:t>Costa Rica</a:t>
                      </a:r>
                      <a:endParaRPr lang="en-US" sz="1400" dirty="0">
                        <a:effectLst/>
                      </a:endParaRPr>
                    </a:p>
                    <a:p>
                      <a:pPr>
                        <a:spcAft>
                          <a:spcPts val="0"/>
                        </a:spcAft>
                      </a:pPr>
                      <a:r>
                        <a:rPr lang="es-CR" sz="1400" dirty="0">
                          <a:effectLst/>
                        </a:rPr>
                        <a:t>México</a:t>
                      </a:r>
                      <a:endParaRPr lang="en-US" sz="1400" dirty="0">
                        <a:effectLst/>
                        <a:latin typeface="Times New Roman"/>
                        <a:ea typeface="Times New Roman"/>
                      </a:endParaRPr>
                    </a:p>
                  </a:txBody>
                  <a:tcPr marL="68580" marR="68580" marT="0" marB="0"/>
                </a:tc>
              </a:tr>
              <a:tr h="250167">
                <a:tc>
                  <a:txBody>
                    <a:bodyPr/>
                    <a:lstStyle/>
                    <a:p>
                      <a:pPr>
                        <a:spcAft>
                          <a:spcPts val="0"/>
                        </a:spcAft>
                      </a:pPr>
                      <a:r>
                        <a:rPr lang="es-CR" sz="1400">
                          <a:effectLst/>
                        </a:rPr>
                        <a:t>TOTAL</a:t>
                      </a:r>
                      <a:endParaRPr lang="en-US" sz="1400">
                        <a:effectLst/>
                        <a:latin typeface="Times New Roman"/>
                        <a:ea typeface="Times New Roman"/>
                      </a:endParaRPr>
                    </a:p>
                  </a:txBody>
                  <a:tcPr marL="68580" marR="68580" marT="0" marB="0"/>
                </a:tc>
                <a:tc gridSpan="3">
                  <a:txBody>
                    <a:bodyPr/>
                    <a:lstStyle/>
                    <a:p>
                      <a:pPr>
                        <a:spcAft>
                          <a:spcPts val="0"/>
                        </a:spcAft>
                      </a:pPr>
                      <a:r>
                        <a:rPr lang="es-CR" sz="1600" b="1" dirty="0">
                          <a:effectLst/>
                        </a:rPr>
                        <a:t>384</a:t>
                      </a:r>
                      <a:r>
                        <a:rPr lang="es-CR" sz="1400" dirty="0">
                          <a:effectLst/>
                        </a:rPr>
                        <a:t> </a:t>
                      </a:r>
                      <a:endParaRPr lang="en-US" sz="140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108045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2"/>
          </p:nvPr>
        </p:nvSpPr>
        <p:spPr/>
        <p:txBody>
          <a:bodyPr>
            <a:normAutofit/>
          </a:bodyPr>
          <a:lstStyle/>
          <a:p>
            <a:pPr marL="457200" indent="-457200">
              <a:buAutoNum type="arabicParenR"/>
            </a:pPr>
            <a:r>
              <a:rPr lang="es-CR" sz="2400" dirty="0" smtClean="0"/>
              <a:t>Manifestación extrema de un </a:t>
            </a:r>
            <a:r>
              <a:rPr lang="es-CR" sz="2400" u="sng" dirty="0" smtClean="0"/>
              <a:t>continuo de explotación </a:t>
            </a:r>
            <a:r>
              <a:rPr lang="es-CR" sz="2400" dirty="0" smtClean="0"/>
              <a:t>y relaciones abusivas en el contexto laboral</a:t>
            </a:r>
            <a:r>
              <a:rPr lang="en-US" sz="2400" dirty="0"/>
              <a:t> </a:t>
            </a:r>
            <a:r>
              <a:rPr lang="es-CR" sz="2400" dirty="0" smtClean="0"/>
              <a:t>que fácilmente pueden tornarse abiertamente coercitivas</a:t>
            </a:r>
            <a:r>
              <a:rPr lang="en-US" sz="2400" b="1" dirty="0" smtClean="0"/>
              <a:t>.</a:t>
            </a:r>
          </a:p>
          <a:p>
            <a:pPr marL="457200" indent="-457200">
              <a:buAutoNum type="arabicParenR"/>
            </a:pPr>
            <a:endParaRPr lang="es-CR" sz="2400" b="1" dirty="0" smtClean="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915816" y="1556792"/>
            <a:ext cx="6639198" cy="3888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normAutofit fontScale="90000"/>
          </a:bodyPr>
          <a:lstStyle/>
          <a:p>
            <a:pPr algn="ctr"/>
            <a:r>
              <a:rPr lang="es-CR" sz="3100" b="0" dirty="0" smtClean="0"/>
              <a:t/>
            </a:r>
            <a:br>
              <a:rPr lang="es-CR" sz="3100" b="0" dirty="0" smtClean="0"/>
            </a:br>
            <a:r>
              <a:rPr lang="es-CR" sz="3100" b="0" dirty="0" smtClean="0"/>
              <a:t>ALGUNOS RESULTADOS</a:t>
            </a:r>
            <a:r>
              <a:rPr lang="es-CR" dirty="0"/>
              <a:t/>
            </a:r>
            <a:br>
              <a:rPr lang="es-CR" dirty="0"/>
            </a:br>
            <a:endParaRPr lang="en-US" dirty="0"/>
          </a:p>
        </p:txBody>
      </p:sp>
    </p:spTree>
    <p:extLst>
      <p:ext uri="{BB962C8B-B14F-4D97-AF65-F5344CB8AC3E}">
        <p14:creationId xmlns:p14="http://schemas.microsoft.com/office/powerpoint/2010/main" val="1382647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r"/>
            <a:r>
              <a:rPr lang="es-CR" sz="3200" dirty="0" smtClean="0"/>
              <a:t>ALGUNOS RESULTADOS</a:t>
            </a:r>
            <a:endParaRPr lang="en-US" sz="3200" dirty="0"/>
          </a:p>
        </p:txBody>
      </p:sp>
      <p:sp>
        <p:nvSpPr>
          <p:cNvPr id="7" name="Text Placeholder 6"/>
          <p:cNvSpPr>
            <a:spLocks noGrp="1"/>
          </p:cNvSpPr>
          <p:nvPr>
            <p:ph type="body" idx="2"/>
          </p:nvPr>
        </p:nvSpPr>
        <p:spPr/>
        <p:txBody>
          <a:bodyPr/>
          <a:lstStyle/>
          <a:p>
            <a:endParaRPr lang="en-US" dirty="0"/>
          </a:p>
        </p:txBody>
      </p:sp>
      <p:sp>
        <p:nvSpPr>
          <p:cNvPr id="6" name="Content Placeholder 5"/>
          <p:cNvSpPr>
            <a:spLocks noGrp="1"/>
          </p:cNvSpPr>
          <p:nvPr>
            <p:ph sz="half" idx="1"/>
          </p:nvPr>
        </p:nvSpPr>
        <p:spPr/>
        <p:txBody>
          <a:bodyPr>
            <a:normAutofit fontScale="92500"/>
          </a:bodyPr>
          <a:lstStyle/>
          <a:p>
            <a:pPr marL="0" indent="0">
              <a:buNone/>
            </a:pPr>
            <a:r>
              <a:rPr lang="es-CR" dirty="0" smtClean="0"/>
              <a:t>2) La </a:t>
            </a:r>
            <a:r>
              <a:rPr lang="es-CR" u="sng" dirty="0" smtClean="0"/>
              <a:t>globalización de los mercados de trabajo </a:t>
            </a:r>
            <a:r>
              <a:rPr lang="es-CR" dirty="0" smtClean="0"/>
              <a:t>y la transformación del modelo social y económico, ante todo la </a:t>
            </a:r>
            <a:r>
              <a:rPr lang="es-CR" u="sng" dirty="0" smtClean="0"/>
              <a:t>liberalización de los mercados </a:t>
            </a:r>
            <a:r>
              <a:rPr lang="es-CR" dirty="0" smtClean="0"/>
              <a:t>y la des-regularización de los </a:t>
            </a:r>
            <a:r>
              <a:rPr lang="es-CR" u="sng" dirty="0" smtClean="0"/>
              <a:t>procesos laborales</a:t>
            </a:r>
            <a:r>
              <a:rPr lang="es-CR" dirty="0" smtClean="0"/>
              <a:t>, parecen tener un impacto en la prevalencia de esta modalidad de trata de personas.</a:t>
            </a:r>
            <a:endParaRPr lang="en-US" dirty="0"/>
          </a:p>
        </p:txBody>
      </p:sp>
      <p:pic>
        <p:nvPicPr>
          <p:cNvPr id="8" name="Picture 13" descr="C:\Documents and Settings\erojasc\Desktop\fabrica.jpg"/>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6859" y="764705"/>
            <a:ext cx="4438739" cy="6093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7355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302</TotalTime>
  <Words>698</Words>
  <Application>Microsoft Office PowerPoint</Application>
  <PresentationFormat>On-screen Show (4:3)</PresentationFormat>
  <Paragraphs>146</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Trata de personas con fines de explotación laboral en Centroamérica – Estudio exploratorio    </vt:lpstr>
      <vt:lpstr>Objetivos</vt:lpstr>
      <vt:lpstr>OBJETIVOS</vt:lpstr>
      <vt:lpstr>CONCEPTUALIZACION DE TRATA PARA FINES DE EXPLOTACION LABORAL</vt:lpstr>
      <vt:lpstr>Donde y cuando se realizo la investigacion</vt:lpstr>
      <vt:lpstr>PowerPoint Presentation</vt:lpstr>
      <vt:lpstr>PowerPoint Presentation</vt:lpstr>
      <vt:lpstr> ALGUNOS RESULTADOS </vt:lpstr>
      <vt:lpstr>ALGUNOS RESULTADOS</vt:lpstr>
      <vt:lpstr>ALGUNOS RESULTADOS</vt:lpstr>
      <vt:lpstr>PowerPoint Presentation</vt:lpstr>
      <vt:lpstr>ALGUNOS RESULTADOS</vt:lpstr>
      <vt:lpstr>ALGUNOS RESULTADOS</vt:lpstr>
      <vt:lpstr>ALGUNOS RESULTADOS</vt:lpstr>
      <vt:lpstr>Algunos resultados</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Trata de personas con fines de explotación laboral en centroamerica</dc:title>
  <dc:creator>HIDALGO Ana</dc:creator>
  <cp:lastModifiedBy>HIDALGO Ana</cp:lastModifiedBy>
  <cp:revision>25</cp:revision>
  <dcterms:created xsi:type="dcterms:W3CDTF">2013-06-24T18:35:18Z</dcterms:created>
  <dcterms:modified xsi:type="dcterms:W3CDTF">2013-06-24T23:37:32Z</dcterms:modified>
</cp:coreProperties>
</file>