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78" r:id="rId3"/>
    <p:sldId id="263" r:id="rId4"/>
    <p:sldId id="283" r:id="rId5"/>
    <p:sldId id="284" r:id="rId6"/>
    <p:sldId id="285" r:id="rId7"/>
    <p:sldId id="290" r:id="rId8"/>
    <p:sldId id="281" r:id="rId9"/>
    <p:sldId id="265" r:id="rId10"/>
    <p:sldId id="268" r:id="rId11"/>
    <p:sldId id="286" r:id="rId12"/>
    <p:sldId id="289" r:id="rId13"/>
  </p:sldIdLst>
  <p:sldSz cx="9144000" cy="6858000" type="screen4x3"/>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DB6F"/>
    <a:srgbClr val="799FCD"/>
    <a:srgbClr val="713605"/>
    <a:srgbClr val="EF8919"/>
    <a:srgbClr val="F3A34B"/>
    <a:srgbClr val="FFD44B"/>
    <a:srgbClr val="FFC000"/>
    <a:srgbClr val="EF8A03"/>
    <a:srgbClr val="E1B515"/>
    <a:srgbClr val="E5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7" autoAdjust="0"/>
    <p:restoredTop sz="65350" autoAdjust="0"/>
  </p:normalViewPr>
  <p:slideViewPr>
    <p:cSldViewPr>
      <p:cViewPr varScale="1">
        <p:scale>
          <a:sx n="48" d="100"/>
          <a:sy n="48" d="100"/>
        </p:scale>
        <p:origin x="2040" y="60"/>
      </p:cViewPr>
      <p:guideLst>
        <p:guide orient="horz" pos="2160"/>
        <p:guide pos="2880"/>
      </p:guideLst>
    </p:cSldViewPr>
  </p:slideViewPr>
  <p:outlineViewPr>
    <p:cViewPr>
      <p:scale>
        <a:sx n="33" d="100"/>
        <a:sy n="33" d="100"/>
      </p:scale>
      <p:origin x="0" y="71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78906D-56C0-48BC-9814-3961D7857D3A}"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s-CR"/>
        </a:p>
      </dgm:t>
    </dgm:pt>
    <dgm:pt modelId="{CBCC2E77-D32B-484E-B883-95193CA9F3F6}">
      <dgm:prSet phldrT="[Text]"/>
      <dgm:spPr>
        <a:solidFill>
          <a:schemeClr val="accent5">
            <a:alpha val="50000"/>
          </a:schemeClr>
        </a:solidFill>
      </dgm:spPr>
      <dgm:t>
        <a:bodyPr/>
        <a:lstStyle/>
        <a:p>
          <a:r>
            <a:rPr lang="es-CR" dirty="0" smtClean="0"/>
            <a:t>SECTOR SALUD</a:t>
          </a:r>
          <a:endParaRPr lang="es-CR" dirty="0"/>
        </a:p>
      </dgm:t>
    </dgm:pt>
    <dgm:pt modelId="{E68A458E-2378-4ACF-A340-8413C5D0A767}" type="parTrans" cxnId="{CB67C739-ACEA-4BDE-9174-9E8C8D4E0687}">
      <dgm:prSet/>
      <dgm:spPr/>
      <dgm:t>
        <a:bodyPr/>
        <a:lstStyle/>
        <a:p>
          <a:endParaRPr lang="es-CR"/>
        </a:p>
      </dgm:t>
    </dgm:pt>
    <dgm:pt modelId="{7347B9B2-1429-4EAD-9599-ED53487230AC}" type="sibTrans" cxnId="{CB67C739-ACEA-4BDE-9174-9E8C8D4E0687}">
      <dgm:prSet/>
      <dgm:spPr/>
      <dgm:t>
        <a:bodyPr/>
        <a:lstStyle/>
        <a:p>
          <a:endParaRPr lang="es-CR"/>
        </a:p>
      </dgm:t>
    </dgm:pt>
    <dgm:pt modelId="{5F07B780-D829-455B-BBC9-476DFD71FA2C}">
      <dgm:prSet phldrT="[Text]"/>
      <dgm:spPr>
        <a:solidFill>
          <a:srgbClr val="FFC000">
            <a:alpha val="50000"/>
          </a:srgbClr>
        </a:solidFill>
      </dgm:spPr>
      <dgm:t>
        <a:bodyPr/>
        <a:lstStyle/>
        <a:p>
          <a:r>
            <a:rPr lang="es-CR" dirty="0" smtClean="0"/>
            <a:t>SECTOR MIGRACIÓN </a:t>
          </a:r>
          <a:endParaRPr lang="es-CR" dirty="0"/>
        </a:p>
      </dgm:t>
    </dgm:pt>
    <dgm:pt modelId="{BA446005-8FB6-47B5-8A1B-19033B840581}" type="parTrans" cxnId="{662185E6-E672-4914-A0DA-FD50D7A137F1}">
      <dgm:prSet/>
      <dgm:spPr/>
      <dgm:t>
        <a:bodyPr/>
        <a:lstStyle/>
        <a:p>
          <a:endParaRPr lang="es-CR"/>
        </a:p>
      </dgm:t>
    </dgm:pt>
    <dgm:pt modelId="{37EFBCC4-D6E2-43DB-93F8-EDBC6E1DB7C6}" type="sibTrans" cxnId="{662185E6-E672-4914-A0DA-FD50D7A137F1}">
      <dgm:prSet/>
      <dgm:spPr/>
      <dgm:t>
        <a:bodyPr/>
        <a:lstStyle/>
        <a:p>
          <a:endParaRPr lang="es-CR"/>
        </a:p>
      </dgm:t>
    </dgm:pt>
    <dgm:pt modelId="{0656E08E-6CC1-48FF-88D4-5759155B532F}" type="pres">
      <dgm:prSet presAssocID="{C578906D-56C0-48BC-9814-3961D7857D3A}" presName="Name0" presStyleCnt="0">
        <dgm:presLayoutVars>
          <dgm:dir/>
          <dgm:resizeHandles val="exact"/>
        </dgm:presLayoutVars>
      </dgm:prSet>
      <dgm:spPr/>
      <dgm:t>
        <a:bodyPr/>
        <a:lstStyle/>
        <a:p>
          <a:endParaRPr lang="es-CR"/>
        </a:p>
      </dgm:t>
    </dgm:pt>
    <dgm:pt modelId="{6BDD6457-5294-449A-9592-4B7A7E9D2B33}" type="pres">
      <dgm:prSet presAssocID="{CBCC2E77-D32B-484E-B883-95193CA9F3F6}" presName="Name5" presStyleLbl="vennNode1" presStyleIdx="0" presStyleCnt="2">
        <dgm:presLayoutVars>
          <dgm:bulletEnabled val="1"/>
        </dgm:presLayoutVars>
      </dgm:prSet>
      <dgm:spPr/>
      <dgm:t>
        <a:bodyPr/>
        <a:lstStyle/>
        <a:p>
          <a:endParaRPr lang="es-CR"/>
        </a:p>
      </dgm:t>
    </dgm:pt>
    <dgm:pt modelId="{855BB013-8642-4A23-B928-C2E2D99AFF07}" type="pres">
      <dgm:prSet presAssocID="{7347B9B2-1429-4EAD-9599-ED53487230AC}" presName="space" presStyleCnt="0"/>
      <dgm:spPr/>
    </dgm:pt>
    <dgm:pt modelId="{0CEA4FEB-E460-44A0-889C-083848B5245E}" type="pres">
      <dgm:prSet presAssocID="{5F07B780-D829-455B-BBC9-476DFD71FA2C}" presName="Name5" presStyleLbl="vennNode1" presStyleIdx="1" presStyleCnt="2">
        <dgm:presLayoutVars>
          <dgm:bulletEnabled val="1"/>
        </dgm:presLayoutVars>
      </dgm:prSet>
      <dgm:spPr/>
      <dgm:t>
        <a:bodyPr/>
        <a:lstStyle/>
        <a:p>
          <a:endParaRPr lang="es-CR"/>
        </a:p>
      </dgm:t>
    </dgm:pt>
  </dgm:ptLst>
  <dgm:cxnLst>
    <dgm:cxn modelId="{CB67C739-ACEA-4BDE-9174-9E8C8D4E0687}" srcId="{C578906D-56C0-48BC-9814-3961D7857D3A}" destId="{CBCC2E77-D32B-484E-B883-95193CA9F3F6}" srcOrd="0" destOrd="0" parTransId="{E68A458E-2378-4ACF-A340-8413C5D0A767}" sibTransId="{7347B9B2-1429-4EAD-9599-ED53487230AC}"/>
    <dgm:cxn modelId="{A5335C35-5A83-4116-B8A2-C46AA028BEE3}" type="presOf" srcId="{CBCC2E77-D32B-484E-B883-95193CA9F3F6}" destId="{6BDD6457-5294-449A-9592-4B7A7E9D2B33}" srcOrd="0" destOrd="0" presId="urn:microsoft.com/office/officeart/2005/8/layout/venn3"/>
    <dgm:cxn modelId="{2EBF7B1D-3BEE-4DB7-8357-0B383D524C71}" type="presOf" srcId="{5F07B780-D829-455B-BBC9-476DFD71FA2C}" destId="{0CEA4FEB-E460-44A0-889C-083848B5245E}" srcOrd="0" destOrd="0" presId="urn:microsoft.com/office/officeart/2005/8/layout/venn3"/>
    <dgm:cxn modelId="{1C74EB10-5573-434E-966E-FE4884AEA548}" type="presOf" srcId="{C578906D-56C0-48BC-9814-3961D7857D3A}" destId="{0656E08E-6CC1-48FF-88D4-5759155B532F}" srcOrd="0" destOrd="0" presId="urn:microsoft.com/office/officeart/2005/8/layout/venn3"/>
    <dgm:cxn modelId="{662185E6-E672-4914-A0DA-FD50D7A137F1}" srcId="{C578906D-56C0-48BC-9814-3961D7857D3A}" destId="{5F07B780-D829-455B-BBC9-476DFD71FA2C}" srcOrd="1" destOrd="0" parTransId="{BA446005-8FB6-47B5-8A1B-19033B840581}" sibTransId="{37EFBCC4-D6E2-43DB-93F8-EDBC6E1DB7C6}"/>
    <dgm:cxn modelId="{6DC63862-61B7-4611-A9E5-0E22DFD03739}" type="presParOf" srcId="{0656E08E-6CC1-48FF-88D4-5759155B532F}" destId="{6BDD6457-5294-449A-9592-4B7A7E9D2B33}" srcOrd="0" destOrd="0" presId="urn:microsoft.com/office/officeart/2005/8/layout/venn3"/>
    <dgm:cxn modelId="{DCAE8561-BA7F-463A-A274-FB533209A270}" type="presParOf" srcId="{0656E08E-6CC1-48FF-88D4-5759155B532F}" destId="{855BB013-8642-4A23-B928-C2E2D99AFF07}" srcOrd="1" destOrd="0" presId="urn:microsoft.com/office/officeart/2005/8/layout/venn3"/>
    <dgm:cxn modelId="{4B5DB258-2018-4B93-AA01-DCF92308CE61}" type="presParOf" srcId="{0656E08E-6CC1-48FF-88D4-5759155B532F}" destId="{0CEA4FEB-E460-44A0-889C-083848B5245E}" srcOrd="2"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D6457-5294-449A-9592-4B7A7E9D2B33}">
      <dsp:nvSpPr>
        <dsp:cNvPr id="0" name=""/>
        <dsp:cNvSpPr/>
      </dsp:nvSpPr>
      <dsp:spPr>
        <a:xfrm>
          <a:off x="3103" y="158434"/>
          <a:ext cx="2203410" cy="2203410"/>
        </a:xfrm>
        <a:prstGeom prst="ellipse">
          <a:avLst/>
        </a:prstGeom>
        <a:solidFill>
          <a:schemeClr val="accent5">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1261" tIns="25400" rIns="121261" bIns="25400" numCol="1" spcCol="1270" anchor="ctr" anchorCtr="0">
          <a:noAutofit/>
        </a:bodyPr>
        <a:lstStyle/>
        <a:p>
          <a:pPr lvl="0" algn="ctr" defTabSz="889000">
            <a:lnSpc>
              <a:spcPct val="90000"/>
            </a:lnSpc>
            <a:spcBef>
              <a:spcPct val="0"/>
            </a:spcBef>
            <a:spcAft>
              <a:spcPct val="35000"/>
            </a:spcAft>
          </a:pPr>
          <a:r>
            <a:rPr lang="es-CR" sz="2000" kern="1200" dirty="0" smtClean="0"/>
            <a:t>SECTOR SALUD</a:t>
          </a:r>
          <a:endParaRPr lang="es-CR" sz="2000" kern="1200" dirty="0"/>
        </a:p>
      </dsp:txBody>
      <dsp:txXfrm>
        <a:off x="325785" y="481116"/>
        <a:ext cx="1558046" cy="1558046"/>
      </dsp:txXfrm>
    </dsp:sp>
    <dsp:sp modelId="{0CEA4FEB-E460-44A0-889C-083848B5245E}">
      <dsp:nvSpPr>
        <dsp:cNvPr id="0" name=""/>
        <dsp:cNvSpPr/>
      </dsp:nvSpPr>
      <dsp:spPr>
        <a:xfrm>
          <a:off x="1765831" y="158434"/>
          <a:ext cx="2203410" cy="2203410"/>
        </a:xfrm>
        <a:prstGeom prst="ellipse">
          <a:avLst/>
        </a:prstGeom>
        <a:solidFill>
          <a:srgbClr val="FFC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1261" tIns="25400" rIns="121261" bIns="25400" numCol="1" spcCol="1270" anchor="ctr" anchorCtr="0">
          <a:noAutofit/>
        </a:bodyPr>
        <a:lstStyle/>
        <a:p>
          <a:pPr lvl="0" algn="ctr" defTabSz="889000">
            <a:lnSpc>
              <a:spcPct val="90000"/>
            </a:lnSpc>
            <a:spcBef>
              <a:spcPct val="0"/>
            </a:spcBef>
            <a:spcAft>
              <a:spcPct val="35000"/>
            </a:spcAft>
          </a:pPr>
          <a:r>
            <a:rPr lang="es-CR" sz="2000" kern="1200" dirty="0" smtClean="0"/>
            <a:t>SECTOR MIGRACIÓN </a:t>
          </a:r>
          <a:endParaRPr lang="es-CR" sz="2000" kern="1200" dirty="0"/>
        </a:p>
      </dsp:txBody>
      <dsp:txXfrm>
        <a:off x="2088513" y="481116"/>
        <a:ext cx="1558046" cy="1558046"/>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139021-2AB1-45AB-8DE9-309EF641FD54}" type="datetimeFigureOut">
              <a:rPr lang="es-CR" smtClean="0"/>
              <a:t>20/6/2017</a:t>
            </a:fld>
            <a:endParaRPr lang="es-C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9D4BA9-9AFA-4CD5-A76B-37677BA9AECD}" type="slidenum">
              <a:rPr lang="es-CR" smtClean="0"/>
              <a:t>‹#›</a:t>
            </a:fld>
            <a:endParaRPr lang="es-CR"/>
          </a:p>
        </p:txBody>
      </p:sp>
    </p:spTree>
    <p:extLst>
      <p:ext uri="{BB962C8B-B14F-4D97-AF65-F5344CB8AC3E}">
        <p14:creationId xmlns:p14="http://schemas.microsoft.com/office/powerpoint/2010/main" val="4292760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R" dirty="0"/>
          </a:p>
        </p:txBody>
      </p:sp>
      <p:sp>
        <p:nvSpPr>
          <p:cNvPr id="4" name="Slide Number Placeholder 3"/>
          <p:cNvSpPr>
            <a:spLocks noGrp="1"/>
          </p:cNvSpPr>
          <p:nvPr>
            <p:ph type="sldNum" sz="quarter" idx="10"/>
          </p:nvPr>
        </p:nvSpPr>
        <p:spPr/>
        <p:txBody>
          <a:bodyPr/>
          <a:lstStyle/>
          <a:p>
            <a:fld id="{939D4BA9-9AFA-4CD5-A76B-37677BA9AECD}" type="slidenum">
              <a:rPr lang="es-CR" smtClean="0"/>
              <a:t>1</a:t>
            </a:fld>
            <a:endParaRPr lang="es-CR"/>
          </a:p>
        </p:txBody>
      </p:sp>
    </p:spTree>
    <p:extLst>
      <p:ext uri="{BB962C8B-B14F-4D97-AF65-F5344CB8AC3E}">
        <p14:creationId xmlns:p14="http://schemas.microsoft.com/office/powerpoint/2010/main" val="1787915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R" dirty="0" smtClean="0"/>
              <a:t>Estado</a:t>
            </a:r>
            <a:r>
              <a:rPr lang="es-CR" baseline="0" dirty="0" smtClean="0"/>
              <a:t> actual:</a:t>
            </a:r>
          </a:p>
          <a:p>
            <a:r>
              <a:rPr lang="es-CR" baseline="0" dirty="0" smtClean="0"/>
              <a:t>La Iniciativa Conjunta fue lanzada en febrero de 2017. </a:t>
            </a:r>
          </a:p>
          <a:p>
            <a:r>
              <a:rPr lang="es-CR" baseline="0" dirty="0" smtClean="0"/>
              <a:t>La coordinación técnica entró en operación en marzo de 2017. </a:t>
            </a:r>
          </a:p>
          <a:p>
            <a:endParaRPr lang="es-CR" baseline="0" dirty="0" smtClean="0"/>
          </a:p>
          <a:p>
            <a:r>
              <a:rPr lang="es-CR" baseline="0" dirty="0" smtClean="0"/>
              <a:t>De marzo a junio se ha trabajado en:</a:t>
            </a:r>
          </a:p>
          <a:p>
            <a:pPr marL="171450" indent="-171450">
              <a:buFont typeface="Arial" panose="020B0604020202020204" pitchFamily="34" charset="0"/>
              <a:buChar char="•"/>
            </a:pPr>
            <a:r>
              <a:rPr lang="es-CR" baseline="0" dirty="0" smtClean="0"/>
              <a:t>El establecimiento del marco de trabajo para el comité directivo y organizaciones</a:t>
            </a:r>
          </a:p>
          <a:p>
            <a:pPr marL="171450" indent="-171450">
              <a:buFont typeface="Arial" panose="020B0604020202020204" pitchFamily="34" charset="0"/>
              <a:buChar char="•"/>
            </a:pPr>
            <a:r>
              <a:rPr lang="es-CR" baseline="0" dirty="0" smtClean="0"/>
              <a:t>Incorporación de socios interesados en formar parte del Comité Directivo</a:t>
            </a:r>
          </a:p>
          <a:p>
            <a:pPr marL="171450" indent="-171450">
              <a:buFont typeface="Arial" panose="020B0604020202020204" pitchFamily="34" charset="0"/>
              <a:buChar char="•"/>
            </a:pPr>
            <a:r>
              <a:rPr lang="es-CR" baseline="0" dirty="0" smtClean="0"/>
              <a:t>Recopilación de buenas prácticas en salud y migración</a:t>
            </a:r>
          </a:p>
          <a:p>
            <a:pPr marL="171450" indent="-171450">
              <a:buFont typeface="Arial" panose="020B0604020202020204" pitchFamily="34" charset="0"/>
              <a:buChar char="•"/>
            </a:pPr>
            <a:r>
              <a:rPr lang="es-CR" baseline="0" dirty="0" smtClean="0"/>
              <a:t>Levantamiento de un listado de socios INCOSAMI</a:t>
            </a:r>
          </a:p>
          <a:p>
            <a:pPr marL="171450" indent="-171450">
              <a:buFont typeface="Arial" panose="020B0604020202020204" pitchFamily="34" charset="0"/>
              <a:buChar char="•"/>
            </a:pPr>
            <a:r>
              <a:rPr lang="es-CR" baseline="0" dirty="0" smtClean="0"/>
              <a:t>La construcción de la plataforma Virtual de Gestión del Conocimiento </a:t>
            </a:r>
          </a:p>
          <a:p>
            <a:pPr marL="171450" indent="-171450">
              <a:buFont typeface="Arial" panose="020B0604020202020204" pitchFamily="34" charset="0"/>
              <a:buChar char="•"/>
            </a:pPr>
            <a:r>
              <a:rPr lang="es-CR" baseline="0" dirty="0" smtClean="0"/>
              <a:t>Planificación de la primera reunión virtual con socios INCOSAMI (9 y 10 de agosto de 2017). </a:t>
            </a:r>
            <a:endParaRPr lang="es-CR" dirty="0"/>
          </a:p>
        </p:txBody>
      </p:sp>
      <p:sp>
        <p:nvSpPr>
          <p:cNvPr id="4" name="Slide Number Placeholder 3"/>
          <p:cNvSpPr>
            <a:spLocks noGrp="1"/>
          </p:cNvSpPr>
          <p:nvPr>
            <p:ph type="sldNum" sz="quarter" idx="10"/>
          </p:nvPr>
        </p:nvSpPr>
        <p:spPr/>
        <p:txBody>
          <a:bodyPr/>
          <a:lstStyle/>
          <a:p>
            <a:fld id="{939D4BA9-9AFA-4CD5-A76B-37677BA9AECD}" type="slidenum">
              <a:rPr lang="es-CR" smtClean="0"/>
              <a:t>10</a:t>
            </a:fld>
            <a:endParaRPr lang="es-CR"/>
          </a:p>
        </p:txBody>
      </p:sp>
    </p:spTree>
    <p:extLst>
      <p:ext uri="{BB962C8B-B14F-4D97-AF65-F5344CB8AC3E}">
        <p14:creationId xmlns:p14="http://schemas.microsoft.com/office/powerpoint/2010/main" val="2419782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s-SV" b="1" dirty="0" smtClean="0"/>
              <a:t>Conclusión – Considerandos </a:t>
            </a:r>
          </a:p>
          <a:p>
            <a:pPr marL="171450" lvl="0" indent="-171450">
              <a:buFont typeface="Arial" panose="020B0604020202020204" pitchFamily="34" charset="0"/>
              <a:buChar char="•"/>
            </a:pPr>
            <a:r>
              <a:rPr lang="es-SV" dirty="0" smtClean="0"/>
              <a:t>Que los flujos migratorios de origen extrarregional han ido en aumento desde el año 2014,  trayendo serias implicaciones para la gestión migratoria y de salud pública de los países de la región. </a:t>
            </a:r>
            <a:endParaRPr lang="es-CR" dirty="0" smtClean="0"/>
          </a:p>
          <a:p>
            <a:pPr marL="171450" lvl="0" indent="-171450">
              <a:buFont typeface="Arial" panose="020B0604020202020204" pitchFamily="34" charset="0"/>
              <a:buChar char="•"/>
            </a:pPr>
            <a:r>
              <a:rPr lang="es-SV" dirty="0" smtClean="0"/>
              <a:t>Que mediante la Declaración de Mesoamérica sobre Salud y Migración (25 de abril de 2017, Ciudad de México) los Estados se comprometieron a llevar a cabo acciones para mejorar la salud de las personas migrantes y reducir los riesgos a la salud pública regional y local. </a:t>
            </a:r>
            <a:endParaRPr lang="es-CR" dirty="0" smtClean="0"/>
          </a:p>
          <a:p>
            <a:pPr marL="171450" lvl="0" indent="-171450">
              <a:buFont typeface="Arial" panose="020B0604020202020204" pitchFamily="34" charset="0"/>
              <a:buChar char="•"/>
            </a:pPr>
            <a:r>
              <a:rPr lang="es-SV" dirty="0" smtClean="0"/>
              <a:t>Que tanto COMISCA como CRM han acordado abordar la salud de las personas migrantes en sus planes de acción regionales. </a:t>
            </a:r>
            <a:endParaRPr lang="es-CR" dirty="0" smtClean="0"/>
          </a:p>
          <a:p>
            <a:pPr marL="171450" lvl="0" indent="-171450">
              <a:buFont typeface="Arial" panose="020B0604020202020204" pitchFamily="34" charset="0"/>
              <a:buChar char="•"/>
            </a:pPr>
            <a:r>
              <a:rPr lang="es-SV" dirty="0" smtClean="0"/>
              <a:t>Que OPS/OMS ha hecho un llamado a los Estados Miembros a dar seguimiento a los acuerdos establecidos en la Resolución CD55.R13 La Salud de los Migrantes. </a:t>
            </a:r>
            <a:endParaRPr lang="es-CR" dirty="0" smtClean="0"/>
          </a:p>
          <a:p>
            <a:pPr marL="171450" lvl="0" indent="-171450">
              <a:buFont typeface="Arial" panose="020B0604020202020204" pitchFamily="34" charset="0"/>
              <a:buChar char="•"/>
            </a:pPr>
            <a:r>
              <a:rPr lang="es-SV" dirty="0" smtClean="0"/>
              <a:t>Que OIM ha establecido la “Iniciativa Conjunta de Salud para las Personas Migrantes y sus Familias (INCOSAMI)” como un mecanismo de coordinación regional que facilita la conformación de alianzas, articulación de acciones, intercambio de información y buenas prácticas, y promoción de políticas inclusivas, por parte de las diferentes instancias de gobierno, asociaciones regionales, sociedad civil, academia, y agencias de naciones unidas vinculadas con el abordaje de la Salud y la Migración en Mesoamérica.  </a:t>
            </a:r>
          </a:p>
          <a:p>
            <a:pPr marL="171450" lvl="0" indent="-171450"/>
            <a:endParaRPr lang="es-SV" dirty="0" smtClean="0"/>
          </a:p>
          <a:p>
            <a:pPr lvl="0"/>
            <a:r>
              <a:rPr lang="es-CR" sz="1200" dirty="0" smtClean="0"/>
              <a:t>Recomendamos</a:t>
            </a:r>
          </a:p>
          <a:p>
            <a:pPr marL="228600" lvl="0" indent="-228600">
              <a:buFont typeface="+mj-lt"/>
              <a:buAutoNum type="arabicPeriod"/>
            </a:pPr>
            <a:r>
              <a:rPr lang="es-SV" sz="1200" b="1" dirty="0" smtClean="0">
                <a:solidFill>
                  <a:schemeClr val="accent5"/>
                </a:solidFill>
              </a:rPr>
              <a:t>Utilizar la “Iniciativa Conjunta de Salud para las Personas Migrantes y sus Familias (INCOSAMI)” como uno de los mecanismos de coordinación regional para facilitar el cumplimiento de los acuerdos de la CRM</a:t>
            </a:r>
          </a:p>
          <a:p>
            <a:pPr marL="228600" lvl="0" indent="-228600">
              <a:buFont typeface="+mj-lt"/>
              <a:buAutoNum type="arabicPeriod"/>
            </a:pPr>
            <a:endParaRPr lang="es-CR" sz="1200" dirty="0" smtClean="0">
              <a:solidFill>
                <a:schemeClr val="accent5"/>
              </a:solidFill>
            </a:endParaRPr>
          </a:p>
          <a:p>
            <a:pPr marL="228600" indent="-228600">
              <a:buFont typeface="+mj-lt"/>
              <a:buAutoNum type="arabicPeriod"/>
            </a:pPr>
            <a:r>
              <a:rPr lang="es-SV" sz="1200" b="1" dirty="0" smtClean="0">
                <a:solidFill>
                  <a:schemeClr val="accent5"/>
                </a:solidFill>
              </a:rPr>
              <a:t>Desarrollar un protocolo para el abordaje multisectorial e integral de la salud de las personas migrantes extrarregionales en tránsito por Mesoamérica. </a:t>
            </a:r>
            <a:endParaRPr lang="es-CR" sz="1200" b="1" dirty="0" smtClean="0">
              <a:solidFill>
                <a:schemeClr val="tx2"/>
              </a:solidFill>
              <a:latin typeface="Gill Sans MT" panose="020B0502020104020203" pitchFamily="34" charset="0"/>
            </a:endParaRPr>
          </a:p>
          <a:p>
            <a:pPr marL="171450" lvl="0" indent="-171450"/>
            <a:endParaRPr lang="es-SV" dirty="0" smtClean="0"/>
          </a:p>
          <a:p>
            <a:endParaRPr lang="es-CR" dirty="0"/>
          </a:p>
        </p:txBody>
      </p:sp>
      <p:sp>
        <p:nvSpPr>
          <p:cNvPr id="4" name="Slide Number Placeholder 3"/>
          <p:cNvSpPr>
            <a:spLocks noGrp="1"/>
          </p:cNvSpPr>
          <p:nvPr>
            <p:ph type="sldNum" sz="quarter" idx="10"/>
          </p:nvPr>
        </p:nvSpPr>
        <p:spPr/>
        <p:txBody>
          <a:bodyPr/>
          <a:lstStyle/>
          <a:p>
            <a:fld id="{939D4BA9-9AFA-4CD5-A76B-37677BA9AECD}" type="slidenum">
              <a:rPr lang="es-CR" smtClean="0"/>
              <a:t>11</a:t>
            </a:fld>
            <a:endParaRPr lang="es-CR"/>
          </a:p>
        </p:txBody>
      </p:sp>
    </p:spTree>
    <p:extLst>
      <p:ext uri="{BB962C8B-B14F-4D97-AF65-F5344CB8AC3E}">
        <p14:creationId xmlns:p14="http://schemas.microsoft.com/office/powerpoint/2010/main" val="271663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R" dirty="0"/>
          </a:p>
        </p:txBody>
      </p:sp>
      <p:sp>
        <p:nvSpPr>
          <p:cNvPr id="4" name="Slide Number Placeholder 3"/>
          <p:cNvSpPr>
            <a:spLocks noGrp="1"/>
          </p:cNvSpPr>
          <p:nvPr>
            <p:ph type="sldNum" sz="quarter" idx="10"/>
          </p:nvPr>
        </p:nvSpPr>
        <p:spPr/>
        <p:txBody>
          <a:bodyPr/>
          <a:lstStyle/>
          <a:p>
            <a:fld id="{939D4BA9-9AFA-4CD5-A76B-37677BA9AECD}" type="slidenum">
              <a:rPr lang="es-CR" smtClean="0"/>
              <a:t>12</a:t>
            </a:fld>
            <a:endParaRPr lang="es-CR"/>
          </a:p>
        </p:txBody>
      </p:sp>
    </p:spTree>
    <p:extLst>
      <p:ext uri="{BB962C8B-B14F-4D97-AF65-F5344CB8AC3E}">
        <p14:creationId xmlns:p14="http://schemas.microsoft.com/office/powerpoint/2010/main" val="1787915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GT" baseline="0" dirty="0" smtClean="0"/>
              <a:t>La migración en si misma no es un riesgo para la salud. Las personas que migran en condición migratoria regular, utilizando medios de transporte seguros y con planes de contingencia (tales como seguros de salud internacional) no incurren en grandes riesgos. </a:t>
            </a:r>
          </a:p>
          <a:p>
            <a:pPr marL="0" marR="0" indent="0" algn="l" defTabSz="914400" rtl="0" eaLnBrk="1" fontAlgn="auto" latinLnBrk="0" hangingPunct="1">
              <a:lnSpc>
                <a:spcPct val="100000"/>
              </a:lnSpc>
              <a:spcBef>
                <a:spcPts val="0"/>
              </a:spcBef>
              <a:spcAft>
                <a:spcPts val="0"/>
              </a:spcAft>
              <a:buClrTx/>
              <a:buSzTx/>
              <a:buFontTx/>
              <a:buNone/>
              <a:tabLst/>
              <a:defRPr/>
            </a:pPr>
            <a:endParaRPr lang="es-GT"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GT" baseline="0" dirty="0" smtClean="0"/>
              <a:t>La migración es un determinante de la salud ya que las condiciones en que las personas deciden migrar pueden afectar negativamente su salud y la de sus familias. </a:t>
            </a:r>
          </a:p>
          <a:p>
            <a:pPr marL="0" marR="0" indent="0" algn="l" defTabSz="914400" rtl="0" eaLnBrk="1" fontAlgn="auto" latinLnBrk="0" hangingPunct="1">
              <a:lnSpc>
                <a:spcPct val="100000"/>
              </a:lnSpc>
              <a:spcBef>
                <a:spcPts val="0"/>
              </a:spcBef>
              <a:spcAft>
                <a:spcPts val="0"/>
              </a:spcAft>
              <a:buClrTx/>
              <a:buSzTx/>
              <a:buFontTx/>
              <a:buNone/>
              <a:tabLst/>
              <a:defRPr/>
            </a:pPr>
            <a:endParaRPr lang="es-GT"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GT" baseline="0" dirty="0" smtClean="0"/>
              <a:t>Los riesgos para la salud varían según: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GT" baseline="0" dirty="0" smtClean="0"/>
              <a:t>La etapa en el ciclo migratorio (los riesgos son diferentes si la persona se encuentra en tránsito, en el país de destino o ha retornado a su país de origen).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GT" baseline="0" dirty="0" smtClean="0"/>
              <a:t>Los recursos personales al migrar (edad, estado de salud, condición migratoria, estado de salud, redes de apoyo en el país de origen y destino, recursos económicos) Las condiciones contextuales (acceso a servicios de salud y sociales, agua potable y saneamiento, alimentación, transporte y alojamiento seguro)</a:t>
            </a:r>
          </a:p>
          <a:p>
            <a:endParaRPr lang="es-C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GT" baseline="0" dirty="0" smtClean="0"/>
              <a:t>Ej. Durante los flujos masivos de 2016 se evidenciaron las diferencias en los riesgos que asumían las personas de origen haitiano o africano y las personas de origen cubano. Las personas de origen cubano viajaban con mas recursos económicos, lo cual les facilitaba el acceso a alojamiento seguro y alimentación adecuada. Asimismo al venir de un país con un sistema de salud robusto, se encontraban en un muy buen estado general de salud, haciéndoles menos vulnerables a deterioros durante la ruta. Asimismo, tenían más acceso a la información sobre la prevención de enfermedades propias de la región tales como el virus del </a:t>
            </a:r>
            <a:r>
              <a:rPr lang="es-GT" baseline="0" dirty="0" err="1" smtClean="0"/>
              <a:t>zika</a:t>
            </a:r>
            <a:r>
              <a:rPr lang="es-GT" baseline="0" dirty="0" smtClean="0"/>
              <a:t>, dengue y </a:t>
            </a:r>
            <a:r>
              <a:rPr lang="es-GT" baseline="0" dirty="0" err="1" smtClean="0"/>
              <a:t>chikungunya</a:t>
            </a:r>
            <a:r>
              <a:rPr lang="es-GT" baseline="0" dirty="0" smtClean="0"/>
              <a:t>, ya su lengua principal es el castellano. Los grupos de personas cuya lengua era el francés mostraron mayores dificultades para acceder a información y servicios de salud. </a:t>
            </a:r>
          </a:p>
          <a:p>
            <a:endParaRPr lang="es-CR" dirty="0"/>
          </a:p>
        </p:txBody>
      </p:sp>
      <p:sp>
        <p:nvSpPr>
          <p:cNvPr id="4" name="Slide Number Placeholder 3"/>
          <p:cNvSpPr>
            <a:spLocks noGrp="1"/>
          </p:cNvSpPr>
          <p:nvPr>
            <p:ph type="sldNum" sz="quarter" idx="10"/>
          </p:nvPr>
        </p:nvSpPr>
        <p:spPr/>
        <p:txBody>
          <a:bodyPr/>
          <a:lstStyle/>
          <a:p>
            <a:fld id="{939D4BA9-9AFA-4CD5-A76B-37677BA9AECD}" type="slidenum">
              <a:rPr lang="es-CR" smtClean="0"/>
              <a:t>2</a:t>
            </a:fld>
            <a:endParaRPr lang="es-CR"/>
          </a:p>
        </p:txBody>
      </p:sp>
    </p:spTree>
    <p:extLst>
      <p:ext uri="{BB962C8B-B14F-4D97-AF65-F5344CB8AC3E}">
        <p14:creationId xmlns:p14="http://schemas.microsoft.com/office/powerpoint/2010/main" val="4056271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R" dirty="0" smtClean="0"/>
              <a:t>Hoy, la agenda internacional de salud y migración se</a:t>
            </a:r>
            <a:r>
              <a:rPr lang="es-CR" baseline="0" dirty="0" smtClean="0"/>
              <a:t> encuentra en movimiento. El tema de la salud de las personas migrantes se encuentra en el ojo de la comunidad científica y política internacional. </a:t>
            </a:r>
          </a:p>
          <a:p>
            <a:endParaRPr lang="es-CR" baseline="0" dirty="0" smtClean="0"/>
          </a:p>
          <a:p>
            <a:r>
              <a:rPr lang="es-CR" baseline="0" dirty="0" smtClean="0"/>
              <a:t>Una serie de resoluciones y declaraciones internacionales hacen </a:t>
            </a:r>
            <a:r>
              <a:rPr lang="es-CR" b="1" baseline="0" dirty="0" smtClean="0"/>
              <a:t>un llamado a priorizar la salud de las personas migrantes y sus familias. </a:t>
            </a:r>
          </a:p>
          <a:p>
            <a:endParaRPr lang="es-CR" b="1" baseline="0" dirty="0" smtClean="0"/>
          </a:p>
          <a:p>
            <a:r>
              <a:rPr lang="es-CR" b="0" baseline="0" dirty="0" smtClean="0"/>
              <a:t>En los ODS se incluyen las necesidades de la población migrante, partiendo de la premisa  “nadie debe quedarse atrás”. </a:t>
            </a:r>
          </a:p>
          <a:p>
            <a:endParaRPr lang="es-CR" b="0" baseline="0" dirty="0" smtClean="0"/>
          </a:p>
          <a:p>
            <a:r>
              <a:rPr lang="es-CR" b="0" baseline="0" dirty="0" smtClean="0"/>
              <a:t>La OMS y la OPS han hecho un gran esfuerzo en visibilizar no solo las necesidades de la población migrante, sino también en establecer un marco para la acción. Desde la</a:t>
            </a:r>
            <a:r>
              <a:rPr lang="es-CR" b="1" baseline="0" dirty="0" smtClean="0"/>
              <a:t> Resolución 61.17 de 2008 sobre la salud de los migrantes </a:t>
            </a:r>
            <a:r>
              <a:rPr lang="es-CR" b="0" baseline="0" dirty="0" smtClean="0"/>
              <a:t>se establecen cuatro pilares fundamentales para el abordaje de la salud de las personas migrantes. Más recientemente en </a:t>
            </a:r>
            <a:r>
              <a:rPr lang="es-CR" b="1" baseline="0" dirty="0" smtClean="0"/>
              <a:t>octubre de 2016 la OPS </a:t>
            </a:r>
            <a:r>
              <a:rPr lang="es-CR" b="0" baseline="0" dirty="0" smtClean="0"/>
              <a:t>hace un nuevo llamado a los países a priorizar la salud de las personas migrantes en su agenda, y a la utilización de la política </a:t>
            </a:r>
            <a:r>
              <a:rPr lang="es-CR" sz="1200" i="1" kern="1200" dirty="0" smtClean="0">
                <a:solidFill>
                  <a:schemeClr val="tx1"/>
                </a:solidFill>
                <a:effectLst/>
                <a:latin typeface="+mn-lt"/>
                <a:ea typeface="+mn-ea"/>
                <a:cs typeface="+mn-cs"/>
              </a:rPr>
              <a:t>“La Salud de los Migrantes” (CD55/11).</a:t>
            </a:r>
            <a:r>
              <a:rPr lang="es-CR" sz="1200" i="1" kern="1200" baseline="0" dirty="0" smtClean="0">
                <a:solidFill>
                  <a:schemeClr val="tx1"/>
                </a:solidFill>
                <a:effectLst/>
                <a:latin typeface="+mn-lt"/>
                <a:ea typeface="+mn-ea"/>
                <a:cs typeface="+mn-cs"/>
              </a:rPr>
              <a:t> </a:t>
            </a:r>
            <a:r>
              <a:rPr lang="es-CR" sz="1200" i="0" kern="1200" dirty="0" smtClean="0">
                <a:solidFill>
                  <a:schemeClr val="tx1"/>
                </a:solidFill>
                <a:effectLst/>
                <a:latin typeface="+mn-lt"/>
                <a:ea typeface="+mn-ea"/>
                <a:cs typeface="+mn-cs"/>
              </a:rPr>
              <a:t>Más recientemente,</a:t>
            </a:r>
            <a:r>
              <a:rPr lang="es-CR" sz="1200" i="0" kern="1200" baseline="0" dirty="0" smtClean="0">
                <a:solidFill>
                  <a:schemeClr val="tx1"/>
                </a:solidFill>
                <a:effectLst/>
                <a:latin typeface="+mn-lt"/>
                <a:ea typeface="+mn-ea"/>
                <a:cs typeface="+mn-cs"/>
              </a:rPr>
              <a:t> en la Asamblea Mundial de la Salud, celebrada en mayo de 2017 el tema de la salud de las personas migrantes estuvo presente en diferentes declaraciones los países, lográndose la firma de una resolución para la promoción de la salud de las personas migrantes y refugiadas. </a:t>
            </a:r>
          </a:p>
          <a:p>
            <a:endParaRPr lang="es-CR" b="0" baseline="0" dirty="0"/>
          </a:p>
          <a:p>
            <a:r>
              <a:rPr lang="es-CR" b="0" baseline="0" dirty="0" smtClean="0"/>
              <a:t>Los pilares de la resolución 61.17 fueron retomados en </a:t>
            </a:r>
            <a:r>
              <a:rPr lang="es-CR" b="1" baseline="0" dirty="0" smtClean="0"/>
              <a:t>la Primera Reunión Consultiva Global en marzo de 2010</a:t>
            </a:r>
            <a:r>
              <a:rPr lang="es-CR" b="0" baseline="0" dirty="0" smtClean="0"/>
              <a:t>, en la cual se construyó un marco de referencia para la acción. Este marco de referencia provee a los países y organismos internacionales de una Guía para la planificación de la respuesta a las necesidades en salud de las personas migrantes. En </a:t>
            </a:r>
            <a:r>
              <a:rPr lang="es-CR" b="1" baseline="0" dirty="0" smtClean="0"/>
              <a:t>febrero de 2017 se efectuó la Segunda Reunión Consultiva Global en Sri Lanka</a:t>
            </a:r>
            <a:r>
              <a:rPr lang="es-CR" b="0" baseline="0" dirty="0" smtClean="0"/>
              <a:t>, en la cual los países incluyeron los ODS en el abordaje y establecieron un marco para la acción más amplio, que veremos más adelante. </a:t>
            </a:r>
          </a:p>
          <a:p>
            <a:endParaRPr lang="es-CR" b="0" baseline="0" dirty="0" smtClean="0"/>
          </a:p>
          <a:p>
            <a:r>
              <a:rPr lang="es-CR" b="0" baseline="0" dirty="0" smtClean="0"/>
              <a:t>En setiembre de 2016, se firma el </a:t>
            </a:r>
            <a:r>
              <a:rPr lang="es-CR" b="1" baseline="0" dirty="0" smtClean="0"/>
              <a:t>Pacto Mundial para una Migración Segura, Ordenada y Regular </a:t>
            </a:r>
            <a:r>
              <a:rPr lang="es-CR" b="0" baseline="0" dirty="0" smtClean="0"/>
              <a:t>que incorpora la salud de las personas migrantes como un componente esencial de la gestión de los flujos migratorios. </a:t>
            </a:r>
          </a:p>
          <a:p>
            <a:endParaRPr lang="es-CR" b="0" baseline="0" dirty="0" smtClean="0"/>
          </a:p>
          <a:p>
            <a:r>
              <a:rPr lang="es-CR" b="0" baseline="0" dirty="0" smtClean="0"/>
              <a:t>Más recientemente, en Abril de 2017, </a:t>
            </a:r>
            <a:r>
              <a:rPr lang="es-CR" b="1" baseline="0" dirty="0" smtClean="0"/>
              <a:t>los Ministros de Salud de Mesoamérica firmaron en ciudad de México la primera Declaración Interministerial de Mesoamérica sobre Salud y Migración,</a:t>
            </a:r>
            <a:r>
              <a:rPr lang="es-CR" b="0" baseline="0" dirty="0" smtClean="0"/>
              <a:t> por medio de la cual se comprometieron a </a:t>
            </a:r>
            <a:r>
              <a:rPr lang="es-SV" sz="1200" kern="1200" dirty="0" smtClean="0">
                <a:solidFill>
                  <a:schemeClr val="tx1"/>
                </a:solidFill>
                <a:effectLst/>
                <a:latin typeface="+mn-lt"/>
                <a:ea typeface="+mn-ea"/>
                <a:cs typeface="+mn-cs"/>
              </a:rPr>
              <a:t>mejorar la salud de las personas migrantes y reducir los riesgos a la salud pública regional y local. Entre los compromisos para la acción destacan: </a:t>
            </a:r>
            <a:endParaRPr lang="es-CR"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SV" sz="1200" i="0" kern="1200" dirty="0" smtClean="0">
                <a:solidFill>
                  <a:schemeClr val="tx1"/>
                </a:solidFill>
                <a:effectLst/>
                <a:latin typeface="+mn-lt"/>
                <a:ea typeface="+mn-ea"/>
                <a:cs typeface="+mn-cs"/>
              </a:rPr>
              <a:t>el intercambio de experiencias y buenas prácticas entre países y sectores; </a:t>
            </a:r>
            <a:endParaRPr lang="es-CR" sz="120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SV" sz="1200" i="0" kern="1200" dirty="0" smtClean="0">
                <a:solidFill>
                  <a:schemeClr val="tx1"/>
                </a:solidFill>
                <a:effectLst/>
                <a:latin typeface="+mn-lt"/>
                <a:ea typeface="+mn-ea"/>
                <a:cs typeface="+mn-cs"/>
              </a:rPr>
              <a:t>la promoción de cambios y mejoras a los marcos normativos de los Estados; </a:t>
            </a:r>
            <a:endParaRPr lang="es-CR" sz="120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SV" sz="1200" i="0" kern="1200" dirty="0" smtClean="0">
                <a:solidFill>
                  <a:schemeClr val="tx1"/>
                </a:solidFill>
                <a:effectLst/>
                <a:latin typeface="+mn-lt"/>
                <a:ea typeface="+mn-ea"/>
                <a:cs typeface="+mn-cs"/>
              </a:rPr>
              <a:t>el establecimiento de mecanismos de cooperación multilateral y de trabajo intersectorial, tanto a nivel nacional como regional; </a:t>
            </a:r>
            <a:endParaRPr lang="es-CR" sz="120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SV" sz="1200" i="0" kern="1200" dirty="0" smtClean="0">
                <a:solidFill>
                  <a:schemeClr val="tx1"/>
                </a:solidFill>
                <a:effectLst/>
                <a:latin typeface="+mn-lt"/>
                <a:ea typeface="+mn-ea"/>
                <a:cs typeface="+mn-cs"/>
              </a:rPr>
              <a:t>el fortalecimiento de las políticas migratorias y sanitarias, nacionales y regionales; y </a:t>
            </a:r>
            <a:endParaRPr lang="es-CR" sz="120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SV" sz="1200" i="0" kern="1200" dirty="0" smtClean="0">
                <a:solidFill>
                  <a:schemeClr val="tx1"/>
                </a:solidFill>
                <a:effectLst/>
                <a:latin typeface="+mn-lt"/>
                <a:ea typeface="+mn-ea"/>
                <a:cs typeface="+mn-cs"/>
              </a:rPr>
              <a:t>el compartir la experiencia de Mesoamérica en diversos foros para aportar riqueza al debate regional y global en materia de salud y migración. </a:t>
            </a:r>
            <a:endParaRPr lang="es-CR" sz="1200" i="0" kern="1200" dirty="0" smtClean="0">
              <a:solidFill>
                <a:schemeClr val="tx1"/>
              </a:solidFill>
              <a:effectLst/>
              <a:latin typeface="+mn-lt"/>
              <a:ea typeface="+mn-ea"/>
              <a:cs typeface="+mn-cs"/>
            </a:endParaRPr>
          </a:p>
          <a:p>
            <a:endParaRPr lang="es-CR" b="0" baseline="0" dirty="0" smtClean="0"/>
          </a:p>
          <a:p>
            <a:endParaRPr lang="es-CR" b="0" baseline="0" dirty="0" smtClean="0"/>
          </a:p>
        </p:txBody>
      </p:sp>
      <p:sp>
        <p:nvSpPr>
          <p:cNvPr id="4" name="Slide Number Placeholder 3"/>
          <p:cNvSpPr>
            <a:spLocks noGrp="1"/>
          </p:cNvSpPr>
          <p:nvPr>
            <p:ph type="sldNum" sz="quarter" idx="10"/>
          </p:nvPr>
        </p:nvSpPr>
        <p:spPr/>
        <p:txBody>
          <a:bodyPr/>
          <a:lstStyle/>
          <a:p>
            <a:fld id="{939D4BA9-9AFA-4CD5-A76B-37677BA9AECD}" type="slidenum">
              <a:rPr lang="es-CR" smtClean="0"/>
              <a:t>3</a:t>
            </a:fld>
            <a:endParaRPr lang="es-CR"/>
          </a:p>
        </p:txBody>
      </p:sp>
    </p:spTree>
    <p:extLst>
      <p:ext uri="{BB962C8B-B14F-4D97-AF65-F5344CB8AC3E}">
        <p14:creationId xmlns:p14="http://schemas.microsoft.com/office/powerpoint/2010/main" val="1181371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R" dirty="0" smtClean="0"/>
              <a:t>A partir</a:t>
            </a:r>
            <a:r>
              <a:rPr lang="es-CR" baseline="0" dirty="0" smtClean="0"/>
              <a:t> de los pilares para el abordaje de la salud establecidos por la OMS en la resolución 61.17, se realizaron dos reuniones consultivas globales de alto nivel para definir un marco de referencia para la acción. </a:t>
            </a:r>
          </a:p>
          <a:p>
            <a:endParaRPr lang="es-CR" baseline="0" dirty="0" smtClean="0"/>
          </a:p>
          <a:p>
            <a:r>
              <a:rPr lang="es-CR" baseline="0" dirty="0" smtClean="0"/>
              <a:t>La más reciente reunión organizada por el Gobierno de la Republica Democrática Socialista de Sri Lanka con el apoyo de la OIM y OMS, se celebró en febrero de 2017 y contó con la participación de ministros de salud y representantes de gobiernos y organismos internacionales de todo el mundo. </a:t>
            </a:r>
          </a:p>
          <a:p>
            <a:endParaRPr lang="es-CR" baseline="0" dirty="0" smtClean="0"/>
          </a:p>
          <a:p>
            <a:r>
              <a:rPr lang="es-CR" baseline="0" dirty="0" smtClean="0"/>
              <a:t>La Declaración de Colombo reafirma los principios orientadores y marco de referencia establecidos en la primera reunión consultiva global y en la declaración de Nueva York para refugiados y migrantes. Incluyendo:</a:t>
            </a:r>
          </a:p>
          <a:p>
            <a:pPr marL="171450" indent="-171450">
              <a:buFont typeface="Arial" panose="020B0604020202020204" pitchFamily="34" charset="0"/>
              <a:buChar char="•"/>
            </a:pPr>
            <a:r>
              <a:rPr lang="es-CR" baseline="0" dirty="0" smtClean="0"/>
              <a:t>El derecho a la salud física y mental, sin importar el estatus migratorio</a:t>
            </a:r>
          </a:p>
          <a:p>
            <a:pPr marL="171450" indent="-171450">
              <a:buFont typeface="Arial" panose="020B0604020202020204" pitchFamily="34" charset="0"/>
              <a:buChar char="•"/>
            </a:pPr>
            <a:r>
              <a:rPr lang="es-CR" baseline="0" dirty="0" smtClean="0"/>
              <a:t>El acceso equitativo y no discriminatorio a servicios de salud para las personas migrantes</a:t>
            </a:r>
          </a:p>
          <a:p>
            <a:pPr marL="171450" indent="-171450">
              <a:buFont typeface="Arial" panose="020B0604020202020204" pitchFamily="34" charset="0"/>
              <a:buChar char="•"/>
            </a:pPr>
            <a:r>
              <a:rPr lang="es-CR" baseline="0" dirty="0" smtClean="0"/>
              <a:t>La importancia de la coordinación multisectorial y multinacional</a:t>
            </a:r>
          </a:p>
          <a:p>
            <a:pPr marL="171450" indent="-171450">
              <a:buFont typeface="Arial" panose="020B0604020202020204" pitchFamily="34" charset="0"/>
              <a:buChar char="•"/>
            </a:pPr>
            <a:r>
              <a:rPr lang="es-CR" baseline="0" dirty="0" smtClean="0"/>
              <a:t>El rol de la OMS, OIM y otras agencias que promueven la salud de las personas migrantes</a:t>
            </a:r>
          </a:p>
          <a:p>
            <a:pPr marL="171450" indent="-171450">
              <a:buFont typeface="Arial" panose="020B0604020202020204" pitchFamily="34" charset="0"/>
              <a:buChar char="•"/>
            </a:pPr>
            <a:r>
              <a:rPr lang="es-CR" baseline="0" dirty="0" smtClean="0"/>
              <a:t>El potencial de desarrollo inherente a los proceso migratorios saludables en los países de destino, tránsito y origen y su importancia en la obtención de los ODS. </a:t>
            </a:r>
          </a:p>
          <a:p>
            <a:pPr marL="171450" indent="-171450">
              <a:buFont typeface="Arial" panose="020B0604020202020204" pitchFamily="34" charset="0"/>
              <a:buChar char="•"/>
            </a:pPr>
            <a:r>
              <a:rPr lang="es-CR" baseline="0" dirty="0" smtClean="0"/>
              <a:t>La inversión en salud para las personas migrantes proporciona dividendos positivos, en comparación con los costos de salud publica relacionados con la exclusión y negligencia de estas poblaciones</a:t>
            </a:r>
          </a:p>
          <a:p>
            <a:pPr marL="171450" indent="-171450">
              <a:buFont typeface="Arial" panose="020B0604020202020204" pitchFamily="34" charset="0"/>
              <a:buChar char="•"/>
            </a:pPr>
            <a:r>
              <a:rPr lang="es-CR" baseline="0" dirty="0" smtClean="0"/>
              <a:t>La importancia del diálogo y cooperación en temas de salud y migración</a:t>
            </a:r>
          </a:p>
          <a:p>
            <a:pPr marL="171450" indent="-171450">
              <a:buFont typeface="Arial" panose="020B0604020202020204" pitchFamily="34" charset="0"/>
              <a:buChar char="•"/>
            </a:pPr>
            <a:r>
              <a:rPr lang="es-CR" baseline="0" dirty="0" smtClean="0"/>
              <a:t>La pertinencia de iniciativas de salud global para atender las brechas en la prestación de servicios de salud. </a:t>
            </a:r>
          </a:p>
          <a:p>
            <a:pPr marL="171450" indent="-171450">
              <a:buFont typeface="Arial" panose="020B0604020202020204" pitchFamily="34" charset="0"/>
              <a:buChar char="•"/>
            </a:pPr>
            <a:r>
              <a:rPr lang="es-CR" baseline="0" dirty="0" smtClean="0"/>
              <a:t>La relevancia de los sistemas de vigilancia epidemiológicos en concordancia con el reglamento sanitario internacional  </a:t>
            </a:r>
          </a:p>
          <a:p>
            <a:pPr marL="171450" indent="-171450">
              <a:buFont typeface="Arial" panose="020B0604020202020204" pitchFamily="34" charset="0"/>
              <a:buChar char="•"/>
            </a:pPr>
            <a:r>
              <a:rPr lang="es-CR" baseline="0" dirty="0" smtClean="0"/>
              <a:t>La importancia de desarrollar diálogos para la formulación de políticas inclusivas, así como el monitoreo y evaluación de dichas políticas. </a:t>
            </a:r>
          </a:p>
          <a:p>
            <a:pPr marL="171450" indent="-171450">
              <a:buFont typeface="Arial" panose="020B0604020202020204" pitchFamily="34" charset="0"/>
              <a:buChar char="•"/>
            </a:pPr>
            <a:endParaRPr lang="es-CR" baseline="0" dirty="0" smtClean="0"/>
          </a:p>
          <a:p>
            <a:pPr marL="0" indent="0">
              <a:buFont typeface="Arial" panose="020B0604020202020204" pitchFamily="34" charset="0"/>
              <a:buNone/>
            </a:pPr>
            <a:r>
              <a:rPr lang="es-CR" baseline="0" dirty="0" smtClean="0"/>
              <a:t>El abordaje integral de la salud de las personas migrantes, incorpora:</a:t>
            </a:r>
          </a:p>
          <a:p>
            <a:r>
              <a:rPr lang="es-CR" b="1" baseline="0" dirty="0" smtClean="0"/>
              <a:t>Salud Global: </a:t>
            </a:r>
            <a:r>
              <a:rPr lang="es-CR" baseline="0" dirty="0" smtClean="0"/>
              <a:t>promover abordajes de salud preventivos y curativos para reducir la carga de enfermedad para migrantes y comunidades de acogida </a:t>
            </a:r>
          </a:p>
          <a:p>
            <a:r>
              <a:rPr lang="es-CR" b="1" baseline="0" dirty="0" smtClean="0"/>
              <a:t>Vulnerabilidad y resiliencia: </a:t>
            </a:r>
            <a:r>
              <a:rPr lang="es-CR" baseline="0" dirty="0" smtClean="0"/>
              <a:t>reducir las vulnerabilidades y mejorar la resiliencia de migrantes, comunidades y sistemas</a:t>
            </a:r>
          </a:p>
          <a:p>
            <a:r>
              <a:rPr lang="es-CR" b="1" baseline="0" dirty="0" smtClean="0"/>
              <a:t>Desarrollo: </a:t>
            </a:r>
            <a:r>
              <a:rPr lang="es-CR" baseline="0" dirty="0" smtClean="0"/>
              <a:t>Asegurar que la salud de las personas migrantes sea parte integral del desarrollo humano y económico sostenible (ODS). </a:t>
            </a:r>
          </a:p>
        </p:txBody>
      </p:sp>
      <p:sp>
        <p:nvSpPr>
          <p:cNvPr id="4" name="Slide Number Placeholder 3"/>
          <p:cNvSpPr>
            <a:spLocks noGrp="1"/>
          </p:cNvSpPr>
          <p:nvPr>
            <p:ph type="sldNum" sz="quarter" idx="10"/>
          </p:nvPr>
        </p:nvSpPr>
        <p:spPr/>
        <p:txBody>
          <a:bodyPr/>
          <a:lstStyle/>
          <a:p>
            <a:fld id="{939D4BA9-9AFA-4CD5-A76B-37677BA9AECD}" type="slidenum">
              <a:rPr lang="es-CR" smtClean="0"/>
              <a:t>4</a:t>
            </a:fld>
            <a:endParaRPr lang="es-CR"/>
          </a:p>
        </p:txBody>
      </p:sp>
    </p:spTree>
    <p:extLst>
      <p:ext uri="{BB962C8B-B14F-4D97-AF65-F5344CB8AC3E}">
        <p14:creationId xmlns:p14="http://schemas.microsoft.com/office/powerpoint/2010/main" val="3726040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R" dirty="0" smtClean="0"/>
              <a:t>No obstante, históricamente</a:t>
            </a:r>
            <a:r>
              <a:rPr lang="es-CR" baseline="0" dirty="0" smtClean="0"/>
              <a:t> las acciones de los sectores salud y migración no se encuentran articuladas.</a:t>
            </a:r>
          </a:p>
          <a:p>
            <a:r>
              <a:rPr lang="es-CR" baseline="0" dirty="0" smtClean="0"/>
              <a:t> </a:t>
            </a:r>
          </a:p>
          <a:p>
            <a:r>
              <a:rPr lang="es-CR" baseline="0" dirty="0" smtClean="0"/>
              <a:t>En Centroamérica las instituciones encargadas de velar por la salud de las personas (ministerios de salud, seguro social y establecimientos privados) no coordinan sus acciones con las instituciones que gestionan los proceso migratorios (direcciones generales de migración, servicios generales de migración, secretarías de gobernación, institutos de migración). </a:t>
            </a:r>
          </a:p>
          <a:p>
            <a:endParaRPr lang="es-C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CR" baseline="0" dirty="0" smtClean="0"/>
              <a:t>No se han establecido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R" baseline="0" dirty="0" smtClean="0"/>
              <a:t>Prioridades comunes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R" baseline="0" dirty="0" smtClean="0"/>
              <a:t>Metas y estrategias conjuntas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R" baseline="0" dirty="0" smtClean="0"/>
              <a:t>Acciones articuladas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CR" baseline="0" dirty="0" smtClean="0"/>
              <a:t>Lo que conlleva a duplicar acciones y a no maximizar el uso de recursos.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CR"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CR" baseline="0" dirty="0" smtClean="0"/>
              <a:t>El establecimiento de una agenda y plan de trabajo común entre los países de la región permitirá atender las diferentes necesidades regionales en materia de salud y migración de una forma coherente y eficiente. Identificando prioridades para la acción y estrategias para atender las necesidades tanto de las poblaciones migrantes como de los países de acogida en cada etapa del ciclo.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CR"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CR"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CR" baseline="0" dirty="0"/>
          </a:p>
        </p:txBody>
      </p:sp>
      <p:sp>
        <p:nvSpPr>
          <p:cNvPr id="4" name="Slide Number Placeholder 3"/>
          <p:cNvSpPr>
            <a:spLocks noGrp="1"/>
          </p:cNvSpPr>
          <p:nvPr>
            <p:ph type="sldNum" sz="quarter" idx="10"/>
          </p:nvPr>
        </p:nvSpPr>
        <p:spPr/>
        <p:txBody>
          <a:bodyPr/>
          <a:lstStyle/>
          <a:p>
            <a:fld id="{939D4BA9-9AFA-4CD5-A76B-37677BA9AECD}" type="slidenum">
              <a:rPr lang="es-CR" smtClean="0"/>
              <a:t>5</a:t>
            </a:fld>
            <a:endParaRPr lang="es-CR"/>
          </a:p>
        </p:txBody>
      </p:sp>
    </p:spTree>
    <p:extLst>
      <p:ext uri="{BB962C8B-B14F-4D97-AF65-F5344CB8AC3E}">
        <p14:creationId xmlns:p14="http://schemas.microsoft.com/office/powerpoint/2010/main" val="3199430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s-CR" sz="1200" b="1" dirty="0" smtClean="0">
                <a:solidFill>
                  <a:schemeClr val="bg1"/>
                </a:solidFill>
                <a:latin typeface="+mj-lt"/>
              </a:rPr>
              <a:t>¿En</a:t>
            </a:r>
            <a:r>
              <a:rPr lang="es-CR" sz="1200" b="1" baseline="0" dirty="0" smtClean="0">
                <a:solidFill>
                  <a:schemeClr val="bg1"/>
                </a:solidFill>
                <a:latin typeface="+mj-lt"/>
              </a:rPr>
              <a:t> qué beneficia la articulación de los sectores salud y migración?</a:t>
            </a:r>
          </a:p>
          <a:p>
            <a:pPr algn="just"/>
            <a:r>
              <a:rPr lang="es-CR" sz="1200" b="0" dirty="0" smtClean="0">
                <a:solidFill>
                  <a:schemeClr val="bg1"/>
                </a:solidFill>
                <a:latin typeface="+mj-lt"/>
              </a:rPr>
              <a:t>La articulación</a:t>
            </a:r>
            <a:r>
              <a:rPr lang="es-CR" sz="1200" b="0" baseline="0" dirty="0" smtClean="0">
                <a:solidFill>
                  <a:schemeClr val="bg1"/>
                </a:solidFill>
                <a:latin typeface="+mj-lt"/>
              </a:rPr>
              <a:t> de los sectores salud y migración permite atender las necesidades en salud de vinculadas a los patrones de movilidad de una forma más integral. </a:t>
            </a:r>
          </a:p>
          <a:p>
            <a:pPr algn="just"/>
            <a:endParaRPr lang="es-CR" sz="1200" b="0" baseline="0" dirty="0" smtClean="0">
              <a:solidFill>
                <a:schemeClr val="bg1"/>
              </a:solidFill>
              <a:latin typeface="+mj-lt"/>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R" sz="1200" b="1" kern="1200" baseline="0" dirty="0" smtClean="0">
                <a:solidFill>
                  <a:schemeClr val="bg1"/>
                </a:solidFill>
                <a:latin typeface="+mn-lt"/>
                <a:ea typeface="+mn-ea"/>
                <a:cs typeface="+mn-cs"/>
              </a:rPr>
              <a:t>Buenas prácticas</a:t>
            </a:r>
            <a:endParaRPr lang="es-CR" sz="1200" b="1" kern="1200" dirty="0" smtClean="0">
              <a:solidFill>
                <a:schemeClr val="bg1"/>
              </a:solidFill>
              <a:latin typeface="+mn-lt"/>
              <a:ea typeface="+mn-ea"/>
              <a:cs typeface="+mn-cs"/>
            </a:endParaRPr>
          </a:p>
          <a:p>
            <a:pPr algn="just"/>
            <a:r>
              <a:rPr lang="es-CR" sz="1200" b="0" baseline="0" dirty="0" smtClean="0">
                <a:solidFill>
                  <a:schemeClr val="bg1"/>
                </a:solidFill>
                <a:latin typeface="+mj-lt"/>
              </a:rPr>
              <a:t>Un ejemplo son los análisis epidemiológicos de los flujos migratorios por </a:t>
            </a:r>
            <a:r>
              <a:rPr lang="es-CR" sz="1200" b="0" baseline="0" dirty="0" err="1" smtClean="0">
                <a:solidFill>
                  <a:schemeClr val="bg1"/>
                </a:solidFill>
                <a:latin typeface="+mj-lt"/>
              </a:rPr>
              <a:t>Mesoamerica</a:t>
            </a:r>
            <a:r>
              <a:rPr lang="es-CR" sz="1200" b="0" baseline="0" dirty="0" smtClean="0">
                <a:solidFill>
                  <a:schemeClr val="bg1"/>
                </a:solidFill>
                <a:latin typeface="+mj-lt"/>
              </a:rPr>
              <a:t> realizados por OIM para atender la Emergencia por el Virus del </a:t>
            </a:r>
            <a:r>
              <a:rPr lang="es-CR" sz="1200" b="0" baseline="0" dirty="0" err="1" smtClean="0">
                <a:solidFill>
                  <a:schemeClr val="bg1"/>
                </a:solidFill>
                <a:latin typeface="+mj-lt"/>
              </a:rPr>
              <a:t>Zika</a:t>
            </a:r>
            <a:r>
              <a:rPr lang="es-CR" sz="1200" b="0" baseline="0" dirty="0" smtClean="0">
                <a:solidFill>
                  <a:schemeClr val="bg1"/>
                </a:solidFill>
                <a:latin typeface="+mj-lt"/>
              </a:rPr>
              <a:t> en 2016. </a:t>
            </a:r>
            <a:endParaRPr lang="es-CR" sz="1200" b="0" dirty="0" smtClean="0">
              <a:solidFill>
                <a:schemeClr val="bg1"/>
              </a:solidFill>
              <a:latin typeface="+mj-lt"/>
            </a:endParaRPr>
          </a:p>
          <a:p>
            <a:pPr algn="just"/>
            <a:endParaRPr lang="es-CR" sz="1200" b="0" dirty="0" smtClean="0">
              <a:solidFill>
                <a:schemeClr val="bg1"/>
              </a:solidFill>
              <a:latin typeface="+mj-lt"/>
            </a:endParaRPr>
          </a:p>
          <a:p>
            <a:pPr algn="just"/>
            <a:r>
              <a:rPr lang="es-CR" sz="1200" b="0" dirty="0" smtClean="0">
                <a:solidFill>
                  <a:schemeClr val="bg1"/>
                </a:solidFill>
                <a:latin typeface="+mj-lt"/>
              </a:rPr>
              <a:t>A</a:t>
            </a:r>
            <a:r>
              <a:rPr lang="es-CR" sz="1200" b="0" baseline="0" dirty="0" smtClean="0">
                <a:solidFill>
                  <a:schemeClr val="bg1"/>
                </a:solidFill>
                <a:latin typeface="+mj-lt"/>
              </a:rPr>
              <a:t> finales del 2016 OIM realizó un estudio sobre el vínculo epidemiológico entre el virus del </a:t>
            </a:r>
            <a:r>
              <a:rPr lang="es-CR" sz="1200" b="0" baseline="0" dirty="0" err="1" smtClean="0">
                <a:solidFill>
                  <a:schemeClr val="bg1"/>
                </a:solidFill>
                <a:latin typeface="+mj-lt"/>
              </a:rPr>
              <a:t>Zika</a:t>
            </a:r>
            <a:r>
              <a:rPr lang="es-CR" sz="1200" b="0" baseline="0" dirty="0" smtClean="0">
                <a:solidFill>
                  <a:schemeClr val="bg1"/>
                </a:solidFill>
                <a:latin typeface="+mj-lt"/>
              </a:rPr>
              <a:t> y los flujos migratorios por la región. </a:t>
            </a:r>
          </a:p>
          <a:p>
            <a:pPr marL="171450" indent="-171450" algn="just">
              <a:buFont typeface="Arial" panose="020B0604020202020204" pitchFamily="34" charset="0"/>
              <a:buChar char="•"/>
            </a:pPr>
            <a:r>
              <a:rPr lang="es-CR" sz="1200" b="0" baseline="0" dirty="0" smtClean="0">
                <a:solidFill>
                  <a:schemeClr val="bg1"/>
                </a:solidFill>
                <a:latin typeface="+mj-lt"/>
              </a:rPr>
              <a:t>Se identificaron puntos calientes y zonas de riesgo en las principales rutas migratorias.  </a:t>
            </a:r>
            <a:endParaRPr lang="es-CR" sz="1200" b="0" dirty="0" smtClean="0">
              <a:solidFill>
                <a:schemeClr val="bg1"/>
              </a:solidFill>
              <a:latin typeface="+mj-lt"/>
            </a:endParaRPr>
          </a:p>
          <a:p>
            <a:pPr marL="171450" indent="-171450" algn="just">
              <a:buFont typeface="Arial" panose="020B0604020202020204" pitchFamily="34" charset="0"/>
              <a:buChar char="•"/>
            </a:pPr>
            <a:r>
              <a:rPr lang="es-CR" sz="1200" b="0" dirty="0" smtClean="0">
                <a:solidFill>
                  <a:schemeClr val="bg1"/>
                </a:solidFill>
                <a:latin typeface="+mj-lt"/>
              </a:rPr>
              <a:t>Alta incidencia de</a:t>
            </a:r>
            <a:r>
              <a:rPr lang="es-CR" sz="1200" b="0" dirty="0" smtClean="0">
                <a:latin typeface="+mj-lt"/>
              </a:rPr>
              <a:t>l virus del </a:t>
            </a:r>
            <a:r>
              <a:rPr lang="es-CR" sz="1200" b="0" dirty="0" err="1" smtClean="0">
                <a:latin typeface="+mj-lt"/>
              </a:rPr>
              <a:t>Zika</a:t>
            </a:r>
            <a:r>
              <a:rPr lang="es-CR" sz="1200" b="0" dirty="0" smtClean="0">
                <a:latin typeface="+mj-lt"/>
              </a:rPr>
              <a:t> (&gt;100 casos) + Alta incidencia Migratoria (usualmente en puntos de entrada, lugares de paso y albergues formales e informales).</a:t>
            </a:r>
          </a:p>
          <a:p>
            <a:pPr marL="171450" indent="-171450" algn="just">
              <a:buFont typeface="Arial" panose="020B0604020202020204" pitchFamily="34" charset="0"/>
              <a:buChar char="•"/>
            </a:pPr>
            <a:r>
              <a:rPr lang="es-CR" sz="1200" b="0" dirty="0" smtClean="0">
                <a:latin typeface="+mj-lt"/>
              </a:rPr>
              <a:t>La</a:t>
            </a:r>
            <a:r>
              <a:rPr lang="es-CR" sz="1200" b="0" baseline="0" dirty="0" smtClean="0">
                <a:latin typeface="+mj-lt"/>
              </a:rPr>
              <a:t> identificación de puntos calientes probó que la </a:t>
            </a:r>
            <a:r>
              <a:rPr lang="es-CR" sz="1200" b="0" dirty="0" smtClean="0">
                <a:latin typeface="+mj-lt"/>
              </a:rPr>
              <a:t>alta</a:t>
            </a:r>
            <a:r>
              <a:rPr lang="es-CR" sz="1200" b="0" baseline="0" dirty="0" smtClean="0">
                <a:latin typeface="+mj-lt"/>
              </a:rPr>
              <a:t> densidad migratoria NO NECESARIAMENTE implica un incremento en la transmisión del virus del </a:t>
            </a:r>
            <a:r>
              <a:rPr lang="es-CR" sz="1200" b="0" baseline="0" dirty="0" err="1" smtClean="0">
                <a:latin typeface="+mj-lt"/>
              </a:rPr>
              <a:t>Zika</a:t>
            </a:r>
            <a:r>
              <a:rPr lang="es-CR" sz="1200" b="0" baseline="0" dirty="0" smtClean="0">
                <a:latin typeface="+mj-lt"/>
              </a:rPr>
              <a:t>. Es decir, la presencia de rutas migratorias por una región no aumenta el riesgo de transmisión para esa población o para la comunidad de acogida. </a:t>
            </a:r>
          </a:p>
          <a:p>
            <a:pPr marL="171450" indent="-171450" algn="just">
              <a:buFont typeface="Arial" panose="020B0604020202020204" pitchFamily="34" charset="0"/>
              <a:buChar char="•"/>
            </a:pPr>
            <a:r>
              <a:rPr lang="es-CR" sz="1200" b="0" baseline="0" dirty="0" smtClean="0">
                <a:latin typeface="+mj-lt"/>
              </a:rPr>
              <a:t>El riesgo de transmisión está más relacionado con las condiciones ambientales idóneas para la proliferación del mosquito y las estrategias de control vectorial y gestión de los flujos migratorios implementadas en las comunidades de acogida. </a:t>
            </a:r>
          </a:p>
          <a:p>
            <a:pPr algn="just"/>
            <a:endParaRPr lang="es-CR" sz="1200" b="0" baseline="0" dirty="0" smtClean="0">
              <a:latin typeface="+mj-lt"/>
            </a:endParaRPr>
          </a:p>
          <a:p>
            <a:r>
              <a:rPr lang="es-CR" sz="1200" b="0" dirty="0" smtClean="0">
                <a:latin typeface="+mj-lt"/>
              </a:rPr>
              <a:t>Ejemplo:</a:t>
            </a:r>
            <a:r>
              <a:rPr lang="es-CR" sz="1200" b="0" baseline="0" dirty="0" smtClean="0">
                <a:latin typeface="+mj-lt"/>
              </a:rPr>
              <a:t> Existe alta densidad migratoria en Tijuana, Mexicali y Ciudad de Juárez, sin embargo la incidencia del virus del </a:t>
            </a:r>
            <a:r>
              <a:rPr lang="es-CR" sz="1200" b="0" baseline="0" dirty="0" err="1" smtClean="0">
                <a:latin typeface="+mj-lt"/>
              </a:rPr>
              <a:t>Zika</a:t>
            </a:r>
            <a:r>
              <a:rPr lang="es-CR" sz="1200" b="0" baseline="0" dirty="0" smtClean="0">
                <a:latin typeface="+mj-lt"/>
              </a:rPr>
              <a:t> es baja por que las condiciones ambientales no son ideales para la proliferación del moquito. </a:t>
            </a:r>
            <a:endParaRPr lang="es-CR" sz="1200" b="0" dirty="0" smtClean="0">
              <a:latin typeface="+mj-lt"/>
            </a:endParaRPr>
          </a:p>
        </p:txBody>
      </p:sp>
      <p:sp>
        <p:nvSpPr>
          <p:cNvPr id="4" name="Slide Number Placeholder 3"/>
          <p:cNvSpPr>
            <a:spLocks noGrp="1"/>
          </p:cNvSpPr>
          <p:nvPr>
            <p:ph type="sldNum" sz="quarter" idx="10"/>
          </p:nvPr>
        </p:nvSpPr>
        <p:spPr/>
        <p:txBody>
          <a:bodyPr/>
          <a:lstStyle/>
          <a:p>
            <a:fld id="{939D4BA9-9AFA-4CD5-A76B-37677BA9AECD}" type="slidenum">
              <a:rPr lang="es-CR" smtClean="0"/>
              <a:t>6</a:t>
            </a:fld>
            <a:endParaRPr lang="es-CR"/>
          </a:p>
        </p:txBody>
      </p:sp>
    </p:spTree>
    <p:extLst>
      <p:ext uri="{BB962C8B-B14F-4D97-AF65-F5344CB8AC3E}">
        <p14:creationId xmlns:p14="http://schemas.microsoft.com/office/powerpoint/2010/main" val="3007228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R" dirty="0" smtClean="0"/>
              <a:t>Documento desarrollado por la</a:t>
            </a:r>
            <a:r>
              <a:rPr lang="es-CR" baseline="0" dirty="0" smtClean="0"/>
              <a:t> Unidad de Salud de OIM RO San José para orientar a los países en el desarrollo de acciones concretas para el abordaje de la salud de las personas migrantes en tránsito por </a:t>
            </a:r>
            <a:r>
              <a:rPr lang="es-CR" baseline="0" dirty="0" err="1" smtClean="0"/>
              <a:t>mesoamérica</a:t>
            </a:r>
            <a:r>
              <a:rPr lang="es-CR" baseline="0" dirty="0" smtClean="0"/>
              <a:t>. </a:t>
            </a:r>
          </a:p>
          <a:p>
            <a:endParaRPr lang="es-CR" baseline="0" dirty="0" smtClean="0"/>
          </a:p>
          <a:p>
            <a:r>
              <a:rPr lang="es-CR" baseline="0" dirty="0" smtClean="0"/>
              <a:t>Cada Pilar incluye:</a:t>
            </a:r>
          </a:p>
          <a:p>
            <a:r>
              <a:rPr lang="es-CR" baseline="0" dirty="0" smtClean="0"/>
              <a:t>Actividades estratégicas y acciones clave</a:t>
            </a:r>
          </a:p>
          <a:p>
            <a:endParaRPr lang="es-CR" baseline="0" dirty="0" smtClean="0"/>
          </a:p>
          <a:p>
            <a:r>
              <a:rPr lang="es-CR" baseline="0" dirty="0" smtClean="0"/>
              <a:t>El documento digital se encuentra disponible en el sitio web de OIM RO San José. </a:t>
            </a:r>
            <a:endParaRPr lang="es-CR" dirty="0"/>
          </a:p>
        </p:txBody>
      </p:sp>
      <p:sp>
        <p:nvSpPr>
          <p:cNvPr id="4" name="Slide Number Placeholder 3"/>
          <p:cNvSpPr>
            <a:spLocks noGrp="1"/>
          </p:cNvSpPr>
          <p:nvPr>
            <p:ph type="sldNum" sz="quarter" idx="10"/>
          </p:nvPr>
        </p:nvSpPr>
        <p:spPr/>
        <p:txBody>
          <a:bodyPr/>
          <a:lstStyle/>
          <a:p>
            <a:fld id="{939D4BA9-9AFA-4CD5-A76B-37677BA9AECD}" type="slidenum">
              <a:rPr lang="es-CR" smtClean="0"/>
              <a:t>7</a:t>
            </a:fld>
            <a:endParaRPr lang="es-CR"/>
          </a:p>
        </p:txBody>
      </p:sp>
    </p:spTree>
    <p:extLst>
      <p:ext uri="{BB962C8B-B14F-4D97-AF65-F5344CB8AC3E}">
        <p14:creationId xmlns:p14="http://schemas.microsoft.com/office/powerpoint/2010/main" val="4201637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R" dirty="0" smtClean="0"/>
              <a:t>OIM pone</a:t>
            </a:r>
            <a:r>
              <a:rPr lang="es-CR" baseline="0" dirty="0" smtClean="0"/>
              <a:t> a disposición de los socios la </a:t>
            </a:r>
            <a:r>
              <a:rPr lang="es-CR" b="1" baseline="0" dirty="0" smtClean="0"/>
              <a:t>Iniciativa Conjunta de Salud para las Personas Migrantes y sus familias (INCOSAMI) </a:t>
            </a:r>
          </a:p>
          <a:p>
            <a:pPr marL="171450" indent="-171450">
              <a:buFont typeface="Arial" panose="020B0604020202020204" pitchFamily="34" charset="0"/>
              <a:buChar char="•"/>
            </a:pPr>
            <a:r>
              <a:rPr lang="es-CR" b="1" baseline="0" dirty="0" smtClean="0"/>
              <a:t>INCOSAMI </a:t>
            </a:r>
            <a:r>
              <a:rPr lang="es-CR" b="0" baseline="0" dirty="0" smtClean="0"/>
              <a:t>es u</a:t>
            </a:r>
            <a:r>
              <a:rPr lang="es-CR" baseline="0" dirty="0" smtClean="0"/>
              <a:t>na m</a:t>
            </a:r>
            <a:r>
              <a:rPr lang="es-CR" dirty="0" smtClean="0"/>
              <a:t>esa de Coordinación</a:t>
            </a:r>
            <a:r>
              <a:rPr lang="es-CR" baseline="0" dirty="0" smtClean="0"/>
              <a:t> Técnica </a:t>
            </a:r>
            <a:r>
              <a:rPr lang="es-CR" dirty="0" smtClean="0"/>
              <a:t>Regional</a:t>
            </a:r>
          </a:p>
          <a:p>
            <a:pPr marL="171450" indent="-171450">
              <a:buFont typeface="Arial" panose="020B0604020202020204" pitchFamily="34" charset="0"/>
              <a:buChar char="•"/>
            </a:pPr>
            <a:r>
              <a:rPr lang="es-CR" dirty="0" smtClean="0"/>
              <a:t>Coloca</a:t>
            </a:r>
            <a:r>
              <a:rPr lang="es-CR" baseline="0" dirty="0" smtClean="0"/>
              <a:t> actores de alto nivel técnico de los sectores salud y migración en una misma mesa de diálogo, con el fin de alcanzar 3 objetivos estratégicos para la región. </a:t>
            </a:r>
            <a:endParaRPr lang="es-CR" dirty="0" smtClean="0"/>
          </a:p>
          <a:p>
            <a:endParaRPr lang="es-CR" b="1" dirty="0" smtClean="0"/>
          </a:p>
          <a:p>
            <a:pPr marL="228600" indent="-228600">
              <a:buFont typeface="+mj-lt"/>
              <a:buAutoNum type="arabicPeriod"/>
            </a:pPr>
            <a:r>
              <a:rPr lang="es-CR" b="1" dirty="0" smtClean="0"/>
              <a:t>Información</a:t>
            </a:r>
            <a:r>
              <a:rPr lang="es-CR" b="1" baseline="0" dirty="0" smtClean="0"/>
              <a:t> Estratégica: </a:t>
            </a:r>
            <a:r>
              <a:rPr lang="es-CR" dirty="0" smtClean="0"/>
              <a:t>Asegurar el acceso a información estratégica que informe la toma de decisiones, la creación de políticas y la programación regional, con el fin de mejorar la salud de las personas migrantes y sus familias</a:t>
            </a:r>
          </a:p>
          <a:p>
            <a:pPr marL="228600" indent="-228600">
              <a:buFont typeface="+mj-lt"/>
              <a:buAutoNum type="arabicPeriod"/>
            </a:pPr>
            <a:r>
              <a:rPr lang="es-CR" b="1" dirty="0" smtClean="0"/>
              <a:t>Conformación de Alianzas: </a:t>
            </a:r>
            <a:r>
              <a:rPr lang="es-CR" dirty="0" smtClean="0"/>
              <a:t>Crear y fortalecer las alianzas multisectoriales y multinacionales para vincular y desarrollar estrategias y planes de acción regionales y nacionales específicos al contexto y necesidades en salud de las personas migrantes y sus familias.</a:t>
            </a:r>
          </a:p>
          <a:p>
            <a:pPr marL="228600" indent="-228600">
              <a:buFont typeface="+mj-lt"/>
              <a:buAutoNum type="arabicPeriod"/>
            </a:pPr>
            <a:r>
              <a:rPr lang="es-CR" b="1" dirty="0" smtClean="0"/>
              <a:t>Promoción de Políticas Inclusivas: </a:t>
            </a:r>
            <a:r>
              <a:rPr lang="es-CR" dirty="0" smtClean="0"/>
              <a:t>Promover y facilitar instrumentos internacionales, políticas y leyes que aseguren a las personas migrantes y sus familias la igualdad en el acceso a servicios sociales y de salud en la región.</a:t>
            </a:r>
          </a:p>
          <a:p>
            <a:pPr marL="0" indent="0">
              <a:buNone/>
            </a:pPr>
            <a:endParaRPr lang="es-CR" dirty="0" smtClean="0"/>
          </a:p>
          <a:p>
            <a:pPr marL="0" indent="0">
              <a:buNone/>
            </a:pPr>
            <a:r>
              <a:rPr lang="es-CR" b="1" dirty="0" smtClean="0"/>
              <a:t>Para lograr sus objetivos</a:t>
            </a:r>
            <a:r>
              <a:rPr lang="es-CR" b="1" baseline="0" dirty="0" smtClean="0"/>
              <a:t> p</a:t>
            </a:r>
            <a:r>
              <a:rPr lang="es-CR" b="1" dirty="0" smtClean="0"/>
              <a:t>ropone entre sus acciones:</a:t>
            </a:r>
          </a:p>
          <a:p>
            <a:pPr marL="171450" indent="-171450">
              <a:buFont typeface="Arial" panose="020B0604020202020204" pitchFamily="34" charset="0"/>
              <a:buChar char="•"/>
            </a:pPr>
            <a:r>
              <a:rPr lang="es-CR" dirty="0" smtClean="0"/>
              <a:t>Dos Reuniones presenciales</a:t>
            </a:r>
            <a:r>
              <a:rPr lang="es-CR" baseline="0" dirty="0" smtClean="0"/>
              <a:t> al año con participación de actores técnicos de los sectores salud y migración en toda la región</a:t>
            </a:r>
          </a:p>
          <a:p>
            <a:pPr marL="171450" indent="-171450">
              <a:buFont typeface="Arial" panose="020B0604020202020204" pitchFamily="34" charset="0"/>
              <a:buChar char="•"/>
            </a:pPr>
            <a:r>
              <a:rPr lang="es-CR" baseline="0" dirty="0" smtClean="0"/>
              <a:t>El establecimiento de un Comité Directivo Técnico de especialistas en materia de salud y migración</a:t>
            </a:r>
          </a:p>
          <a:p>
            <a:pPr marL="171450" indent="-171450">
              <a:buFont typeface="Arial" panose="020B0604020202020204" pitchFamily="34" charset="0"/>
              <a:buChar char="•"/>
            </a:pPr>
            <a:r>
              <a:rPr lang="es-CR" baseline="0" dirty="0" smtClean="0"/>
              <a:t>El desarrollo de un Plan de Acción Regional en Salud y Migración</a:t>
            </a:r>
            <a:endParaRPr lang="es-CR" dirty="0" smtClean="0"/>
          </a:p>
          <a:p>
            <a:pPr marL="171450" indent="-171450">
              <a:buFont typeface="Arial" panose="020B0604020202020204" pitchFamily="34" charset="0"/>
              <a:buChar char="•"/>
            </a:pPr>
            <a:r>
              <a:rPr lang="es-CR" dirty="0" smtClean="0"/>
              <a:t>La construcción de una </a:t>
            </a:r>
            <a:r>
              <a:rPr lang="es-CR" b="1" dirty="0" smtClean="0"/>
              <a:t>Plataforma Virtual de Gestión</a:t>
            </a:r>
            <a:r>
              <a:rPr lang="es-CR" b="1" baseline="0" dirty="0" smtClean="0"/>
              <a:t> del Conocimiento (Sitio Web)</a:t>
            </a:r>
          </a:p>
          <a:p>
            <a:pPr marL="171450" indent="-171450">
              <a:buFont typeface="Arial" panose="020B0604020202020204" pitchFamily="34" charset="0"/>
              <a:buChar char="•"/>
            </a:pPr>
            <a:r>
              <a:rPr lang="es-CR" baseline="0" dirty="0" smtClean="0"/>
              <a:t>La facilitación del intercambio de información por medio de listas de contactos</a:t>
            </a:r>
          </a:p>
          <a:p>
            <a:pPr marL="171450" indent="-171450">
              <a:buFont typeface="Arial" panose="020B0604020202020204" pitchFamily="34" charset="0"/>
              <a:buChar char="•"/>
            </a:pPr>
            <a:r>
              <a:rPr lang="es-CR" baseline="0" dirty="0" smtClean="0"/>
              <a:t>Desarrollo y actualización regular de un Calendario de eventos en Salud y Migración</a:t>
            </a:r>
          </a:p>
          <a:p>
            <a:pPr marL="171450" indent="-171450">
              <a:buFont typeface="Arial" panose="020B0604020202020204" pitchFamily="34" charset="0"/>
              <a:buChar char="•"/>
            </a:pPr>
            <a:r>
              <a:rPr lang="es-CR" baseline="0" dirty="0" smtClean="0"/>
              <a:t>El desarrollo de Boletines informativos para mantener a los socios informados </a:t>
            </a:r>
          </a:p>
          <a:p>
            <a:pPr marL="171450" indent="-171450">
              <a:buFont typeface="Arial" panose="020B0604020202020204" pitchFamily="34" charset="0"/>
              <a:buChar char="•"/>
            </a:pPr>
            <a:endParaRPr lang="es-CR"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CR" b="1" dirty="0" smtClean="0"/>
              <a:t>Plataforma Virtual de Gestión</a:t>
            </a:r>
            <a:r>
              <a:rPr lang="es-CR" b="1" baseline="0" dirty="0" smtClean="0"/>
              <a:t> del Conocimiento es una herramienta innovadora que permitirá:</a:t>
            </a:r>
          </a:p>
          <a:p>
            <a:pPr marL="285750" indent="-285750" algn="just">
              <a:buFont typeface="Arial" panose="020B0604020202020204" pitchFamily="34" charset="0"/>
              <a:buChar char="•"/>
            </a:pPr>
            <a:r>
              <a:rPr lang="es-CR" sz="2000" b="1" dirty="0" smtClean="0"/>
              <a:t>Almacenar y compartir información</a:t>
            </a:r>
            <a:r>
              <a:rPr lang="es-CR" sz="2000" dirty="0" smtClean="0"/>
              <a:t>:</a:t>
            </a:r>
          </a:p>
          <a:p>
            <a:pPr marL="1257300" lvl="2" indent="-342900" algn="just">
              <a:buFont typeface="Symbol" panose="05050102010706020507" pitchFamily="18" charset="2"/>
              <a:buChar char=""/>
            </a:pPr>
            <a:r>
              <a:rPr lang="es-CR" sz="2000" dirty="0" smtClean="0"/>
              <a:t>Datos brutos e indicadores sobre salud y migración </a:t>
            </a:r>
          </a:p>
          <a:p>
            <a:pPr marL="1257300" lvl="2" indent="-342900" algn="just">
              <a:buFont typeface="Symbol" panose="05050102010706020507" pitchFamily="18" charset="2"/>
              <a:buChar char=""/>
            </a:pPr>
            <a:r>
              <a:rPr lang="es-CR" sz="2000" dirty="0" smtClean="0"/>
              <a:t>Documentos oficiales de gobierno</a:t>
            </a:r>
          </a:p>
          <a:p>
            <a:pPr marL="1257300" lvl="2" indent="-342900" algn="just">
              <a:buFont typeface="Symbol" panose="05050102010706020507" pitchFamily="18" charset="2"/>
              <a:buChar char=""/>
            </a:pPr>
            <a:r>
              <a:rPr lang="es-CR" sz="2000" dirty="0" smtClean="0"/>
              <a:t>Proyectos exitosos y buenas prácticas</a:t>
            </a:r>
          </a:p>
          <a:p>
            <a:pPr marL="1257300" lvl="2" indent="-342900" algn="just">
              <a:buFont typeface="Symbol" panose="05050102010706020507" pitchFamily="18" charset="2"/>
              <a:buChar char=""/>
            </a:pPr>
            <a:r>
              <a:rPr lang="es-CR" sz="2000" dirty="0" smtClean="0"/>
              <a:t>Hallazgos científicos</a:t>
            </a:r>
          </a:p>
          <a:p>
            <a:pPr marL="1257300" lvl="2" indent="-342900" algn="just">
              <a:buFont typeface="Symbol" panose="05050102010706020507" pitchFamily="18" charset="2"/>
              <a:buChar char=""/>
            </a:pPr>
            <a:r>
              <a:rPr lang="es-CR" sz="2000" dirty="0" smtClean="0"/>
              <a:t>Herramientas para planificación</a:t>
            </a:r>
          </a:p>
          <a:p>
            <a:pPr marL="342900" indent="-342900" algn="just">
              <a:buFont typeface="Arial" panose="020B0604020202020204" pitchFamily="34" charset="0"/>
              <a:buChar char="•"/>
            </a:pPr>
            <a:r>
              <a:rPr lang="es-CR" sz="2000" b="1" dirty="0" smtClean="0"/>
              <a:t>Promover la sistematización de:</a:t>
            </a:r>
          </a:p>
          <a:p>
            <a:pPr marL="1257300" lvl="2" indent="-342900" algn="just">
              <a:buFont typeface="Symbol" panose="05050102010706020507" pitchFamily="18" charset="2"/>
              <a:buChar char=""/>
            </a:pPr>
            <a:r>
              <a:rPr lang="es-CR" sz="2000" dirty="0" smtClean="0"/>
              <a:t>Buenas prácticas</a:t>
            </a:r>
          </a:p>
          <a:p>
            <a:pPr marL="1257300" lvl="2" indent="-342900" algn="just">
              <a:buFont typeface="Symbol" panose="05050102010706020507" pitchFamily="18" charset="2"/>
              <a:buChar char=""/>
            </a:pPr>
            <a:r>
              <a:rPr lang="es-CR" sz="2000" dirty="0" smtClean="0"/>
              <a:t>Proyectos Exitosos</a:t>
            </a:r>
          </a:p>
          <a:p>
            <a:pPr marL="1257300" lvl="2" indent="-342900" algn="just">
              <a:buFont typeface="Symbol" panose="05050102010706020507" pitchFamily="18" charset="2"/>
              <a:buChar char=""/>
            </a:pPr>
            <a:r>
              <a:rPr lang="es-CR" sz="2000" dirty="0" smtClean="0"/>
              <a:t>Lecciones aprendidas </a:t>
            </a:r>
          </a:p>
          <a:p>
            <a:pPr marL="342900" indent="-342900" algn="just">
              <a:buFont typeface="Arial" panose="020B0604020202020204" pitchFamily="34" charset="0"/>
              <a:buChar char="•"/>
            </a:pPr>
            <a:r>
              <a:rPr lang="es-CR" sz="2000" b="1" dirty="0" smtClean="0"/>
              <a:t>Generar documentos metodológicos, proyectos tipo u otros</a:t>
            </a:r>
            <a:endParaRPr lang="es-CR" sz="1600" b="1" dirty="0" smtClean="0"/>
          </a:p>
          <a:p>
            <a:pPr marL="171450" indent="-171450">
              <a:buFont typeface="Arial" panose="020B0604020202020204" pitchFamily="34" charset="0"/>
              <a:buChar char="•"/>
            </a:pPr>
            <a:endParaRPr lang="es-CR" dirty="0" smtClean="0"/>
          </a:p>
          <a:p>
            <a:pPr marL="171450" indent="-171450">
              <a:buFont typeface="Arial" panose="020B0604020202020204" pitchFamily="34" charset="0"/>
              <a:buChar char="•"/>
            </a:pPr>
            <a:endParaRPr lang="es-CR" dirty="0"/>
          </a:p>
        </p:txBody>
      </p:sp>
      <p:sp>
        <p:nvSpPr>
          <p:cNvPr id="4" name="Slide Number Placeholder 3"/>
          <p:cNvSpPr>
            <a:spLocks noGrp="1"/>
          </p:cNvSpPr>
          <p:nvPr>
            <p:ph type="sldNum" sz="quarter" idx="10"/>
          </p:nvPr>
        </p:nvSpPr>
        <p:spPr/>
        <p:txBody>
          <a:bodyPr/>
          <a:lstStyle/>
          <a:p>
            <a:fld id="{939D4BA9-9AFA-4CD5-A76B-37677BA9AECD}" type="slidenum">
              <a:rPr lang="es-CR" smtClean="0"/>
              <a:t>8</a:t>
            </a:fld>
            <a:endParaRPr lang="es-CR"/>
          </a:p>
        </p:txBody>
      </p:sp>
    </p:spTree>
    <p:extLst>
      <p:ext uri="{BB962C8B-B14F-4D97-AF65-F5344CB8AC3E}">
        <p14:creationId xmlns:p14="http://schemas.microsoft.com/office/powerpoint/2010/main" val="2954762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R" dirty="0" smtClean="0"/>
              <a:t>La</a:t>
            </a:r>
            <a:r>
              <a:rPr lang="es-CR" baseline="0" dirty="0" smtClean="0"/>
              <a:t> Iniciativa Conjunta (INCOSAMI)</a:t>
            </a:r>
          </a:p>
          <a:p>
            <a:endParaRPr lang="es-CR" baseline="0" dirty="0" smtClean="0"/>
          </a:p>
          <a:p>
            <a:r>
              <a:rPr lang="es-CR" baseline="0" dirty="0" smtClean="0"/>
              <a:t>Tiene tres componentes principales </a:t>
            </a:r>
          </a:p>
          <a:p>
            <a:pPr marL="228600" indent="-228600">
              <a:buAutoNum type="arabicPeriod"/>
            </a:pPr>
            <a:r>
              <a:rPr lang="es-CR" baseline="0" dirty="0" smtClean="0"/>
              <a:t>La coordinación</a:t>
            </a:r>
          </a:p>
          <a:p>
            <a:pPr marL="228600" indent="-228600">
              <a:buAutoNum type="arabicPeriod"/>
            </a:pPr>
            <a:r>
              <a:rPr lang="es-CR" baseline="0" dirty="0" smtClean="0"/>
              <a:t>El Comité Directivo</a:t>
            </a:r>
          </a:p>
          <a:p>
            <a:pPr marL="228600" indent="-228600">
              <a:buAutoNum type="arabicPeriod"/>
            </a:pPr>
            <a:r>
              <a:rPr lang="es-CR" baseline="0" dirty="0" smtClean="0"/>
              <a:t>El cuerpo de organizaciones socias. </a:t>
            </a:r>
          </a:p>
          <a:p>
            <a:pPr marL="228600" indent="-228600">
              <a:buAutoNum type="arabicPeriod"/>
            </a:pPr>
            <a:endParaRPr lang="es-CR" baseline="0" dirty="0" smtClean="0"/>
          </a:p>
          <a:p>
            <a:pPr marL="0" indent="0">
              <a:buNone/>
            </a:pPr>
            <a:r>
              <a:rPr lang="es-CR" baseline="0" dirty="0" smtClean="0"/>
              <a:t>El rol del </a:t>
            </a:r>
            <a:r>
              <a:rPr lang="es-CR" b="1" baseline="0" dirty="0" smtClean="0"/>
              <a:t>coordinador técnico </a:t>
            </a:r>
            <a:r>
              <a:rPr lang="es-CR" baseline="0" dirty="0" smtClean="0"/>
              <a:t>es gestionar todas las acciones referentes al funcionamiento de la iniciativa conjunta, servir de enlace entre los socios, facilitar el intercambio de información y la coordinación de acciones. </a:t>
            </a:r>
          </a:p>
          <a:p>
            <a:pPr marL="0" indent="0">
              <a:buNone/>
            </a:pPr>
            <a:endParaRPr lang="es-CR" baseline="0" dirty="0" smtClean="0"/>
          </a:p>
          <a:p>
            <a:pPr marL="0" indent="0">
              <a:buNone/>
            </a:pPr>
            <a:r>
              <a:rPr lang="es-CR" baseline="0" dirty="0" smtClean="0"/>
              <a:t>El </a:t>
            </a:r>
            <a:r>
              <a:rPr lang="es-CR" b="1" baseline="0" dirty="0" smtClean="0"/>
              <a:t>comité directivo </a:t>
            </a:r>
            <a:r>
              <a:rPr lang="es-CR" baseline="0" dirty="0" smtClean="0"/>
              <a:t>(compuesto por 9 representantes) es responsable de dar orientación técnica a la Iniciativa Conjunta, establecer prioridades programáticas, impulsar acciones en materia de salud y migración y movilizar recursos. Varias instituciones han mostrado interés en formar parte de este comité directivo, el cual será ratificado en la primera reunión presencial de INCOSAMI en agosto del presente año. </a:t>
            </a:r>
          </a:p>
          <a:p>
            <a:pPr marL="0" indent="0">
              <a:buNone/>
            </a:pPr>
            <a:endParaRPr lang="es-CR" baseline="0" dirty="0" smtClean="0"/>
          </a:p>
          <a:p>
            <a:pPr marL="0" indent="0">
              <a:buNone/>
            </a:pPr>
            <a:r>
              <a:rPr lang="es-CR" baseline="0" dirty="0" smtClean="0"/>
              <a:t>Las </a:t>
            </a:r>
            <a:r>
              <a:rPr lang="es-CR" b="1" baseline="0" dirty="0" smtClean="0"/>
              <a:t>organizaciones socias </a:t>
            </a:r>
            <a:r>
              <a:rPr lang="es-CR" baseline="0" dirty="0" smtClean="0"/>
              <a:t>son los principales beneficiarios de la Iniciativa Conjunta, y su rol es participar activamente en las reuniones, intercambiar información sobre buenas prácticas y proyectos exitosos, e impulsar y ejecutar acciones en materia de salud y migración. </a:t>
            </a:r>
            <a:endParaRPr lang="es-CR" dirty="0" smtClean="0"/>
          </a:p>
          <a:p>
            <a:endParaRPr lang="es-CR" dirty="0"/>
          </a:p>
        </p:txBody>
      </p:sp>
      <p:sp>
        <p:nvSpPr>
          <p:cNvPr id="4" name="Slide Number Placeholder 3"/>
          <p:cNvSpPr>
            <a:spLocks noGrp="1"/>
          </p:cNvSpPr>
          <p:nvPr>
            <p:ph type="sldNum" sz="quarter" idx="10"/>
          </p:nvPr>
        </p:nvSpPr>
        <p:spPr/>
        <p:txBody>
          <a:bodyPr/>
          <a:lstStyle/>
          <a:p>
            <a:fld id="{939D4BA9-9AFA-4CD5-A76B-37677BA9AECD}" type="slidenum">
              <a:rPr lang="es-CR" smtClean="0"/>
              <a:t>9</a:t>
            </a:fld>
            <a:endParaRPr lang="es-CR"/>
          </a:p>
        </p:txBody>
      </p:sp>
    </p:spTree>
    <p:extLst>
      <p:ext uri="{BB962C8B-B14F-4D97-AF65-F5344CB8AC3E}">
        <p14:creationId xmlns:p14="http://schemas.microsoft.com/office/powerpoint/2010/main" val="7273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C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CR"/>
          </a:p>
        </p:txBody>
      </p:sp>
      <p:sp>
        <p:nvSpPr>
          <p:cNvPr id="4" name="Date Placeholder 3"/>
          <p:cNvSpPr>
            <a:spLocks noGrp="1"/>
          </p:cNvSpPr>
          <p:nvPr>
            <p:ph type="dt" sz="half" idx="10"/>
          </p:nvPr>
        </p:nvSpPr>
        <p:spPr/>
        <p:txBody>
          <a:bodyPr/>
          <a:lstStyle/>
          <a:p>
            <a:fld id="{D02BAA31-2E07-438C-A8A9-D47AA5A06550}" type="datetimeFigureOut">
              <a:rPr lang="es-CR" smtClean="0"/>
              <a:t>20/6/2017</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AD7F64F0-B0A5-44C1-AAF3-5BD58C7FEFF1}" type="slidenum">
              <a:rPr lang="es-CR" smtClean="0"/>
              <a:t>‹#›</a:t>
            </a:fld>
            <a:endParaRPr lang="es-CR"/>
          </a:p>
        </p:txBody>
      </p:sp>
    </p:spTree>
    <p:extLst>
      <p:ext uri="{BB962C8B-B14F-4D97-AF65-F5344CB8AC3E}">
        <p14:creationId xmlns:p14="http://schemas.microsoft.com/office/powerpoint/2010/main" val="1752029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4" name="Date Placeholder 3"/>
          <p:cNvSpPr>
            <a:spLocks noGrp="1"/>
          </p:cNvSpPr>
          <p:nvPr>
            <p:ph type="dt" sz="half" idx="10"/>
          </p:nvPr>
        </p:nvSpPr>
        <p:spPr/>
        <p:txBody>
          <a:bodyPr/>
          <a:lstStyle/>
          <a:p>
            <a:fld id="{D02BAA31-2E07-438C-A8A9-D47AA5A06550}" type="datetimeFigureOut">
              <a:rPr lang="es-CR" smtClean="0"/>
              <a:t>20/6/2017</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AD7F64F0-B0A5-44C1-AAF3-5BD58C7FEFF1}" type="slidenum">
              <a:rPr lang="es-CR" smtClean="0"/>
              <a:t>‹#›</a:t>
            </a:fld>
            <a:endParaRPr lang="es-CR"/>
          </a:p>
        </p:txBody>
      </p:sp>
    </p:spTree>
    <p:extLst>
      <p:ext uri="{BB962C8B-B14F-4D97-AF65-F5344CB8AC3E}">
        <p14:creationId xmlns:p14="http://schemas.microsoft.com/office/powerpoint/2010/main" val="2839512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C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4" name="Date Placeholder 3"/>
          <p:cNvSpPr>
            <a:spLocks noGrp="1"/>
          </p:cNvSpPr>
          <p:nvPr>
            <p:ph type="dt" sz="half" idx="10"/>
          </p:nvPr>
        </p:nvSpPr>
        <p:spPr/>
        <p:txBody>
          <a:bodyPr/>
          <a:lstStyle/>
          <a:p>
            <a:fld id="{D02BAA31-2E07-438C-A8A9-D47AA5A06550}" type="datetimeFigureOut">
              <a:rPr lang="es-CR" smtClean="0"/>
              <a:t>20/6/2017</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AD7F64F0-B0A5-44C1-AAF3-5BD58C7FEFF1}" type="slidenum">
              <a:rPr lang="es-CR" smtClean="0"/>
              <a:t>‹#›</a:t>
            </a:fld>
            <a:endParaRPr lang="es-CR"/>
          </a:p>
        </p:txBody>
      </p:sp>
    </p:spTree>
    <p:extLst>
      <p:ext uri="{BB962C8B-B14F-4D97-AF65-F5344CB8AC3E}">
        <p14:creationId xmlns:p14="http://schemas.microsoft.com/office/powerpoint/2010/main" val="3725083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4" name="Date Placeholder 3"/>
          <p:cNvSpPr>
            <a:spLocks noGrp="1"/>
          </p:cNvSpPr>
          <p:nvPr>
            <p:ph type="dt" sz="half" idx="10"/>
          </p:nvPr>
        </p:nvSpPr>
        <p:spPr/>
        <p:txBody>
          <a:bodyPr/>
          <a:lstStyle/>
          <a:p>
            <a:fld id="{D02BAA31-2E07-438C-A8A9-D47AA5A06550}" type="datetimeFigureOut">
              <a:rPr lang="es-CR" smtClean="0"/>
              <a:t>20/6/2017</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AD7F64F0-B0A5-44C1-AAF3-5BD58C7FEFF1}" type="slidenum">
              <a:rPr lang="es-CR" smtClean="0"/>
              <a:t>‹#›</a:t>
            </a:fld>
            <a:endParaRPr lang="es-CR"/>
          </a:p>
        </p:txBody>
      </p:sp>
    </p:spTree>
    <p:extLst>
      <p:ext uri="{BB962C8B-B14F-4D97-AF65-F5344CB8AC3E}">
        <p14:creationId xmlns:p14="http://schemas.microsoft.com/office/powerpoint/2010/main" val="1145021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C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2BAA31-2E07-438C-A8A9-D47AA5A06550}" type="datetimeFigureOut">
              <a:rPr lang="es-CR" smtClean="0"/>
              <a:t>20/6/2017</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AD7F64F0-B0A5-44C1-AAF3-5BD58C7FEFF1}" type="slidenum">
              <a:rPr lang="es-CR" smtClean="0"/>
              <a:t>‹#›</a:t>
            </a:fld>
            <a:endParaRPr lang="es-CR"/>
          </a:p>
        </p:txBody>
      </p:sp>
    </p:spTree>
    <p:extLst>
      <p:ext uri="{BB962C8B-B14F-4D97-AF65-F5344CB8AC3E}">
        <p14:creationId xmlns:p14="http://schemas.microsoft.com/office/powerpoint/2010/main" val="2175214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5" name="Date Placeholder 4"/>
          <p:cNvSpPr>
            <a:spLocks noGrp="1"/>
          </p:cNvSpPr>
          <p:nvPr>
            <p:ph type="dt" sz="half" idx="10"/>
          </p:nvPr>
        </p:nvSpPr>
        <p:spPr/>
        <p:txBody>
          <a:bodyPr/>
          <a:lstStyle/>
          <a:p>
            <a:fld id="{D02BAA31-2E07-438C-A8A9-D47AA5A06550}" type="datetimeFigureOut">
              <a:rPr lang="es-CR" smtClean="0"/>
              <a:t>20/6/2017</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AD7F64F0-B0A5-44C1-AAF3-5BD58C7FEFF1}" type="slidenum">
              <a:rPr lang="es-CR" smtClean="0"/>
              <a:t>‹#›</a:t>
            </a:fld>
            <a:endParaRPr lang="es-CR"/>
          </a:p>
        </p:txBody>
      </p:sp>
    </p:spTree>
    <p:extLst>
      <p:ext uri="{BB962C8B-B14F-4D97-AF65-F5344CB8AC3E}">
        <p14:creationId xmlns:p14="http://schemas.microsoft.com/office/powerpoint/2010/main" val="1158617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C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7" name="Date Placeholder 6"/>
          <p:cNvSpPr>
            <a:spLocks noGrp="1"/>
          </p:cNvSpPr>
          <p:nvPr>
            <p:ph type="dt" sz="half" idx="10"/>
          </p:nvPr>
        </p:nvSpPr>
        <p:spPr/>
        <p:txBody>
          <a:bodyPr/>
          <a:lstStyle/>
          <a:p>
            <a:fld id="{D02BAA31-2E07-438C-A8A9-D47AA5A06550}" type="datetimeFigureOut">
              <a:rPr lang="es-CR" smtClean="0"/>
              <a:t>20/6/2017</a:t>
            </a:fld>
            <a:endParaRPr lang="es-CR"/>
          </a:p>
        </p:txBody>
      </p:sp>
      <p:sp>
        <p:nvSpPr>
          <p:cNvPr id="8" name="Footer Placeholder 7"/>
          <p:cNvSpPr>
            <a:spLocks noGrp="1"/>
          </p:cNvSpPr>
          <p:nvPr>
            <p:ph type="ftr" sz="quarter" idx="11"/>
          </p:nvPr>
        </p:nvSpPr>
        <p:spPr/>
        <p:txBody>
          <a:bodyPr/>
          <a:lstStyle/>
          <a:p>
            <a:endParaRPr lang="es-CR"/>
          </a:p>
        </p:txBody>
      </p:sp>
      <p:sp>
        <p:nvSpPr>
          <p:cNvPr id="9" name="Slide Number Placeholder 8"/>
          <p:cNvSpPr>
            <a:spLocks noGrp="1"/>
          </p:cNvSpPr>
          <p:nvPr>
            <p:ph type="sldNum" sz="quarter" idx="12"/>
          </p:nvPr>
        </p:nvSpPr>
        <p:spPr/>
        <p:txBody>
          <a:bodyPr/>
          <a:lstStyle/>
          <a:p>
            <a:fld id="{AD7F64F0-B0A5-44C1-AAF3-5BD58C7FEFF1}" type="slidenum">
              <a:rPr lang="es-CR" smtClean="0"/>
              <a:t>‹#›</a:t>
            </a:fld>
            <a:endParaRPr lang="es-CR"/>
          </a:p>
        </p:txBody>
      </p:sp>
    </p:spTree>
    <p:extLst>
      <p:ext uri="{BB962C8B-B14F-4D97-AF65-F5344CB8AC3E}">
        <p14:creationId xmlns:p14="http://schemas.microsoft.com/office/powerpoint/2010/main" val="1073674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R"/>
          </a:p>
        </p:txBody>
      </p:sp>
      <p:sp>
        <p:nvSpPr>
          <p:cNvPr id="3" name="Date Placeholder 2"/>
          <p:cNvSpPr>
            <a:spLocks noGrp="1"/>
          </p:cNvSpPr>
          <p:nvPr>
            <p:ph type="dt" sz="half" idx="10"/>
          </p:nvPr>
        </p:nvSpPr>
        <p:spPr/>
        <p:txBody>
          <a:bodyPr/>
          <a:lstStyle/>
          <a:p>
            <a:fld id="{D02BAA31-2E07-438C-A8A9-D47AA5A06550}" type="datetimeFigureOut">
              <a:rPr lang="es-CR" smtClean="0"/>
              <a:t>20/6/2017</a:t>
            </a:fld>
            <a:endParaRPr lang="es-CR"/>
          </a:p>
        </p:txBody>
      </p:sp>
      <p:sp>
        <p:nvSpPr>
          <p:cNvPr id="4" name="Footer Placeholder 3"/>
          <p:cNvSpPr>
            <a:spLocks noGrp="1"/>
          </p:cNvSpPr>
          <p:nvPr>
            <p:ph type="ftr" sz="quarter" idx="11"/>
          </p:nvPr>
        </p:nvSpPr>
        <p:spPr/>
        <p:txBody>
          <a:bodyPr/>
          <a:lstStyle/>
          <a:p>
            <a:endParaRPr lang="es-CR"/>
          </a:p>
        </p:txBody>
      </p:sp>
      <p:sp>
        <p:nvSpPr>
          <p:cNvPr id="5" name="Slide Number Placeholder 4"/>
          <p:cNvSpPr>
            <a:spLocks noGrp="1"/>
          </p:cNvSpPr>
          <p:nvPr>
            <p:ph type="sldNum" sz="quarter" idx="12"/>
          </p:nvPr>
        </p:nvSpPr>
        <p:spPr/>
        <p:txBody>
          <a:bodyPr/>
          <a:lstStyle/>
          <a:p>
            <a:fld id="{AD7F64F0-B0A5-44C1-AAF3-5BD58C7FEFF1}" type="slidenum">
              <a:rPr lang="es-CR" smtClean="0"/>
              <a:t>‹#›</a:t>
            </a:fld>
            <a:endParaRPr lang="es-CR"/>
          </a:p>
        </p:txBody>
      </p:sp>
    </p:spTree>
    <p:extLst>
      <p:ext uri="{BB962C8B-B14F-4D97-AF65-F5344CB8AC3E}">
        <p14:creationId xmlns:p14="http://schemas.microsoft.com/office/powerpoint/2010/main" val="254720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BAA31-2E07-438C-A8A9-D47AA5A06550}" type="datetimeFigureOut">
              <a:rPr lang="es-CR" smtClean="0"/>
              <a:t>20/6/2017</a:t>
            </a:fld>
            <a:endParaRPr lang="es-CR"/>
          </a:p>
        </p:txBody>
      </p:sp>
      <p:sp>
        <p:nvSpPr>
          <p:cNvPr id="3" name="Footer Placeholder 2"/>
          <p:cNvSpPr>
            <a:spLocks noGrp="1"/>
          </p:cNvSpPr>
          <p:nvPr>
            <p:ph type="ftr" sz="quarter" idx="11"/>
          </p:nvPr>
        </p:nvSpPr>
        <p:spPr/>
        <p:txBody>
          <a:bodyPr/>
          <a:lstStyle/>
          <a:p>
            <a:endParaRPr lang="es-CR"/>
          </a:p>
        </p:txBody>
      </p:sp>
      <p:sp>
        <p:nvSpPr>
          <p:cNvPr id="4" name="Slide Number Placeholder 3"/>
          <p:cNvSpPr>
            <a:spLocks noGrp="1"/>
          </p:cNvSpPr>
          <p:nvPr>
            <p:ph type="sldNum" sz="quarter" idx="12"/>
          </p:nvPr>
        </p:nvSpPr>
        <p:spPr/>
        <p:txBody>
          <a:bodyPr/>
          <a:lstStyle/>
          <a:p>
            <a:fld id="{AD7F64F0-B0A5-44C1-AAF3-5BD58C7FEFF1}" type="slidenum">
              <a:rPr lang="es-CR" smtClean="0"/>
              <a:t>‹#›</a:t>
            </a:fld>
            <a:endParaRPr lang="es-CR"/>
          </a:p>
        </p:txBody>
      </p:sp>
    </p:spTree>
    <p:extLst>
      <p:ext uri="{BB962C8B-B14F-4D97-AF65-F5344CB8AC3E}">
        <p14:creationId xmlns:p14="http://schemas.microsoft.com/office/powerpoint/2010/main" val="45250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C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2BAA31-2E07-438C-A8A9-D47AA5A06550}" type="datetimeFigureOut">
              <a:rPr lang="es-CR" smtClean="0"/>
              <a:t>20/6/2017</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AD7F64F0-B0A5-44C1-AAF3-5BD58C7FEFF1}" type="slidenum">
              <a:rPr lang="es-CR" smtClean="0"/>
              <a:t>‹#›</a:t>
            </a:fld>
            <a:endParaRPr lang="es-CR"/>
          </a:p>
        </p:txBody>
      </p:sp>
    </p:spTree>
    <p:extLst>
      <p:ext uri="{BB962C8B-B14F-4D97-AF65-F5344CB8AC3E}">
        <p14:creationId xmlns:p14="http://schemas.microsoft.com/office/powerpoint/2010/main" val="3850891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C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2BAA31-2E07-438C-A8A9-D47AA5A06550}" type="datetimeFigureOut">
              <a:rPr lang="es-CR" smtClean="0"/>
              <a:t>20/6/2017</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AD7F64F0-B0A5-44C1-AAF3-5BD58C7FEFF1}" type="slidenum">
              <a:rPr lang="es-CR" smtClean="0"/>
              <a:t>‹#›</a:t>
            </a:fld>
            <a:endParaRPr lang="es-CR"/>
          </a:p>
        </p:txBody>
      </p:sp>
    </p:spTree>
    <p:extLst>
      <p:ext uri="{BB962C8B-B14F-4D97-AF65-F5344CB8AC3E}">
        <p14:creationId xmlns:p14="http://schemas.microsoft.com/office/powerpoint/2010/main" val="352368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C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2BAA31-2E07-438C-A8A9-D47AA5A06550}" type="datetimeFigureOut">
              <a:rPr lang="es-CR" smtClean="0"/>
              <a:t>20/6/2017</a:t>
            </a:fld>
            <a:endParaRPr lang="es-C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7F64F0-B0A5-44C1-AAF3-5BD58C7FEFF1}" type="slidenum">
              <a:rPr lang="es-CR" smtClean="0"/>
              <a:t>‹#›</a:t>
            </a:fld>
            <a:endParaRPr lang="es-CR"/>
          </a:p>
        </p:txBody>
      </p:sp>
    </p:spTree>
    <p:extLst>
      <p:ext uri="{BB962C8B-B14F-4D97-AF65-F5344CB8AC3E}">
        <p14:creationId xmlns:p14="http://schemas.microsoft.com/office/powerpoint/2010/main" val="3081467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4.png"/><Relationship Id="rId7"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843809" y="5589240"/>
            <a:ext cx="5040560" cy="923330"/>
          </a:xfrm>
          <a:prstGeom prst="rect">
            <a:avLst/>
          </a:prstGeom>
          <a:noFill/>
        </p:spPr>
        <p:txBody>
          <a:bodyPr wrap="square" rtlCol="0">
            <a:spAutoFit/>
          </a:bodyPr>
          <a:lstStyle/>
          <a:p>
            <a:pPr algn="r"/>
            <a:r>
              <a:rPr lang="es-CR" dirty="0" smtClean="0">
                <a:solidFill>
                  <a:srgbClr val="002060"/>
                </a:solidFill>
                <a:latin typeface="Gill Sans MT" panose="020B0502020104020203" pitchFamily="34" charset="0"/>
                <a:cs typeface="Calibri" pitchFamily="34" charset="0"/>
              </a:rPr>
              <a:t>Rosilyne </a:t>
            </a:r>
            <a:r>
              <a:rPr lang="es-CR" dirty="0" err="1" smtClean="0">
                <a:solidFill>
                  <a:srgbClr val="002060"/>
                </a:solidFill>
                <a:latin typeface="Gill Sans MT" panose="020B0502020104020203" pitchFamily="34" charset="0"/>
                <a:cs typeface="Calibri" pitchFamily="34" charset="0"/>
              </a:rPr>
              <a:t>Borland</a:t>
            </a:r>
            <a:r>
              <a:rPr lang="es-CR" dirty="0" smtClean="0">
                <a:solidFill>
                  <a:srgbClr val="002060"/>
                </a:solidFill>
                <a:latin typeface="Gill Sans MT" panose="020B0502020104020203" pitchFamily="34" charset="0"/>
                <a:cs typeface="Calibri" pitchFamily="34" charset="0"/>
              </a:rPr>
              <a:t> </a:t>
            </a:r>
          </a:p>
          <a:p>
            <a:pPr algn="r"/>
            <a:r>
              <a:rPr lang="es-CR" dirty="0" smtClean="0">
                <a:solidFill>
                  <a:srgbClr val="002060"/>
                </a:solidFill>
                <a:latin typeface="Gill Sans MT" panose="020B0502020104020203" pitchFamily="34" charset="0"/>
                <a:cs typeface="Calibri" pitchFamily="34" charset="0"/>
              </a:rPr>
              <a:t>OIM Oficina Regional para </a:t>
            </a:r>
            <a:endParaRPr lang="es-CR" dirty="0" smtClean="0">
              <a:solidFill>
                <a:srgbClr val="002060"/>
              </a:solidFill>
              <a:latin typeface="Gill Sans MT" panose="020B0502020104020203" pitchFamily="34" charset="0"/>
              <a:cs typeface="Calibri" pitchFamily="34" charset="0"/>
            </a:endParaRPr>
          </a:p>
          <a:p>
            <a:pPr algn="r"/>
            <a:r>
              <a:rPr lang="es-CR" dirty="0" smtClean="0">
                <a:solidFill>
                  <a:srgbClr val="002060"/>
                </a:solidFill>
                <a:latin typeface="Gill Sans MT" panose="020B0502020104020203" pitchFamily="34" charset="0"/>
                <a:cs typeface="Calibri" pitchFamily="34" charset="0"/>
              </a:rPr>
              <a:t>Centroamérica, Norteamérica y el Caribe</a:t>
            </a:r>
            <a:endParaRPr lang="es-CR" dirty="0">
              <a:solidFill>
                <a:srgbClr val="002060"/>
              </a:solidFill>
              <a:latin typeface="Gill Sans MT" panose="020B0502020104020203" pitchFamily="34" charset="0"/>
              <a:cs typeface="Calibri" pitchFamily="34" charset="0"/>
            </a:endParaRPr>
          </a:p>
        </p:txBody>
      </p:sp>
      <p:sp>
        <p:nvSpPr>
          <p:cNvPr id="2" name="Rectangle 1"/>
          <p:cNvSpPr/>
          <p:nvPr/>
        </p:nvSpPr>
        <p:spPr>
          <a:xfrm>
            <a:off x="2699792" y="533908"/>
            <a:ext cx="6437794" cy="259228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s-CR" sz="2000" dirty="0" smtClean="0">
                <a:solidFill>
                  <a:schemeClr val="bg1"/>
                </a:solidFill>
                <a:latin typeface="Gill Sans MT" panose="020B0502020104020203" pitchFamily="34" charset="0"/>
                <a:cs typeface="Calibri" pitchFamily="34" charset="0"/>
              </a:rPr>
              <a:t>INICIATIVA CONJUNTA PARA LA SALUD </a:t>
            </a:r>
          </a:p>
          <a:p>
            <a:pPr lvl="1"/>
            <a:r>
              <a:rPr lang="es-CR" sz="2000" dirty="0" smtClean="0">
                <a:solidFill>
                  <a:schemeClr val="bg1"/>
                </a:solidFill>
                <a:latin typeface="Gill Sans MT" panose="020B0502020104020203" pitchFamily="34" charset="0"/>
                <a:cs typeface="Calibri" pitchFamily="34" charset="0"/>
              </a:rPr>
              <a:t>DE LAS PERSONAS MIGRANTES Y SUS FAMILIAS </a:t>
            </a:r>
          </a:p>
        </p:txBody>
      </p:sp>
      <p:pic>
        <p:nvPicPr>
          <p:cNvPr id="13" name="Picture 2" descr="C:\Users\kcarpio\AppData\Local\Microsoft\Windows\Temporary Internet Files\Content.Outlook\5JRKO2HA\logo salud migrac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7" y="1099556"/>
            <a:ext cx="1944217" cy="129614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 y="533908"/>
            <a:ext cx="2701525" cy="2592288"/>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400" dirty="0" smtClean="0">
              <a:solidFill>
                <a:schemeClr val="bg1"/>
              </a:solidFill>
              <a:latin typeface="Gill Sans MT" panose="020B0502020104020203" pitchFamily="34" charset="0"/>
              <a:cs typeface="Calibri" pitchFamily="34" charset="0"/>
            </a:endParaRPr>
          </a:p>
        </p:txBody>
      </p:sp>
      <p:pic>
        <p:nvPicPr>
          <p:cNvPr id="15" name="Picture 2" descr="Description: cid:image003.png@01CFF52D.4FA17AF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7307" y="5661248"/>
            <a:ext cx="731157"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828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879" y="1915903"/>
            <a:ext cx="8229600" cy="3889361"/>
          </a:xfrm>
          <a:solidFill>
            <a:schemeClr val="bg1">
              <a:lumMod val="85000"/>
            </a:schemeClr>
          </a:solidFill>
        </p:spPr>
        <p:txBody>
          <a:bodyPr>
            <a:normAutofit/>
          </a:bodyPr>
          <a:lstStyle/>
          <a:p>
            <a:pPr marL="0" indent="0" algn="just">
              <a:buNone/>
            </a:pPr>
            <a:endParaRPr lang="es-CR" sz="2400" dirty="0" smtClean="0">
              <a:solidFill>
                <a:schemeClr val="tx2"/>
              </a:solidFill>
              <a:latin typeface="Gill Sans MT" panose="020B0502020104020203" pitchFamily="34" charset="0"/>
            </a:endParaRPr>
          </a:p>
          <a:p>
            <a:pPr algn="just"/>
            <a:r>
              <a:rPr lang="es-CR" sz="2400" dirty="0" smtClean="0">
                <a:solidFill>
                  <a:schemeClr val="tx2"/>
                </a:solidFill>
                <a:latin typeface="Gill Sans MT" panose="020B0502020104020203" pitchFamily="34" charset="0"/>
              </a:rPr>
              <a:t>Coordinación de INCOSAMI en funcionamiento</a:t>
            </a:r>
          </a:p>
          <a:p>
            <a:pPr algn="just"/>
            <a:r>
              <a:rPr lang="es-CR" sz="2400" dirty="0" smtClean="0">
                <a:solidFill>
                  <a:schemeClr val="tx2"/>
                </a:solidFill>
                <a:latin typeface="Gill Sans MT" panose="020B0502020104020203" pitchFamily="34" charset="0"/>
              </a:rPr>
              <a:t>Plataforma Virtual del Conocimiento en </a:t>
            </a:r>
            <a:r>
              <a:rPr lang="es-CR" sz="2400" dirty="0">
                <a:solidFill>
                  <a:schemeClr val="tx2"/>
                </a:solidFill>
                <a:latin typeface="Gill Sans MT" panose="020B0502020104020203" pitchFamily="34" charset="0"/>
              </a:rPr>
              <a:t>c</a:t>
            </a:r>
            <a:r>
              <a:rPr lang="es-CR" sz="2400" dirty="0" smtClean="0">
                <a:solidFill>
                  <a:schemeClr val="tx2"/>
                </a:solidFill>
                <a:latin typeface="Gill Sans MT" panose="020B0502020104020203" pitchFamily="34" charset="0"/>
              </a:rPr>
              <a:t>onstrucción (Lanzamiento Agosto 2017)</a:t>
            </a:r>
          </a:p>
          <a:p>
            <a:pPr algn="just"/>
            <a:r>
              <a:rPr lang="es-CR" sz="2400" dirty="0" smtClean="0">
                <a:solidFill>
                  <a:schemeClr val="tx2"/>
                </a:solidFill>
                <a:latin typeface="Gill Sans MT" panose="020B0502020104020203" pitchFamily="34" charset="0"/>
              </a:rPr>
              <a:t>Etapa de recopilación de buenas prácticas en salud y migración.</a:t>
            </a:r>
          </a:p>
          <a:p>
            <a:pPr algn="just"/>
            <a:r>
              <a:rPr lang="es-CR" sz="2400" dirty="0" smtClean="0">
                <a:solidFill>
                  <a:schemeClr val="tx2"/>
                </a:solidFill>
                <a:latin typeface="Gill Sans MT" panose="020B0502020104020203" pitchFamily="34" charset="0"/>
              </a:rPr>
              <a:t>Incorporación de nuevos socios INCOSAMI</a:t>
            </a:r>
          </a:p>
          <a:p>
            <a:pPr algn="just"/>
            <a:r>
              <a:rPr lang="es-CR" sz="2400" dirty="0" smtClean="0">
                <a:solidFill>
                  <a:schemeClr val="tx2"/>
                </a:solidFill>
                <a:latin typeface="Gill Sans MT" panose="020B0502020104020203" pitchFamily="34" charset="0"/>
              </a:rPr>
              <a:t>Primera reunión presencial de Socios en Agosto 2017</a:t>
            </a:r>
          </a:p>
          <a:p>
            <a:pPr algn="just"/>
            <a:endParaRPr lang="es-CR" sz="2400" dirty="0" smtClean="0">
              <a:solidFill>
                <a:schemeClr val="tx2"/>
              </a:solidFill>
              <a:latin typeface="Gill Sans MT" panose="020B0502020104020203" pitchFamily="34" charset="0"/>
            </a:endParaRPr>
          </a:p>
        </p:txBody>
      </p:sp>
      <p:pic>
        <p:nvPicPr>
          <p:cNvPr id="4" name="Picture 2" descr="Description: cid:image003.png@01CFF52D.4FA17AF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0904" y="6177318"/>
            <a:ext cx="515150" cy="55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kcarpio\AppData\Local\Microsoft\Windows\Temporary Internet Files\Content.Outlook\5JRKO2HA\logo salud migraci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4877" y="6180612"/>
            <a:ext cx="840611" cy="56040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0" y="6741016"/>
            <a:ext cx="7308304" cy="3"/>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836711"/>
            <a:ext cx="9179309" cy="789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400" dirty="0" smtClean="0">
                <a:solidFill>
                  <a:schemeClr val="bg1"/>
                </a:solidFill>
                <a:latin typeface="Gill Sans MT" panose="020B0502020104020203" pitchFamily="34" charset="0"/>
              </a:rPr>
              <a:t>ESTADO ACTUAL DE LA INICIATIVA CONJUNTA</a:t>
            </a:r>
          </a:p>
        </p:txBody>
      </p:sp>
      <p:sp>
        <p:nvSpPr>
          <p:cNvPr id="9" name="Rectangle 8"/>
          <p:cNvSpPr/>
          <p:nvPr/>
        </p:nvSpPr>
        <p:spPr>
          <a:xfrm>
            <a:off x="4364054" y="188640"/>
            <a:ext cx="4572000" cy="553998"/>
          </a:xfrm>
          <a:prstGeom prst="rect">
            <a:avLst/>
          </a:prstGeom>
        </p:spPr>
        <p:txBody>
          <a:bodyPr>
            <a:spAutoFit/>
          </a:bodyPr>
          <a:lstStyle/>
          <a:p>
            <a:pPr algn="r"/>
            <a:r>
              <a:rPr lang="es-CR" b="1" dirty="0">
                <a:solidFill>
                  <a:schemeClr val="accent1">
                    <a:lumMod val="50000"/>
                  </a:schemeClr>
                </a:solidFill>
                <a:latin typeface="Gill Sans MT" panose="020B0502020104020203" pitchFamily="34" charset="0"/>
                <a:cs typeface="Arial" pitchFamily="34" charset="0"/>
              </a:rPr>
              <a:t>INCOSAMI</a:t>
            </a:r>
          </a:p>
          <a:p>
            <a:pPr algn="r"/>
            <a:endParaRPr lang="es-CR" sz="1200" b="1" dirty="0" smtClean="0">
              <a:solidFill>
                <a:schemeClr val="accent1">
                  <a:lumMod val="50000"/>
                </a:schemeClr>
              </a:solidFill>
              <a:latin typeface="Gill Sans MT" panose="020B0502020104020203" pitchFamily="34" charset="0"/>
              <a:cs typeface="Arial" pitchFamily="34" charset="0"/>
            </a:endParaRPr>
          </a:p>
        </p:txBody>
      </p:sp>
    </p:spTree>
    <p:extLst>
      <p:ext uri="{BB962C8B-B14F-4D97-AF65-F5344CB8AC3E}">
        <p14:creationId xmlns:p14="http://schemas.microsoft.com/office/powerpoint/2010/main" val="809576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51520" y="1937152"/>
            <a:ext cx="8496944" cy="4012128"/>
          </a:xfrm>
          <a:prstGeom prst="rect">
            <a:avLst/>
          </a:prstGeom>
          <a:solidFill>
            <a:srgbClr val="F9D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4" name="Rectangle 3"/>
          <p:cNvSpPr/>
          <p:nvPr/>
        </p:nvSpPr>
        <p:spPr>
          <a:xfrm>
            <a:off x="0" y="836711"/>
            <a:ext cx="9179309" cy="789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400" dirty="0" smtClean="0">
                <a:solidFill>
                  <a:schemeClr val="bg1"/>
                </a:solidFill>
                <a:latin typeface="Gill Sans MT" panose="020B0502020104020203" pitchFamily="34" charset="0"/>
              </a:rPr>
              <a:t>RETOS DE LA INICIATIVA CONJUNTA PARA MESOAMÉRICA</a:t>
            </a:r>
          </a:p>
        </p:txBody>
      </p:sp>
      <p:sp>
        <p:nvSpPr>
          <p:cNvPr id="5" name="Rectangle 4"/>
          <p:cNvSpPr/>
          <p:nvPr/>
        </p:nvSpPr>
        <p:spPr>
          <a:xfrm>
            <a:off x="4364054" y="188640"/>
            <a:ext cx="4572000" cy="553998"/>
          </a:xfrm>
          <a:prstGeom prst="rect">
            <a:avLst/>
          </a:prstGeom>
        </p:spPr>
        <p:txBody>
          <a:bodyPr>
            <a:spAutoFit/>
          </a:bodyPr>
          <a:lstStyle/>
          <a:p>
            <a:pPr algn="r"/>
            <a:r>
              <a:rPr lang="es-CR" b="1" dirty="0">
                <a:solidFill>
                  <a:schemeClr val="accent1">
                    <a:lumMod val="50000"/>
                  </a:schemeClr>
                </a:solidFill>
                <a:latin typeface="Gill Sans MT" panose="020B0502020104020203" pitchFamily="34" charset="0"/>
                <a:cs typeface="Arial" pitchFamily="34" charset="0"/>
              </a:rPr>
              <a:t>INCOSAMI</a:t>
            </a:r>
          </a:p>
          <a:p>
            <a:pPr algn="r"/>
            <a:endParaRPr lang="es-CR" sz="1200" b="1" dirty="0" smtClean="0">
              <a:solidFill>
                <a:schemeClr val="accent1">
                  <a:lumMod val="50000"/>
                </a:schemeClr>
              </a:solidFill>
              <a:latin typeface="Gill Sans MT" panose="020B0502020104020203" pitchFamily="34" charset="0"/>
              <a:cs typeface="Arial" pitchFamily="34" charset="0"/>
            </a:endParaRPr>
          </a:p>
        </p:txBody>
      </p:sp>
      <p:sp>
        <p:nvSpPr>
          <p:cNvPr id="7" name="Rectangle 6"/>
          <p:cNvSpPr/>
          <p:nvPr/>
        </p:nvSpPr>
        <p:spPr>
          <a:xfrm>
            <a:off x="467544" y="2132856"/>
            <a:ext cx="7992888" cy="3724096"/>
          </a:xfrm>
          <a:prstGeom prst="rect">
            <a:avLst/>
          </a:prstGeom>
        </p:spPr>
        <p:txBody>
          <a:bodyPr wrap="square">
            <a:spAutoFit/>
          </a:bodyPr>
          <a:lstStyle/>
          <a:p>
            <a:pPr marL="342900" indent="-342900" algn="just">
              <a:spcBef>
                <a:spcPts val="600"/>
              </a:spcBef>
              <a:spcAft>
                <a:spcPts val="1800"/>
              </a:spcAft>
              <a:buFont typeface="Calibri" panose="020F0502020204030204" pitchFamily="34" charset="0"/>
              <a:buChar char="→"/>
            </a:pPr>
            <a:r>
              <a:rPr lang="es-CR" sz="2200" dirty="0" smtClean="0">
                <a:solidFill>
                  <a:schemeClr val="tx2"/>
                </a:solidFill>
                <a:latin typeface="Gill Sans MT" panose="020B0502020104020203" pitchFamily="34" charset="0"/>
              </a:rPr>
              <a:t>Establecimiento de un </a:t>
            </a:r>
            <a:r>
              <a:rPr lang="es-CR" sz="2200" b="1" dirty="0" smtClean="0">
                <a:solidFill>
                  <a:schemeClr val="tx2"/>
                </a:solidFill>
                <a:latin typeface="Gill Sans MT" panose="020B0502020104020203" pitchFamily="34" charset="0"/>
              </a:rPr>
              <a:t>Plan de Acción Regional </a:t>
            </a:r>
            <a:r>
              <a:rPr lang="es-CR" sz="2200" dirty="0" smtClean="0">
                <a:solidFill>
                  <a:schemeClr val="tx2"/>
                </a:solidFill>
                <a:latin typeface="Gill Sans MT" panose="020B0502020104020203" pitchFamily="34" charset="0"/>
              </a:rPr>
              <a:t>de los sectores Salud y Migración </a:t>
            </a:r>
            <a:endParaRPr lang="es-CR" sz="2200" dirty="0">
              <a:solidFill>
                <a:schemeClr val="tx2"/>
              </a:solidFill>
              <a:latin typeface="Gill Sans MT" panose="020B0502020104020203" pitchFamily="34" charset="0"/>
            </a:endParaRPr>
          </a:p>
          <a:p>
            <a:pPr marL="342900" indent="-342900" algn="just">
              <a:spcBef>
                <a:spcPts val="600"/>
              </a:spcBef>
              <a:spcAft>
                <a:spcPts val="1800"/>
              </a:spcAft>
              <a:buFont typeface="Calibri" panose="020F0502020204030204" pitchFamily="34" charset="0"/>
              <a:buChar char="→"/>
            </a:pPr>
            <a:r>
              <a:rPr lang="es-CR" sz="2200" dirty="0">
                <a:solidFill>
                  <a:schemeClr val="tx2"/>
                </a:solidFill>
                <a:latin typeface="Gill Sans MT" panose="020B0502020104020203" pitchFamily="34" charset="0"/>
              </a:rPr>
              <a:t>Encontrar vías para dar </a:t>
            </a:r>
            <a:r>
              <a:rPr lang="es-CR" sz="2200" b="1" dirty="0">
                <a:solidFill>
                  <a:schemeClr val="tx2"/>
                </a:solidFill>
                <a:latin typeface="Gill Sans MT" panose="020B0502020104020203" pitchFamily="34" charset="0"/>
              </a:rPr>
              <a:t>sostenibilidad</a:t>
            </a:r>
            <a:r>
              <a:rPr lang="es-CR" sz="2200" dirty="0">
                <a:solidFill>
                  <a:schemeClr val="tx2"/>
                </a:solidFill>
                <a:latin typeface="Gill Sans MT" panose="020B0502020104020203" pitchFamily="34" charset="0"/>
              </a:rPr>
              <a:t> </a:t>
            </a:r>
            <a:r>
              <a:rPr lang="es-CR" sz="2200" dirty="0" smtClean="0">
                <a:solidFill>
                  <a:schemeClr val="tx2"/>
                </a:solidFill>
                <a:latin typeface="Gill Sans MT" panose="020B0502020104020203" pitchFamily="34" charset="0"/>
              </a:rPr>
              <a:t>a la Iniciativa Conjunta</a:t>
            </a:r>
            <a:endParaRPr lang="es-CR" sz="2200" dirty="0">
              <a:solidFill>
                <a:schemeClr val="tx2"/>
              </a:solidFill>
              <a:latin typeface="Gill Sans MT" panose="020B0502020104020203" pitchFamily="34" charset="0"/>
            </a:endParaRPr>
          </a:p>
          <a:p>
            <a:pPr marL="342900" indent="-342900" algn="just">
              <a:spcBef>
                <a:spcPts val="600"/>
              </a:spcBef>
              <a:spcAft>
                <a:spcPts val="1800"/>
              </a:spcAft>
              <a:buFont typeface="Calibri" panose="020F0502020204030204" pitchFamily="34" charset="0"/>
              <a:buChar char="→"/>
            </a:pPr>
            <a:r>
              <a:rPr lang="es-CR" sz="2200" b="1" dirty="0" smtClean="0">
                <a:solidFill>
                  <a:schemeClr val="tx2"/>
                </a:solidFill>
                <a:latin typeface="Gill Sans MT" panose="020B0502020104020203" pitchFamily="34" charset="0"/>
              </a:rPr>
              <a:t>Generación </a:t>
            </a:r>
            <a:r>
              <a:rPr lang="es-CR" sz="2200" b="1" dirty="0">
                <a:solidFill>
                  <a:schemeClr val="tx2"/>
                </a:solidFill>
                <a:latin typeface="Gill Sans MT" panose="020B0502020104020203" pitchFamily="34" charset="0"/>
              </a:rPr>
              <a:t>de </a:t>
            </a:r>
            <a:r>
              <a:rPr lang="es-CR" sz="2200" b="1" dirty="0" smtClean="0">
                <a:solidFill>
                  <a:schemeClr val="tx2"/>
                </a:solidFill>
                <a:latin typeface="Gill Sans MT" panose="020B0502020104020203" pitchFamily="34" charset="0"/>
              </a:rPr>
              <a:t>conocimiento </a:t>
            </a:r>
            <a:r>
              <a:rPr lang="es-CR" sz="2200" dirty="0" smtClean="0">
                <a:solidFill>
                  <a:schemeClr val="tx2"/>
                </a:solidFill>
                <a:latin typeface="Gill Sans MT" panose="020B0502020104020203" pitchFamily="34" charset="0"/>
              </a:rPr>
              <a:t>práctico y sistematización de buenas prácticas. </a:t>
            </a:r>
          </a:p>
          <a:p>
            <a:pPr marL="342900" indent="-342900" algn="just">
              <a:spcBef>
                <a:spcPts val="600"/>
              </a:spcBef>
              <a:spcAft>
                <a:spcPts val="1800"/>
              </a:spcAft>
              <a:buFont typeface="Calibri" panose="020F0502020204030204" pitchFamily="34" charset="0"/>
              <a:buChar char="→"/>
            </a:pPr>
            <a:r>
              <a:rPr lang="es-CR" sz="2200" dirty="0" smtClean="0">
                <a:solidFill>
                  <a:schemeClr val="tx2"/>
                </a:solidFill>
                <a:latin typeface="Gill Sans MT" panose="020B0502020104020203" pitchFamily="34" charset="0"/>
              </a:rPr>
              <a:t>Movilizar recursos para desarrollar un </a:t>
            </a:r>
            <a:r>
              <a:rPr lang="es-CR" sz="2200" b="1" dirty="0" smtClean="0">
                <a:solidFill>
                  <a:schemeClr val="tx2"/>
                </a:solidFill>
                <a:latin typeface="Gill Sans MT" panose="020B0502020104020203" pitchFamily="34" charset="0"/>
              </a:rPr>
              <a:t>protocolo de abordaje </a:t>
            </a:r>
            <a:r>
              <a:rPr lang="es-CR" sz="2200" dirty="0" smtClean="0">
                <a:solidFill>
                  <a:schemeClr val="tx2"/>
                </a:solidFill>
                <a:latin typeface="Gill Sans MT" panose="020B0502020104020203" pitchFamily="34" charset="0"/>
              </a:rPr>
              <a:t>multisectorial e integral para la salud de las personas migrantes extrarregionales en tránsito por Mesoamérica. </a:t>
            </a:r>
            <a:endParaRPr lang="es-CR" sz="2200" dirty="0">
              <a:solidFill>
                <a:schemeClr val="tx2"/>
              </a:solidFill>
              <a:latin typeface="Gill Sans MT" panose="020B0502020104020203" pitchFamily="34" charset="0"/>
            </a:endParaRPr>
          </a:p>
        </p:txBody>
      </p:sp>
      <p:pic>
        <p:nvPicPr>
          <p:cNvPr id="11" name="Picture 2" descr="Description: cid:image003.png@01CFF52D.4FA17AF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0904" y="6177318"/>
            <a:ext cx="515150" cy="55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C:\Users\kcarpio\AppData\Local\Microsoft\Windows\Temporary Internet Files\Content.Outlook\5JRKO2HA\logo salud migraci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4877" y="6180612"/>
            <a:ext cx="840611" cy="560407"/>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flipV="1">
            <a:off x="0" y="6741016"/>
            <a:ext cx="7308304" cy="3"/>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65542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187624" y="5589240"/>
            <a:ext cx="5341419" cy="1200329"/>
          </a:xfrm>
          <a:prstGeom prst="rect">
            <a:avLst/>
          </a:prstGeom>
          <a:noFill/>
        </p:spPr>
        <p:txBody>
          <a:bodyPr wrap="square" rtlCol="0">
            <a:spAutoFit/>
          </a:bodyPr>
          <a:lstStyle/>
          <a:p>
            <a:pPr algn="r"/>
            <a:r>
              <a:rPr lang="es-CR" dirty="0">
                <a:solidFill>
                  <a:srgbClr val="002060"/>
                </a:solidFill>
                <a:latin typeface="Gill Sans MT" panose="020B0502020104020203" pitchFamily="34" charset="0"/>
                <a:cs typeface="Calibri" pitchFamily="34" charset="0"/>
              </a:rPr>
              <a:t>Rosilyne </a:t>
            </a:r>
            <a:r>
              <a:rPr lang="es-CR" dirty="0" err="1">
                <a:solidFill>
                  <a:srgbClr val="002060"/>
                </a:solidFill>
                <a:latin typeface="Gill Sans MT" panose="020B0502020104020203" pitchFamily="34" charset="0"/>
                <a:cs typeface="Calibri" pitchFamily="34" charset="0"/>
              </a:rPr>
              <a:t>Borland</a:t>
            </a:r>
            <a:r>
              <a:rPr lang="es-CR" dirty="0">
                <a:solidFill>
                  <a:srgbClr val="002060"/>
                </a:solidFill>
                <a:latin typeface="Gill Sans MT" panose="020B0502020104020203" pitchFamily="34" charset="0"/>
                <a:cs typeface="Calibri" pitchFamily="34" charset="0"/>
              </a:rPr>
              <a:t> </a:t>
            </a:r>
          </a:p>
          <a:p>
            <a:pPr algn="r"/>
            <a:r>
              <a:rPr lang="es-CR" dirty="0" smtClean="0">
                <a:solidFill>
                  <a:srgbClr val="002060"/>
                </a:solidFill>
                <a:latin typeface="Gill Sans MT" panose="020B0502020104020203" pitchFamily="34" charset="0"/>
                <a:cs typeface="Calibri" pitchFamily="34" charset="0"/>
              </a:rPr>
              <a:t>OIM Oficina Regional para</a:t>
            </a:r>
            <a:endParaRPr lang="es-CR" dirty="0">
              <a:solidFill>
                <a:srgbClr val="002060"/>
              </a:solidFill>
              <a:latin typeface="Gill Sans MT" panose="020B0502020104020203" pitchFamily="34" charset="0"/>
              <a:cs typeface="Calibri" pitchFamily="34" charset="0"/>
            </a:endParaRPr>
          </a:p>
          <a:p>
            <a:pPr algn="r"/>
            <a:r>
              <a:rPr lang="es-CR" dirty="0">
                <a:solidFill>
                  <a:srgbClr val="002060"/>
                </a:solidFill>
                <a:latin typeface="Gill Sans MT" panose="020B0502020104020203" pitchFamily="34" charset="0"/>
                <a:cs typeface="Calibri" pitchFamily="34" charset="0"/>
              </a:rPr>
              <a:t>Centroamérica, Norteamérica y el </a:t>
            </a:r>
            <a:r>
              <a:rPr lang="es-CR" dirty="0" smtClean="0">
                <a:solidFill>
                  <a:srgbClr val="002060"/>
                </a:solidFill>
                <a:latin typeface="Gill Sans MT" panose="020B0502020104020203" pitchFamily="34" charset="0"/>
                <a:cs typeface="Calibri" pitchFamily="34" charset="0"/>
              </a:rPr>
              <a:t>Caribe</a:t>
            </a:r>
          </a:p>
          <a:p>
            <a:pPr algn="r"/>
            <a:r>
              <a:rPr lang="en-US" dirty="0" smtClean="0">
                <a:solidFill>
                  <a:srgbClr val="002060"/>
                </a:solidFill>
                <a:latin typeface="Gill Sans MT" panose="020B0502020104020203" pitchFamily="34" charset="0"/>
                <a:cs typeface="Calibri" pitchFamily="34" charset="0"/>
              </a:rPr>
              <a:t>rborland@iom.int</a:t>
            </a:r>
            <a:endParaRPr lang="es-CR" dirty="0">
              <a:solidFill>
                <a:srgbClr val="002060"/>
              </a:solidFill>
              <a:latin typeface="Gill Sans MT" panose="020B0502020104020203" pitchFamily="34" charset="0"/>
              <a:cs typeface="Calibri" pitchFamily="34" charset="0"/>
            </a:endParaRPr>
          </a:p>
        </p:txBody>
      </p:sp>
      <p:sp>
        <p:nvSpPr>
          <p:cNvPr id="2" name="Rectangle 1"/>
          <p:cNvSpPr/>
          <p:nvPr/>
        </p:nvSpPr>
        <p:spPr>
          <a:xfrm>
            <a:off x="0" y="533908"/>
            <a:ext cx="9137586" cy="259228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latin typeface="Gill Sans MT" panose="020B0502020104020203" pitchFamily="34" charset="0"/>
                <a:cs typeface="Calibri" pitchFamily="34" charset="0"/>
              </a:rPr>
              <a:t>MUCHAS </a:t>
            </a:r>
            <a:r>
              <a:rPr lang="en-US" sz="3200" dirty="0">
                <a:solidFill>
                  <a:schemeClr val="bg1"/>
                </a:solidFill>
                <a:latin typeface="Gill Sans MT" panose="020B0502020104020203" pitchFamily="34" charset="0"/>
                <a:cs typeface="Calibri" pitchFamily="34" charset="0"/>
              </a:rPr>
              <a:t>GRACIAS</a:t>
            </a:r>
            <a:endParaRPr lang="es-CR" sz="3200" dirty="0" smtClean="0">
              <a:solidFill>
                <a:schemeClr val="bg1"/>
              </a:solidFill>
              <a:latin typeface="Gill Sans MT" panose="020B0502020104020203" pitchFamily="34" charset="0"/>
              <a:cs typeface="Calibri" pitchFamily="34" charset="0"/>
            </a:endParaRPr>
          </a:p>
        </p:txBody>
      </p:sp>
      <p:pic>
        <p:nvPicPr>
          <p:cNvPr id="13" name="Picture 2" descr="C:\Users\kcarpio\AppData\Local\Microsoft\Windows\Temporary Internet Files\Content.Outlook\5JRKO2HA\logo salud migrac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5517232"/>
            <a:ext cx="1288856" cy="8592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Description: cid:image003.png@01CFF52D.4FA17AF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1982" y="5661248"/>
            <a:ext cx="731157"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9367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Straight Connector 73"/>
          <p:cNvCxnSpPr/>
          <p:nvPr/>
        </p:nvCxnSpPr>
        <p:spPr>
          <a:xfrm>
            <a:off x="0" y="980728"/>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8155459" y="5667632"/>
            <a:ext cx="568411" cy="716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latin typeface="Gill Sans MT" panose="020B0502020104020203" pitchFamily="34" charset="0"/>
            </a:endParaRPr>
          </a:p>
        </p:txBody>
      </p:sp>
      <p:sp>
        <p:nvSpPr>
          <p:cNvPr id="12" name="Title 1"/>
          <p:cNvSpPr txBox="1">
            <a:spLocks/>
          </p:cNvSpPr>
          <p:nvPr/>
        </p:nvSpPr>
        <p:spPr>
          <a:xfrm>
            <a:off x="3615849" y="146720"/>
            <a:ext cx="5334000" cy="689992"/>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r>
              <a:rPr lang="es-CR" sz="1800" b="1" dirty="0" smtClean="0">
                <a:solidFill>
                  <a:schemeClr val="accent1">
                    <a:lumMod val="50000"/>
                  </a:schemeClr>
                </a:solidFill>
                <a:latin typeface="Gill Sans MT" panose="020B0502020104020203" pitchFamily="34" charset="0"/>
                <a:cs typeface="Arial" pitchFamily="34" charset="0"/>
              </a:rPr>
              <a:t>CONTEXTO</a:t>
            </a:r>
          </a:p>
          <a:p>
            <a:pPr algn="r"/>
            <a:r>
              <a:rPr lang="es-CR" sz="1200" b="1" dirty="0" smtClean="0">
                <a:solidFill>
                  <a:schemeClr val="accent1">
                    <a:lumMod val="50000"/>
                  </a:schemeClr>
                </a:solidFill>
                <a:latin typeface="Gill Sans MT" panose="020B0502020104020203" pitchFamily="34" charset="0"/>
                <a:cs typeface="Arial" pitchFamily="34" charset="0"/>
              </a:rPr>
              <a:t>DE </a:t>
            </a:r>
            <a:r>
              <a:rPr lang="es-CR" sz="1200" b="1" dirty="0">
                <a:solidFill>
                  <a:schemeClr val="accent1">
                    <a:lumMod val="50000"/>
                  </a:schemeClr>
                </a:solidFill>
                <a:latin typeface="Gill Sans MT" panose="020B0502020104020203" pitchFamily="34" charset="0"/>
                <a:cs typeface="Arial" pitchFamily="34" charset="0"/>
              </a:rPr>
              <a:t>LA MIGRACION EN </a:t>
            </a:r>
            <a:r>
              <a:rPr lang="es-CR" sz="1200" b="1" dirty="0" smtClean="0">
                <a:solidFill>
                  <a:schemeClr val="accent1">
                    <a:lumMod val="50000"/>
                  </a:schemeClr>
                </a:solidFill>
                <a:latin typeface="Gill Sans MT" panose="020B0502020104020203" pitchFamily="34" charset="0"/>
                <a:cs typeface="Arial" pitchFamily="34" charset="0"/>
              </a:rPr>
              <a:t>MESOAMÉRICA</a:t>
            </a:r>
          </a:p>
        </p:txBody>
      </p:sp>
      <p:sp>
        <p:nvSpPr>
          <p:cNvPr id="4" name="Rectangle 3"/>
          <p:cNvSpPr/>
          <p:nvPr/>
        </p:nvSpPr>
        <p:spPr>
          <a:xfrm>
            <a:off x="138692" y="4061924"/>
            <a:ext cx="3398494" cy="2060528"/>
          </a:xfrm>
          <a:prstGeom prst="rect">
            <a:avLst/>
          </a:prstGeom>
          <a:solidFill>
            <a:schemeClr val="bg1">
              <a:lumMod val="95000"/>
            </a:schemeClr>
          </a:solidFill>
        </p:spPr>
        <p:txBody>
          <a:bodyPr wrap="square" lIns="180000" tIns="144000" rIns="180000" bIns="144000">
            <a:spAutoFit/>
          </a:bodyPr>
          <a:lstStyle/>
          <a:p>
            <a:pPr algn="ctr">
              <a:spcAft>
                <a:spcPts val="1200"/>
              </a:spcAft>
            </a:pPr>
            <a:r>
              <a:rPr lang="es-CR" b="1" dirty="0" smtClean="0">
                <a:solidFill>
                  <a:schemeClr val="accent1">
                    <a:lumMod val="75000"/>
                  </a:schemeClr>
                </a:solidFill>
                <a:latin typeface="Gill Sans MT" panose="020B0502020104020203" pitchFamily="34" charset="0"/>
              </a:rPr>
              <a:t>Poblaciones más vulnerables</a:t>
            </a:r>
            <a:r>
              <a:rPr lang="es-CR" sz="1600" b="1" dirty="0" smtClean="0">
                <a:solidFill>
                  <a:schemeClr val="accent1">
                    <a:lumMod val="75000"/>
                  </a:schemeClr>
                </a:solidFill>
                <a:latin typeface="Gill Sans MT" panose="020B0502020104020203" pitchFamily="34" charset="0"/>
              </a:rPr>
              <a:t> </a:t>
            </a:r>
          </a:p>
          <a:p>
            <a:pPr algn="ctr">
              <a:spcAft>
                <a:spcPts val="600"/>
              </a:spcAft>
            </a:pPr>
            <a:r>
              <a:rPr lang="es-CR" sz="1400" dirty="0" smtClean="0">
                <a:solidFill>
                  <a:schemeClr val="tx2"/>
                </a:solidFill>
                <a:latin typeface="Gill Sans MT" panose="020B0502020104020203" pitchFamily="34" charset="0"/>
              </a:rPr>
              <a:t>Niños, niñas y adolescentes no acompañados </a:t>
            </a:r>
          </a:p>
          <a:p>
            <a:pPr algn="ctr">
              <a:spcAft>
                <a:spcPts val="600"/>
              </a:spcAft>
            </a:pPr>
            <a:r>
              <a:rPr lang="es-CR" sz="1400" dirty="0" smtClean="0">
                <a:solidFill>
                  <a:schemeClr val="tx2"/>
                </a:solidFill>
                <a:latin typeface="Gill Sans MT" panose="020B0502020104020203" pitchFamily="34" charset="0"/>
              </a:rPr>
              <a:t>Personas retornadas de forma involuntaria</a:t>
            </a:r>
          </a:p>
          <a:p>
            <a:pPr algn="ctr">
              <a:lnSpc>
                <a:spcPct val="150000"/>
              </a:lnSpc>
            </a:pPr>
            <a:r>
              <a:rPr lang="es-CR" sz="1400" dirty="0" smtClean="0">
                <a:solidFill>
                  <a:schemeClr val="tx2"/>
                </a:solidFill>
                <a:latin typeface="Gill Sans MT" panose="020B0502020104020203" pitchFamily="34" charset="0"/>
              </a:rPr>
              <a:t>Personas extrarregionales en tránsito</a:t>
            </a:r>
          </a:p>
        </p:txBody>
      </p:sp>
      <p:sp>
        <p:nvSpPr>
          <p:cNvPr id="14" name="Rectangle 13"/>
          <p:cNvSpPr/>
          <p:nvPr/>
        </p:nvSpPr>
        <p:spPr>
          <a:xfrm>
            <a:off x="3714808" y="1711860"/>
            <a:ext cx="5235041" cy="4357704"/>
          </a:xfrm>
          <a:prstGeom prst="rect">
            <a:avLst/>
          </a:prstGeom>
          <a:solidFill>
            <a:srgbClr val="F9DB6F"/>
          </a:solidFill>
        </p:spPr>
        <p:txBody>
          <a:bodyPr wrap="square" lIns="180000" tIns="108000" rIns="216000" bIns="108000">
            <a:spAutoFit/>
          </a:bodyPr>
          <a:lstStyle/>
          <a:p>
            <a:pPr algn="ctr"/>
            <a:r>
              <a:rPr lang="es-CR" sz="1600" b="1" dirty="0" smtClean="0">
                <a:solidFill>
                  <a:schemeClr val="tx2"/>
                </a:solidFill>
                <a:latin typeface="Gill Sans MT" panose="020B0502020104020203" pitchFamily="34" charset="0"/>
              </a:rPr>
              <a:t>AMENAZAS PARA LA SALUD </a:t>
            </a:r>
          </a:p>
          <a:p>
            <a:pPr algn="ctr"/>
            <a:r>
              <a:rPr lang="es-CR" sz="1600" b="1" dirty="0" smtClean="0">
                <a:solidFill>
                  <a:schemeClr val="tx2"/>
                </a:solidFill>
                <a:latin typeface="Gill Sans MT" panose="020B0502020104020203" pitchFamily="34" charset="0"/>
              </a:rPr>
              <a:t>FÍSICA Y MENTAL</a:t>
            </a:r>
            <a:endParaRPr lang="es-CR" sz="1200" b="1" dirty="0" smtClean="0">
              <a:solidFill>
                <a:schemeClr val="tx2"/>
              </a:solidFill>
              <a:latin typeface="Gill Sans MT" panose="020B0502020104020203" pitchFamily="34" charset="0"/>
            </a:endParaRPr>
          </a:p>
          <a:p>
            <a:pPr algn="just">
              <a:spcBef>
                <a:spcPts val="1200"/>
              </a:spcBef>
              <a:spcAft>
                <a:spcPts val="600"/>
              </a:spcAft>
            </a:pPr>
            <a:r>
              <a:rPr lang="es-CR" sz="1600" b="1" u="sng" dirty="0" smtClean="0">
                <a:solidFill>
                  <a:schemeClr val="tx2"/>
                </a:solidFill>
                <a:latin typeface="Gill Sans MT" panose="020B0502020104020203" pitchFamily="34" charset="0"/>
              </a:rPr>
              <a:t>Limitado acceso a: </a:t>
            </a:r>
          </a:p>
          <a:p>
            <a:pPr marL="285750" indent="-285750" algn="just">
              <a:spcAft>
                <a:spcPts val="600"/>
              </a:spcAft>
              <a:buFont typeface="Calibri" panose="020F0502020204030204" pitchFamily="34" charset="0"/>
              <a:buChar char="→"/>
            </a:pPr>
            <a:r>
              <a:rPr lang="es-CR" sz="1600" b="1" dirty="0" smtClean="0">
                <a:solidFill>
                  <a:schemeClr val="tx2"/>
                </a:solidFill>
                <a:latin typeface="Gill Sans MT" panose="020B0502020104020203" pitchFamily="34" charset="0"/>
              </a:rPr>
              <a:t>Servicios de salud </a:t>
            </a:r>
            <a:r>
              <a:rPr lang="es-CR" sz="1600" dirty="0" smtClean="0">
                <a:solidFill>
                  <a:schemeClr val="tx2"/>
                </a:solidFill>
                <a:latin typeface="Gill Sans MT" panose="020B0502020104020203" pitchFamily="34" charset="0"/>
              </a:rPr>
              <a:t>de calidad y con apropiación cultural y lingüística</a:t>
            </a:r>
          </a:p>
          <a:p>
            <a:pPr marL="285750" indent="-285750" algn="just">
              <a:spcAft>
                <a:spcPts val="600"/>
              </a:spcAft>
              <a:buFont typeface="Calibri" panose="020F0502020204030204" pitchFamily="34" charset="0"/>
              <a:buChar char="→"/>
            </a:pPr>
            <a:r>
              <a:rPr lang="es-CR" sz="1600" b="1" dirty="0" smtClean="0">
                <a:solidFill>
                  <a:schemeClr val="tx2"/>
                </a:solidFill>
                <a:latin typeface="Gill Sans MT" panose="020B0502020104020203" pitchFamily="34" charset="0"/>
              </a:rPr>
              <a:t>Agua potable y servicios de saneamiento</a:t>
            </a:r>
          </a:p>
          <a:p>
            <a:pPr marL="285750" indent="-285750" algn="just">
              <a:spcAft>
                <a:spcPts val="600"/>
              </a:spcAft>
              <a:buFont typeface="Calibri" panose="020F0502020204030204" pitchFamily="34" charset="0"/>
              <a:buChar char="→"/>
            </a:pPr>
            <a:r>
              <a:rPr lang="es-CR" sz="1600" b="1" dirty="0" smtClean="0">
                <a:solidFill>
                  <a:schemeClr val="tx2"/>
                </a:solidFill>
                <a:latin typeface="Gill Sans MT" panose="020B0502020104020203" pitchFamily="34" charset="0"/>
              </a:rPr>
              <a:t>Lugares seguros </a:t>
            </a:r>
            <a:r>
              <a:rPr lang="es-CR" sz="1600" dirty="0" smtClean="0">
                <a:solidFill>
                  <a:schemeClr val="tx2"/>
                </a:solidFill>
                <a:latin typeface="Gill Sans MT" panose="020B0502020104020203" pitchFamily="34" charset="0"/>
              </a:rPr>
              <a:t>para trabajar y vivir </a:t>
            </a:r>
          </a:p>
          <a:p>
            <a:pPr marL="285750" indent="-285750" algn="just">
              <a:spcAft>
                <a:spcPts val="600"/>
              </a:spcAft>
              <a:buFont typeface="Calibri" panose="020F0502020204030204" pitchFamily="34" charset="0"/>
              <a:buChar char="→"/>
            </a:pPr>
            <a:r>
              <a:rPr lang="es-CR" sz="1600" b="1" dirty="0" smtClean="0">
                <a:solidFill>
                  <a:schemeClr val="tx2"/>
                </a:solidFill>
                <a:latin typeface="Gill Sans MT" panose="020B0502020104020203" pitchFamily="34" charset="0"/>
              </a:rPr>
              <a:t>Redes de apoyo </a:t>
            </a:r>
            <a:r>
              <a:rPr lang="es-CR" sz="1600" dirty="0" smtClean="0">
                <a:solidFill>
                  <a:schemeClr val="tx2"/>
                </a:solidFill>
                <a:latin typeface="Gill Sans MT" panose="020B0502020104020203" pitchFamily="34" charset="0"/>
              </a:rPr>
              <a:t>producto del desarraigo y fragmentación familiar</a:t>
            </a:r>
          </a:p>
          <a:p>
            <a:pPr marL="285750" indent="-285750" algn="just">
              <a:spcAft>
                <a:spcPts val="600"/>
              </a:spcAft>
              <a:buFont typeface="Calibri" panose="020F0502020204030204" pitchFamily="34" charset="0"/>
              <a:buChar char="→"/>
            </a:pPr>
            <a:endParaRPr lang="es-CR" sz="1600" dirty="0" smtClean="0">
              <a:solidFill>
                <a:schemeClr val="tx2"/>
              </a:solidFill>
              <a:latin typeface="Gill Sans MT" panose="020B0502020104020203" pitchFamily="34" charset="0"/>
            </a:endParaRPr>
          </a:p>
          <a:p>
            <a:pPr algn="just">
              <a:spcAft>
                <a:spcPts val="600"/>
              </a:spcAft>
            </a:pPr>
            <a:r>
              <a:rPr lang="es-CR" sz="1600" b="1" u="sng" dirty="0" smtClean="0">
                <a:solidFill>
                  <a:schemeClr val="tx2"/>
                </a:solidFill>
                <a:latin typeface="Gill Sans MT" panose="020B0502020104020203" pitchFamily="34" charset="0"/>
              </a:rPr>
              <a:t>Situaciones de riesgo:</a:t>
            </a:r>
          </a:p>
          <a:p>
            <a:pPr marL="285750" indent="-285750" algn="just">
              <a:spcAft>
                <a:spcPts val="600"/>
              </a:spcAft>
              <a:buFont typeface="Calibri" panose="020F0502020204030204" pitchFamily="34" charset="0"/>
              <a:buChar char="→"/>
            </a:pPr>
            <a:r>
              <a:rPr lang="es-CR" sz="1600" dirty="0" smtClean="0">
                <a:solidFill>
                  <a:schemeClr val="tx2"/>
                </a:solidFill>
                <a:latin typeface="Gill Sans MT" panose="020B0502020104020203" pitchFamily="34" charset="0"/>
              </a:rPr>
              <a:t>Situaciones </a:t>
            </a:r>
            <a:r>
              <a:rPr lang="es-CR" sz="1600" dirty="0">
                <a:solidFill>
                  <a:schemeClr val="tx2"/>
                </a:solidFill>
                <a:latin typeface="Gill Sans MT" panose="020B0502020104020203" pitchFamily="34" charset="0"/>
              </a:rPr>
              <a:t>de </a:t>
            </a:r>
            <a:r>
              <a:rPr lang="es-CR" sz="1600" b="1" dirty="0">
                <a:solidFill>
                  <a:schemeClr val="tx2"/>
                </a:solidFill>
                <a:latin typeface="Gill Sans MT" panose="020B0502020104020203" pitchFamily="34" charset="0"/>
              </a:rPr>
              <a:t>violencia, explotación, </a:t>
            </a:r>
            <a:r>
              <a:rPr lang="es-CR" sz="1600" b="1" dirty="0" smtClean="0">
                <a:solidFill>
                  <a:schemeClr val="tx2"/>
                </a:solidFill>
                <a:latin typeface="Gill Sans MT" panose="020B0502020104020203" pitchFamily="34" charset="0"/>
              </a:rPr>
              <a:t>marginación y otras experiencias peligrosas y traumáticas </a:t>
            </a:r>
            <a:r>
              <a:rPr lang="es-CR" sz="1600" dirty="0" smtClean="0">
                <a:solidFill>
                  <a:schemeClr val="tx2"/>
                </a:solidFill>
                <a:latin typeface="Gill Sans MT" panose="020B0502020104020203" pitchFamily="34" charset="0"/>
              </a:rPr>
              <a:t>durante el proceso migratorio.</a:t>
            </a:r>
            <a:endParaRPr lang="es-CR" sz="1600" b="1" dirty="0">
              <a:solidFill>
                <a:schemeClr val="tx2"/>
              </a:solidFill>
              <a:latin typeface="Gill Sans MT" panose="020B0502020104020203" pitchFamily="34" charset="0"/>
            </a:endParaRPr>
          </a:p>
        </p:txBody>
      </p:sp>
      <p:sp>
        <p:nvSpPr>
          <p:cNvPr id="16" name="TextBox 15"/>
          <p:cNvSpPr txBox="1"/>
          <p:nvPr/>
        </p:nvSpPr>
        <p:spPr>
          <a:xfrm>
            <a:off x="164557" y="1711860"/>
            <a:ext cx="3372629" cy="215827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0000" rIns="720000" rtlCol="0">
            <a:noAutofit/>
          </a:bodyPr>
          <a:lstStyle/>
          <a:p>
            <a:pPr algn="ctr"/>
            <a:endParaRPr lang="es-CR" sz="1400" b="1" dirty="0" smtClean="0">
              <a:solidFill>
                <a:schemeClr val="tx2"/>
              </a:solidFill>
              <a:latin typeface="Gill Sans MT" panose="020B0502020104020203" pitchFamily="34" charset="0"/>
            </a:endParaRPr>
          </a:p>
        </p:txBody>
      </p:sp>
      <p:pic>
        <p:nvPicPr>
          <p:cNvPr id="17" name="Picture 6" descr="Résultat de recherche d'images pour &quot;healthy person icon&quot;"/>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64557" y="1891039"/>
            <a:ext cx="820095" cy="910153"/>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919033" y="1852837"/>
            <a:ext cx="2016123" cy="1569660"/>
          </a:xfrm>
          <a:prstGeom prst="rect">
            <a:avLst/>
          </a:prstGeom>
        </p:spPr>
        <p:txBody>
          <a:bodyPr wrap="square">
            <a:spAutoFit/>
          </a:bodyPr>
          <a:lstStyle/>
          <a:p>
            <a:pPr algn="just">
              <a:spcBef>
                <a:spcPts val="1200"/>
              </a:spcBef>
            </a:pPr>
            <a:r>
              <a:rPr lang="es-CR" sz="1600" b="1" dirty="0" smtClean="0">
                <a:solidFill>
                  <a:schemeClr val="tx2"/>
                </a:solidFill>
                <a:latin typeface="Gill Sans MT" panose="020B0502020104020203" pitchFamily="34" charset="0"/>
              </a:rPr>
              <a:t>La mayoría de personas deciden migrar cuando se encuentran en un BUEN ESTADO de salud </a:t>
            </a:r>
          </a:p>
        </p:txBody>
      </p:sp>
      <p:pic>
        <p:nvPicPr>
          <p:cNvPr id="19"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
          <a:stretch/>
        </p:blipFill>
        <p:spPr bwMode="auto">
          <a:xfrm>
            <a:off x="2984162" y="2958391"/>
            <a:ext cx="500058" cy="584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2555776" y="3212976"/>
            <a:ext cx="432249" cy="536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0" y="777033"/>
            <a:ext cx="9144000" cy="789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latin typeface="Gill Sans MT" panose="020B0502020104020203" pitchFamily="34" charset="0"/>
            </a:endParaRPr>
          </a:p>
        </p:txBody>
      </p:sp>
      <p:sp>
        <p:nvSpPr>
          <p:cNvPr id="23" name="TextBox 22"/>
          <p:cNvSpPr txBox="1"/>
          <p:nvPr/>
        </p:nvSpPr>
        <p:spPr>
          <a:xfrm>
            <a:off x="262496" y="940820"/>
            <a:ext cx="8756626" cy="461665"/>
          </a:xfrm>
          <a:prstGeom prst="rect">
            <a:avLst/>
          </a:prstGeom>
          <a:noFill/>
        </p:spPr>
        <p:txBody>
          <a:bodyPr wrap="square" rtlCol="0">
            <a:spAutoFit/>
          </a:bodyPr>
          <a:lstStyle/>
          <a:p>
            <a:pPr algn="ctr">
              <a:spcBef>
                <a:spcPts val="1200"/>
              </a:spcBef>
            </a:pPr>
            <a:r>
              <a:rPr lang="es-CR" sz="2400" dirty="0" smtClean="0">
                <a:solidFill>
                  <a:schemeClr val="bg1"/>
                </a:solidFill>
                <a:latin typeface="Gill Sans MT" panose="020B0502020104020203" pitchFamily="34" charset="0"/>
              </a:rPr>
              <a:t>LA MIGRACIÓN ES UN DETERMINANTE DE LA SALUD </a:t>
            </a:r>
            <a:endParaRPr lang="es-CR" sz="2400" dirty="0">
              <a:solidFill>
                <a:schemeClr val="bg1"/>
              </a:solidFill>
              <a:latin typeface="Gill Sans MT" panose="020B0502020104020203" pitchFamily="34" charset="0"/>
            </a:endParaRPr>
          </a:p>
        </p:txBody>
      </p:sp>
      <p:pic>
        <p:nvPicPr>
          <p:cNvPr id="26" name="Picture 2" descr="Description: cid:image003.png@01CFF52D.4FA17AF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20904" y="6177318"/>
            <a:ext cx="515150" cy="55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 descr="C:\Users\kcarpio\AppData\Local\Microsoft\Windows\Temporary Internet Files\Content.Outlook\5JRKO2HA\logo salud migraci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84877" y="6180612"/>
            <a:ext cx="840611" cy="560407"/>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Connector 29"/>
          <p:cNvCxnSpPr/>
          <p:nvPr/>
        </p:nvCxnSpPr>
        <p:spPr>
          <a:xfrm flipV="1">
            <a:off x="0" y="6741016"/>
            <a:ext cx="7308304" cy="3"/>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208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escription: cid:image003.png@01CFF52D.4FA17AF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0904" y="6177318"/>
            <a:ext cx="515150" cy="55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flipV="1">
            <a:off x="0" y="6741016"/>
            <a:ext cx="7308304" cy="3"/>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0" name="Picture 2" descr="C:\Users\kcarpio\AppData\Local\Microsoft\Windows\Temporary Internet Files\Content.Outlook\5JRKO2HA\logo salud migraci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2320" y="6180612"/>
            <a:ext cx="840611" cy="56040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836712"/>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3570861" y="146720"/>
            <a:ext cx="5334000" cy="689992"/>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r>
              <a:rPr lang="es-CR" sz="1800" b="1" dirty="0" smtClean="0">
                <a:solidFill>
                  <a:schemeClr val="accent1">
                    <a:lumMod val="50000"/>
                  </a:schemeClr>
                </a:solidFill>
                <a:latin typeface="Gill Sans MT" panose="020B0502020104020203" pitchFamily="34" charset="0"/>
                <a:cs typeface="Arial" pitchFamily="34" charset="0"/>
              </a:rPr>
              <a:t>RESOLUCIONES Y ACUERDOS</a:t>
            </a:r>
          </a:p>
          <a:p>
            <a:pPr algn="r"/>
            <a:r>
              <a:rPr lang="es-CR" sz="1200" b="1" dirty="0" smtClean="0">
                <a:solidFill>
                  <a:schemeClr val="accent1">
                    <a:lumMod val="50000"/>
                  </a:schemeClr>
                </a:solidFill>
                <a:latin typeface="Gill Sans MT" panose="020B0502020104020203" pitchFamily="34" charset="0"/>
                <a:cs typeface="Arial" pitchFamily="34" charset="0"/>
              </a:rPr>
              <a:t>DE LOS PAÍSES DE LA REGIÓN</a:t>
            </a:r>
          </a:p>
        </p:txBody>
      </p:sp>
      <p:sp>
        <p:nvSpPr>
          <p:cNvPr id="13" name="Rectangle 12"/>
          <p:cNvSpPr/>
          <p:nvPr/>
        </p:nvSpPr>
        <p:spPr>
          <a:xfrm>
            <a:off x="-53253" y="838169"/>
            <a:ext cx="9197253" cy="789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000" dirty="0" smtClean="0">
                <a:latin typeface="Gill Sans MT" panose="020B0502020104020203" pitchFamily="34" charset="0"/>
              </a:rPr>
              <a:t>AGENDA INTERNACIONAL CRECIENTE EN SALUD Y MIGRACIÓN </a:t>
            </a:r>
          </a:p>
        </p:txBody>
      </p:sp>
      <p:sp>
        <p:nvSpPr>
          <p:cNvPr id="14" name="Content Placeholder 2"/>
          <p:cNvSpPr txBox="1">
            <a:spLocks/>
          </p:cNvSpPr>
          <p:nvPr/>
        </p:nvSpPr>
        <p:spPr>
          <a:xfrm>
            <a:off x="539552" y="1930395"/>
            <a:ext cx="8138927"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Aft>
                <a:spcPts val="1200"/>
              </a:spcAft>
              <a:buFont typeface="Arial" panose="020B0604020202020204" pitchFamily="34" charset="0"/>
              <a:buNone/>
            </a:pPr>
            <a:r>
              <a:rPr lang="es-CR" sz="1400" b="1" dirty="0" smtClean="0">
                <a:solidFill>
                  <a:schemeClr val="tx2"/>
                </a:solidFill>
              </a:rPr>
              <a:t>Mayo 2008</a:t>
            </a:r>
            <a:r>
              <a:rPr lang="es-CR" sz="1400" dirty="0" smtClean="0">
                <a:solidFill>
                  <a:schemeClr val="tx2"/>
                </a:solidFill>
              </a:rPr>
              <a:t>: </a:t>
            </a:r>
            <a:r>
              <a:rPr lang="es-CR" sz="1400" dirty="0" smtClean="0"/>
              <a:t>Resolución WHA 61.17 de OMS sobre la Salud de los Migrantes (OMS)</a:t>
            </a:r>
          </a:p>
          <a:p>
            <a:pPr marL="0" indent="0" algn="just">
              <a:spcAft>
                <a:spcPts val="1200"/>
              </a:spcAft>
              <a:buFont typeface="Arial" panose="020B0604020202020204" pitchFamily="34" charset="0"/>
              <a:buNone/>
            </a:pPr>
            <a:r>
              <a:rPr lang="es-CR" sz="1400" b="1" dirty="0" smtClean="0">
                <a:solidFill>
                  <a:schemeClr val="tx2"/>
                </a:solidFill>
              </a:rPr>
              <a:t>Marzo 2010: </a:t>
            </a:r>
            <a:r>
              <a:rPr lang="es-CR" sz="1400" dirty="0" smtClean="0"/>
              <a:t>Primera Reunión Consultiva Global sobre la Salud de los Migrantes (OMS, OIM, OMS y Ministerio de Política Social de España).</a:t>
            </a:r>
          </a:p>
          <a:p>
            <a:pPr marL="0" indent="0" algn="just">
              <a:spcAft>
                <a:spcPts val="1200"/>
              </a:spcAft>
              <a:buFont typeface="Arial" panose="020B0604020202020204" pitchFamily="34" charset="0"/>
              <a:buNone/>
            </a:pPr>
            <a:r>
              <a:rPr lang="es-CR" sz="1400" b="1" dirty="0" smtClean="0">
                <a:solidFill>
                  <a:schemeClr val="tx2"/>
                </a:solidFill>
              </a:rPr>
              <a:t>Set 2016: </a:t>
            </a:r>
            <a:r>
              <a:rPr lang="es-CR" sz="1400" dirty="0" smtClean="0"/>
              <a:t>Declaración de la Reunión Viceministerial de la XXI Conferencia Regional para las Migraciones (CRM)</a:t>
            </a:r>
          </a:p>
          <a:p>
            <a:pPr marL="0" indent="0" algn="just">
              <a:spcAft>
                <a:spcPts val="1200"/>
              </a:spcAft>
              <a:buFont typeface="Arial" panose="020B0604020202020204" pitchFamily="34" charset="0"/>
              <a:buNone/>
            </a:pPr>
            <a:r>
              <a:rPr lang="es-CR" sz="1400" b="1" dirty="0" smtClean="0">
                <a:solidFill>
                  <a:schemeClr val="tx2"/>
                </a:solidFill>
              </a:rPr>
              <a:t>Set 2016:</a:t>
            </a:r>
            <a:r>
              <a:rPr lang="es-CR" sz="1400" dirty="0" smtClean="0">
                <a:solidFill>
                  <a:schemeClr val="tx2"/>
                </a:solidFill>
              </a:rPr>
              <a:t> </a:t>
            </a:r>
            <a:r>
              <a:rPr lang="es-CR" sz="1400" dirty="0" smtClean="0"/>
              <a:t>Pacto Mundial para una Migración Segura, Ordenada y Regular (ONU)</a:t>
            </a:r>
          </a:p>
          <a:p>
            <a:pPr marL="0" indent="0" algn="just">
              <a:spcAft>
                <a:spcPts val="1200"/>
              </a:spcAft>
              <a:buFont typeface="Arial" panose="020B0604020202020204" pitchFamily="34" charset="0"/>
              <a:buNone/>
            </a:pPr>
            <a:r>
              <a:rPr lang="es-SV" sz="1400" b="1" dirty="0" smtClean="0">
                <a:solidFill>
                  <a:schemeClr val="tx2"/>
                </a:solidFill>
              </a:rPr>
              <a:t>Oct 2016: </a:t>
            </a:r>
            <a:r>
              <a:rPr lang="es-SV" sz="1400" dirty="0" smtClean="0"/>
              <a:t>Resolución CD55.R13 de OPS/OMS “La Salud de los Migrantes” (OPS/OMS)</a:t>
            </a:r>
          </a:p>
          <a:p>
            <a:pPr marL="0" indent="0" algn="just">
              <a:spcAft>
                <a:spcPts val="1200"/>
              </a:spcAft>
              <a:buFont typeface="Arial" panose="020B0604020202020204" pitchFamily="34" charset="0"/>
              <a:buNone/>
            </a:pPr>
            <a:r>
              <a:rPr lang="es-SV" sz="1400" b="1" dirty="0" smtClean="0">
                <a:solidFill>
                  <a:schemeClr val="tx2"/>
                </a:solidFill>
              </a:rPr>
              <a:t>Feb 2017:</a:t>
            </a:r>
            <a:r>
              <a:rPr lang="es-SV" sz="1400" dirty="0" smtClean="0">
                <a:solidFill>
                  <a:schemeClr val="tx2"/>
                </a:solidFill>
              </a:rPr>
              <a:t> </a:t>
            </a:r>
            <a:r>
              <a:rPr lang="es-SV" sz="1400" dirty="0" smtClean="0"/>
              <a:t>Segunda Consulta Global sobre la Salud de los Migrantes. </a:t>
            </a:r>
            <a:r>
              <a:rPr lang="es-CR" sz="1400" dirty="0" smtClean="0"/>
              <a:t>Declaración de Colombo, “Que nadie se quede atrás” (OIM, OMS, Gobierno de la República Democrática Socialista de Sri Lanka).</a:t>
            </a:r>
          </a:p>
          <a:p>
            <a:pPr marL="0" indent="0" algn="just">
              <a:spcAft>
                <a:spcPts val="1200"/>
              </a:spcAft>
              <a:buFont typeface="Arial" panose="020B0604020202020204" pitchFamily="34" charset="0"/>
              <a:buNone/>
            </a:pPr>
            <a:r>
              <a:rPr lang="es-CR" sz="1400" b="1" dirty="0" smtClean="0">
                <a:solidFill>
                  <a:schemeClr val="tx2"/>
                </a:solidFill>
              </a:rPr>
              <a:t>Abril 2017:</a:t>
            </a:r>
            <a:r>
              <a:rPr lang="es-CR" sz="1400" dirty="0" smtClean="0">
                <a:solidFill>
                  <a:schemeClr val="tx2"/>
                </a:solidFill>
              </a:rPr>
              <a:t> </a:t>
            </a:r>
            <a:r>
              <a:rPr lang="es-SV" sz="1400" dirty="0" smtClean="0"/>
              <a:t>Declaración de Mesoamérica sobre Salud y Migración, firmada en Ciudad de México el 25 de abril de 2017. (Ministros de Salud de Mesoamérica) </a:t>
            </a:r>
          </a:p>
          <a:p>
            <a:pPr marL="0" indent="0" algn="just">
              <a:spcAft>
                <a:spcPts val="1200"/>
              </a:spcAft>
              <a:buFont typeface="Arial" panose="020B0604020202020204" pitchFamily="34" charset="0"/>
              <a:buNone/>
            </a:pPr>
            <a:r>
              <a:rPr lang="es-CR" sz="1400" b="1" dirty="0" smtClean="0">
                <a:solidFill>
                  <a:schemeClr val="tx2"/>
                </a:solidFill>
              </a:rPr>
              <a:t>Mayo 2017: </a:t>
            </a:r>
            <a:r>
              <a:rPr lang="es-CR" sz="1400" dirty="0" smtClean="0"/>
              <a:t>Resolución de la Asamblea Mundial de la Salud “Promoviendo la salud de los migrantes</a:t>
            </a:r>
            <a:r>
              <a:rPr lang="en-US" sz="1400" dirty="0" smtClean="0"/>
              <a:t> (A70/24)” (OMS)</a:t>
            </a:r>
            <a:endParaRPr lang="es-CR" sz="1400" dirty="0"/>
          </a:p>
        </p:txBody>
      </p:sp>
    </p:spTree>
    <p:extLst>
      <p:ext uri="{BB962C8B-B14F-4D97-AF65-F5344CB8AC3E}">
        <p14:creationId xmlns:p14="http://schemas.microsoft.com/office/powerpoint/2010/main" val="3444464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745" t="15565" r="26506"/>
          <a:stretch/>
        </p:blipFill>
        <p:spPr bwMode="auto">
          <a:xfrm>
            <a:off x="2481731" y="2545657"/>
            <a:ext cx="3702699" cy="3763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6248588" y="2569926"/>
            <a:ext cx="2656273" cy="4243450"/>
          </a:xfrm>
          <a:prstGeom prst="rect">
            <a:avLst/>
          </a:prstGeom>
          <a:solidFill>
            <a:srgbClr val="F9D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7" name="Title 1"/>
          <p:cNvSpPr txBox="1">
            <a:spLocks/>
          </p:cNvSpPr>
          <p:nvPr/>
        </p:nvSpPr>
        <p:spPr>
          <a:xfrm>
            <a:off x="3570861" y="146720"/>
            <a:ext cx="5334000" cy="689992"/>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r>
              <a:rPr lang="es-CR" sz="1800" b="1" dirty="0" smtClean="0">
                <a:solidFill>
                  <a:schemeClr val="accent1">
                    <a:lumMod val="50000"/>
                  </a:schemeClr>
                </a:solidFill>
                <a:latin typeface="Gill Sans MT" panose="020B0502020104020203" pitchFamily="34" charset="0"/>
                <a:cs typeface="Arial" pitchFamily="34" charset="0"/>
              </a:rPr>
              <a:t>RESOLUCIONES Y ACUERDOS</a:t>
            </a:r>
          </a:p>
          <a:p>
            <a:pPr algn="r"/>
            <a:r>
              <a:rPr lang="es-CR" sz="1200" b="1" dirty="0" smtClean="0">
                <a:solidFill>
                  <a:schemeClr val="accent1">
                    <a:lumMod val="50000"/>
                  </a:schemeClr>
                </a:solidFill>
                <a:latin typeface="Gill Sans MT" panose="020B0502020104020203" pitchFamily="34" charset="0"/>
                <a:cs typeface="Arial" pitchFamily="34" charset="0"/>
              </a:rPr>
              <a:t>DE LOS PAÍSES DE LA REGIÓN</a:t>
            </a:r>
          </a:p>
        </p:txBody>
      </p:sp>
      <p:sp>
        <p:nvSpPr>
          <p:cNvPr id="9" name="Rectangle 8"/>
          <p:cNvSpPr/>
          <p:nvPr/>
        </p:nvSpPr>
        <p:spPr>
          <a:xfrm>
            <a:off x="-53254" y="906377"/>
            <a:ext cx="9164813" cy="789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000" dirty="0" smtClean="0">
                <a:latin typeface="Gill Sans MT" panose="020B0502020104020203" pitchFamily="34" charset="0"/>
              </a:rPr>
              <a:t>ABORDAJE INTEGRAL DE LA SALUD DE LAS PERSONAS MIGRANTES</a:t>
            </a:r>
          </a:p>
        </p:txBody>
      </p:sp>
      <p:sp>
        <p:nvSpPr>
          <p:cNvPr id="10" name="Rounded Rectangle 9"/>
          <p:cNvSpPr/>
          <p:nvPr/>
        </p:nvSpPr>
        <p:spPr>
          <a:xfrm>
            <a:off x="6372200" y="4437113"/>
            <a:ext cx="2376263" cy="499043"/>
          </a:xfrm>
          <a:prstGeom prst="roundRect">
            <a:avLst/>
          </a:prstGeom>
          <a:solidFill>
            <a:srgbClr val="FFD44B"/>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900" dirty="0" smtClean="0">
                <a:solidFill>
                  <a:schemeClr val="tx1"/>
                </a:solidFill>
                <a:latin typeface="Gill Sans MT" panose="020B0502020104020203" pitchFamily="34" charset="0"/>
              </a:rPr>
              <a:t>Monitoreo de la salud de las personas migrantes, evidencia, investigación, intercambio de información</a:t>
            </a:r>
            <a:endParaRPr lang="es-CR" sz="900" dirty="0">
              <a:solidFill>
                <a:schemeClr val="tx1"/>
              </a:solidFill>
              <a:latin typeface="Gill Sans MT" panose="020B0502020104020203" pitchFamily="34" charset="0"/>
            </a:endParaRPr>
          </a:p>
        </p:txBody>
      </p:sp>
      <p:sp>
        <p:nvSpPr>
          <p:cNvPr id="11" name="Rounded Rectangle 10"/>
          <p:cNvSpPr/>
          <p:nvPr/>
        </p:nvSpPr>
        <p:spPr>
          <a:xfrm>
            <a:off x="6372200" y="5013177"/>
            <a:ext cx="2376263" cy="460184"/>
          </a:xfrm>
          <a:prstGeom prst="roundRect">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900" dirty="0" smtClean="0">
                <a:solidFill>
                  <a:schemeClr val="tx1"/>
                </a:solidFill>
                <a:latin typeface="Gill Sans MT" panose="020B0502020104020203" pitchFamily="34" charset="0"/>
              </a:rPr>
              <a:t>Abogacía para el desarrollo de políticas y marcos legales inclusivos</a:t>
            </a:r>
          </a:p>
        </p:txBody>
      </p:sp>
      <p:sp>
        <p:nvSpPr>
          <p:cNvPr id="12" name="Rounded Rectangle 11"/>
          <p:cNvSpPr/>
          <p:nvPr/>
        </p:nvSpPr>
        <p:spPr>
          <a:xfrm>
            <a:off x="6372200" y="5545369"/>
            <a:ext cx="2376264" cy="547928"/>
          </a:xfrm>
          <a:prstGeom prst="roundRect">
            <a:avLst/>
          </a:prstGeom>
          <a:solidFill>
            <a:srgbClr val="EF8919"/>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900" dirty="0" smtClean="0">
                <a:solidFill>
                  <a:schemeClr val="tx1"/>
                </a:solidFill>
                <a:latin typeface="Gill Sans MT" panose="020B0502020104020203" pitchFamily="34" charset="0"/>
              </a:rPr>
              <a:t>Servicios directos y desarrollo de capacidades para crear Sistemas de Salud Sensibles de las poblaciones migrantes </a:t>
            </a:r>
          </a:p>
        </p:txBody>
      </p:sp>
      <p:sp>
        <p:nvSpPr>
          <p:cNvPr id="13" name="Rounded Rectangle 12"/>
          <p:cNvSpPr/>
          <p:nvPr/>
        </p:nvSpPr>
        <p:spPr>
          <a:xfrm>
            <a:off x="6372200" y="6165305"/>
            <a:ext cx="2376264" cy="499043"/>
          </a:xfrm>
          <a:prstGeom prst="round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900" dirty="0" smtClean="0">
                <a:solidFill>
                  <a:schemeClr val="tx1"/>
                </a:solidFill>
                <a:latin typeface="Gill Sans MT" panose="020B0502020104020203" pitchFamily="34" charset="0"/>
              </a:rPr>
              <a:t>Fortalecimiento de las alianzas y la coordinación multisectorial y multinacional</a:t>
            </a:r>
            <a:endParaRPr lang="es-CR" sz="900" dirty="0">
              <a:solidFill>
                <a:schemeClr val="tx1"/>
              </a:solidFill>
              <a:latin typeface="Gill Sans MT" panose="020B0502020104020203" pitchFamily="34" charset="0"/>
            </a:endParaRPr>
          </a:p>
        </p:txBody>
      </p:sp>
      <p:sp>
        <p:nvSpPr>
          <p:cNvPr id="14" name="Rounded Rectangle 13"/>
          <p:cNvSpPr/>
          <p:nvPr/>
        </p:nvSpPr>
        <p:spPr>
          <a:xfrm>
            <a:off x="6372199" y="3645025"/>
            <a:ext cx="2376265" cy="720080"/>
          </a:xfrm>
          <a:prstGeom prst="roundRect">
            <a:avLst/>
          </a:prstGeom>
          <a:solidFill>
            <a:srgbClr val="713605"/>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900" dirty="0" smtClean="0">
                <a:solidFill>
                  <a:schemeClr val="bg1"/>
                </a:solidFill>
                <a:latin typeface="Gill Sans MT" panose="020B0502020104020203" pitchFamily="34" charset="0"/>
              </a:rPr>
              <a:t>Marco Operacional </a:t>
            </a:r>
          </a:p>
          <a:p>
            <a:pPr algn="ctr"/>
            <a:r>
              <a:rPr lang="es-CR" sz="900" dirty="0" smtClean="0">
                <a:solidFill>
                  <a:schemeClr val="bg1"/>
                </a:solidFill>
                <a:latin typeface="Gill Sans MT" panose="020B0502020104020203" pitchFamily="34" charset="0"/>
              </a:rPr>
              <a:t>Consulta Global </a:t>
            </a:r>
          </a:p>
          <a:p>
            <a:pPr algn="ctr"/>
            <a:r>
              <a:rPr lang="es-CR" sz="900" dirty="0" smtClean="0">
                <a:solidFill>
                  <a:schemeClr val="bg1"/>
                </a:solidFill>
                <a:latin typeface="Gill Sans MT" panose="020B0502020104020203" pitchFamily="34" charset="0"/>
              </a:rPr>
              <a:t>1era Reunión Consultiva Mundial </a:t>
            </a:r>
          </a:p>
          <a:p>
            <a:pPr algn="ctr"/>
            <a:r>
              <a:rPr lang="es-CR" sz="900" dirty="0" smtClean="0">
                <a:solidFill>
                  <a:schemeClr val="bg1"/>
                </a:solidFill>
                <a:latin typeface="Gill Sans MT" panose="020B0502020104020203" pitchFamily="34" charset="0"/>
              </a:rPr>
              <a:t>Marzo 2010 / basado en WHA 61.17</a:t>
            </a:r>
            <a:endParaRPr lang="es-CR" sz="900" dirty="0">
              <a:solidFill>
                <a:schemeClr val="bg1"/>
              </a:solidFill>
              <a:latin typeface="Gill Sans MT" panose="020B0502020104020203" pitchFamily="34" charset="0"/>
            </a:endParaRPr>
          </a:p>
        </p:txBody>
      </p:sp>
      <p:pic>
        <p:nvPicPr>
          <p:cNvPr id="1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131" t="5369" r="2278" b="469"/>
          <a:stretch/>
        </p:blipFill>
        <p:spPr bwMode="auto">
          <a:xfrm>
            <a:off x="6372199" y="2630020"/>
            <a:ext cx="2376266" cy="942997"/>
          </a:xfrm>
          <a:prstGeom prst="round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2" name="Rounded Rectangle 21"/>
          <p:cNvSpPr/>
          <p:nvPr/>
        </p:nvSpPr>
        <p:spPr>
          <a:xfrm>
            <a:off x="251520" y="3025011"/>
            <a:ext cx="1947596" cy="836037"/>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CR" b="1" dirty="0" smtClean="0">
                <a:solidFill>
                  <a:schemeClr val="bg1"/>
                </a:solidFill>
              </a:rPr>
              <a:t>SALUD GLOBAL</a:t>
            </a:r>
          </a:p>
        </p:txBody>
      </p:sp>
      <p:sp>
        <p:nvSpPr>
          <p:cNvPr id="23" name="Rounded Rectangle 22"/>
          <p:cNvSpPr/>
          <p:nvPr/>
        </p:nvSpPr>
        <p:spPr>
          <a:xfrm>
            <a:off x="251520" y="3961115"/>
            <a:ext cx="1947596" cy="836037"/>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R" b="1" dirty="0" smtClean="0"/>
              <a:t>VULNERABILIDAD Y RESILIENCIA</a:t>
            </a:r>
          </a:p>
        </p:txBody>
      </p:sp>
      <p:sp>
        <p:nvSpPr>
          <p:cNvPr id="25" name="Rounded Rectangle 24"/>
          <p:cNvSpPr/>
          <p:nvPr/>
        </p:nvSpPr>
        <p:spPr>
          <a:xfrm>
            <a:off x="251520" y="4897219"/>
            <a:ext cx="1947596" cy="836037"/>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R" b="1" dirty="0" smtClean="0"/>
              <a:t>DESARROLLO</a:t>
            </a: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8040" y="1984222"/>
            <a:ext cx="5450079" cy="508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Box 25"/>
          <p:cNvSpPr txBox="1"/>
          <p:nvPr/>
        </p:nvSpPr>
        <p:spPr>
          <a:xfrm>
            <a:off x="3851920" y="2109717"/>
            <a:ext cx="1008112" cy="276999"/>
          </a:xfrm>
          <a:prstGeom prst="rect">
            <a:avLst/>
          </a:prstGeom>
          <a:solidFill>
            <a:srgbClr val="799FCD"/>
          </a:solidFill>
        </p:spPr>
        <p:txBody>
          <a:bodyPr wrap="square" rtlCol="0">
            <a:spAutoFit/>
          </a:bodyPr>
          <a:lstStyle/>
          <a:p>
            <a:pPr algn="ctr"/>
            <a:r>
              <a:rPr lang="es-CR" sz="1200" b="1" dirty="0" smtClean="0">
                <a:solidFill>
                  <a:schemeClr val="bg1"/>
                </a:solidFill>
              </a:rPr>
              <a:t>SALIENTE</a:t>
            </a:r>
            <a:endParaRPr lang="es-CR" sz="1200" b="1" dirty="0">
              <a:solidFill>
                <a:schemeClr val="bg1"/>
              </a:solidFill>
            </a:endParaRPr>
          </a:p>
        </p:txBody>
      </p:sp>
      <p:sp>
        <p:nvSpPr>
          <p:cNvPr id="28" name="TextBox 27"/>
          <p:cNvSpPr txBox="1"/>
          <p:nvPr/>
        </p:nvSpPr>
        <p:spPr>
          <a:xfrm>
            <a:off x="5397232" y="2111601"/>
            <a:ext cx="1008112" cy="276999"/>
          </a:xfrm>
          <a:prstGeom prst="rect">
            <a:avLst/>
          </a:prstGeom>
          <a:solidFill>
            <a:srgbClr val="799FCD"/>
          </a:solidFill>
        </p:spPr>
        <p:txBody>
          <a:bodyPr wrap="square" rtlCol="0">
            <a:spAutoFit/>
          </a:bodyPr>
          <a:lstStyle/>
          <a:p>
            <a:pPr algn="ctr"/>
            <a:r>
              <a:rPr lang="es-CR" sz="1200" b="1" dirty="0" smtClean="0">
                <a:solidFill>
                  <a:schemeClr val="bg1"/>
                </a:solidFill>
              </a:rPr>
              <a:t>INTERNA</a:t>
            </a:r>
            <a:endParaRPr lang="es-CR" sz="1200" b="1" dirty="0">
              <a:solidFill>
                <a:schemeClr val="bg1"/>
              </a:solidFill>
            </a:endParaRPr>
          </a:p>
        </p:txBody>
      </p:sp>
      <p:sp>
        <p:nvSpPr>
          <p:cNvPr id="29" name="TextBox 28"/>
          <p:cNvSpPr txBox="1"/>
          <p:nvPr/>
        </p:nvSpPr>
        <p:spPr>
          <a:xfrm>
            <a:off x="2217234" y="2115955"/>
            <a:ext cx="1008112" cy="276999"/>
          </a:xfrm>
          <a:prstGeom prst="rect">
            <a:avLst/>
          </a:prstGeom>
          <a:solidFill>
            <a:srgbClr val="799FCD"/>
          </a:solidFill>
        </p:spPr>
        <p:txBody>
          <a:bodyPr wrap="square" rtlCol="0">
            <a:spAutoFit/>
          </a:bodyPr>
          <a:lstStyle/>
          <a:p>
            <a:pPr algn="ctr"/>
            <a:r>
              <a:rPr lang="es-CR" sz="1200" b="1" dirty="0" smtClean="0">
                <a:solidFill>
                  <a:schemeClr val="bg1"/>
                </a:solidFill>
              </a:rPr>
              <a:t>ENTRANTE</a:t>
            </a:r>
            <a:endParaRPr lang="es-CR" sz="1200" b="1" dirty="0">
              <a:solidFill>
                <a:schemeClr val="bg1"/>
              </a:solidFill>
            </a:endParaRPr>
          </a:p>
        </p:txBody>
      </p:sp>
      <p:sp>
        <p:nvSpPr>
          <p:cNvPr id="27" name="TextBox 26"/>
          <p:cNvSpPr txBox="1"/>
          <p:nvPr/>
        </p:nvSpPr>
        <p:spPr>
          <a:xfrm>
            <a:off x="107504" y="1838955"/>
            <a:ext cx="1500536" cy="646331"/>
          </a:xfrm>
          <a:prstGeom prst="rect">
            <a:avLst/>
          </a:prstGeom>
          <a:noFill/>
        </p:spPr>
        <p:txBody>
          <a:bodyPr wrap="square" rtlCol="0">
            <a:spAutoFit/>
          </a:bodyPr>
          <a:lstStyle/>
          <a:p>
            <a:pPr algn="ctr"/>
            <a:r>
              <a:rPr lang="es-CR" sz="1200" b="1" dirty="0" smtClean="0">
                <a:solidFill>
                  <a:schemeClr val="tx2"/>
                </a:solidFill>
              </a:rPr>
              <a:t>Grande, provocada por una crisis, flujo agudo de migrantes</a:t>
            </a:r>
            <a:endParaRPr lang="es-CR" sz="1200" b="1" dirty="0">
              <a:solidFill>
                <a:schemeClr val="tx2"/>
              </a:solidFill>
            </a:endParaRPr>
          </a:p>
        </p:txBody>
      </p:sp>
      <p:sp>
        <p:nvSpPr>
          <p:cNvPr id="31" name="TextBox 30"/>
          <p:cNvSpPr txBox="1"/>
          <p:nvPr/>
        </p:nvSpPr>
        <p:spPr>
          <a:xfrm>
            <a:off x="7143953" y="1859994"/>
            <a:ext cx="1967606" cy="646331"/>
          </a:xfrm>
          <a:prstGeom prst="rect">
            <a:avLst/>
          </a:prstGeom>
          <a:noFill/>
        </p:spPr>
        <p:txBody>
          <a:bodyPr wrap="square" rtlCol="0">
            <a:spAutoFit/>
          </a:bodyPr>
          <a:lstStyle/>
          <a:p>
            <a:pPr algn="ctr"/>
            <a:r>
              <a:rPr lang="es-CR" sz="1200" b="1" dirty="0" smtClean="0">
                <a:solidFill>
                  <a:schemeClr val="tx2"/>
                </a:solidFill>
              </a:rPr>
              <a:t>Estructural, de largo plazo, flujos de origen económico y por inequidades </a:t>
            </a:r>
            <a:endParaRPr lang="es-CR" sz="1200" b="1" dirty="0">
              <a:solidFill>
                <a:schemeClr val="tx2"/>
              </a:solidFill>
            </a:endParaRPr>
          </a:p>
        </p:txBody>
      </p:sp>
    </p:spTree>
    <p:extLst>
      <p:ext uri="{BB962C8B-B14F-4D97-AF65-F5344CB8AC3E}">
        <p14:creationId xmlns:p14="http://schemas.microsoft.com/office/powerpoint/2010/main" val="1408372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69631" y="1772816"/>
            <a:ext cx="8828550" cy="42205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latin typeface="Gill Sans MT" panose="020B0502020104020203" pitchFamily="34" charset="0"/>
            </a:endParaRPr>
          </a:p>
        </p:txBody>
      </p:sp>
      <p:cxnSp>
        <p:nvCxnSpPr>
          <p:cNvPr id="4" name="Straight Connector 3"/>
          <p:cNvCxnSpPr/>
          <p:nvPr/>
        </p:nvCxnSpPr>
        <p:spPr>
          <a:xfrm>
            <a:off x="0" y="836712"/>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3570861" y="146720"/>
            <a:ext cx="5334000" cy="689992"/>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r>
              <a:rPr lang="es-CR" sz="1800" b="1" dirty="0" smtClean="0">
                <a:solidFill>
                  <a:schemeClr val="accent1">
                    <a:lumMod val="50000"/>
                  </a:schemeClr>
                </a:solidFill>
                <a:latin typeface="Gill Sans MT" panose="020B0502020104020203" pitchFamily="34" charset="0"/>
                <a:cs typeface="Arial" pitchFamily="34" charset="0"/>
              </a:rPr>
              <a:t>PRINCIPALES RETOS</a:t>
            </a:r>
            <a:endParaRPr lang="es-CR" sz="1800" b="1" dirty="0">
              <a:solidFill>
                <a:schemeClr val="accent1">
                  <a:lumMod val="50000"/>
                </a:schemeClr>
              </a:solidFill>
              <a:latin typeface="Gill Sans MT" panose="020B0502020104020203" pitchFamily="34" charset="0"/>
              <a:cs typeface="Arial" pitchFamily="34" charset="0"/>
            </a:endParaRPr>
          </a:p>
          <a:p>
            <a:pPr algn="r"/>
            <a:r>
              <a:rPr lang="es-CR" sz="1200" b="1" dirty="0">
                <a:solidFill>
                  <a:schemeClr val="accent1">
                    <a:lumMod val="50000"/>
                  </a:schemeClr>
                </a:solidFill>
                <a:latin typeface="Gill Sans MT" panose="020B0502020104020203" pitchFamily="34" charset="0"/>
                <a:cs typeface="Arial" pitchFamily="34" charset="0"/>
              </a:rPr>
              <a:t>DE LA MIGRACION EN </a:t>
            </a:r>
            <a:r>
              <a:rPr lang="es-CR" sz="1200" b="1" dirty="0" smtClean="0">
                <a:solidFill>
                  <a:schemeClr val="accent1">
                    <a:lumMod val="50000"/>
                  </a:schemeClr>
                </a:solidFill>
                <a:latin typeface="Gill Sans MT" panose="020B0502020104020203" pitchFamily="34" charset="0"/>
                <a:cs typeface="Arial" pitchFamily="34" charset="0"/>
              </a:rPr>
              <a:t>MESOAMÉRICA</a:t>
            </a:r>
          </a:p>
        </p:txBody>
      </p:sp>
      <p:sp>
        <p:nvSpPr>
          <p:cNvPr id="17" name="Rectangle 16"/>
          <p:cNvSpPr/>
          <p:nvPr/>
        </p:nvSpPr>
        <p:spPr>
          <a:xfrm>
            <a:off x="4932040" y="1891152"/>
            <a:ext cx="3972821" cy="40260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latin typeface="Gill Sans MT" panose="020B0502020104020203" pitchFamily="34" charset="0"/>
            </a:endParaRPr>
          </a:p>
        </p:txBody>
      </p:sp>
      <p:sp>
        <p:nvSpPr>
          <p:cNvPr id="7" name="Rectangle 6"/>
          <p:cNvSpPr/>
          <p:nvPr/>
        </p:nvSpPr>
        <p:spPr>
          <a:xfrm>
            <a:off x="0" y="838169"/>
            <a:ext cx="9164813" cy="789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400" dirty="0" smtClean="0">
                <a:latin typeface="Gill Sans MT" panose="020B0502020104020203" pitchFamily="34" charset="0"/>
              </a:rPr>
              <a:t>MIGRACION Y SALUD: UNA AGENDA UNIFICADORA </a:t>
            </a:r>
          </a:p>
        </p:txBody>
      </p:sp>
      <p:sp>
        <p:nvSpPr>
          <p:cNvPr id="8" name="TextBox 7"/>
          <p:cNvSpPr txBox="1"/>
          <p:nvPr/>
        </p:nvSpPr>
        <p:spPr>
          <a:xfrm>
            <a:off x="5148064" y="1912817"/>
            <a:ext cx="3600400" cy="648997"/>
          </a:xfrm>
          <a:prstGeom prst="rect">
            <a:avLst/>
          </a:prstGeom>
          <a:noFill/>
        </p:spPr>
        <p:txBody>
          <a:bodyPr wrap="square" lIns="180000" tIns="108000" rIns="180000" bIns="108000" rtlCol="0">
            <a:spAutoFit/>
          </a:bodyPr>
          <a:lstStyle/>
          <a:p>
            <a:pPr algn="ctr">
              <a:spcBef>
                <a:spcPts val="1200"/>
              </a:spcBef>
            </a:pPr>
            <a:r>
              <a:rPr lang="es-CR" sz="2800" b="1" dirty="0" smtClean="0">
                <a:solidFill>
                  <a:srgbClr val="EF8919"/>
                </a:solidFill>
                <a:latin typeface="Gill Sans MT" panose="020B0502020104020203" pitchFamily="34" charset="0"/>
              </a:rPr>
              <a:t>RETOS</a:t>
            </a:r>
          </a:p>
        </p:txBody>
      </p:sp>
      <p:graphicFrame>
        <p:nvGraphicFramePr>
          <p:cNvPr id="9" name="Diagram 8"/>
          <p:cNvGraphicFramePr/>
          <p:nvPr>
            <p:extLst>
              <p:ext uri="{D42A27DB-BD31-4B8C-83A1-F6EECF244321}">
                <p14:modId xmlns:p14="http://schemas.microsoft.com/office/powerpoint/2010/main" val="633207058"/>
              </p:ext>
            </p:extLst>
          </p:nvPr>
        </p:nvGraphicFramePr>
        <p:xfrm>
          <a:off x="611560" y="2492896"/>
          <a:ext cx="3972346" cy="2520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2" descr="Description: cid:image003.png@01CFF52D.4FA17AF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20904" y="6177318"/>
            <a:ext cx="515150" cy="55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kcarpio\AppData\Local\Microsoft\Windows\Temporary Internet Files\Content.Outlook\5JRKO2HA\logo salud migracio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84877" y="6180612"/>
            <a:ext cx="840611" cy="560407"/>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flipV="1">
            <a:off x="0" y="6741016"/>
            <a:ext cx="7308304" cy="3"/>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148064" y="2561814"/>
            <a:ext cx="3600400" cy="3216265"/>
          </a:xfrm>
          <a:prstGeom prst="rect">
            <a:avLst/>
          </a:prstGeom>
        </p:spPr>
        <p:txBody>
          <a:bodyPr wrap="square">
            <a:spAutoFit/>
          </a:bodyPr>
          <a:lstStyle/>
          <a:p>
            <a:pPr algn="just">
              <a:spcAft>
                <a:spcPts val="1800"/>
              </a:spcAft>
            </a:pPr>
            <a:r>
              <a:rPr lang="es-CR" sz="1600" dirty="0" smtClean="0">
                <a:solidFill>
                  <a:schemeClr val="tx2"/>
                </a:solidFill>
                <a:latin typeface="Gill Sans MT" panose="020B0502020104020203" pitchFamily="34" charset="0"/>
              </a:rPr>
              <a:t>Identificar </a:t>
            </a:r>
            <a:r>
              <a:rPr lang="es-CR" sz="1600" b="1" dirty="0" smtClean="0">
                <a:solidFill>
                  <a:schemeClr val="tx2"/>
                </a:solidFill>
                <a:latin typeface="Gill Sans MT" panose="020B0502020104020203" pitchFamily="34" charset="0"/>
              </a:rPr>
              <a:t>prioridades comunes </a:t>
            </a:r>
            <a:r>
              <a:rPr lang="es-CR" sz="1600" dirty="0" smtClean="0">
                <a:solidFill>
                  <a:schemeClr val="tx2"/>
                </a:solidFill>
                <a:latin typeface="Gill Sans MT" panose="020B0502020104020203" pitchFamily="34" charset="0"/>
              </a:rPr>
              <a:t>para la región</a:t>
            </a:r>
          </a:p>
          <a:p>
            <a:pPr algn="just">
              <a:spcAft>
                <a:spcPts val="1800"/>
              </a:spcAft>
            </a:pPr>
            <a:r>
              <a:rPr lang="es-CR" sz="1600" dirty="0" smtClean="0">
                <a:solidFill>
                  <a:schemeClr val="tx2"/>
                </a:solidFill>
                <a:latin typeface="Gill Sans MT" panose="020B0502020104020203" pitchFamily="34" charset="0"/>
              </a:rPr>
              <a:t>Definir </a:t>
            </a:r>
            <a:r>
              <a:rPr lang="es-CR" sz="1600" b="1" dirty="0" smtClean="0">
                <a:solidFill>
                  <a:schemeClr val="tx2"/>
                </a:solidFill>
                <a:latin typeface="Gill Sans MT" panose="020B0502020104020203" pitchFamily="34" charset="0"/>
              </a:rPr>
              <a:t>metas y estrategias</a:t>
            </a:r>
            <a:r>
              <a:rPr lang="es-CR" sz="1600" dirty="0" smtClean="0">
                <a:solidFill>
                  <a:schemeClr val="tx2"/>
                </a:solidFill>
                <a:latin typeface="Gill Sans MT" panose="020B0502020104020203" pitchFamily="34" charset="0"/>
              </a:rPr>
              <a:t> conjuntas</a:t>
            </a:r>
          </a:p>
          <a:p>
            <a:pPr algn="just">
              <a:spcAft>
                <a:spcPts val="1800"/>
              </a:spcAft>
            </a:pPr>
            <a:r>
              <a:rPr lang="es-CR" sz="1600" dirty="0" smtClean="0">
                <a:solidFill>
                  <a:schemeClr val="tx2"/>
                </a:solidFill>
                <a:latin typeface="Gill Sans MT" panose="020B0502020104020203" pitchFamily="34" charset="0"/>
              </a:rPr>
              <a:t>Promover la </a:t>
            </a:r>
            <a:r>
              <a:rPr lang="es-CR" sz="1600" b="1" dirty="0" smtClean="0">
                <a:solidFill>
                  <a:schemeClr val="tx2"/>
                </a:solidFill>
                <a:latin typeface="Gill Sans MT" panose="020B0502020104020203" pitchFamily="34" charset="0"/>
              </a:rPr>
              <a:t>articulación de acciones y actores</a:t>
            </a:r>
          </a:p>
          <a:p>
            <a:pPr algn="just">
              <a:spcAft>
                <a:spcPts val="1800"/>
              </a:spcAft>
            </a:pPr>
            <a:r>
              <a:rPr lang="es-CR" sz="1600" dirty="0" smtClean="0">
                <a:solidFill>
                  <a:schemeClr val="tx2"/>
                </a:solidFill>
                <a:latin typeface="Gill Sans MT" panose="020B0502020104020203" pitchFamily="34" charset="0"/>
              </a:rPr>
              <a:t>Identificación de </a:t>
            </a:r>
            <a:r>
              <a:rPr lang="es-CR" sz="1600" b="1" dirty="0" smtClean="0">
                <a:solidFill>
                  <a:schemeClr val="tx2"/>
                </a:solidFill>
                <a:latin typeface="Gill Sans MT" panose="020B0502020104020203" pitchFamily="34" charset="0"/>
              </a:rPr>
              <a:t>Buenas Prácticas </a:t>
            </a:r>
          </a:p>
          <a:p>
            <a:pPr algn="just">
              <a:spcAft>
                <a:spcPts val="1800"/>
              </a:spcAft>
            </a:pPr>
            <a:r>
              <a:rPr lang="es-CR" sz="1600" dirty="0" smtClean="0">
                <a:solidFill>
                  <a:schemeClr val="tx2"/>
                </a:solidFill>
                <a:latin typeface="Gill Sans MT" panose="020B0502020104020203" pitchFamily="34" charset="0"/>
              </a:rPr>
              <a:t>Evitar la </a:t>
            </a:r>
            <a:r>
              <a:rPr lang="es-CR" sz="1600" b="1" dirty="0" smtClean="0">
                <a:solidFill>
                  <a:schemeClr val="tx2"/>
                </a:solidFill>
                <a:latin typeface="Gill Sans MT" panose="020B0502020104020203" pitchFamily="34" charset="0"/>
              </a:rPr>
              <a:t>duplicidad</a:t>
            </a:r>
            <a:r>
              <a:rPr lang="es-CR" sz="1600" dirty="0" smtClean="0">
                <a:solidFill>
                  <a:schemeClr val="tx2"/>
                </a:solidFill>
                <a:latin typeface="Gill Sans MT" panose="020B0502020104020203" pitchFamily="34" charset="0"/>
              </a:rPr>
              <a:t> de acciones </a:t>
            </a:r>
          </a:p>
          <a:p>
            <a:pPr algn="just">
              <a:spcAft>
                <a:spcPts val="1800"/>
              </a:spcAft>
            </a:pPr>
            <a:r>
              <a:rPr lang="es-CR" sz="1600" b="1" dirty="0" smtClean="0">
                <a:solidFill>
                  <a:schemeClr val="tx2"/>
                </a:solidFill>
                <a:latin typeface="Gill Sans MT" panose="020B0502020104020203" pitchFamily="34" charset="0"/>
              </a:rPr>
              <a:t>Maximizar el uso de recursos </a:t>
            </a:r>
          </a:p>
        </p:txBody>
      </p:sp>
    </p:spTree>
    <p:extLst>
      <p:ext uri="{BB962C8B-B14F-4D97-AF65-F5344CB8AC3E}">
        <p14:creationId xmlns:p14="http://schemas.microsoft.com/office/powerpoint/2010/main" val="547569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953" y="623534"/>
            <a:ext cx="9202614" cy="789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000" dirty="0" smtClean="0">
                <a:latin typeface="Gill Sans MT" panose="020B0502020104020203" pitchFamily="34" charset="0"/>
              </a:rPr>
              <a:t>VINCULACIÓN FACTORES EPIDEMIOLÓGICOS Y MIGRATORIOS</a:t>
            </a:r>
          </a:p>
        </p:txBody>
      </p:sp>
      <p:sp>
        <p:nvSpPr>
          <p:cNvPr id="5" name="Title 1"/>
          <p:cNvSpPr txBox="1">
            <a:spLocks/>
          </p:cNvSpPr>
          <p:nvPr/>
        </p:nvSpPr>
        <p:spPr>
          <a:xfrm>
            <a:off x="525083" y="1446671"/>
            <a:ext cx="8229600" cy="6440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R" sz="1600" b="1" dirty="0" smtClean="0">
                <a:solidFill>
                  <a:schemeClr val="tx2"/>
                </a:solidFill>
              </a:rPr>
              <a:t>RIESGO DE TRANSMISIÓN VECTORIAL DEL VIRUS DEL ZIKA </a:t>
            </a:r>
          </a:p>
          <a:p>
            <a:r>
              <a:rPr lang="es-CR" sz="1600" b="1" dirty="0" smtClean="0">
                <a:solidFill>
                  <a:schemeClr val="tx2"/>
                </a:solidFill>
              </a:rPr>
              <a:t>PARA PERSONAS MIGRANTES EN TRÁNSITO</a:t>
            </a:r>
            <a:r>
              <a:rPr lang="es-CR" sz="1200" b="1" dirty="0" smtClean="0">
                <a:solidFill>
                  <a:schemeClr val="tx2"/>
                </a:solidFill>
              </a:rPr>
              <a:t> </a:t>
            </a:r>
            <a:endParaRPr lang="es-CR" sz="1200" b="1" dirty="0">
              <a:solidFill>
                <a:schemeClr val="tx2"/>
              </a:solidFill>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089206"/>
            <a:ext cx="5148064" cy="4150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80075" y="6224446"/>
            <a:ext cx="8784413" cy="495108"/>
          </a:xfrm>
          <a:prstGeom prst="rect">
            <a:avLst/>
          </a:prstGeom>
          <a:solidFill>
            <a:schemeClr val="bg1">
              <a:lumMod val="85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lIns="108000" tIns="108000" rIns="108000" bIns="108000">
            <a:spAutoFit/>
          </a:bodyPr>
          <a:lstStyle/>
          <a:p>
            <a:pPr algn="ctr"/>
            <a:r>
              <a:rPr lang="es-CR" b="1" dirty="0" smtClean="0">
                <a:solidFill>
                  <a:srgbClr val="C00000"/>
                </a:solidFill>
                <a:latin typeface="Gill Sans MT" panose="020B0502020104020203" pitchFamily="34" charset="0"/>
              </a:rPr>
              <a:t>PUNTOS CALIENTES:    </a:t>
            </a:r>
            <a:r>
              <a:rPr lang="es-CR" dirty="0" smtClean="0">
                <a:solidFill>
                  <a:srgbClr val="C00000"/>
                </a:solidFill>
                <a:latin typeface="Gill Sans MT" panose="020B0502020104020203" pitchFamily="34" charset="0"/>
              </a:rPr>
              <a:t>Alta Incidencia del Virus del </a:t>
            </a:r>
            <a:r>
              <a:rPr lang="es-CR" dirty="0" err="1" smtClean="0">
                <a:solidFill>
                  <a:srgbClr val="C00000"/>
                </a:solidFill>
                <a:latin typeface="Gill Sans MT" panose="020B0502020104020203" pitchFamily="34" charset="0"/>
              </a:rPr>
              <a:t>Zika</a:t>
            </a:r>
            <a:r>
              <a:rPr lang="es-CR" dirty="0" smtClean="0">
                <a:solidFill>
                  <a:srgbClr val="C00000"/>
                </a:solidFill>
                <a:latin typeface="Gill Sans MT" panose="020B0502020104020203" pitchFamily="34" charset="0"/>
              </a:rPr>
              <a:t> </a:t>
            </a:r>
            <a:r>
              <a:rPr lang="es-CR" b="1" dirty="0" smtClean="0">
                <a:solidFill>
                  <a:srgbClr val="C00000"/>
                </a:solidFill>
                <a:latin typeface="Gill Sans MT" panose="020B0502020104020203" pitchFamily="34" charset="0"/>
              </a:rPr>
              <a:t>+ </a:t>
            </a:r>
            <a:r>
              <a:rPr lang="es-CR" dirty="0" smtClean="0">
                <a:solidFill>
                  <a:srgbClr val="C00000"/>
                </a:solidFill>
                <a:latin typeface="Gill Sans MT" panose="020B0502020104020203" pitchFamily="34" charset="0"/>
              </a:rPr>
              <a:t> Alta Incidencia Migratoria</a:t>
            </a:r>
          </a:p>
        </p:txBody>
      </p:sp>
      <p:sp>
        <p:nvSpPr>
          <p:cNvPr id="9" name="Rectangle 8"/>
          <p:cNvSpPr/>
          <p:nvPr/>
        </p:nvSpPr>
        <p:spPr>
          <a:xfrm>
            <a:off x="5148064" y="2204570"/>
            <a:ext cx="3816424" cy="3812188"/>
          </a:xfrm>
          <a:prstGeom prst="rect">
            <a:avLst/>
          </a:prstGeom>
        </p:spPr>
        <p:style>
          <a:lnRef idx="3">
            <a:schemeClr val="lt1"/>
          </a:lnRef>
          <a:fillRef idx="1">
            <a:schemeClr val="accent6"/>
          </a:fillRef>
          <a:effectRef idx="1">
            <a:schemeClr val="accent6"/>
          </a:effectRef>
          <a:fontRef idx="minor">
            <a:schemeClr val="lt1"/>
          </a:fontRef>
        </p:style>
        <p:txBody>
          <a:bodyPr wrap="square" lIns="180000" tIns="36000" rIns="180000" bIns="36000">
            <a:spAutoFit/>
          </a:bodyPr>
          <a:lstStyle/>
          <a:p>
            <a:pPr algn="just"/>
            <a:endParaRPr lang="es-CR" sz="500" b="1" dirty="0" smtClean="0">
              <a:solidFill>
                <a:schemeClr val="tx1">
                  <a:lumMod val="85000"/>
                  <a:lumOff val="15000"/>
                </a:schemeClr>
              </a:solidFill>
              <a:latin typeface="+mj-lt"/>
            </a:endParaRPr>
          </a:p>
          <a:p>
            <a:pPr algn="just"/>
            <a:r>
              <a:rPr lang="es-CR" sz="1600" b="1" dirty="0" smtClean="0">
                <a:solidFill>
                  <a:schemeClr val="tx1">
                    <a:lumMod val="85000"/>
                    <a:lumOff val="15000"/>
                  </a:schemeClr>
                </a:solidFill>
                <a:latin typeface="+mj-lt"/>
              </a:rPr>
              <a:t>Mayor riesgo de transmisión vectorial al utilizar rutas con alta incidencia del virus y cuando se migra en condiciones inadecuadas, tales como:</a:t>
            </a:r>
            <a:endParaRPr lang="es-CR" sz="1600" b="1" dirty="0">
              <a:solidFill>
                <a:schemeClr val="tx1">
                  <a:lumMod val="85000"/>
                  <a:lumOff val="15000"/>
                </a:schemeClr>
              </a:solidFill>
              <a:latin typeface="+mj-lt"/>
            </a:endParaRPr>
          </a:p>
          <a:p>
            <a:pPr algn="just"/>
            <a:endParaRPr lang="es-CR" sz="1600" b="1" dirty="0" smtClean="0">
              <a:solidFill>
                <a:schemeClr val="tx1"/>
              </a:solidFill>
              <a:latin typeface="+mj-lt"/>
            </a:endParaRPr>
          </a:p>
          <a:p>
            <a:pPr algn="just"/>
            <a:endParaRPr lang="es-CR" sz="1600" b="1" dirty="0">
              <a:solidFill>
                <a:schemeClr val="tx1"/>
              </a:solidFill>
              <a:latin typeface="+mj-lt"/>
            </a:endParaRPr>
          </a:p>
          <a:p>
            <a:pPr algn="just"/>
            <a:endParaRPr lang="es-CR" sz="1600" b="1" dirty="0" smtClean="0">
              <a:solidFill>
                <a:schemeClr val="tx1"/>
              </a:solidFill>
              <a:latin typeface="+mj-lt"/>
            </a:endParaRPr>
          </a:p>
          <a:p>
            <a:pPr algn="just"/>
            <a:endParaRPr lang="es-CR" sz="1400" b="1" dirty="0"/>
          </a:p>
          <a:p>
            <a:pPr algn="just"/>
            <a:endParaRPr lang="es-CR" sz="1400" b="1" dirty="0" smtClean="0"/>
          </a:p>
          <a:p>
            <a:pPr algn="just"/>
            <a:endParaRPr lang="es-CR" sz="1400" b="1" dirty="0"/>
          </a:p>
          <a:p>
            <a:pPr algn="just"/>
            <a:endParaRPr lang="es-CR" sz="1400" b="1" dirty="0" smtClean="0"/>
          </a:p>
          <a:p>
            <a:pPr algn="just"/>
            <a:endParaRPr lang="es-CR" sz="1400" dirty="0" smtClean="0"/>
          </a:p>
          <a:p>
            <a:pPr algn="just"/>
            <a:endParaRPr lang="es-CR" sz="1400" dirty="0"/>
          </a:p>
          <a:p>
            <a:pPr algn="just"/>
            <a:endParaRPr lang="es-CR" sz="1400" dirty="0" smtClean="0"/>
          </a:p>
          <a:p>
            <a:pPr algn="just"/>
            <a:endParaRPr lang="es-CR" sz="1400" dirty="0"/>
          </a:p>
          <a:p>
            <a:pPr algn="just"/>
            <a:endParaRPr lang="es-CR" sz="1400" dirty="0" smtClean="0"/>
          </a:p>
        </p:txBody>
      </p:sp>
      <p:sp>
        <p:nvSpPr>
          <p:cNvPr id="10" name="Rectangle 9"/>
          <p:cNvSpPr/>
          <p:nvPr/>
        </p:nvSpPr>
        <p:spPr>
          <a:xfrm>
            <a:off x="5364089" y="3492786"/>
            <a:ext cx="3240360" cy="2249435"/>
          </a:xfrm>
          <a:prstGeom prst="rect">
            <a:avLst/>
          </a:prstGeom>
        </p:spPr>
        <p:style>
          <a:lnRef idx="2">
            <a:schemeClr val="accent6"/>
          </a:lnRef>
          <a:fillRef idx="1">
            <a:schemeClr val="lt1"/>
          </a:fillRef>
          <a:effectRef idx="0">
            <a:schemeClr val="accent6"/>
          </a:effectRef>
          <a:fontRef idx="minor">
            <a:schemeClr val="dk1"/>
          </a:fontRef>
        </p:style>
        <p:txBody>
          <a:bodyPr wrap="square" lIns="108000" tIns="108000" rIns="180000" bIns="108000" anchor="ctr">
            <a:spAutoFit/>
          </a:bodyPr>
          <a:lstStyle/>
          <a:p>
            <a:pPr marL="562950" lvl="1" algn="just">
              <a:spcAft>
                <a:spcPts val="1200"/>
              </a:spcAft>
            </a:pPr>
            <a:r>
              <a:rPr lang="es-CR" sz="1400" b="1" i="1" dirty="0" smtClean="0">
                <a:solidFill>
                  <a:schemeClr val="tx1">
                    <a:lumMod val="75000"/>
                    <a:lumOff val="25000"/>
                  </a:schemeClr>
                </a:solidFill>
                <a:latin typeface="Gill Sans MT" panose="020B0502020104020203" pitchFamily="34" charset="0"/>
              </a:rPr>
              <a:t>Acceso limitado a información sobre riesgos para la salud en la región</a:t>
            </a:r>
          </a:p>
          <a:p>
            <a:pPr marL="562950" lvl="1" algn="just">
              <a:spcAft>
                <a:spcPts val="1200"/>
              </a:spcAft>
            </a:pPr>
            <a:r>
              <a:rPr lang="es-CR" sz="1400" b="1" i="1" dirty="0" smtClean="0">
                <a:solidFill>
                  <a:schemeClr val="tx1">
                    <a:lumMod val="75000"/>
                    <a:lumOff val="25000"/>
                  </a:schemeClr>
                </a:solidFill>
                <a:latin typeface="Gill Sans MT" panose="020B0502020104020203" pitchFamily="34" charset="0"/>
              </a:rPr>
              <a:t>Acceso a alojamiento inadecuado / inseguro</a:t>
            </a:r>
          </a:p>
          <a:p>
            <a:pPr marL="562950" lvl="1" algn="just">
              <a:spcAft>
                <a:spcPts val="1200"/>
              </a:spcAft>
            </a:pPr>
            <a:r>
              <a:rPr lang="es-CR" sz="1400" b="1" i="1" dirty="0" smtClean="0">
                <a:solidFill>
                  <a:schemeClr val="tx1">
                    <a:lumMod val="75000"/>
                    <a:lumOff val="25000"/>
                  </a:schemeClr>
                </a:solidFill>
                <a:latin typeface="Gill Sans MT" panose="020B0502020104020203" pitchFamily="34" charset="0"/>
              </a:rPr>
              <a:t>Acceso limitado a mosquiteros y repelente;  uso de ropa inadecuada</a:t>
            </a:r>
            <a:endParaRPr lang="es-CR" sz="1400" b="1" i="1" dirty="0" smtClean="0">
              <a:solidFill>
                <a:schemeClr val="tx1">
                  <a:lumMod val="75000"/>
                  <a:lumOff val="25000"/>
                </a:schemeClr>
              </a:solidFill>
            </a:endParaRPr>
          </a:p>
        </p:txBody>
      </p:sp>
      <p:pic>
        <p:nvPicPr>
          <p:cNvPr id="11" name="Picture 5" descr="Résultat de recherche d'images pour &quot;icon house&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4391487"/>
            <a:ext cx="405665" cy="40566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descr="Résultat de recherche d'images pour &quot;information icon&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31372" y="3692065"/>
            <a:ext cx="338926" cy="3389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Résultat de recherche d'images pour &quot;mosquito net icon&quot;"/>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08104" y="5085184"/>
            <a:ext cx="385463" cy="385463"/>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txBox="1">
            <a:spLocks/>
          </p:cNvSpPr>
          <p:nvPr/>
        </p:nvSpPr>
        <p:spPr>
          <a:xfrm>
            <a:off x="3570861" y="146720"/>
            <a:ext cx="5334000" cy="689992"/>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r>
              <a:rPr lang="es-CR" sz="1800" b="1" dirty="0" smtClean="0">
                <a:solidFill>
                  <a:schemeClr val="accent1">
                    <a:lumMod val="50000"/>
                  </a:schemeClr>
                </a:solidFill>
                <a:latin typeface="Gill Sans MT" panose="020B0502020104020203" pitchFamily="34" charset="0"/>
                <a:cs typeface="Arial" pitchFamily="34" charset="0"/>
              </a:rPr>
              <a:t>BUENAS PRÁCTICAS </a:t>
            </a:r>
            <a:endParaRPr lang="es-CR" sz="1200" b="1" dirty="0" smtClean="0">
              <a:solidFill>
                <a:schemeClr val="accent1">
                  <a:lumMod val="50000"/>
                </a:schemeClr>
              </a:solidFill>
              <a:latin typeface="Gill Sans MT" panose="020B0502020104020203" pitchFamily="34" charset="0"/>
              <a:cs typeface="Arial" pitchFamily="34" charset="0"/>
            </a:endParaRPr>
          </a:p>
        </p:txBody>
      </p:sp>
    </p:spTree>
    <p:extLst>
      <p:ext uri="{BB962C8B-B14F-4D97-AF65-F5344CB8AC3E}">
        <p14:creationId xmlns:p14="http://schemas.microsoft.com/office/powerpoint/2010/main" val="39475487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953" y="839559"/>
            <a:ext cx="9202614" cy="789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000" dirty="0">
                <a:latin typeface="Gill Sans MT" panose="020B0502020104020203" pitchFamily="34" charset="0"/>
              </a:rPr>
              <a:t>DESARROLLO DE LINEAMIENTOS O </a:t>
            </a:r>
            <a:r>
              <a:rPr lang="es-CR" sz="2000" dirty="0" smtClean="0">
                <a:latin typeface="Gill Sans MT" panose="020B0502020104020203" pitchFamily="34" charset="0"/>
              </a:rPr>
              <a:t>PROTOCOLOS REGIONALES</a:t>
            </a:r>
            <a:endParaRPr lang="es-CR" sz="2000" dirty="0">
              <a:latin typeface="Gill Sans MT" panose="020B0502020104020203" pitchFamily="34" charset="0"/>
            </a:endParaRPr>
          </a:p>
        </p:txBody>
      </p:sp>
      <p:sp>
        <p:nvSpPr>
          <p:cNvPr id="7" name="Title 1"/>
          <p:cNvSpPr txBox="1">
            <a:spLocks/>
          </p:cNvSpPr>
          <p:nvPr/>
        </p:nvSpPr>
        <p:spPr>
          <a:xfrm>
            <a:off x="3570861" y="146720"/>
            <a:ext cx="5334000" cy="689992"/>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r>
              <a:rPr lang="es-CR" sz="1800" b="1" dirty="0" smtClean="0">
                <a:solidFill>
                  <a:schemeClr val="accent1">
                    <a:lumMod val="50000"/>
                  </a:schemeClr>
                </a:solidFill>
                <a:latin typeface="Gill Sans MT" panose="020B0502020104020203" pitchFamily="34" charset="0"/>
                <a:cs typeface="Arial" pitchFamily="34" charset="0"/>
              </a:rPr>
              <a:t>BUENAS PRÁCTICAS </a:t>
            </a:r>
            <a:endParaRPr lang="es-CR" sz="1200" b="1" dirty="0" smtClean="0">
              <a:solidFill>
                <a:schemeClr val="accent1">
                  <a:lumMod val="50000"/>
                </a:schemeClr>
              </a:solidFill>
              <a:latin typeface="Gill Sans MT" panose="020B0502020104020203" pitchFamily="34" charset="0"/>
              <a:cs typeface="Arial" pitchFamily="34" charset="0"/>
            </a:endParaRPr>
          </a:p>
        </p:txBody>
      </p:sp>
      <p:sp>
        <p:nvSpPr>
          <p:cNvPr id="9" name="Rectangle 8"/>
          <p:cNvSpPr/>
          <p:nvPr/>
        </p:nvSpPr>
        <p:spPr>
          <a:xfrm>
            <a:off x="4561354" y="1891152"/>
            <a:ext cx="4343507" cy="43978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latin typeface="Gill Sans MT" panose="020B0502020104020203" pitchFamily="34" charset="0"/>
            </a:endParaRPr>
          </a:p>
        </p:txBody>
      </p:sp>
      <p:sp>
        <p:nvSpPr>
          <p:cNvPr id="10" name="TextBox 9"/>
          <p:cNvSpPr txBox="1"/>
          <p:nvPr/>
        </p:nvSpPr>
        <p:spPr>
          <a:xfrm>
            <a:off x="5148064" y="2204864"/>
            <a:ext cx="3456384" cy="369332"/>
          </a:xfrm>
          <a:prstGeom prst="rect">
            <a:avLst/>
          </a:prstGeom>
          <a:noFill/>
        </p:spPr>
        <p:txBody>
          <a:bodyPr wrap="square" rtlCol="0">
            <a:spAutoFit/>
          </a:bodyPr>
          <a:lstStyle/>
          <a:p>
            <a:endParaRPr lang="es-CR" dirty="0"/>
          </a:p>
        </p:txBody>
      </p:sp>
      <p:sp>
        <p:nvSpPr>
          <p:cNvPr id="12" name="TextBox 11"/>
          <p:cNvSpPr txBox="1"/>
          <p:nvPr/>
        </p:nvSpPr>
        <p:spPr>
          <a:xfrm>
            <a:off x="4716015" y="2204864"/>
            <a:ext cx="3888433" cy="4031873"/>
          </a:xfrm>
          <a:prstGeom prst="rect">
            <a:avLst/>
          </a:prstGeom>
          <a:noFill/>
        </p:spPr>
        <p:txBody>
          <a:bodyPr wrap="square" rtlCol="0">
            <a:spAutoFit/>
          </a:bodyPr>
          <a:lstStyle/>
          <a:p>
            <a:pPr algn="just">
              <a:spcAft>
                <a:spcPts val="1200"/>
              </a:spcAft>
            </a:pPr>
            <a:r>
              <a:rPr lang="es-CR" sz="2100" b="1" dirty="0" smtClean="0">
                <a:solidFill>
                  <a:schemeClr val="tx2"/>
                </a:solidFill>
                <a:latin typeface="Gill Sans MT" panose="020B0502020104020203" pitchFamily="34" charset="0"/>
              </a:rPr>
              <a:t>Cuatro pilares para la acción</a:t>
            </a:r>
            <a:r>
              <a:rPr lang="es-CR" sz="2100" dirty="0" smtClean="0">
                <a:solidFill>
                  <a:schemeClr val="tx2"/>
                </a:solidFill>
                <a:latin typeface="Gill Sans MT" panose="020B0502020104020203" pitchFamily="34" charset="0"/>
              </a:rPr>
              <a:t>:</a:t>
            </a:r>
          </a:p>
          <a:p>
            <a:pPr marL="514350" indent="-514350" algn="just">
              <a:spcAft>
                <a:spcPts val="600"/>
              </a:spcAft>
              <a:buAutoNum type="arabicPeriod"/>
            </a:pPr>
            <a:r>
              <a:rPr lang="es-CR" sz="2100" dirty="0" smtClean="0">
                <a:solidFill>
                  <a:schemeClr val="tx2"/>
                </a:solidFill>
                <a:latin typeface="Gill Sans MT" panose="020B0502020104020203" pitchFamily="34" charset="0"/>
              </a:rPr>
              <a:t>Marco político  y Jurídico</a:t>
            </a:r>
          </a:p>
          <a:p>
            <a:pPr marL="514350" indent="-514350" algn="just">
              <a:spcAft>
                <a:spcPts val="600"/>
              </a:spcAft>
              <a:buAutoNum type="arabicPeriod"/>
            </a:pPr>
            <a:r>
              <a:rPr lang="es-CR" sz="2100" dirty="0" smtClean="0">
                <a:solidFill>
                  <a:schemeClr val="tx2"/>
                </a:solidFill>
                <a:latin typeface="Gill Sans MT" panose="020B0502020104020203" pitchFamily="34" charset="0"/>
              </a:rPr>
              <a:t>Investigación operacional, evidencia, recopilación e intercambio de datos</a:t>
            </a:r>
          </a:p>
          <a:p>
            <a:pPr marL="514350" indent="-514350" algn="just">
              <a:spcAft>
                <a:spcPts val="600"/>
              </a:spcAft>
              <a:buAutoNum type="arabicPeriod"/>
            </a:pPr>
            <a:r>
              <a:rPr lang="es-CR" sz="2100" dirty="0" smtClean="0">
                <a:solidFill>
                  <a:schemeClr val="tx2"/>
                </a:solidFill>
                <a:latin typeface="Gill Sans MT" panose="020B0502020104020203" pitchFamily="34" charset="0"/>
              </a:rPr>
              <a:t>Capacidad mejorada de los sistemas de salud y servicios de manejo de fronteras</a:t>
            </a:r>
          </a:p>
          <a:p>
            <a:pPr marL="514350" indent="-514350" algn="just">
              <a:spcAft>
                <a:spcPts val="600"/>
              </a:spcAft>
              <a:buAutoNum type="arabicPeriod"/>
            </a:pPr>
            <a:r>
              <a:rPr lang="es-CR" sz="2100" dirty="0" smtClean="0">
                <a:solidFill>
                  <a:schemeClr val="tx2"/>
                </a:solidFill>
                <a:latin typeface="Gill Sans MT" panose="020B0502020104020203" pitchFamily="34" charset="0"/>
              </a:rPr>
              <a:t>Alianzas y redes multisectoriales y multinacionales. </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891152"/>
            <a:ext cx="3858206" cy="4397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323528" y="6381328"/>
            <a:ext cx="8509325" cy="338554"/>
          </a:xfrm>
          <a:prstGeom prst="rect">
            <a:avLst/>
          </a:prstGeom>
        </p:spPr>
        <p:txBody>
          <a:bodyPr wrap="square">
            <a:spAutoFit/>
          </a:bodyPr>
          <a:lstStyle/>
          <a:p>
            <a:r>
              <a:rPr lang="es-CR" sz="1600" dirty="0" smtClean="0">
                <a:solidFill>
                  <a:srgbClr val="0070C0"/>
                </a:solidFill>
              </a:rPr>
              <a:t> Disponible en digital en  http</a:t>
            </a:r>
            <a:r>
              <a:rPr lang="es-CR" sz="1600" dirty="0">
                <a:solidFill>
                  <a:srgbClr val="0070C0"/>
                </a:solidFill>
              </a:rPr>
              <a:t>://</a:t>
            </a:r>
            <a:r>
              <a:rPr lang="es-CR" sz="1600" dirty="0" smtClean="0">
                <a:solidFill>
                  <a:srgbClr val="0070C0"/>
                </a:solidFill>
              </a:rPr>
              <a:t>rosanjose.iom.int</a:t>
            </a:r>
            <a:r>
              <a:rPr lang="es-CR" sz="1600" dirty="0">
                <a:solidFill>
                  <a:srgbClr val="0070C0"/>
                </a:solidFill>
              </a:rPr>
              <a:t>/</a:t>
            </a:r>
          </a:p>
        </p:txBody>
      </p:sp>
    </p:spTree>
    <p:extLst>
      <p:ext uri="{BB962C8B-B14F-4D97-AF65-F5344CB8AC3E}">
        <p14:creationId xmlns:p14="http://schemas.microsoft.com/office/powerpoint/2010/main" val="1355438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23528" y="1825969"/>
            <a:ext cx="4536504" cy="46993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767859" y="2636912"/>
            <a:ext cx="3858437" cy="3773393"/>
          </a:xfrm>
          <a:prstGeom prst="rect">
            <a:avLst/>
          </a:prstGeom>
        </p:spPr>
      </p:pic>
      <p:pic>
        <p:nvPicPr>
          <p:cNvPr id="10" name="Picture 2" descr="Description: cid:image003.png@01CFF52D.4FA17AF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0904" y="6177318"/>
            <a:ext cx="515150" cy="55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flipV="1">
            <a:off x="0" y="6741016"/>
            <a:ext cx="7308304" cy="3"/>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Picture 2" descr="C:\Users\kcarpio\AppData\Local\Microsoft\Windows\Temporary Internet Files\Content.Outlook\5JRKO2HA\logo salud migraci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75805" y="6180612"/>
            <a:ext cx="840611" cy="56040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838169"/>
            <a:ext cx="9164813" cy="789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400" dirty="0" smtClean="0">
                <a:solidFill>
                  <a:schemeClr val="bg1"/>
                </a:solidFill>
                <a:latin typeface="Gill Sans MT" panose="020B0502020104020203" pitchFamily="34" charset="0"/>
              </a:rPr>
              <a:t>INICIATIVA CONJUNTA DE SALUD </a:t>
            </a:r>
          </a:p>
          <a:p>
            <a:pPr algn="ctr"/>
            <a:r>
              <a:rPr lang="es-CR" sz="2400" dirty="0" smtClean="0">
                <a:solidFill>
                  <a:schemeClr val="bg1"/>
                </a:solidFill>
                <a:latin typeface="Gill Sans MT" panose="020B0502020104020203" pitchFamily="34" charset="0"/>
              </a:rPr>
              <a:t>PARA LAS PERSONAS MIGRANTES Y SUS FAMILIAS</a:t>
            </a:r>
          </a:p>
        </p:txBody>
      </p:sp>
      <p:sp>
        <p:nvSpPr>
          <p:cNvPr id="19" name="Rectangle 18"/>
          <p:cNvSpPr/>
          <p:nvPr/>
        </p:nvSpPr>
        <p:spPr>
          <a:xfrm>
            <a:off x="553203" y="1926797"/>
            <a:ext cx="4147122" cy="707886"/>
          </a:xfrm>
          <a:prstGeom prst="rect">
            <a:avLst/>
          </a:prstGeom>
        </p:spPr>
        <p:txBody>
          <a:bodyPr wrap="square">
            <a:spAutoFit/>
          </a:bodyPr>
          <a:lstStyle/>
          <a:p>
            <a:pPr algn="ctr"/>
            <a:r>
              <a:rPr lang="es-CR" sz="2000" dirty="0" smtClean="0">
                <a:solidFill>
                  <a:schemeClr val="tx2"/>
                </a:solidFill>
                <a:latin typeface="Gill Sans MT" panose="020B0502020104020203" pitchFamily="34" charset="0"/>
              </a:rPr>
              <a:t>Mecanismo de Coordinación </a:t>
            </a:r>
          </a:p>
          <a:p>
            <a:pPr algn="ctr"/>
            <a:r>
              <a:rPr lang="es-CR" sz="2000" dirty="0" smtClean="0">
                <a:solidFill>
                  <a:schemeClr val="tx2"/>
                </a:solidFill>
                <a:latin typeface="Gill Sans MT" panose="020B0502020104020203" pitchFamily="34" charset="0"/>
              </a:rPr>
              <a:t>Técnica Regional </a:t>
            </a:r>
          </a:p>
        </p:txBody>
      </p:sp>
      <p:sp>
        <p:nvSpPr>
          <p:cNvPr id="48" name="Rectangle 47"/>
          <p:cNvSpPr/>
          <p:nvPr/>
        </p:nvSpPr>
        <p:spPr>
          <a:xfrm>
            <a:off x="5004048" y="1825968"/>
            <a:ext cx="3932006" cy="4195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5" name="Title 1"/>
          <p:cNvSpPr txBox="1">
            <a:spLocks/>
          </p:cNvSpPr>
          <p:nvPr/>
        </p:nvSpPr>
        <p:spPr>
          <a:xfrm>
            <a:off x="3570861" y="146720"/>
            <a:ext cx="5334000" cy="689992"/>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r>
              <a:rPr lang="es-CR" sz="1800" b="1" dirty="0" smtClean="0">
                <a:solidFill>
                  <a:schemeClr val="accent1">
                    <a:lumMod val="50000"/>
                  </a:schemeClr>
                </a:solidFill>
                <a:latin typeface="Gill Sans MT" panose="020B0502020104020203" pitchFamily="34" charset="0"/>
                <a:cs typeface="Arial" pitchFamily="34" charset="0"/>
              </a:rPr>
              <a:t>INCOSAMI</a:t>
            </a:r>
          </a:p>
          <a:p>
            <a:pPr algn="r"/>
            <a:endParaRPr lang="es-CR" sz="1200" b="1" dirty="0" smtClean="0">
              <a:solidFill>
                <a:schemeClr val="accent1">
                  <a:lumMod val="50000"/>
                </a:schemeClr>
              </a:solidFill>
              <a:latin typeface="Gill Sans MT" panose="020B0502020104020203" pitchFamily="34" charset="0"/>
              <a:cs typeface="Arial" pitchFamily="34" charset="0"/>
            </a:endParaRPr>
          </a:p>
        </p:txBody>
      </p:sp>
      <p:sp>
        <p:nvSpPr>
          <p:cNvPr id="35" name="Text Box 2"/>
          <p:cNvSpPr txBox="1">
            <a:spLocks noChangeArrowheads="1"/>
          </p:cNvSpPr>
          <p:nvPr/>
        </p:nvSpPr>
        <p:spPr bwMode="auto">
          <a:xfrm>
            <a:off x="5371831" y="3594413"/>
            <a:ext cx="3349277" cy="986715"/>
          </a:xfrm>
          <a:prstGeom prst="round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rot="0" vert="horz" wrap="square" lIns="91440" tIns="45720" rIns="91440" bIns="45720" anchor="t" anchorCtr="0">
            <a:noAutofit/>
          </a:bodyPr>
          <a:lstStyle/>
          <a:p>
            <a:pPr lvl="2" algn="ctr"/>
            <a:endParaRPr lang="es-CR" sz="1400" b="1" dirty="0">
              <a:solidFill>
                <a:schemeClr val="bg1"/>
              </a:solidFill>
            </a:endParaRPr>
          </a:p>
        </p:txBody>
      </p:sp>
      <p:pic>
        <p:nvPicPr>
          <p:cNvPr id="38" name="Picture 37"/>
          <p:cNvPicPr/>
          <p:nvPr/>
        </p:nvPicPr>
        <p:blipFill>
          <a:blip r:embed="rId6">
            <a:extLst>
              <a:ext uri="{28A0092B-C50C-407E-A947-70E740481C1C}">
                <a14:useLocalDpi xmlns:a14="http://schemas.microsoft.com/office/drawing/2010/main" val="0"/>
              </a:ext>
            </a:extLst>
          </a:blip>
          <a:srcRect/>
          <a:stretch>
            <a:fillRect/>
          </a:stretch>
        </p:blipFill>
        <p:spPr bwMode="auto">
          <a:xfrm>
            <a:off x="5511398" y="3677189"/>
            <a:ext cx="726463" cy="767582"/>
          </a:xfrm>
          <a:prstGeom prst="rect">
            <a:avLst/>
          </a:prstGeom>
          <a:noFill/>
          <a:ln>
            <a:noFill/>
          </a:ln>
        </p:spPr>
      </p:pic>
      <p:sp>
        <p:nvSpPr>
          <p:cNvPr id="41" name="Text Box 2"/>
          <p:cNvSpPr txBox="1">
            <a:spLocks noChangeArrowheads="1"/>
          </p:cNvSpPr>
          <p:nvPr/>
        </p:nvSpPr>
        <p:spPr bwMode="auto">
          <a:xfrm>
            <a:off x="5326569" y="4725144"/>
            <a:ext cx="3374663" cy="1080120"/>
          </a:xfrm>
          <a:prstGeom prst="roundRect">
            <a:avLst/>
          </a:prstGeom>
          <a:solidFill>
            <a:srgbClr val="977FB3"/>
          </a:solidFill>
          <a:ln>
            <a:headEnd/>
            <a:tailEnd/>
          </a:ln>
        </p:spPr>
        <p:style>
          <a:lnRef idx="2">
            <a:schemeClr val="accent4">
              <a:shade val="50000"/>
            </a:schemeClr>
          </a:lnRef>
          <a:fillRef idx="1">
            <a:schemeClr val="accent4"/>
          </a:fillRef>
          <a:effectRef idx="0">
            <a:schemeClr val="accent4"/>
          </a:effectRef>
          <a:fontRef idx="minor">
            <a:schemeClr val="lt1"/>
          </a:fontRef>
        </p:style>
        <p:txBody>
          <a:bodyPr rot="0" vert="horz" wrap="square" lIns="91440" tIns="45720" rIns="91440" bIns="45720" anchor="t" anchorCtr="0">
            <a:noAutofit/>
          </a:bodyPr>
          <a:lstStyle/>
          <a:p>
            <a:pPr marR="67310" lvl="2" algn="ctr"/>
            <a:endParaRPr lang="es-CR" sz="1050" b="1" dirty="0" smtClean="0">
              <a:solidFill>
                <a:schemeClr val="bg1"/>
              </a:solidFill>
              <a:effectLst/>
              <a:latin typeface="Arial"/>
              <a:ea typeface="Times New Roman"/>
              <a:cs typeface="Angsana New"/>
            </a:endParaRPr>
          </a:p>
        </p:txBody>
      </p:sp>
      <p:pic>
        <p:nvPicPr>
          <p:cNvPr id="40" name="Picture 39"/>
          <p:cNvPicPr/>
          <p:nvPr/>
        </p:nvPicPr>
        <p:blipFill>
          <a:blip r:embed="rId7">
            <a:extLst>
              <a:ext uri="{28A0092B-C50C-407E-A947-70E740481C1C}">
                <a14:useLocalDpi xmlns:a14="http://schemas.microsoft.com/office/drawing/2010/main" val="0"/>
              </a:ext>
            </a:extLst>
          </a:blip>
          <a:srcRect/>
          <a:stretch>
            <a:fillRect/>
          </a:stretch>
        </p:blipFill>
        <p:spPr bwMode="auto">
          <a:xfrm>
            <a:off x="5564133" y="4990314"/>
            <a:ext cx="631946" cy="549779"/>
          </a:xfrm>
          <a:prstGeom prst="rect">
            <a:avLst/>
          </a:prstGeom>
          <a:noFill/>
          <a:ln>
            <a:noFill/>
          </a:ln>
        </p:spPr>
      </p:pic>
      <p:sp>
        <p:nvSpPr>
          <p:cNvPr id="43" name="Text Box 2"/>
          <p:cNvSpPr txBox="1">
            <a:spLocks noChangeArrowheads="1"/>
          </p:cNvSpPr>
          <p:nvPr/>
        </p:nvSpPr>
        <p:spPr bwMode="auto">
          <a:xfrm>
            <a:off x="5343475" y="2489130"/>
            <a:ext cx="3335004" cy="1005793"/>
          </a:xfrm>
          <a:prstGeom prst="round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rot="0" vert="horz" wrap="square" lIns="91440" tIns="45720" rIns="91440" bIns="45720" anchor="t" anchorCtr="0">
            <a:noAutofit/>
          </a:bodyPr>
          <a:lstStyle/>
          <a:p>
            <a:pPr marL="1004570" marR="67310" lvl="2" algn="ctr"/>
            <a:endParaRPr lang="es-CR" b="1" dirty="0" smtClean="0">
              <a:solidFill>
                <a:schemeClr val="tx1"/>
              </a:solidFill>
            </a:endParaRPr>
          </a:p>
        </p:txBody>
      </p:sp>
      <p:pic>
        <p:nvPicPr>
          <p:cNvPr id="36" name="Picture 35"/>
          <p:cNvPicPr/>
          <p:nvPr/>
        </p:nvPicPr>
        <p:blipFill>
          <a:blip r:embed="rId8">
            <a:extLst>
              <a:ext uri="{28A0092B-C50C-407E-A947-70E740481C1C}">
                <a14:useLocalDpi xmlns:a14="http://schemas.microsoft.com/office/drawing/2010/main" val="0"/>
              </a:ext>
            </a:extLst>
          </a:blip>
          <a:srcRect/>
          <a:stretch>
            <a:fillRect/>
          </a:stretch>
        </p:blipFill>
        <p:spPr bwMode="auto">
          <a:xfrm>
            <a:off x="5494121" y="2667991"/>
            <a:ext cx="626867" cy="648072"/>
          </a:xfrm>
          <a:prstGeom prst="rect">
            <a:avLst/>
          </a:prstGeom>
          <a:noFill/>
          <a:ln>
            <a:noFill/>
          </a:ln>
        </p:spPr>
      </p:pic>
      <p:sp>
        <p:nvSpPr>
          <p:cNvPr id="44" name="Rectangle 43"/>
          <p:cNvSpPr/>
          <p:nvPr/>
        </p:nvSpPr>
        <p:spPr>
          <a:xfrm>
            <a:off x="5352831" y="1926678"/>
            <a:ext cx="3316292" cy="400110"/>
          </a:xfrm>
          <a:prstGeom prst="rect">
            <a:avLst/>
          </a:prstGeom>
        </p:spPr>
        <p:txBody>
          <a:bodyPr wrap="none">
            <a:spAutoFit/>
          </a:bodyPr>
          <a:lstStyle/>
          <a:p>
            <a:r>
              <a:rPr lang="es-CR" sz="2000" dirty="0" smtClean="0">
                <a:solidFill>
                  <a:schemeClr val="tx2"/>
                </a:solidFill>
                <a:latin typeface="Gill Sans MT" panose="020B0502020104020203" pitchFamily="34" charset="0"/>
              </a:rPr>
              <a:t>OBJETIVOS ESTRATÉGICOS </a:t>
            </a:r>
            <a:endParaRPr lang="es-CR" sz="2000" dirty="0">
              <a:latin typeface="Gill Sans MT" panose="020B0502020104020203" pitchFamily="34" charset="0"/>
            </a:endParaRPr>
          </a:p>
        </p:txBody>
      </p:sp>
      <p:sp>
        <p:nvSpPr>
          <p:cNvPr id="45" name="Rectangle 44"/>
          <p:cNvSpPr/>
          <p:nvPr/>
        </p:nvSpPr>
        <p:spPr>
          <a:xfrm>
            <a:off x="6173326" y="2635575"/>
            <a:ext cx="2505153" cy="646331"/>
          </a:xfrm>
          <a:prstGeom prst="rect">
            <a:avLst/>
          </a:prstGeom>
        </p:spPr>
        <p:txBody>
          <a:bodyPr wrap="square">
            <a:spAutoFit/>
          </a:bodyPr>
          <a:lstStyle/>
          <a:p>
            <a:pPr marL="90170" marR="67310"/>
            <a:r>
              <a:rPr lang="es-CR" b="1" dirty="0" smtClean="0">
                <a:solidFill>
                  <a:schemeClr val="tx1"/>
                </a:solidFill>
              </a:rPr>
              <a:t>CONFORMACIÓN </a:t>
            </a:r>
          </a:p>
          <a:p>
            <a:pPr marL="90170" marR="67310"/>
            <a:r>
              <a:rPr lang="es-CR" b="1" dirty="0" smtClean="0">
                <a:solidFill>
                  <a:schemeClr val="tx1"/>
                </a:solidFill>
              </a:rPr>
              <a:t>DE ALIANZAS</a:t>
            </a:r>
          </a:p>
        </p:txBody>
      </p:sp>
      <p:sp>
        <p:nvSpPr>
          <p:cNvPr id="46" name="Rectangle 45"/>
          <p:cNvSpPr/>
          <p:nvPr/>
        </p:nvSpPr>
        <p:spPr>
          <a:xfrm>
            <a:off x="6252293" y="3737815"/>
            <a:ext cx="2347218" cy="646331"/>
          </a:xfrm>
          <a:prstGeom prst="rect">
            <a:avLst/>
          </a:prstGeom>
        </p:spPr>
        <p:txBody>
          <a:bodyPr wrap="square">
            <a:spAutoFit/>
          </a:bodyPr>
          <a:lstStyle/>
          <a:p>
            <a:r>
              <a:rPr lang="es-CR" b="1" dirty="0" smtClean="0">
                <a:solidFill>
                  <a:schemeClr val="tx1"/>
                </a:solidFill>
              </a:rPr>
              <a:t>INFORMACIÓN ESTRATÉGICA</a:t>
            </a:r>
            <a:endParaRPr lang="es-CR" sz="1400" b="1" dirty="0">
              <a:solidFill>
                <a:schemeClr val="bg1"/>
              </a:solidFill>
            </a:endParaRPr>
          </a:p>
        </p:txBody>
      </p:sp>
      <p:sp>
        <p:nvSpPr>
          <p:cNvPr id="47" name="Rectangle 46"/>
          <p:cNvSpPr/>
          <p:nvPr/>
        </p:nvSpPr>
        <p:spPr>
          <a:xfrm>
            <a:off x="6275046" y="4869160"/>
            <a:ext cx="2617434" cy="646331"/>
          </a:xfrm>
          <a:prstGeom prst="rect">
            <a:avLst/>
          </a:prstGeom>
        </p:spPr>
        <p:txBody>
          <a:bodyPr wrap="square">
            <a:spAutoFit/>
          </a:bodyPr>
          <a:lstStyle/>
          <a:p>
            <a:r>
              <a:rPr lang="es-CR" b="1" dirty="0" smtClean="0">
                <a:solidFill>
                  <a:schemeClr val="tx1"/>
                </a:solidFill>
              </a:rPr>
              <a:t>PROMOCIÓN DE POLÍTICAS INCLUSIVAS</a:t>
            </a:r>
            <a:endParaRPr lang="es-CR" sz="1400" b="1" dirty="0" smtClean="0">
              <a:solidFill>
                <a:schemeClr val="tx1"/>
              </a:solidFill>
            </a:endParaRPr>
          </a:p>
        </p:txBody>
      </p:sp>
    </p:spTree>
    <p:extLst>
      <p:ext uri="{BB962C8B-B14F-4D97-AF65-F5344CB8AC3E}">
        <p14:creationId xmlns:p14="http://schemas.microsoft.com/office/powerpoint/2010/main" val="32333967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escription: cid:image003.png@01CFF52D.4FA17AF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0904" y="6177318"/>
            <a:ext cx="515150" cy="55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kcarpio\AppData\Local\Microsoft\Windows\Temporary Internet Files\Content.Outlook\5JRKO2HA\logo salud migraci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4877" y="6180612"/>
            <a:ext cx="840611" cy="56040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0" y="6741016"/>
            <a:ext cx="7308304" cy="3"/>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556" y="1976130"/>
            <a:ext cx="7845348" cy="3991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0" y="836712"/>
            <a:ext cx="9179309" cy="789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400" dirty="0" smtClean="0">
                <a:solidFill>
                  <a:schemeClr val="bg1"/>
                </a:solidFill>
                <a:latin typeface="Gill Sans MT" panose="020B0502020104020203" pitchFamily="34" charset="0"/>
              </a:rPr>
              <a:t>COMPOSICIÓN Y ESTRUCTURA ORGANIZATIVA</a:t>
            </a:r>
          </a:p>
        </p:txBody>
      </p:sp>
      <p:sp>
        <p:nvSpPr>
          <p:cNvPr id="12" name="Title 1"/>
          <p:cNvSpPr txBox="1">
            <a:spLocks/>
          </p:cNvSpPr>
          <p:nvPr/>
        </p:nvSpPr>
        <p:spPr>
          <a:xfrm>
            <a:off x="3570861" y="146720"/>
            <a:ext cx="5334000" cy="689992"/>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r>
              <a:rPr lang="es-CR" sz="1800" b="1" dirty="0" smtClean="0">
                <a:solidFill>
                  <a:schemeClr val="accent1">
                    <a:lumMod val="50000"/>
                  </a:schemeClr>
                </a:solidFill>
                <a:latin typeface="Gill Sans MT" panose="020B0502020104020203" pitchFamily="34" charset="0"/>
                <a:cs typeface="Arial" pitchFamily="34" charset="0"/>
              </a:rPr>
              <a:t>INCOSAMI</a:t>
            </a:r>
          </a:p>
          <a:p>
            <a:pPr algn="r"/>
            <a:endParaRPr lang="es-CR" sz="1200" b="1" dirty="0" smtClean="0">
              <a:solidFill>
                <a:schemeClr val="accent1">
                  <a:lumMod val="50000"/>
                </a:schemeClr>
              </a:solidFill>
              <a:latin typeface="Gill Sans MT" panose="020B0502020104020203" pitchFamily="34" charset="0"/>
              <a:cs typeface="Arial" pitchFamily="34" charset="0"/>
            </a:endParaRPr>
          </a:p>
        </p:txBody>
      </p:sp>
    </p:spTree>
    <p:extLst>
      <p:ext uri="{BB962C8B-B14F-4D97-AF65-F5344CB8AC3E}">
        <p14:creationId xmlns:p14="http://schemas.microsoft.com/office/powerpoint/2010/main" val="32110238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960</TotalTime>
  <Words>3419</Words>
  <Application>Microsoft Office PowerPoint</Application>
  <PresentationFormat>On-screen Show (4:3)</PresentationFormat>
  <Paragraphs>277</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Angsana New</vt:lpstr>
      <vt:lpstr>Arial</vt:lpstr>
      <vt:lpstr>Calibri</vt:lpstr>
      <vt:lpstr>Gill Sans MT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CARPIO Karen</dc:creator>
  <cp:lastModifiedBy>BORLAND Rosilyne</cp:lastModifiedBy>
  <cp:revision>104</cp:revision>
  <dcterms:created xsi:type="dcterms:W3CDTF">2017-06-19T14:01:14Z</dcterms:created>
  <dcterms:modified xsi:type="dcterms:W3CDTF">2017-06-21T02:30:56Z</dcterms:modified>
</cp:coreProperties>
</file>