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29" r:id="rId2"/>
    <p:sldId id="506" r:id="rId3"/>
    <p:sldId id="519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528" r:id="rId12"/>
    <p:sldId id="509" r:id="rId13"/>
    <p:sldId id="513" r:id="rId14"/>
    <p:sldId id="514" r:id="rId15"/>
    <p:sldId id="515" r:id="rId16"/>
    <p:sldId id="508" r:id="rId17"/>
    <p:sldId id="516" r:id="rId18"/>
    <p:sldId id="507" r:id="rId19"/>
  </p:sldIdLst>
  <p:sldSz cx="9144000" cy="6858000" type="screen4x3"/>
  <p:notesSz cx="6781800" cy="9880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66"/>
    <a:srgbClr val="FF0000"/>
    <a:srgbClr val="000066"/>
    <a:srgbClr val="DFF5F1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0" autoAdjust="0"/>
    <p:restoredTop sz="81226" autoAdjust="0"/>
  </p:normalViewPr>
  <p:slideViewPr>
    <p:cSldViewPr>
      <p:cViewPr>
        <p:scale>
          <a:sx n="70" d="100"/>
          <a:sy n="70" d="100"/>
        </p:scale>
        <p:origin x="-2292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notesViewPr>
    <p:cSldViewPr>
      <p:cViewPr varScale="1">
        <p:scale>
          <a:sx n="72" d="100"/>
          <a:sy n="72" d="100"/>
        </p:scale>
        <p:origin x="-2220" y="-120"/>
      </p:cViewPr>
      <p:guideLst>
        <p:guide orient="horz" pos="3112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8206C08-8A17-454B-8C86-0C24ACB2D0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56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94238"/>
            <a:ext cx="54260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59060F-63C4-45A6-8CED-438E1A9502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466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 txBox="1">
            <a:spLocks noGrp="1" noChangeArrowheads="1"/>
          </p:cNvSpPr>
          <p:nvPr/>
        </p:nvSpPr>
        <p:spPr bwMode="auto">
          <a:xfrm>
            <a:off x="3841750" y="9385300"/>
            <a:ext cx="29384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3" tIns="45491" rIns="90983" bIns="45491" anchor="b"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775" indent="-284163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6650" indent="-227013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263" indent="-227013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875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5075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2275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9475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6675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194617-CE9D-471F-844C-7C5BEBD0CCC1}" type="slidenum">
              <a:rPr lang="en-US" sz="1200">
                <a:cs typeface="Arial" charset="0"/>
              </a:rPr>
              <a:pPr algn="r" eaLnBrk="1" hangingPunct="1"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38713" cy="3703637"/>
          </a:xfrm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92650"/>
            <a:ext cx="5426075" cy="4446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3" tIns="45491" rIns="90983" bIns="45491"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s-C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41750" y="93837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02" tIns="47601" rIns="95202" bIns="47601" anchor="b"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3900" indent="-277813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4425" indent="-2222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0513" indent="-2222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6600" indent="-2222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800" indent="-22225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1000" indent="-22225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8200" indent="-22225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5400" indent="-22225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0F2B7B-4FE5-4C96-8183-AD715E328CA7}" type="slidenum">
              <a:rPr lang="en-GB" sz="1300"/>
              <a:pPr algn="r" eaLnBrk="1" hangingPunct="1"/>
              <a:t>18</a:t>
            </a:fld>
            <a:endParaRPr lang="en-GB" sz="1300"/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41750" y="9383713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02" tIns="47601" rIns="95202" bIns="47601" anchor="b"/>
          <a:lstStyle>
            <a:lvl1pPr defTabSz="952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3900" indent="-277813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4425" indent="-2222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0513" indent="-2222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6600" indent="-222250" defTabSz="9525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3800" indent="-22225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1000" indent="-22225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8200" indent="-22225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5400" indent="-222250" defTabSz="952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55B851-4073-4E98-B681-2BF0712BE959}" type="slidenum">
              <a:rPr lang="it-IT" sz="1300"/>
              <a:pPr algn="r" eaLnBrk="1" hangingPunct="1"/>
              <a:t>18</a:t>
            </a:fld>
            <a:endParaRPr lang="it-IT" sz="1300"/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02" tIns="47601" rIns="95202" bIns="47601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2546-3455-49CD-90A5-BA6E45D444DC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r>
              <a:rPr lang="en-US"/>
              <a:t>International Migration Law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FD0A4A8-724F-4929-829B-95205ABEFC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90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E531-FE29-4967-81C2-95306D4720D3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4D3E-763E-453E-854B-49F543EA58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41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88913"/>
            <a:ext cx="2125663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2935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582CB-FE16-4027-B25E-BA032A6BF478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21DD-9084-49E8-A15D-34CE24CF8E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465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8913"/>
            <a:ext cx="8507413" cy="593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57993F-39B5-4093-9CEB-236CD91772F6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46900" y="6453188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E62067-CFC5-48DD-8BFB-1DDD0B4597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6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3597-C173-4262-B6B0-5EAF3C82CF77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1D321-2562-478A-9AFE-8EB365F1E4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621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EEB80-6F6B-4314-A518-C19BC126F594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6AC0-E210-49EB-B967-9D0242E35D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99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125B-A5BA-40FE-A672-218E00937747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65513-4123-4551-8349-10B62A8D18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9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7C659-FE7C-41CB-88DA-FA13ACB12B35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4B0F5-8E21-49C5-BB3A-FF5A401C1D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67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02D78-F0E1-4051-A71E-C7BCCCDBA877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DF89-A13F-4827-8071-7337CED65B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58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707E-67C1-4BD1-B22E-C9FD46F9B5AC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25733-1076-4B2C-B587-D019FAD820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49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075CB-0D73-41D7-8089-54947FFFF3A3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9B90-A66C-4220-80BD-7314ADA73F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65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23071-A8CA-4FEE-81CC-2FBDC03BBFC8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DBF39-9D50-4B83-A502-DF91115E1D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13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E6C09920-3A71-4E02-94B0-1841D41B12E1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pic>
        <p:nvPicPr>
          <p:cNvPr id="2051" name="Picture 4" descr="Page header wid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Corner graphic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91275"/>
            <a:ext cx="6143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C3A96C4-CD2C-498C-8676-48B404CD23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188913"/>
            <a:ext cx="6121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cordero@iom.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0" y="0"/>
            <a:ext cx="9153623" cy="2033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R"/>
          </a:p>
        </p:txBody>
      </p:sp>
      <p:pic>
        <p:nvPicPr>
          <p:cNvPr id="292866" name="Picture 2" descr="Globe header with IOM logo no bar orange silhouettes co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9153623" cy="21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80010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400" b="1">
              <a:solidFill>
                <a:srgbClr val="003399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en-US" sz="1400" b="1">
              <a:solidFill>
                <a:srgbClr val="003399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en-US" sz="2000" b="1">
              <a:solidFill>
                <a:srgbClr val="003399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GB" i="1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>
              <a:spcBef>
                <a:spcPct val="10000"/>
              </a:spcBef>
            </a:pPr>
            <a:endParaRPr lang="en-GB">
              <a:solidFill>
                <a:srgbClr val="003399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10000"/>
              </a:spcBef>
            </a:pPr>
            <a:endParaRPr lang="en-GB" sz="2000" b="1">
              <a:solidFill>
                <a:srgbClr val="0066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179512" y="340545"/>
            <a:ext cx="8712967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/>
          <a:p>
            <a:pPr algn="ctr">
              <a:tabLst>
                <a:tab pos="2743200" algn="ctr"/>
                <a:tab pos="5486400" algn="r"/>
              </a:tabLst>
            </a:pPr>
            <a:r>
              <a:rPr lang="es-ES_tradnl" sz="2400" dirty="0">
                <a:solidFill>
                  <a:schemeClr val="accent2"/>
                </a:solidFill>
                <a:latin typeface="Rockwell" pitchFamily="18" charset="0"/>
              </a:rPr>
              <a:t>T</a:t>
            </a:r>
            <a:r>
              <a:rPr lang="es-ES_tradnl" sz="2400" dirty="0" smtClean="0">
                <a:solidFill>
                  <a:schemeClr val="accent2"/>
                </a:solidFill>
                <a:latin typeface="Rockwell" pitchFamily="18" charset="0"/>
              </a:rPr>
              <a:t>aller </a:t>
            </a:r>
            <a:r>
              <a:rPr lang="es-ES_tradnl" sz="2400" dirty="0">
                <a:solidFill>
                  <a:schemeClr val="accent2"/>
                </a:solidFill>
                <a:latin typeface="Rockwell" pitchFamily="18" charset="0"/>
              </a:rPr>
              <a:t>para el fortalecimiento de las capacidades de las autoridades consulares en la protección de los derechos laborales de las personas migrantes trabajadoras</a:t>
            </a:r>
            <a:endParaRPr lang="es-CR" sz="2400" b="1" dirty="0">
              <a:solidFill>
                <a:schemeClr val="accent2"/>
              </a:solidFill>
              <a:latin typeface="Rockwell" pitchFamily="18" charset="0"/>
              <a:cs typeface="Arial" charset="0"/>
            </a:endParaRPr>
          </a:p>
          <a:p>
            <a:pPr algn="r">
              <a:tabLst>
                <a:tab pos="2743200" algn="ctr"/>
                <a:tab pos="5486400" algn="r"/>
              </a:tabLst>
            </a:pPr>
            <a:endParaRPr lang="es-MX" sz="1600" b="1" dirty="0" smtClean="0">
              <a:solidFill>
                <a:srgbClr val="000066"/>
              </a:solidFill>
              <a:latin typeface="Candara" pitchFamily="34" charset="0"/>
              <a:cs typeface="Arial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endParaRPr lang="es-CR" sz="2400" b="1" i="1" dirty="0" smtClean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endParaRPr lang="es-CR" sz="2400" b="1" i="1" dirty="0">
              <a:solidFill>
                <a:srgbClr val="FF0000"/>
              </a:solidFill>
              <a:latin typeface="Cooper Black" pitchFamily="18" charset="0"/>
              <a:cs typeface="Arial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endParaRPr lang="es-CR" sz="2400" b="1" dirty="0" smtClean="0">
              <a:solidFill>
                <a:srgbClr val="FF0000"/>
              </a:solidFill>
              <a:cs typeface="Calibri" pitchFamily="34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endParaRPr lang="es-CR" sz="2400" b="1" dirty="0">
              <a:solidFill>
                <a:srgbClr val="FF0000"/>
              </a:solidFill>
              <a:cs typeface="Calibri" pitchFamily="34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endParaRPr lang="es-CR" sz="2400" b="1" dirty="0" smtClean="0">
              <a:solidFill>
                <a:srgbClr val="FF0000"/>
              </a:solidFill>
              <a:cs typeface="Calibri" pitchFamily="34" charset="0"/>
            </a:endParaRPr>
          </a:p>
          <a:p>
            <a:pPr algn="ctr">
              <a:tabLst>
                <a:tab pos="2743200" algn="ctr"/>
                <a:tab pos="5486400" algn="r"/>
              </a:tabLst>
            </a:pPr>
            <a:endParaRPr lang="es-ES_tradnl" sz="2400" b="1" dirty="0" smtClean="0"/>
          </a:p>
          <a:p>
            <a:pPr algn="ctr">
              <a:tabLst>
                <a:tab pos="2743200" algn="ctr"/>
                <a:tab pos="5486400" algn="r"/>
              </a:tabLst>
            </a:pPr>
            <a:r>
              <a:rPr lang="es-ES_tradnl" sz="2400" b="1" dirty="0" smtClean="0">
                <a:solidFill>
                  <a:srgbClr val="FF0000"/>
                </a:solidFill>
              </a:rPr>
              <a:t>El </a:t>
            </a:r>
            <a:r>
              <a:rPr lang="es-ES_tradnl" sz="2400" b="1" dirty="0">
                <a:solidFill>
                  <a:srgbClr val="FF0000"/>
                </a:solidFill>
              </a:rPr>
              <a:t>reconocimiento de competencias y validación de títulos: herramientas y desafíos para las autoridades </a:t>
            </a:r>
            <a:r>
              <a:rPr lang="es-ES_tradnl" sz="2400" b="1" dirty="0" smtClean="0">
                <a:solidFill>
                  <a:srgbClr val="FF0000"/>
                </a:solidFill>
              </a:rPr>
              <a:t>consulares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tabLst>
                <a:tab pos="2743200" algn="ctr"/>
                <a:tab pos="5486400" algn="r"/>
              </a:tabLst>
            </a:pPr>
            <a:endParaRPr lang="en-US" sz="2400" b="1" dirty="0">
              <a:solidFill>
                <a:srgbClr val="FF0000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9130" y="4695583"/>
            <a:ext cx="539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>
                <a:solidFill>
                  <a:srgbClr val="00B050"/>
                </a:solidFill>
              </a:rPr>
              <a:t>Tegucigalpa, Honduras, 5 y 6 de noviembre 2013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9130" y="5554229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r>
              <a:rPr lang="es-CR" b="1" dirty="0" smtClean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Ricardo </a:t>
            </a:r>
            <a:r>
              <a:rPr lang="es-CR" b="1" dirty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CORDERO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s-CR" sz="1400" b="1" dirty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Especialista Regional en Migración </a:t>
            </a:r>
            <a:r>
              <a:rPr lang="es-CR" sz="1400" b="1" dirty="0" smtClean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Laboral - Migración y </a:t>
            </a:r>
            <a:r>
              <a:rPr lang="es-CR" sz="1400" b="1" dirty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Desarrollo 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s-CR" sz="1400" b="1" dirty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Oficina Regional de la OIM para Norteamérica, </a:t>
            </a:r>
            <a:r>
              <a:rPr lang="es-CR" sz="1400" b="1" dirty="0" smtClean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Centroamérica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s-CR" sz="1400" b="1" dirty="0" smtClean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y </a:t>
            </a:r>
            <a:r>
              <a:rPr lang="es-CR" sz="1400" b="1" dirty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el Caribe (Costa Rica</a:t>
            </a:r>
            <a:r>
              <a:rPr lang="es-CR" sz="1400" b="1" dirty="0" smtClean="0">
                <a:solidFill>
                  <a:srgbClr val="000066"/>
                </a:solidFill>
                <a:latin typeface="Candara" pitchFamily="34" charset="0"/>
                <a:cs typeface="Arial" charset="0"/>
              </a:rPr>
              <a:t>)</a:t>
            </a:r>
            <a:endParaRPr lang="en-US" dirty="0"/>
          </a:p>
        </p:txBody>
      </p: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71651" y="5273333"/>
            <a:ext cx="1620029" cy="1534784"/>
            <a:chOff x="3833" y="1706"/>
            <a:chExt cx="843" cy="843"/>
          </a:xfrm>
        </p:grpSpPr>
        <p:pic>
          <p:nvPicPr>
            <p:cNvPr id="13" name="Picture 47" descr="black scientist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706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62"/>
            <p:cNvSpPr>
              <a:spLocks noChangeArrowheads="1"/>
            </p:cNvSpPr>
            <p:nvPr/>
          </p:nvSpPr>
          <p:spPr bwMode="auto">
            <a:xfrm>
              <a:off x="3833" y="1706"/>
              <a:ext cx="843" cy="843"/>
            </a:xfrm>
            <a:prstGeom prst="ellipse">
              <a:avLst/>
            </a:prstGeom>
            <a:noFill/>
            <a:ln w="22225" cmpd="thickThin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CR" b="1"/>
            </a:p>
          </p:txBody>
        </p:sp>
      </p:grpSp>
      <p:pic>
        <p:nvPicPr>
          <p:cNvPr id="15" name="Picture 14" descr="internation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07990"/>
            <a:ext cx="1639945" cy="137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2400" b="1" dirty="0" smtClean="0"/>
              <a:t>4. </a:t>
            </a:r>
            <a:r>
              <a:rPr lang="es-CO" sz="2400" b="1" u="sng" dirty="0" smtClean="0"/>
              <a:t>Comunidad Andina</a:t>
            </a:r>
            <a:r>
              <a:rPr lang="es-CO" sz="2400" b="1" dirty="0" smtClean="0"/>
              <a:t>: </a:t>
            </a:r>
            <a:r>
              <a:rPr lang="es-CO" sz="2000" dirty="0" smtClean="0"/>
              <a:t>(CAN – Abril 2013)</a:t>
            </a:r>
          </a:p>
          <a:p>
            <a:pPr marL="0" indent="0">
              <a:buNone/>
            </a:pPr>
            <a:endParaRPr lang="es-CO" sz="2400" dirty="0"/>
          </a:p>
          <a:p>
            <a:pPr algn="just"/>
            <a:r>
              <a:rPr lang="es-CO" sz="2400" dirty="0" smtClean="0"/>
              <a:t>Reunión de </a:t>
            </a:r>
            <a:r>
              <a:rPr lang="es-CO" sz="2400" dirty="0"/>
              <a:t>los Comités Técnicos ad-hoc sobre la Red Andina de Empleo (</a:t>
            </a:r>
            <a:r>
              <a:rPr lang="es-CO" sz="2400" b="1" dirty="0" smtClean="0"/>
              <a:t>RED-ANDE</a:t>
            </a:r>
            <a:r>
              <a:rPr lang="es-CO" sz="2400" dirty="0"/>
              <a:t>) y sobre la Certificación de Competencias Laborales (</a:t>
            </a:r>
            <a:r>
              <a:rPr lang="es-CO" sz="2400" b="1" dirty="0" smtClean="0"/>
              <a:t>CERTI-ANDINA</a:t>
            </a:r>
            <a:r>
              <a:rPr lang="es-CO" sz="2400" dirty="0" smtClean="0"/>
              <a:t>).</a:t>
            </a:r>
          </a:p>
          <a:p>
            <a:pPr algn="just"/>
            <a:r>
              <a:rPr lang="es-CO" sz="2400" dirty="0" smtClean="0"/>
              <a:t>Se </a:t>
            </a:r>
            <a:r>
              <a:rPr lang="es-CO" sz="2400" dirty="0"/>
              <a:t>definieron las bases para la puesta en marcha del </a:t>
            </a:r>
            <a:r>
              <a:rPr lang="es-CO" sz="2400" i="1" dirty="0"/>
              <a:t>Plan </a:t>
            </a:r>
            <a:r>
              <a:rPr lang="es-CO" sz="2400" i="1" dirty="0" smtClean="0"/>
              <a:t>sobre </a:t>
            </a:r>
            <a:r>
              <a:rPr lang="es-CO" sz="2400" i="1" dirty="0"/>
              <a:t>Certificación de Competencias entre los Estados </a:t>
            </a:r>
            <a:r>
              <a:rPr lang="es-CO" sz="2400" i="1" dirty="0" smtClean="0"/>
              <a:t>Miembros </a:t>
            </a:r>
            <a:r>
              <a:rPr lang="es-CO" sz="2400" i="1" dirty="0"/>
              <a:t>de la </a:t>
            </a:r>
            <a:r>
              <a:rPr lang="es-CO" sz="2400" i="1" dirty="0" smtClean="0"/>
              <a:t>CAN.</a:t>
            </a:r>
          </a:p>
          <a:p>
            <a:pPr algn="just"/>
            <a:r>
              <a:rPr lang="es-CO" sz="2400" dirty="0" smtClean="0"/>
              <a:t>Proyecto </a:t>
            </a:r>
            <a:r>
              <a:rPr lang="es-CO" sz="2400" dirty="0"/>
              <a:t>Piloto incluye criterios para homologación de títulos, así como un sistema de equivalencias en la sub-región.</a:t>
            </a:r>
            <a:endParaRPr lang="es-CR" sz="2400" dirty="0"/>
          </a:p>
          <a:p>
            <a:pPr algn="just"/>
            <a:endParaRPr lang="es-CR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Iniciativas en marcha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8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9784" y="1700808"/>
            <a:ext cx="7577504" cy="1800200"/>
          </a:xfrm>
        </p:spPr>
        <p:txBody>
          <a:bodyPr/>
          <a:lstStyle/>
          <a:p>
            <a:pPr algn="ctr">
              <a:defRPr/>
            </a:pPr>
            <a:r>
              <a:rPr lang="es-CR" sz="3200" b="1" dirty="0" smtClean="0">
                <a:solidFill>
                  <a:schemeClr val="accent2"/>
                </a:solidFill>
              </a:rPr>
              <a:t>Qué papel juegan los servicios consulares en materia de reconocimiento y validación de competencias? 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pic>
        <p:nvPicPr>
          <p:cNvPr id="8196" name="Picture 10" descr="Untitled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257" y="3867943"/>
            <a:ext cx="677655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698656"/>
              </p:ext>
            </p:extLst>
          </p:nvPr>
        </p:nvGraphicFramePr>
        <p:xfrm>
          <a:off x="-10886" y="6016170"/>
          <a:ext cx="990600" cy="838201"/>
        </p:xfrm>
        <a:graphic>
          <a:graphicData uri="http://schemas.openxmlformats.org/presentationml/2006/ole">
            <p:oleObj spid="_x0000_s3095" name="Picture" r:id="rId4" imgW="831242" imgH="732253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14193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88913"/>
            <a:ext cx="7056909" cy="863600"/>
          </a:xfrm>
        </p:spPr>
        <p:txBody>
          <a:bodyPr/>
          <a:lstStyle/>
          <a:p>
            <a:r>
              <a:rPr lang="es-CR" sz="2800" dirty="0"/>
              <a:t>Convención de Viena sobre </a:t>
            </a:r>
            <a:r>
              <a:rPr lang="es-CR" sz="2800" dirty="0" smtClean="0"/>
              <a:t>		  		relaciones </a:t>
            </a:r>
            <a:r>
              <a:rPr lang="es-CR" sz="2800" dirty="0"/>
              <a:t>consulares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sz="2800" b="1" dirty="0" smtClean="0">
                <a:latin typeface="Rockwell" pitchFamily="18" charset="0"/>
              </a:rPr>
              <a:t>Disposiciones del artículo</a:t>
            </a:r>
            <a:r>
              <a:rPr lang="en-US" sz="2800" b="1" dirty="0">
                <a:latin typeface="Rockwell" pitchFamily="18" charset="0"/>
              </a:rPr>
              <a:t> </a:t>
            </a:r>
            <a:r>
              <a:rPr lang="en-US" sz="2800" b="1" dirty="0" smtClean="0">
                <a:latin typeface="Rockwell" pitchFamily="18" charset="0"/>
              </a:rPr>
              <a:t>5</a:t>
            </a:r>
            <a:r>
              <a:rPr lang="en-US" sz="2800" dirty="0" smtClean="0">
                <a:latin typeface="Rockwell" pitchFamily="18" charset="0"/>
              </a:rPr>
              <a:t>: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sz="2200" dirty="0">
                <a:latin typeface="Rockwell" pitchFamily="18" charset="0"/>
              </a:rPr>
              <a:t>(</a:t>
            </a:r>
            <a:r>
              <a:rPr lang="es-CR" sz="2200" dirty="0" smtClean="0">
                <a:latin typeface="Rockwell" pitchFamily="18" charset="0"/>
              </a:rPr>
              <a:t>24 </a:t>
            </a:r>
            <a:r>
              <a:rPr lang="es-CR" sz="2200" dirty="0">
                <a:latin typeface="Rockwell" pitchFamily="18" charset="0"/>
              </a:rPr>
              <a:t>de </a:t>
            </a:r>
            <a:r>
              <a:rPr lang="es-CR" sz="2200" dirty="0" smtClean="0">
                <a:latin typeface="Rockwell" pitchFamily="18" charset="0"/>
              </a:rPr>
              <a:t>abril, 1963)</a:t>
            </a:r>
            <a:endParaRPr lang="en-US" sz="2200" dirty="0" smtClean="0">
              <a:latin typeface="Rockwell" pitchFamily="18" charset="0"/>
            </a:endParaRPr>
          </a:p>
          <a:p>
            <a:pPr marL="0" indent="0" algn="just">
              <a:buNone/>
            </a:pPr>
            <a:endParaRPr lang="es-CR" sz="2600" dirty="0" smtClean="0">
              <a:latin typeface="Rockwell" pitchFamily="18" charset="0"/>
            </a:endParaRPr>
          </a:p>
          <a:p>
            <a:pPr algn="just"/>
            <a:r>
              <a:rPr lang="es-CR" sz="2600" dirty="0" smtClean="0">
                <a:latin typeface="Rockwell" pitchFamily="18" charset="0"/>
              </a:rPr>
              <a:t>“Proteger </a:t>
            </a:r>
            <a:r>
              <a:rPr lang="es-CR" sz="2600" dirty="0">
                <a:latin typeface="Rockwell" pitchFamily="18" charset="0"/>
              </a:rPr>
              <a:t>en el Estado receptor los intereses del Estado que envía </a:t>
            </a:r>
            <a:r>
              <a:rPr lang="es-CR" sz="2600" b="1" u="sng" dirty="0">
                <a:latin typeface="Rockwell" pitchFamily="18" charset="0"/>
              </a:rPr>
              <a:t>y de sus nacionales</a:t>
            </a:r>
            <a:r>
              <a:rPr lang="es-CR" sz="2600" dirty="0">
                <a:latin typeface="Rockwell" pitchFamily="18" charset="0"/>
              </a:rPr>
              <a:t>, sean personas naturales o jurídicas, dentro de los límites permitidos por el derecho internacional</a:t>
            </a:r>
            <a:r>
              <a:rPr lang="es-CR" sz="2600" dirty="0" smtClean="0">
                <a:latin typeface="Rockwell" pitchFamily="18" charset="0"/>
              </a:rPr>
              <a:t>”.</a:t>
            </a:r>
          </a:p>
          <a:p>
            <a:pPr marL="0" indent="0" algn="just">
              <a:buNone/>
            </a:pPr>
            <a:endParaRPr lang="es-CR" sz="2600" dirty="0" smtClean="0">
              <a:latin typeface="Rockwell" pitchFamily="18" charset="0"/>
            </a:endParaRPr>
          </a:p>
          <a:p>
            <a:pPr algn="just"/>
            <a:r>
              <a:rPr lang="es-CR" sz="2600" dirty="0" smtClean="0">
                <a:latin typeface="Rockwell" pitchFamily="18" charset="0"/>
              </a:rPr>
              <a:t>“Prestar </a:t>
            </a:r>
            <a:r>
              <a:rPr lang="es-CR" sz="2600" b="1" u="sng" dirty="0" smtClean="0">
                <a:latin typeface="Rockwell" pitchFamily="18" charset="0"/>
              </a:rPr>
              <a:t>ayuda y asistencia a los nacionales </a:t>
            </a:r>
            <a:r>
              <a:rPr lang="es-CR" sz="2600" dirty="0" smtClean="0">
                <a:latin typeface="Rockwell" pitchFamily="18" charset="0"/>
              </a:rPr>
              <a:t>del Estado que envía, sean personas naturales o jurídicas”</a:t>
            </a:r>
            <a:endParaRPr lang="es-CR" sz="26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3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8913"/>
            <a:ext cx="7128917" cy="863600"/>
          </a:xfrm>
        </p:spPr>
        <p:txBody>
          <a:bodyPr/>
          <a:lstStyle/>
          <a:p>
            <a:r>
              <a:rPr lang="es-CR" b="1" dirty="0" smtClean="0"/>
              <a:t/>
            </a:r>
            <a:br>
              <a:rPr lang="es-CR" b="1" dirty="0" smtClean="0"/>
            </a:br>
            <a:r>
              <a:rPr lang="es-CR" sz="2800" b="1" dirty="0" smtClean="0"/>
              <a:t>Herramientas</a:t>
            </a:r>
            <a:r>
              <a:rPr lang="es-CR" sz="2800" b="1" dirty="0"/>
              <a:t>: </a:t>
            </a:r>
            <a:r>
              <a:rPr lang="es-CR" sz="2800" b="1" dirty="0" smtClean="0"/>
              <a:t>rol </a:t>
            </a:r>
            <a:r>
              <a:rPr lang="es-CR" sz="2800" b="1" u="sng" dirty="0"/>
              <a:t>tradicional</a:t>
            </a:r>
            <a:r>
              <a:rPr lang="es-CR" sz="2800" b="1" dirty="0"/>
              <a:t> </a:t>
            </a:r>
            <a:r>
              <a:rPr lang="es-CR" sz="2800" b="1" dirty="0" smtClean="0"/>
              <a:t>de 	        		los servicios consulares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s-CO" sz="3000" dirty="0" smtClean="0">
                <a:latin typeface="Rockwell" pitchFamily="18" charset="0"/>
              </a:rPr>
              <a:t>Acciones </a:t>
            </a:r>
            <a:r>
              <a:rPr lang="es-CO" sz="3000" dirty="0">
                <a:latin typeface="Rockwell" pitchFamily="18" charset="0"/>
              </a:rPr>
              <a:t>específicas </a:t>
            </a:r>
            <a:r>
              <a:rPr lang="es-CO" sz="3000" dirty="0" smtClean="0">
                <a:latin typeface="Rockwell" pitchFamily="18" charset="0"/>
              </a:rPr>
              <a:t>de asistencia </a:t>
            </a:r>
            <a:r>
              <a:rPr lang="es-CO" sz="3000" dirty="0">
                <a:latin typeface="Rockwell" pitchFamily="18" charset="0"/>
              </a:rPr>
              <a:t>consular, a fin de responder a </a:t>
            </a:r>
            <a:r>
              <a:rPr lang="es-CO" sz="3000" dirty="0" smtClean="0">
                <a:latin typeface="Rockwell" pitchFamily="18" charset="0"/>
              </a:rPr>
              <a:t>la necesidad de los nacionales en el exterior en materia de:</a:t>
            </a:r>
          </a:p>
          <a:p>
            <a:pPr marL="0" lvl="0" indent="0" algn="just">
              <a:buNone/>
            </a:pPr>
            <a:endParaRPr lang="en-US" sz="3000" dirty="0" smtClean="0">
              <a:latin typeface="Rockwell" pitchFamily="18" charset="0"/>
            </a:endParaRPr>
          </a:p>
          <a:p>
            <a:pPr lvl="1" algn="just"/>
            <a:r>
              <a:rPr lang="es-CO" dirty="0" smtClean="0">
                <a:latin typeface="Rockwell" pitchFamily="18" charset="0"/>
              </a:rPr>
              <a:t>Asistencia </a:t>
            </a:r>
            <a:r>
              <a:rPr lang="es-CO" dirty="0">
                <a:latin typeface="Rockwell" pitchFamily="18" charset="0"/>
              </a:rPr>
              <a:t>a </a:t>
            </a:r>
            <a:r>
              <a:rPr lang="es-CO" dirty="0" smtClean="0">
                <a:latin typeface="Rockwell" pitchFamily="18" charset="0"/>
              </a:rPr>
              <a:t>los(as) </a:t>
            </a:r>
            <a:r>
              <a:rPr lang="es-CO" dirty="0">
                <a:latin typeface="Rockwell" pitchFamily="18" charset="0"/>
              </a:rPr>
              <a:t>enfermos</a:t>
            </a:r>
            <a:endParaRPr lang="en-US" dirty="0">
              <a:latin typeface="Rockwell" pitchFamily="18" charset="0"/>
            </a:endParaRPr>
          </a:p>
          <a:p>
            <a:pPr lvl="1" algn="just"/>
            <a:r>
              <a:rPr lang="es-CO" dirty="0" smtClean="0">
                <a:latin typeface="Rockwell" pitchFamily="18" charset="0"/>
              </a:rPr>
              <a:t>Pago </a:t>
            </a:r>
            <a:r>
              <a:rPr lang="es-CO" dirty="0">
                <a:latin typeface="Rockwell" pitchFamily="18" charset="0"/>
              </a:rPr>
              <a:t>de la pensión alimenticia</a:t>
            </a:r>
            <a:endParaRPr lang="en-US" dirty="0">
              <a:latin typeface="Rockwell" pitchFamily="18" charset="0"/>
            </a:endParaRPr>
          </a:p>
          <a:p>
            <a:pPr lvl="1" algn="just"/>
            <a:r>
              <a:rPr lang="es-CO" dirty="0">
                <a:latin typeface="Rockwell" pitchFamily="18" charset="0"/>
              </a:rPr>
              <a:t>Retorno de migrantes </a:t>
            </a:r>
            <a:r>
              <a:rPr lang="es-CO" dirty="0" smtClean="0">
                <a:latin typeface="Rockwell" pitchFamily="18" charset="0"/>
              </a:rPr>
              <a:t>desamparados</a:t>
            </a:r>
          </a:p>
          <a:p>
            <a:pPr lvl="1" algn="just"/>
            <a:r>
              <a:rPr lang="es-CO" dirty="0" smtClean="0">
                <a:latin typeface="Rockwell" pitchFamily="18" charset="0"/>
              </a:rPr>
              <a:t>Asistencia en caso de emergencia</a:t>
            </a:r>
            <a:endParaRPr lang="en-US" dirty="0">
              <a:latin typeface="Rockwell" pitchFamily="18" charset="0"/>
            </a:endParaRPr>
          </a:p>
          <a:p>
            <a:pPr lvl="1" algn="just"/>
            <a:r>
              <a:rPr lang="es-CO" dirty="0">
                <a:latin typeface="Rockwell" pitchFamily="18" charset="0"/>
              </a:rPr>
              <a:t>Asistencia en caso de deportación</a:t>
            </a:r>
            <a:endParaRPr lang="en-US" dirty="0">
              <a:latin typeface="Rockwell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59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051" y="0"/>
            <a:ext cx="7416949" cy="863600"/>
          </a:xfrm>
        </p:spPr>
        <p:txBody>
          <a:bodyPr/>
          <a:lstStyle/>
          <a:p>
            <a:r>
              <a:rPr lang="es-CR" sz="2800" b="1" dirty="0" smtClean="0"/>
              <a:t/>
            </a:r>
            <a:br>
              <a:rPr lang="es-CR" sz="2800" b="1" dirty="0" smtClean="0"/>
            </a:br>
            <a:r>
              <a:rPr lang="es-CR" sz="2800" b="1" dirty="0"/>
              <a:t/>
            </a:r>
            <a:br>
              <a:rPr lang="es-CR" sz="2800" b="1" dirty="0"/>
            </a:br>
            <a:r>
              <a:rPr lang="es-CR" sz="2800" b="1" dirty="0" smtClean="0"/>
              <a:t/>
            </a:r>
            <a:br>
              <a:rPr lang="es-CR" sz="2800" b="1" dirty="0" smtClean="0"/>
            </a:br>
            <a:r>
              <a:rPr lang="es-CR" sz="2800" b="1" dirty="0" smtClean="0"/>
              <a:t>Herramientas</a:t>
            </a:r>
            <a:r>
              <a:rPr lang="es-CR" sz="2800" b="1" dirty="0"/>
              <a:t>: </a:t>
            </a:r>
            <a:r>
              <a:rPr lang="es-CR" sz="2800" b="1" dirty="0" smtClean="0"/>
              <a:t>rol </a:t>
            </a:r>
            <a:r>
              <a:rPr lang="es-CR" sz="2800" b="1" u="sng" dirty="0" smtClean="0"/>
              <a:t>moderno</a:t>
            </a:r>
            <a:r>
              <a:rPr lang="es-CR" sz="2800" b="1" dirty="0" smtClean="0"/>
              <a:t> </a:t>
            </a:r>
            <a:r>
              <a:rPr lang="es-CR" sz="2800" b="1" dirty="0"/>
              <a:t>r</a:t>
            </a:r>
            <a:r>
              <a:rPr lang="es-CR" sz="2800" b="1" dirty="0" smtClean="0"/>
              <a:t>equerido 		de los </a:t>
            </a:r>
            <a:r>
              <a:rPr lang="es-CR" sz="2800" b="1" dirty="0"/>
              <a:t>servicios consulares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s-CR" b="1" dirty="0"/>
              <a:t/>
            </a:r>
            <a:br>
              <a:rPr lang="es-C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lvl="0" indent="0" algn="just">
              <a:buNone/>
            </a:pPr>
            <a:r>
              <a:rPr lang="es-CO" sz="2800" dirty="0" smtClean="0">
                <a:latin typeface="Rockwell" pitchFamily="18" charset="0"/>
              </a:rPr>
              <a:t>Acciones de concepción </a:t>
            </a:r>
            <a:r>
              <a:rPr lang="es-CO" sz="2800" dirty="0">
                <a:latin typeface="Rockwell" pitchFamily="18" charset="0"/>
              </a:rPr>
              <a:t>más amplia y moderna </a:t>
            </a:r>
            <a:r>
              <a:rPr lang="es-CO" sz="2800" dirty="0" smtClean="0">
                <a:latin typeface="Rockwell" pitchFamily="18" charset="0"/>
              </a:rPr>
              <a:t>sobre la </a:t>
            </a:r>
            <a:r>
              <a:rPr lang="es-CO" sz="2800" dirty="0">
                <a:latin typeface="Rockwell" pitchFamily="18" charset="0"/>
              </a:rPr>
              <a:t>asistencia </a:t>
            </a:r>
            <a:r>
              <a:rPr lang="es-CO" sz="2800" dirty="0" smtClean="0">
                <a:latin typeface="Rockwell" pitchFamily="18" charset="0"/>
              </a:rPr>
              <a:t>consular en función de los flujos migratorios laborales:</a:t>
            </a:r>
            <a:endParaRPr lang="en-US" sz="2800" dirty="0">
              <a:latin typeface="Rockwell" pitchFamily="18" charset="0"/>
            </a:endParaRPr>
          </a:p>
          <a:p>
            <a:pPr lvl="1" algn="just"/>
            <a:r>
              <a:rPr lang="es-CO" sz="2400" dirty="0" smtClean="0">
                <a:latin typeface="Rockwell" pitchFamily="18" charset="0"/>
              </a:rPr>
              <a:t>Intervenir a </a:t>
            </a:r>
            <a:r>
              <a:rPr lang="es-CO" sz="2400" dirty="0">
                <a:latin typeface="Rockwell" pitchFamily="18" charset="0"/>
              </a:rPr>
              <a:t>favor o en contra de </a:t>
            </a:r>
            <a:r>
              <a:rPr lang="es-CO" sz="2400" dirty="0" smtClean="0">
                <a:latin typeface="Rockwell" pitchFamily="18" charset="0"/>
              </a:rPr>
              <a:t>medidas </a:t>
            </a:r>
            <a:r>
              <a:rPr lang="es-CO" sz="2400" dirty="0">
                <a:latin typeface="Rockwell" pitchFamily="18" charset="0"/>
              </a:rPr>
              <a:t>administrativas </a:t>
            </a:r>
            <a:r>
              <a:rPr lang="es-CO" sz="2400" dirty="0" smtClean="0">
                <a:latin typeface="Rockwell" pitchFamily="18" charset="0"/>
              </a:rPr>
              <a:t>(o </a:t>
            </a:r>
            <a:r>
              <a:rPr lang="es-CO" sz="2400" dirty="0">
                <a:latin typeface="Rockwell" pitchFamily="18" charset="0"/>
              </a:rPr>
              <a:t>legislación </a:t>
            </a:r>
            <a:r>
              <a:rPr lang="es-CO" sz="2400" dirty="0" smtClean="0">
                <a:latin typeface="Rockwell" pitchFamily="18" charset="0"/>
              </a:rPr>
              <a:t>planeada) que afecte las </a:t>
            </a:r>
            <a:r>
              <a:rPr lang="es-CO" sz="2400" dirty="0">
                <a:latin typeface="Rockwell" pitchFamily="18" charset="0"/>
              </a:rPr>
              <a:t>condiciones </a:t>
            </a:r>
            <a:r>
              <a:rPr lang="es-CO" sz="2400" dirty="0" smtClean="0">
                <a:latin typeface="Rockwell" pitchFamily="18" charset="0"/>
              </a:rPr>
              <a:t>laborales o de estadía de las </a:t>
            </a:r>
            <a:r>
              <a:rPr lang="es-CO" sz="2400" dirty="0">
                <a:latin typeface="Rockwell" pitchFamily="18" charset="0"/>
              </a:rPr>
              <a:t>personas trabajadores </a:t>
            </a:r>
            <a:r>
              <a:rPr lang="es-CO" sz="2400" dirty="0" smtClean="0">
                <a:latin typeface="Rockwell" pitchFamily="18" charset="0"/>
              </a:rPr>
              <a:t>migrantes.</a:t>
            </a:r>
            <a:endParaRPr lang="en-US" sz="2400" dirty="0">
              <a:latin typeface="Rockwell" pitchFamily="18" charset="0"/>
            </a:endParaRPr>
          </a:p>
          <a:p>
            <a:pPr lvl="1" algn="just"/>
            <a:r>
              <a:rPr lang="es-CO" sz="2400" dirty="0">
                <a:latin typeface="Rockwell" pitchFamily="18" charset="0"/>
              </a:rPr>
              <a:t>Representar </a:t>
            </a:r>
            <a:r>
              <a:rPr lang="es-CO" sz="2400" dirty="0" smtClean="0">
                <a:latin typeface="Rockwell" pitchFamily="18" charset="0"/>
              </a:rPr>
              <a:t>los(as) </a:t>
            </a:r>
            <a:r>
              <a:rPr lang="es-CO" sz="2400" dirty="0">
                <a:latin typeface="Rockwell" pitchFamily="18" charset="0"/>
              </a:rPr>
              <a:t>trabajadores migrantes en las negociaciones con los </a:t>
            </a:r>
            <a:r>
              <a:rPr lang="es-CO" sz="2400" dirty="0" smtClean="0">
                <a:latin typeface="Rockwell" pitchFamily="18" charset="0"/>
              </a:rPr>
              <a:t>empleadores </a:t>
            </a:r>
            <a:r>
              <a:rPr lang="es-CO" sz="2400" smtClean="0">
                <a:latin typeface="Rockwell" pitchFamily="18" charset="0"/>
              </a:rPr>
              <a:t>en el </a:t>
            </a:r>
            <a:r>
              <a:rPr lang="es-CO" sz="2400" dirty="0" smtClean="0">
                <a:latin typeface="Rockwell" pitchFamily="18" charset="0"/>
              </a:rPr>
              <a:t>país de destino.</a:t>
            </a:r>
          </a:p>
          <a:p>
            <a:pPr lvl="1" algn="just"/>
            <a:r>
              <a:rPr lang="es-CO" sz="2400" dirty="0" smtClean="0">
                <a:latin typeface="Rockwell" pitchFamily="18" charset="0"/>
              </a:rPr>
              <a:t>Coordinar iniciativas de protección laboral con los Ministerios de Trabajo en el país de origen.</a:t>
            </a:r>
          </a:p>
          <a:p>
            <a:pPr lvl="1" algn="just"/>
            <a:endParaRPr lang="en-US" sz="2400" dirty="0">
              <a:latin typeface="Rockwell" pitchFamily="18" charset="0"/>
            </a:endParaRPr>
          </a:p>
          <a:p>
            <a:pPr algn="just"/>
            <a:endParaRPr lang="en-US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8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560965" cy="863600"/>
          </a:xfrm>
        </p:spPr>
        <p:txBody>
          <a:bodyPr/>
          <a:lstStyle/>
          <a:p>
            <a:r>
              <a:rPr lang="es-CO" sz="3200" dirty="0" smtClean="0"/>
              <a:t>Procurar el nombramiento de 			Agregados(as) Laborales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lvl="0" indent="0" algn="just">
              <a:buNone/>
            </a:pPr>
            <a:r>
              <a:rPr lang="es-CR" sz="2800" b="1" dirty="0" smtClean="0">
                <a:latin typeface="Rockwell" pitchFamily="18" charset="0"/>
              </a:rPr>
              <a:t>Funciones de un(a) Agregado(a) Laboral:</a:t>
            </a:r>
          </a:p>
          <a:p>
            <a:pPr lvl="0" algn="just"/>
            <a:r>
              <a:rPr lang="es-CR" sz="2600" dirty="0" smtClean="0">
                <a:latin typeface="Rockwell" pitchFamily="18" charset="0"/>
              </a:rPr>
              <a:t>Proteger a los(as) trabajadores en el extranjero desde la jurisdicción de su misión diplomática,</a:t>
            </a:r>
          </a:p>
          <a:p>
            <a:pPr lvl="0" algn="just"/>
            <a:r>
              <a:rPr lang="es-CR" sz="2600" dirty="0" smtClean="0">
                <a:latin typeface="Rockwell" pitchFamily="18" charset="0"/>
              </a:rPr>
              <a:t>Llevar a cabo la identificación y búsqueda de oportunidades de empleo,</a:t>
            </a:r>
          </a:p>
          <a:p>
            <a:pPr lvl="0" algn="just"/>
            <a:r>
              <a:rPr lang="es-CR" sz="2600" dirty="0" smtClean="0">
                <a:latin typeface="Rockwell" pitchFamily="18" charset="0"/>
              </a:rPr>
              <a:t>Ayudar en el desarrollo de la política en materia de migración laboral,</a:t>
            </a:r>
          </a:p>
          <a:p>
            <a:pPr lvl="0" algn="just"/>
            <a:r>
              <a:rPr lang="es-CR" sz="2600" dirty="0" smtClean="0">
                <a:latin typeface="Rockwell" pitchFamily="18" charset="0"/>
              </a:rPr>
              <a:t>Fomentar las buenas relaciones con el país anfitrión en materia laboral,</a:t>
            </a:r>
          </a:p>
          <a:p>
            <a:pPr lvl="0" algn="just"/>
            <a:r>
              <a:rPr lang="es-CR" sz="2600" dirty="0" smtClean="0">
                <a:latin typeface="Rockwell" pitchFamily="18" charset="0"/>
              </a:rPr>
              <a:t>Apoyar en la negociación de Acuerdos Bilaterales sobre migración laboral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5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337299" cy="863600"/>
          </a:xfrm>
        </p:spPr>
        <p:txBody>
          <a:bodyPr/>
          <a:lstStyle/>
          <a:p>
            <a:r>
              <a:rPr lang="es-CR" sz="3200" dirty="0" smtClean="0"/>
              <a:t>Desafíos para las 	autoridades consulares</a:t>
            </a:r>
            <a:endParaRPr lang="es-C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CO" sz="2600" b="1" dirty="0">
                <a:latin typeface="Rockwell" pitchFamily="18" charset="0"/>
              </a:rPr>
              <a:t>Poco acceso de </a:t>
            </a:r>
            <a:r>
              <a:rPr lang="es-CO" sz="2600" b="1" dirty="0" smtClean="0">
                <a:latin typeface="Rockwell" pitchFamily="18" charset="0"/>
              </a:rPr>
              <a:t>los(as) </a:t>
            </a:r>
            <a:r>
              <a:rPr lang="es-CO" sz="2600" b="1" dirty="0">
                <a:latin typeface="Rockwell" pitchFamily="18" charset="0"/>
              </a:rPr>
              <a:t>migrantes a la información </a:t>
            </a:r>
            <a:r>
              <a:rPr lang="es-CO" sz="2600" dirty="0">
                <a:latin typeface="Rockwell" pitchFamily="18" charset="0"/>
              </a:rPr>
              <a:t>sobre las vías de reconocimiento </a:t>
            </a:r>
            <a:r>
              <a:rPr lang="es-CO" sz="2600" dirty="0" smtClean="0">
                <a:latin typeface="Rockwell" pitchFamily="18" charset="0"/>
              </a:rPr>
              <a:t>de competencias y validación existentes</a:t>
            </a:r>
            <a:r>
              <a:rPr lang="es-CO" sz="2600" dirty="0">
                <a:latin typeface="Rockwell" pitchFamily="18" charset="0"/>
              </a:rPr>
              <a:t> </a:t>
            </a:r>
            <a:endParaRPr lang="es-CO" sz="2600" dirty="0" smtClean="0">
              <a:latin typeface="Rockwell" pitchFamily="18" charset="0"/>
            </a:endParaRPr>
          </a:p>
          <a:p>
            <a:pPr lvl="0" algn="just"/>
            <a:r>
              <a:rPr lang="es-CO" sz="2600" b="1" dirty="0" smtClean="0">
                <a:latin typeface="Rockwell" pitchFamily="18" charset="0"/>
              </a:rPr>
              <a:t>Empleadores desinformados</a:t>
            </a:r>
            <a:r>
              <a:rPr lang="es-CO" sz="2600" dirty="0" smtClean="0">
                <a:latin typeface="Rockwell" pitchFamily="18" charset="0"/>
              </a:rPr>
              <a:t> sobre </a:t>
            </a:r>
            <a:r>
              <a:rPr lang="es-CO" sz="2600" dirty="0">
                <a:latin typeface="Rockwell" pitchFamily="18" charset="0"/>
              </a:rPr>
              <a:t>el funcionamiento </a:t>
            </a:r>
            <a:r>
              <a:rPr lang="es-CO" sz="2600" dirty="0" smtClean="0">
                <a:latin typeface="Rockwell" pitchFamily="18" charset="0"/>
              </a:rPr>
              <a:t>de </a:t>
            </a:r>
            <a:r>
              <a:rPr lang="es-CO" sz="2600" dirty="0">
                <a:latin typeface="Rockwell" pitchFamily="18" charset="0"/>
              </a:rPr>
              <a:t>los procedimientos </a:t>
            </a:r>
            <a:r>
              <a:rPr lang="es-CO" sz="2600" dirty="0" smtClean="0">
                <a:latin typeface="Rockwell" pitchFamily="18" charset="0"/>
              </a:rPr>
              <a:t>para el </a:t>
            </a:r>
            <a:r>
              <a:rPr lang="es-CO" sz="2600" dirty="0">
                <a:latin typeface="Rockwell" pitchFamily="18" charset="0"/>
              </a:rPr>
              <a:t>reconocimiento y </a:t>
            </a:r>
            <a:r>
              <a:rPr lang="es-CO" sz="2600" dirty="0" smtClean="0">
                <a:latin typeface="Rockwell" pitchFamily="18" charset="0"/>
              </a:rPr>
              <a:t>validación de </a:t>
            </a:r>
            <a:r>
              <a:rPr lang="es-CO" sz="2600" dirty="0">
                <a:latin typeface="Rockwell" pitchFamily="18" charset="0"/>
              </a:rPr>
              <a:t>competencias.</a:t>
            </a:r>
            <a:endParaRPr lang="es-CO" sz="2600" dirty="0" smtClean="0">
              <a:latin typeface="Rockwell" pitchFamily="18" charset="0"/>
            </a:endParaRPr>
          </a:p>
          <a:p>
            <a:pPr lvl="0" algn="just"/>
            <a:r>
              <a:rPr lang="es-CO" sz="2600" b="1" dirty="0" smtClean="0">
                <a:latin typeface="Rockwell" pitchFamily="18" charset="0"/>
              </a:rPr>
              <a:t>Limitada </a:t>
            </a:r>
            <a:r>
              <a:rPr lang="es-CO" sz="2600" b="1" dirty="0">
                <a:latin typeface="Rockwell" pitchFamily="18" charset="0"/>
              </a:rPr>
              <a:t>disponibilidad </a:t>
            </a:r>
            <a:r>
              <a:rPr lang="es-CO" sz="2600" b="1" dirty="0" smtClean="0">
                <a:latin typeface="Rockwell" pitchFamily="18" charset="0"/>
              </a:rPr>
              <a:t>e intercambio de información </a:t>
            </a:r>
            <a:r>
              <a:rPr lang="es-CO" sz="2600" dirty="0" smtClean="0">
                <a:latin typeface="Rockwell" pitchFamily="18" charset="0"/>
              </a:rPr>
              <a:t>estadística entre instituciones involucradas en origen y destino. </a:t>
            </a:r>
            <a:r>
              <a:rPr lang="es-CO" sz="2600" dirty="0">
                <a:latin typeface="Rockwell" pitchFamily="18" charset="0"/>
              </a:rPr>
              <a:t> </a:t>
            </a:r>
            <a:endParaRPr lang="es-CO" sz="2600" dirty="0" smtClean="0">
              <a:latin typeface="Rockwell" pitchFamily="18" charset="0"/>
            </a:endParaRPr>
          </a:p>
          <a:p>
            <a:pPr algn="just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9588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768752" cy="863600"/>
          </a:xfrm>
        </p:spPr>
        <p:txBody>
          <a:bodyPr/>
          <a:lstStyle/>
          <a:p>
            <a:r>
              <a:rPr lang="es-CR" sz="3200" dirty="0"/>
              <a:t>Desafíos para las 	</a:t>
            </a:r>
            <a:r>
              <a:rPr lang="es-CR" sz="3200" dirty="0" smtClean="0"/>
              <a:t>	 	autoridades </a:t>
            </a:r>
            <a:r>
              <a:rPr lang="es-CR" sz="3200" dirty="0"/>
              <a:t>consulares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300" b="1" dirty="0" smtClean="0">
                <a:latin typeface="Rockwell" pitchFamily="18" charset="0"/>
              </a:rPr>
              <a:t>Poco conocimiento sobre las iniciativas </a:t>
            </a:r>
            <a:r>
              <a:rPr lang="es-CO" sz="2300" dirty="0" smtClean="0">
                <a:latin typeface="Rockwell" pitchFamily="18" charset="0"/>
              </a:rPr>
              <a:t>actuales para el reconocimiento, validación y certificación de competencias. </a:t>
            </a:r>
          </a:p>
          <a:p>
            <a:pPr lvl="0" algn="just"/>
            <a:r>
              <a:rPr lang="es-CO" sz="2300" dirty="0" smtClean="0">
                <a:latin typeface="Rockwell" pitchFamily="18" charset="0"/>
              </a:rPr>
              <a:t>Alta fragmentación de responsabilidades institucionales en el proceso  y </a:t>
            </a:r>
            <a:r>
              <a:rPr lang="es-CO" sz="2300" b="1" dirty="0" smtClean="0">
                <a:latin typeface="Rockwell" pitchFamily="18" charset="0"/>
              </a:rPr>
              <a:t>poca participación de los servicios consulares</a:t>
            </a:r>
            <a:r>
              <a:rPr lang="es-CO" sz="2300" dirty="0" smtClean="0">
                <a:latin typeface="Rockwell" pitchFamily="18" charset="0"/>
              </a:rPr>
              <a:t> en el mismo.</a:t>
            </a:r>
          </a:p>
          <a:p>
            <a:pPr lvl="0" algn="just"/>
            <a:r>
              <a:rPr lang="es-CO" sz="2300" b="1" dirty="0" smtClean="0">
                <a:latin typeface="Rockwell" pitchFamily="18" charset="0"/>
              </a:rPr>
              <a:t>Cambios frecuentes </a:t>
            </a:r>
            <a:r>
              <a:rPr lang="es-CO" sz="2300" dirty="0" smtClean="0">
                <a:latin typeface="Rockwell" pitchFamily="18" charset="0"/>
              </a:rPr>
              <a:t>en </a:t>
            </a:r>
            <a:r>
              <a:rPr lang="es-CO" sz="2300" dirty="0">
                <a:latin typeface="Rockwell" pitchFamily="18" charset="0"/>
              </a:rPr>
              <a:t>la gama de competencias laborales requeridas en el mercado </a:t>
            </a:r>
            <a:r>
              <a:rPr lang="es-CO" sz="2300" dirty="0" smtClean="0">
                <a:latin typeface="Rockwell" pitchFamily="18" charset="0"/>
              </a:rPr>
              <a:t>laboral moderno.</a:t>
            </a:r>
          </a:p>
          <a:p>
            <a:pPr lvl="0" algn="just"/>
            <a:r>
              <a:rPr lang="es-CO" sz="2300" dirty="0" smtClean="0">
                <a:latin typeface="Rockwell" pitchFamily="18" charset="0"/>
              </a:rPr>
              <a:t>Necesidad de más personal consular, idealmente </a:t>
            </a:r>
            <a:r>
              <a:rPr lang="es-CO" sz="2300" b="1" dirty="0" smtClean="0">
                <a:latin typeface="Rockwell" pitchFamily="18" charset="0"/>
              </a:rPr>
              <a:t>Agregados Laborales</a:t>
            </a:r>
            <a:r>
              <a:rPr lang="es-CO" sz="2300" dirty="0" smtClean="0">
                <a:latin typeface="Rockwell" pitchFamily="18" charset="0"/>
              </a:rPr>
              <a:t>, o en su defecto  promover la </a:t>
            </a:r>
            <a:r>
              <a:rPr lang="es-CO" sz="2300" b="1" dirty="0" smtClean="0">
                <a:latin typeface="Rockwell" pitchFamily="18" charset="0"/>
              </a:rPr>
              <a:t>capacitación</a:t>
            </a:r>
            <a:r>
              <a:rPr lang="es-CO" sz="2300" dirty="0" smtClean="0">
                <a:latin typeface="Rockwell" pitchFamily="18" charset="0"/>
              </a:rPr>
              <a:t> de sus actuales funcionarios(as) en materia de protección de las personas trabajadores migrantes. </a:t>
            </a:r>
            <a:endParaRPr lang="es-CR" sz="2300" dirty="0">
              <a:latin typeface="Rockwell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88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5656" y="1988840"/>
            <a:ext cx="6400800" cy="187220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CR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Gracias</a:t>
            </a:r>
          </a:p>
          <a:p>
            <a:pPr marL="0" indent="0" algn="ctr" eaLnBrk="1" hangingPunct="1">
              <a:buFontTx/>
              <a:buNone/>
            </a:pPr>
            <a:r>
              <a:rPr lang="es-CR" sz="2400" dirty="0" err="1" smtClean="0">
                <a:solidFill>
                  <a:schemeClr val="tx1"/>
                </a:solidFill>
                <a:latin typeface="Gill Sans MT" pitchFamily="34" charset="0"/>
                <a:hlinkClick r:id="rId3"/>
              </a:rPr>
              <a:t>rcordero</a:t>
            </a:r>
            <a:r>
              <a:rPr lang="en-US" sz="2400" dirty="0" smtClean="0">
                <a:solidFill>
                  <a:schemeClr val="tx1"/>
                </a:solidFill>
                <a:latin typeface="Gill Sans MT" pitchFamily="34" charset="0"/>
                <a:hlinkClick r:id="rId3"/>
              </a:rPr>
              <a:t>@iom.int</a:t>
            </a:r>
            <a:endParaRPr lang="en-US" sz="2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s-CR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10" name="Picture 2" descr="C:\Users\GALAS\AppData\Local\Microsoft\Windows\Temporary Internet Files\Content.Outlook\5C0TUV73\banner para pp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9" y="4365105"/>
            <a:ext cx="9122421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28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07454" y="1405982"/>
            <a:ext cx="8534400" cy="46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endParaRPr lang="es-CR" sz="5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R" sz="2300" b="1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232 millones </a:t>
            </a: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de migrantes en el mundo </a:t>
            </a:r>
            <a:r>
              <a:rPr lang="es-CR" sz="14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(UNDESA - 2013)</a:t>
            </a:r>
          </a:p>
          <a:p>
            <a:pPr algn="just">
              <a:buFont typeface="Wingdings" pitchFamily="2" charset="2"/>
              <a:buChar char="ü"/>
            </a:pPr>
            <a:r>
              <a:rPr lang="es-CR" sz="2300" b="1" dirty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49%</a:t>
            </a:r>
            <a:r>
              <a:rPr lang="es-CR" sz="2300" dirty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 son mujeres (aprox. </a:t>
            </a:r>
            <a:r>
              <a:rPr lang="es-CR" sz="2300" b="1" dirty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114 millones</a:t>
            </a:r>
            <a:r>
              <a:rPr lang="es-CR" sz="2300" dirty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) </a:t>
            </a:r>
            <a:r>
              <a:rPr lang="es-CR" sz="1400" dirty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(UNDESA - 2013)</a:t>
            </a:r>
          </a:p>
          <a:p>
            <a:pPr algn="just">
              <a:buFont typeface="Wingdings" pitchFamily="2" charset="2"/>
              <a:buChar char="ü"/>
            </a:pPr>
            <a:r>
              <a:rPr lang="es-CR" sz="2300" b="1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30%</a:t>
            </a: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 en las Américas (aprox. </a:t>
            </a:r>
            <a:r>
              <a:rPr lang="es-CR" sz="2300" b="1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70 millones</a:t>
            </a: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) </a:t>
            </a:r>
            <a:r>
              <a:rPr lang="es-CR" sz="14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(UNDESA, 2013)</a:t>
            </a:r>
          </a:p>
          <a:p>
            <a:pPr algn="just">
              <a:buFont typeface="Wingdings" pitchFamily="2" charset="2"/>
              <a:buChar char="ü"/>
            </a:pPr>
            <a:r>
              <a:rPr lang="es-CR" sz="2300" b="1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105 millones </a:t>
            </a: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son trabajadores(as) migrantes </a:t>
            </a:r>
            <a:r>
              <a:rPr lang="es-CR" sz="14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(OIT - 2010)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Más de </a:t>
            </a:r>
            <a:r>
              <a:rPr lang="es-CR" sz="2300" b="1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20 millones</a:t>
            </a: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 de latinoamericanos(as) trabajan fuera de sus países de origen </a:t>
            </a:r>
            <a:r>
              <a:rPr lang="es-CR" sz="1400" dirty="0" smtClean="0">
                <a:solidFill>
                  <a:schemeClr val="accent2"/>
                </a:solidFill>
                <a:latin typeface="Rockwell" pitchFamily="18" charset="0"/>
                <a:cs typeface="Calibri" pitchFamily="34" charset="0"/>
              </a:rPr>
              <a:t>(CEPAL - 2010)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CR" sz="2300" dirty="0">
                <a:solidFill>
                  <a:schemeClr val="accent2"/>
                </a:solidFill>
                <a:latin typeface="Rockwell" pitchFamily="18" charset="0"/>
              </a:rPr>
              <a:t>En LAC </a:t>
            </a:r>
            <a:r>
              <a:rPr lang="es-CR" sz="2300" b="1" dirty="0">
                <a:solidFill>
                  <a:schemeClr val="accent2"/>
                </a:solidFill>
                <a:latin typeface="Rockwell" pitchFamily="18" charset="0"/>
              </a:rPr>
              <a:t>4.08 millones </a:t>
            </a:r>
            <a:r>
              <a:rPr lang="es-CR" sz="2300" dirty="0">
                <a:solidFill>
                  <a:schemeClr val="accent2"/>
                </a:solidFill>
                <a:latin typeface="Rockwell" pitchFamily="18" charset="0"/>
              </a:rPr>
              <a:t>de TM se mueven entre países en desarrollo (Sur-Sur</a:t>
            </a: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</a:rPr>
              <a:t>) </a:t>
            </a:r>
            <a:r>
              <a:rPr lang="es-CR" sz="1400" dirty="0" smtClean="0">
                <a:solidFill>
                  <a:schemeClr val="accent2"/>
                </a:solidFill>
                <a:latin typeface="Rockwell" pitchFamily="18" charset="0"/>
              </a:rPr>
              <a:t>(CEPAL 2010)</a:t>
            </a:r>
            <a:endParaRPr lang="es-CR" sz="1400" dirty="0">
              <a:solidFill>
                <a:schemeClr val="accent2"/>
              </a:solidFill>
              <a:latin typeface="Rockwell" pitchFamily="18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</a:rPr>
              <a:t>TM </a:t>
            </a:r>
            <a:r>
              <a:rPr lang="es-CR" sz="2300" b="1" dirty="0">
                <a:solidFill>
                  <a:schemeClr val="accent2"/>
                </a:solidFill>
                <a:latin typeface="Rockwell" pitchFamily="18" charset="0"/>
              </a:rPr>
              <a:t>no calificados</a:t>
            </a:r>
            <a:r>
              <a:rPr lang="es-CR" sz="2300" dirty="0">
                <a:solidFill>
                  <a:schemeClr val="accent2"/>
                </a:solidFill>
                <a:latin typeface="Rockwell" pitchFamily="18" charset="0"/>
              </a:rPr>
              <a:t> representan </a:t>
            </a: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</a:rPr>
              <a:t>+ del </a:t>
            </a:r>
            <a:r>
              <a:rPr lang="es-CR" sz="2300" b="1" dirty="0">
                <a:solidFill>
                  <a:schemeClr val="accent2"/>
                </a:solidFill>
                <a:latin typeface="Rockwell" pitchFamily="18" charset="0"/>
              </a:rPr>
              <a:t>80% </a:t>
            </a:r>
            <a:r>
              <a:rPr lang="es-CR" sz="2300" dirty="0">
                <a:solidFill>
                  <a:schemeClr val="accent2"/>
                </a:solidFill>
                <a:latin typeface="Rockwell" pitchFamily="18" charset="0"/>
              </a:rPr>
              <a:t>de los flujos migratorios laborales temporales en </a:t>
            </a:r>
            <a:r>
              <a:rPr lang="es-CR" sz="2300" dirty="0" smtClean="0">
                <a:solidFill>
                  <a:schemeClr val="accent2"/>
                </a:solidFill>
                <a:latin typeface="Rockwell" pitchFamily="18" charset="0"/>
              </a:rPr>
              <a:t>LAC </a:t>
            </a:r>
            <a:r>
              <a:rPr lang="es-CR" sz="1400" dirty="0" smtClean="0">
                <a:solidFill>
                  <a:schemeClr val="accent2"/>
                </a:solidFill>
                <a:latin typeface="Rockwell" pitchFamily="18" charset="0"/>
              </a:rPr>
              <a:t>(CEPAL 2010)</a:t>
            </a:r>
            <a:endParaRPr lang="es-CR" sz="1400" dirty="0">
              <a:solidFill>
                <a:schemeClr val="accent2"/>
              </a:solidFill>
              <a:latin typeface="Rockwell" pitchFamily="18" charset="0"/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es-CR" sz="2400" dirty="0" smtClean="0">
              <a:solidFill>
                <a:schemeClr val="accent2"/>
              </a:solidFill>
              <a:latin typeface="Rockwell" pitchFamily="18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s-CR" sz="1600" dirty="0" smtClean="0">
              <a:solidFill>
                <a:schemeClr val="accent2"/>
              </a:solidFill>
              <a:latin typeface="Rockwell" pitchFamily="18" charset="0"/>
              <a:cs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s-CR" sz="2000" dirty="0">
              <a:solidFill>
                <a:schemeClr val="accent2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856570" y="188640"/>
            <a:ext cx="7222182" cy="648072"/>
          </a:xfrm>
          <a:prstGeom prst="rect">
            <a:avLst/>
          </a:prstGeom>
          <a:noFill/>
          <a:ln/>
        </p:spPr>
        <p:txBody>
          <a:bodyPr anchorCtr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s-C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Migración a nivel mundial y regional</a:t>
            </a:r>
            <a:br>
              <a:rPr lang="es-C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s-C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           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50179" y="5301208"/>
            <a:ext cx="7448950" cy="1424675"/>
            <a:chOff x="715" y="3067"/>
            <a:chExt cx="4794" cy="1066"/>
          </a:xfrm>
        </p:grpSpPr>
        <p:pic>
          <p:nvPicPr>
            <p:cNvPr id="6" name="Picture 21" descr="270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" y="3158"/>
              <a:ext cx="1339" cy="89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4" descr="7506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3158"/>
              <a:ext cx="1340" cy="90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5" descr="8059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158"/>
              <a:ext cx="1326" cy="89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168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" y="3067"/>
              <a:ext cx="781" cy="106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6" descr="8094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" y="3067"/>
              <a:ext cx="978" cy="106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8649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760" y="1628800"/>
            <a:ext cx="84249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b="1" u="sng" dirty="0">
                <a:solidFill>
                  <a:schemeClr val="accent2"/>
                </a:solidFill>
                <a:latin typeface="Rockwell" pitchFamily="18" charset="0"/>
              </a:rPr>
              <a:t>Competencia</a:t>
            </a:r>
            <a:r>
              <a:rPr lang="es-ES" sz="2000" b="1" dirty="0">
                <a:solidFill>
                  <a:schemeClr val="accent2"/>
                </a:solidFill>
                <a:latin typeface="Rockwell" pitchFamily="18" charset="0"/>
              </a:rPr>
              <a:t>:  </a:t>
            </a:r>
            <a:r>
              <a:rPr lang="es-ES" sz="2000" b="1" dirty="0" smtClean="0">
                <a:solidFill>
                  <a:schemeClr val="accent2"/>
                </a:solidFill>
                <a:latin typeface="Rockwell" pitchFamily="18" charset="0"/>
              </a:rPr>
              <a:t>Capacidad </a:t>
            </a:r>
            <a:r>
              <a:rPr lang="es-ES" sz="2000" b="1" dirty="0">
                <a:solidFill>
                  <a:schemeClr val="accent2"/>
                </a:solidFill>
                <a:latin typeface="Rockwell" pitchFamily="18" charset="0"/>
              </a:rPr>
              <a:t>comprobada 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de utilizar 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conocimientos y aptitudes personales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, sociales o metodológicas en situaciones de trabajo o de estudios, 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para 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el desarrollo profesional o 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personal </a:t>
            </a:r>
            <a:r>
              <a:rPr lang="es-ES" sz="2000" dirty="0">
                <a:latin typeface="Rockwell" pitchFamily="18" charset="0"/>
              </a:rPr>
              <a:t>(</a:t>
            </a:r>
            <a:r>
              <a:rPr lang="es-ES" sz="2000" i="1" dirty="0">
                <a:latin typeface="Rockwell" pitchFamily="18" charset="0"/>
              </a:rPr>
              <a:t>Comisión Europea, 2006</a:t>
            </a:r>
            <a:r>
              <a:rPr lang="es-ES" sz="2000" dirty="0">
                <a:latin typeface="Rockwell" pitchFamily="18" charset="0"/>
              </a:rPr>
              <a:t>) </a:t>
            </a:r>
            <a:endParaRPr lang="es-CR" sz="2000" dirty="0">
              <a:latin typeface="Rockwell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u="sng" dirty="0">
                <a:solidFill>
                  <a:schemeClr val="accent2"/>
                </a:solidFill>
                <a:latin typeface="Rockwell" pitchFamily="18" charset="0"/>
              </a:rPr>
              <a:t>Validación de los resultados de aprendizaje</a:t>
            </a:r>
            <a:r>
              <a:rPr lang="es-ES" sz="2000" b="1" dirty="0">
                <a:solidFill>
                  <a:schemeClr val="accent2"/>
                </a:solidFill>
                <a:latin typeface="Rockwell" pitchFamily="18" charset="0"/>
              </a:rPr>
              <a:t>: 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C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onfirmación 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por parte de una </a:t>
            </a:r>
            <a:r>
              <a:rPr lang="es-ES" sz="2000" b="1" dirty="0">
                <a:solidFill>
                  <a:schemeClr val="accent2"/>
                </a:solidFill>
                <a:latin typeface="Rockwell" pitchFamily="18" charset="0"/>
              </a:rPr>
              <a:t>autoridad competente 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de que los conocimientos,  aptitudes y/o competencias adquiridos por un individuo en un contexto formal o informal han sido evaluadas y validadas según los criterios 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predefinidos, 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conforme a las exigencias de una </a:t>
            </a:r>
            <a:r>
              <a:rPr lang="es-ES" sz="2000" b="1" dirty="0">
                <a:solidFill>
                  <a:schemeClr val="accent2"/>
                </a:solidFill>
                <a:latin typeface="Rockwell" pitchFamily="18" charset="0"/>
              </a:rPr>
              <a:t>norma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 (o referencia) </a:t>
            </a:r>
            <a:r>
              <a:rPr lang="es-ES" sz="2000" b="1" dirty="0">
                <a:solidFill>
                  <a:schemeClr val="accent2"/>
                </a:solidFill>
                <a:latin typeface="Rockwell" pitchFamily="18" charset="0"/>
              </a:rPr>
              <a:t>de validación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. </a:t>
            </a:r>
            <a:r>
              <a:rPr lang="es-ES" sz="2000" i="1" dirty="0" smtClean="0">
                <a:latin typeface="Rockwell" pitchFamily="18" charset="0"/>
              </a:rPr>
              <a:t>(CE, 2006)</a:t>
            </a:r>
            <a:endParaRPr lang="es-ES" sz="2000" i="1" dirty="0">
              <a:latin typeface="Rockwell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2000" b="1" u="sng" dirty="0" smtClean="0">
                <a:solidFill>
                  <a:schemeClr val="accent2"/>
                </a:solidFill>
                <a:latin typeface="Rockwell" pitchFamily="18" charset="0"/>
              </a:rPr>
              <a:t>Acreditación </a:t>
            </a:r>
            <a:r>
              <a:rPr lang="es-ES" sz="2000" b="1" u="sng" dirty="0">
                <a:solidFill>
                  <a:schemeClr val="accent2"/>
                </a:solidFill>
                <a:latin typeface="Rockwell" pitchFamily="18" charset="0"/>
              </a:rPr>
              <a:t>de </a:t>
            </a:r>
            <a:r>
              <a:rPr lang="es-ES" sz="2000" b="1" u="sng" dirty="0" smtClean="0">
                <a:solidFill>
                  <a:schemeClr val="accent2"/>
                </a:solidFill>
                <a:latin typeface="Rockwell" pitchFamily="18" charset="0"/>
              </a:rPr>
              <a:t>competencias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:  </a:t>
            </a:r>
            <a:r>
              <a:rPr lang="es-ES" sz="2000" b="1" dirty="0" smtClean="0">
                <a:solidFill>
                  <a:schemeClr val="accent2"/>
                </a:solidFill>
                <a:latin typeface="Rockwell" pitchFamily="18" charset="0"/>
              </a:rPr>
              <a:t>Evaluación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 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de los resultados de aprendizaje, 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certificación 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y 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validación </a:t>
            </a:r>
            <a:r>
              <a:rPr lang="es-ES" sz="2000" dirty="0">
                <a:solidFill>
                  <a:schemeClr val="accent2"/>
                </a:solidFill>
                <a:latin typeface="Rockwell" pitchFamily="18" charset="0"/>
              </a:rPr>
              <a:t>de los resultados de aprendizaje. </a:t>
            </a:r>
            <a:r>
              <a:rPr lang="es-ES" sz="2000" dirty="0" smtClean="0">
                <a:solidFill>
                  <a:schemeClr val="accent2"/>
                </a:solidFill>
                <a:latin typeface="Rockwell" pitchFamily="18" charset="0"/>
              </a:rPr>
              <a:t>(</a:t>
            </a:r>
            <a:r>
              <a:rPr lang="es-ES" sz="2000" b="1" i="1" dirty="0" smtClean="0">
                <a:latin typeface="Rockwell" pitchFamily="18" charset="0"/>
              </a:rPr>
              <a:t>C</a:t>
            </a:r>
            <a:r>
              <a:rPr lang="es-ES" sz="2000" i="1" dirty="0" smtClean="0">
                <a:latin typeface="Rockwell" pitchFamily="18" charset="0"/>
              </a:rPr>
              <a:t>entro </a:t>
            </a:r>
            <a:r>
              <a:rPr lang="es-ES" sz="2000" b="1" i="1" dirty="0" smtClean="0">
                <a:latin typeface="Rockwell" pitchFamily="18" charset="0"/>
              </a:rPr>
              <a:t>E</a:t>
            </a:r>
            <a:r>
              <a:rPr lang="es-ES" sz="2000" i="1" dirty="0" smtClean="0">
                <a:latin typeface="Rockwell" pitchFamily="18" charset="0"/>
              </a:rPr>
              <a:t>uropeo para el </a:t>
            </a:r>
            <a:r>
              <a:rPr lang="es-ES" sz="2000" b="1" i="1" dirty="0" smtClean="0">
                <a:latin typeface="Rockwell" pitchFamily="18" charset="0"/>
              </a:rPr>
              <a:t>De</a:t>
            </a:r>
            <a:r>
              <a:rPr lang="es-ES" sz="2000" i="1" dirty="0" smtClean="0">
                <a:latin typeface="Rockwell" pitchFamily="18" charset="0"/>
              </a:rPr>
              <a:t>sarrollo de la </a:t>
            </a:r>
            <a:r>
              <a:rPr lang="es-ES" sz="2000" b="1" i="1" dirty="0" smtClean="0">
                <a:latin typeface="Rockwell" pitchFamily="18" charset="0"/>
              </a:rPr>
              <a:t>F</a:t>
            </a:r>
            <a:r>
              <a:rPr lang="es-ES" sz="2000" i="1" dirty="0" smtClean="0">
                <a:latin typeface="Rockwell" pitchFamily="18" charset="0"/>
              </a:rPr>
              <a:t>ormación </a:t>
            </a:r>
            <a:r>
              <a:rPr lang="es-ES" sz="2000" b="1" i="1" dirty="0">
                <a:latin typeface="Rockwell" pitchFamily="18" charset="0"/>
              </a:rPr>
              <a:t>P</a:t>
            </a:r>
            <a:r>
              <a:rPr lang="es-ES" sz="2000" i="1" dirty="0" smtClean="0">
                <a:latin typeface="Rockwell" pitchFamily="18" charset="0"/>
              </a:rPr>
              <a:t>rofesional  - CEDEFOP,  2007</a:t>
            </a:r>
            <a:r>
              <a:rPr lang="en-US" sz="2000" i="1" dirty="0" smtClean="0">
                <a:latin typeface="Rockwell" pitchFamily="18" charset="0"/>
              </a:rPr>
              <a:t>)</a:t>
            </a:r>
          </a:p>
          <a:p>
            <a:pPr algn="just"/>
            <a:endParaRPr lang="es-ES" sz="2200" dirty="0" smtClean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3728" y="116632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CR" sz="3200" b="1" dirty="0" smtClean="0">
                <a:solidFill>
                  <a:schemeClr val="bg1"/>
                </a:solidFill>
              </a:rPr>
              <a:t>Validación de competencias: 	 				definiciones</a:t>
            </a:r>
            <a:endParaRPr lang="es-C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39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188913"/>
            <a:ext cx="6408837" cy="863600"/>
          </a:xfrm>
        </p:spPr>
        <p:txBody>
          <a:bodyPr/>
          <a:lstStyle/>
          <a:p>
            <a:r>
              <a:rPr lang="es-CR" sz="3200" dirty="0" smtClean="0"/>
              <a:t>Por qué es importante?</a:t>
            </a:r>
            <a:endParaRPr lang="es-CR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sz="2400" dirty="0"/>
              <a:t>La ausencia de un sistema de reconocimiento de competencias </a:t>
            </a:r>
            <a:r>
              <a:rPr lang="es-CO" sz="2400" dirty="0" smtClean="0"/>
              <a:t>o </a:t>
            </a:r>
            <a:r>
              <a:rPr lang="es-CO" sz="2400" dirty="0"/>
              <a:t>de calificaciones </a:t>
            </a:r>
            <a:r>
              <a:rPr lang="es-CO" sz="2400" dirty="0" smtClean="0"/>
              <a:t>uniforme </a:t>
            </a:r>
            <a:r>
              <a:rPr lang="es-CO" sz="2400" dirty="0"/>
              <a:t>en el espacio </a:t>
            </a:r>
            <a:r>
              <a:rPr lang="es-CO" sz="2400" dirty="0" smtClean="0"/>
              <a:t>latinoamericano </a:t>
            </a:r>
            <a:r>
              <a:rPr lang="es-CO" sz="2400" b="1" dirty="0" smtClean="0"/>
              <a:t>limita </a:t>
            </a:r>
            <a:r>
              <a:rPr lang="es-CO" sz="2400" b="1" dirty="0"/>
              <a:t>la movilidad laboral </a:t>
            </a:r>
            <a:r>
              <a:rPr lang="es-CO" sz="2400" dirty="0"/>
              <a:t>en la </a:t>
            </a:r>
            <a:r>
              <a:rPr lang="es-CO" sz="2400" dirty="0" smtClean="0"/>
              <a:t>región.</a:t>
            </a:r>
          </a:p>
          <a:p>
            <a:pPr marL="0" indent="0" algn="just">
              <a:buNone/>
            </a:pPr>
            <a:r>
              <a:rPr lang="es-CO" sz="2400" b="1" u="sng" dirty="0" smtClean="0"/>
              <a:t>Causas</a:t>
            </a:r>
            <a:r>
              <a:rPr lang="es-CO" sz="2400" dirty="0" smtClean="0"/>
              <a:t>:</a:t>
            </a:r>
          </a:p>
          <a:p>
            <a:pPr lvl="1" algn="just">
              <a:buFont typeface="Wingdings" pitchFamily="2" charset="2"/>
              <a:buChar char="ü"/>
            </a:pPr>
            <a:r>
              <a:rPr lang="es-CO" sz="2200" dirty="0" smtClean="0"/>
              <a:t>Fragmentación </a:t>
            </a:r>
            <a:r>
              <a:rPr lang="es-CO" sz="2200" dirty="0"/>
              <a:t>de responsabilidades institucionales que intervienen en el proceso (ej. </a:t>
            </a:r>
            <a:r>
              <a:rPr lang="es-CO" sz="2200" dirty="0" smtClean="0"/>
              <a:t>instituciones </a:t>
            </a:r>
            <a:r>
              <a:rPr lang="es-CO" sz="2200" dirty="0"/>
              <a:t>educativas, empresas,  sindicatos, etc.) </a:t>
            </a:r>
            <a:r>
              <a:rPr lang="es-CO" sz="2200" dirty="0" smtClean="0"/>
              <a:t>y</a:t>
            </a:r>
          </a:p>
          <a:p>
            <a:pPr lvl="1" algn="just">
              <a:buFont typeface="Wingdings" pitchFamily="2" charset="2"/>
              <a:buChar char="ü"/>
            </a:pPr>
            <a:r>
              <a:rPr lang="es-CO" sz="2200" dirty="0" smtClean="0"/>
              <a:t>Heterogeneidad </a:t>
            </a:r>
            <a:r>
              <a:rPr lang="es-CO" sz="2200" dirty="0"/>
              <a:t>terminológica y </a:t>
            </a:r>
            <a:r>
              <a:rPr lang="es-CO" sz="2200" dirty="0" smtClean="0"/>
              <a:t>procedimientos lentos y burocráticos sobre la </a:t>
            </a:r>
            <a:r>
              <a:rPr lang="es-CO" sz="2200" dirty="0"/>
              <a:t>materia </a:t>
            </a:r>
            <a:endParaRPr lang="es-CR" sz="2200" dirty="0"/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4645109" y="5136755"/>
            <a:ext cx="4501480" cy="1712045"/>
            <a:chOff x="2472" y="3067"/>
            <a:chExt cx="3130" cy="1111"/>
          </a:xfrm>
        </p:grpSpPr>
        <p:pic>
          <p:nvPicPr>
            <p:cNvPr id="12" name="Picture 18" descr="aur198000060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3385"/>
              <a:ext cx="1134" cy="793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1" descr="Getting off plane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3339"/>
              <a:ext cx="1134" cy="793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2" descr="feminization-5-optimized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3067"/>
              <a:ext cx="1134" cy="79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899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65429" cy="863600"/>
          </a:xfrm>
        </p:spPr>
        <p:txBody>
          <a:bodyPr/>
          <a:lstStyle/>
          <a:p>
            <a:r>
              <a:rPr lang="es-CO" sz="3200" dirty="0" smtClean="0"/>
              <a:t>Reconocimiento </a:t>
            </a:r>
            <a:r>
              <a:rPr lang="es-CO" sz="3200" dirty="0"/>
              <a:t>y </a:t>
            </a:r>
            <a:r>
              <a:rPr lang="es-CO" sz="3200" dirty="0" smtClean="0"/>
              <a:t> validación 	                de competencias </a:t>
            </a:r>
            <a:endParaRPr lang="es-C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dirty="0" smtClean="0"/>
              <a:t>Desde </a:t>
            </a:r>
            <a:r>
              <a:rPr lang="es-CO" dirty="0"/>
              <a:t>la perspectiva del </a:t>
            </a:r>
            <a:r>
              <a:rPr lang="es-CO" dirty="0" smtClean="0"/>
              <a:t>empleo, hay dos vías principales: </a:t>
            </a:r>
            <a:r>
              <a:rPr lang="es-CO" sz="2400" dirty="0" smtClean="0">
                <a:solidFill>
                  <a:schemeClr val="tx1"/>
                </a:solidFill>
              </a:rPr>
              <a:t>(</a:t>
            </a:r>
            <a:r>
              <a:rPr lang="es-CO" sz="2400" dirty="0">
                <a:solidFill>
                  <a:schemeClr val="tx1"/>
                </a:solidFill>
              </a:rPr>
              <a:t>Blas, 2013</a:t>
            </a:r>
            <a:r>
              <a:rPr lang="es-CO" sz="2400" dirty="0" smtClean="0">
                <a:solidFill>
                  <a:schemeClr val="tx1"/>
                </a:solidFill>
              </a:rPr>
              <a:t>) </a:t>
            </a:r>
            <a:endParaRPr lang="es-CR" sz="24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Acreditación </a:t>
            </a:r>
            <a:r>
              <a:rPr lang="es-CO" dirty="0"/>
              <a:t>de los programas formativos asociados a </a:t>
            </a:r>
            <a:r>
              <a:rPr lang="es-CO" dirty="0" smtClean="0"/>
              <a:t>las competencias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O" dirty="0" smtClean="0"/>
              <a:t>Validación </a:t>
            </a:r>
            <a:r>
              <a:rPr lang="es-CO" dirty="0"/>
              <a:t>de la competencia adquirida mediante la experiencia laboral, del aprendizaje no </a:t>
            </a:r>
            <a:r>
              <a:rPr lang="es-CO" dirty="0" smtClean="0"/>
              <a:t>formal</a:t>
            </a:r>
            <a:endParaRPr lang="es-CR" dirty="0"/>
          </a:p>
        </p:txBody>
      </p:sp>
      <p:pic>
        <p:nvPicPr>
          <p:cNvPr id="4" name="Picture 10" descr="G:\IOM 60th Anniversary Materials\HQ Materials\Ground floor mural\Ground floor mural white low-res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93" b="17348"/>
          <a:stretch>
            <a:fillRect/>
          </a:stretch>
        </p:blipFill>
        <p:spPr bwMode="auto">
          <a:xfrm>
            <a:off x="0" y="5877272"/>
            <a:ext cx="9144000" cy="109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81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9784" y="1700808"/>
            <a:ext cx="7577504" cy="1800200"/>
          </a:xfrm>
        </p:spPr>
        <p:txBody>
          <a:bodyPr/>
          <a:lstStyle/>
          <a:p>
            <a:pPr algn="ctr">
              <a:defRPr/>
            </a:pPr>
            <a:r>
              <a:rPr lang="es-CR" sz="3200" b="1" dirty="0" smtClean="0">
                <a:solidFill>
                  <a:schemeClr val="accent2"/>
                </a:solidFill>
              </a:rPr>
              <a:t>Qué sucede cuando no existe un sistema de reconocimiento y validación de competencias? 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pic>
        <p:nvPicPr>
          <p:cNvPr id="8196" name="Picture 10" descr="Untitled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257" y="3867943"/>
            <a:ext cx="677655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5430314"/>
              </p:ext>
            </p:extLst>
          </p:nvPr>
        </p:nvGraphicFramePr>
        <p:xfrm>
          <a:off x="-10886" y="6016170"/>
          <a:ext cx="990600" cy="838201"/>
        </p:xfrm>
        <a:graphic>
          <a:graphicData uri="http://schemas.openxmlformats.org/presentationml/2006/ole">
            <p:oleObj spid="_x0000_s2071" name="Picture" r:id="rId4" imgW="831242" imgH="732253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26057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Iniciativas en marcha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s-CO" sz="2400" b="1" dirty="0" smtClean="0">
                <a:latin typeface="Rockwell" pitchFamily="18" charset="0"/>
              </a:rPr>
              <a:t>1. </a:t>
            </a:r>
            <a:r>
              <a:rPr lang="es-CO" sz="2400" b="1" u="sng" dirty="0" smtClean="0">
                <a:latin typeface="Rockwell" pitchFamily="18" charset="0"/>
              </a:rPr>
              <a:t>Centro América y Rep. Dominicana</a:t>
            </a:r>
            <a:r>
              <a:rPr lang="es-CO" sz="2400" dirty="0" smtClean="0">
                <a:latin typeface="Rockwell" pitchFamily="18" charset="0"/>
              </a:rPr>
              <a:t>:</a:t>
            </a:r>
          </a:p>
          <a:p>
            <a:pPr lvl="0" algn="just"/>
            <a:r>
              <a:rPr lang="es-CO" sz="2400" dirty="0" smtClean="0">
                <a:latin typeface="Rockwell" pitchFamily="18" charset="0"/>
              </a:rPr>
              <a:t>2004: conforman la </a:t>
            </a:r>
            <a:r>
              <a:rPr lang="es-CO" sz="2400" b="1" dirty="0" smtClean="0">
                <a:latin typeface="Rockwell" pitchFamily="18" charset="0"/>
              </a:rPr>
              <a:t>Red de Formación Profesional </a:t>
            </a:r>
            <a:r>
              <a:rPr lang="es-CO" sz="2400" dirty="0" smtClean="0">
                <a:latin typeface="Rockwell" pitchFamily="18" charset="0"/>
              </a:rPr>
              <a:t>de CA y RD (REDIFP)</a:t>
            </a:r>
          </a:p>
          <a:p>
            <a:pPr lvl="0" algn="just"/>
            <a:r>
              <a:rPr lang="es-CO" sz="2400" dirty="0" smtClean="0">
                <a:latin typeface="Rockwell" pitchFamily="18" charset="0"/>
              </a:rPr>
              <a:t>OIT</a:t>
            </a:r>
            <a:r>
              <a:rPr lang="es-CR" sz="2400" dirty="0" smtClean="0">
                <a:latin typeface="Rockwell" pitchFamily="18" charset="0"/>
              </a:rPr>
              <a:t>/</a:t>
            </a:r>
            <a:r>
              <a:rPr lang="es-CO" sz="2400" dirty="0" smtClean="0">
                <a:latin typeface="Rockwell" pitchFamily="18" charset="0"/>
              </a:rPr>
              <a:t>CINTEFOR (Centro Interamericano para el Desarrollo del Conocimiento en la Formación Profesional)</a:t>
            </a:r>
            <a:r>
              <a:rPr lang="en-US" sz="2400" dirty="0" smtClean="0">
                <a:latin typeface="Rockwell" pitchFamily="18" charset="0"/>
              </a:rPr>
              <a:t>: </a:t>
            </a:r>
            <a:r>
              <a:rPr lang="en-US" sz="2400" dirty="0" err="1" smtClean="0">
                <a:latin typeface="Rockwell" pitchFamily="18" charset="0"/>
              </a:rPr>
              <a:t>Proyecto</a:t>
            </a:r>
            <a:r>
              <a:rPr lang="en-US" sz="2400" dirty="0" smtClean="0">
                <a:latin typeface="Rockwell" pitchFamily="18" charset="0"/>
              </a:rPr>
              <a:t> de </a:t>
            </a:r>
            <a:r>
              <a:rPr lang="es-CO" sz="2400" b="1" dirty="0" smtClean="0">
                <a:latin typeface="Rockwell" pitchFamily="18" charset="0"/>
              </a:rPr>
              <a:t>Homologación </a:t>
            </a:r>
            <a:r>
              <a:rPr lang="es-CO" sz="2400" b="1" dirty="0">
                <a:latin typeface="Rockwell" pitchFamily="18" charset="0"/>
              </a:rPr>
              <a:t>de Normas Técnicas de Competencia</a:t>
            </a:r>
            <a:r>
              <a:rPr lang="es-CO" sz="2400" dirty="0">
                <a:latin typeface="Rockwell" pitchFamily="18" charset="0"/>
              </a:rPr>
              <a:t> Laboral y Desarrollos </a:t>
            </a:r>
            <a:r>
              <a:rPr lang="es-CO" sz="2400" dirty="0" smtClean="0">
                <a:latin typeface="Rockwell" pitchFamily="18" charset="0"/>
              </a:rPr>
              <a:t>Curriculares.</a:t>
            </a:r>
          </a:p>
          <a:p>
            <a:pPr lvl="0" algn="just"/>
            <a:r>
              <a:rPr lang="es-CO" sz="2400" dirty="0" smtClean="0">
                <a:latin typeface="Rockwell" pitchFamily="18" charset="0"/>
              </a:rPr>
              <a:t>Se elaboraron </a:t>
            </a:r>
            <a:r>
              <a:rPr lang="es-CO" sz="2400" b="1" dirty="0" smtClean="0">
                <a:latin typeface="Rockwell" pitchFamily="18" charset="0"/>
              </a:rPr>
              <a:t>27 normas de competencia laboral </a:t>
            </a:r>
            <a:r>
              <a:rPr lang="es-CO" sz="2400" dirty="0" smtClean="0">
                <a:latin typeface="Rockwell" pitchFamily="18" charset="0"/>
              </a:rPr>
              <a:t>que generan estándares mínimos de calidad comunes de cara al desarrollo curricular de las ocupaciones normadas.</a:t>
            </a:r>
            <a:endParaRPr lang="en-US" sz="2400" dirty="0">
              <a:latin typeface="Rockwell" pitchFamily="18" charset="0"/>
            </a:endParaRPr>
          </a:p>
          <a:p>
            <a:pPr lvl="1"/>
            <a:endParaRPr lang="es-CO" sz="2400" dirty="0" smtClean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782396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accent2"/>
                </a:solidFill>
                <a:latin typeface="Rockwell" pitchFamily="18" charset="0"/>
              </a:rPr>
              <a:t>2. </a:t>
            </a:r>
            <a:r>
              <a:rPr lang="es-CO" sz="2400" b="1" u="sng" dirty="0" smtClean="0">
                <a:solidFill>
                  <a:schemeClr val="accent2"/>
                </a:solidFill>
                <a:latin typeface="Rockwell" pitchFamily="18" charset="0"/>
              </a:rPr>
              <a:t>MERCOSUR</a:t>
            </a: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:</a:t>
            </a:r>
          </a:p>
          <a:p>
            <a:endParaRPr lang="es-CO" sz="2800" dirty="0">
              <a:solidFill>
                <a:schemeClr val="accent2"/>
              </a:solidFill>
              <a:latin typeface="Rockwell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Desarrollo institucional </a:t>
            </a:r>
            <a:r>
              <a:rPr lang="es-CO" sz="2400" dirty="0">
                <a:solidFill>
                  <a:schemeClr val="accent2"/>
                </a:solidFill>
                <a:latin typeface="Rockwell" pitchFamily="18" charset="0"/>
              </a:rPr>
              <a:t>para la </a:t>
            </a: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certificación </a:t>
            </a:r>
            <a:r>
              <a:rPr lang="es-CO" sz="2400" dirty="0">
                <a:solidFill>
                  <a:schemeClr val="accent2"/>
                </a:solidFill>
                <a:latin typeface="Rockwell" pitchFamily="18" charset="0"/>
              </a:rPr>
              <a:t>de </a:t>
            </a: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trabajadores(as) </a:t>
            </a:r>
            <a:r>
              <a:rPr lang="es-CO" sz="2400" dirty="0">
                <a:solidFill>
                  <a:schemeClr val="accent2"/>
                </a:solidFill>
                <a:latin typeface="Rockwell" pitchFamily="18" charset="0"/>
              </a:rPr>
              <a:t>a </a:t>
            </a: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nivel de la región Mercosur.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Organismo de Certificación de Trabajadores (OCT) coordina la </a:t>
            </a:r>
            <a:r>
              <a:rPr lang="es-CO" sz="2400" dirty="0">
                <a:solidFill>
                  <a:schemeClr val="accent2"/>
                </a:solidFill>
                <a:latin typeface="Rockwell" pitchFamily="18" charset="0"/>
              </a:rPr>
              <a:t>preparación de normas de competencia </a:t>
            </a: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e instrumentos </a:t>
            </a:r>
            <a:r>
              <a:rPr lang="es-CO" sz="2400" dirty="0">
                <a:solidFill>
                  <a:schemeClr val="accent2"/>
                </a:solidFill>
                <a:latin typeface="Rockwell" pitchFamily="18" charset="0"/>
              </a:rPr>
              <a:t>y procedimientos de </a:t>
            </a: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evaluación.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Proyecto piloto para seis </a:t>
            </a:r>
            <a:r>
              <a:rPr lang="es-CO" sz="2400" dirty="0">
                <a:solidFill>
                  <a:schemeClr val="accent2"/>
                </a:solidFill>
                <a:latin typeface="Rockwell" pitchFamily="18" charset="0"/>
              </a:rPr>
              <a:t>ocupaciones, </a:t>
            </a:r>
            <a:r>
              <a:rPr lang="es-CO" sz="2400" dirty="0" smtClean="0">
                <a:solidFill>
                  <a:schemeClr val="accent2"/>
                </a:solidFill>
                <a:latin typeface="Rockwell" pitchFamily="18" charset="0"/>
              </a:rPr>
              <a:t>para un total de 480 </a:t>
            </a:r>
            <a:r>
              <a:rPr lang="es-CO" sz="2400" dirty="0">
                <a:solidFill>
                  <a:schemeClr val="accent2"/>
                </a:solidFill>
                <a:latin typeface="Rockwell" pitchFamily="18" charset="0"/>
              </a:rPr>
              <a:t>trabajadores(as) dentro del espacio MERCOSUR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Iniciativas en marcha</a:t>
            </a:r>
            <a:endParaRPr lang="en-US" dirty="0"/>
          </a:p>
        </p:txBody>
      </p:sp>
      <p:pic>
        <p:nvPicPr>
          <p:cNvPr id="4" name="Picture 4" descr="line of travell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670" y="5661248"/>
            <a:ext cx="1948330" cy="1196752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86907"/>
            <a:ext cx="2267744" cy="127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82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214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CO" sz="2400" b="1" dirty="0" smtClean="0"/>
              <a:t>3. </a:t>
            </a:r>
            <a:r>
              <a:rPr lang="es-CO" sz="2400" b="1" u="sng" dirty="0"/>
              <a:t>Convenio Colombia </a:t>
            </a:r>
            <a:r>
              <a:rPr lang="es-CO" sz="2400" b="1" u="sng" dirty="0" smtClean="0"/>
              <a:t> - Argentina:</a:t>
            </a:r>
            <a:r>
              <a:rPr lang="es-CO" sz="2400" b="1" dirty="0" smtClean="0"/>
              <a:t> </a:t>
            </a:r>
            <a:r>
              <a:rPr lang="es-CO" sz="2000" dirty="0" smtClean="0"/>
              <a:t>(Diciembre, 1992)</a:t>
            </a:r>
          </a:p>
          <a:p>
            <a:pPr marL="0" indent="0">
              <a:buNone/>
            </a:pPr>
            <a:endParaRPr lang="es-CO" sz="2000" b="1" dirty="0" smtClean="0"/>
          </a:p>
          <a:p>
            <a:pPr algn="just"/>
            <a:r>
              <a:rPr lang="es-CO" sz="2100" b="1" dirty="0" smtClean="0"/>
              <a:t>Reconocimiento mutuo </a:t>
            </a:r>
            <a:r>
              <a:rPr lang="es-CO" sz="2100" dirty="0"/>
              <a:t>de </a:t>
            </a:r>
            <a:r>
              <a:rPr lang="es-CO" sz="2100" dirty="0" smtClean="0"/>
              <a:t>certificados</a:t>
            </a:r>
            <a:r>
              <a:rPr lang="es-CO" sz="2100" dirty="0"/>
              <a:t>, </a:t>
            </a:r>
            <a:r>
              <a:rPr lang="es-CO" sz="2100" dirty="0" smtClean="0"/>
              <a:t>títulos </a:t>
            </a:r>
            <a:r>
              <a:rPr lang="es-CO" sz="2100" dirty="0"/>
              <a:t>y </a:t>
            </a:r>
            <a:r>
              <a:rPr lang="es-CO" sz="2100" dirty="0" smtClean="0"/>
              <a:t>grados académicos </a:t>
            </a:r>
            <a:r>
              <a:rPr lang="es-CO" sz="2100" dirty="0"/>
              <a:t>de Educación Primaria, Media, Técnica y </a:t>
            </a:r>
            <a:r>
              <a:rPr lang="es-CO" sz="2100" dirty="0" smtClean="0"/>
              <a:t>Superior.</a:t>
            </a:r>
          </a:p>
          <a:p>
            <a:pPr algn="just"/>
            <a:r>
              <a:rPr lang="es-CO" sz="2100" dirty="0" smtClean="0"/>
              <a:t>Convenio </a:t>
            </a:r>
            <a:r>
              <a:rPr lang="es-CO" sz="2100" dirty="0"/>
              <a:t>de </a:t>
            </a:r>
            <a:r>
              <a:rPr lang="es-CO" sz="2100" dirty="0" smtClean="0"/>
              <a:t>validación establece el </a:t>
            </a:r>
            <a:r>
              <a:rPr lang="es-CO" sz="2100" dirty="0"/>
              <a:t>procedimiento </a:t>
            </a:r>
            <a:r>
              <a:rPr lang="es-CO" sz="2100" dirty="0" smtClean="0"/>
              <a:t>para evaluar, validar y certificar el </a:t>
            </a:r>
            <a:r>
              <a:rPr lang="es-CO" sz="2100" dirty="0"/>
              <a:t>dominio de conocimientos, habilidades y destrezas </a:t>
            </a:r>
            <a:r>
              <a:rPr lang="es-CO" sz="2100" dirty="0" smtClean="0"/>
              <a:t>en las </a:t>
            </a:r>
            <a:r>
              <a:rPr lang="es-CO" sz="2100" dirty="0"/>
              <a:t>asignaturas y </a:t>
            </a:r>
            <a:r>
              <a:rPr lang="es-CO" sz="2100" dirty="0" smtClean="0"/>
              <a:t>áreas </a:t>
            </a:r>
            <a:r>
              <a:rPr lang="es-CO" sz="2100" dirty="0"/>
              <a:t>áreas </a:t>
            </a:r>
            <a:r>
              <a:rPr lang="es-CO" sz="2100" dirty="0" smtClean="0"/>
              <a:t>acordadas.</a:t>
            </a:r>
          </a:p>
          <a:p>
            <a:pPr algn="just"/>
            <a:r>
              <a:rPr lang="es-CO" sz="2100" dirty="0" smtClean="0"/>
              <a:t>No hay necesidad </a:t>
            </a:r>
            <a:r>
              <a:rPr lang="es-CO" sz="2100" dirty="0"/>
              <a:t>de probar su asistencia a clases </a:t>
            </a:r>
            <a:r>
              <a:rPr lang="es-CO" sz="2100" dirty="0" smtClean="0"/>
              <a:t>regulares.</a:t>
            </a:r>
          </a:p>
          <a:p>
            <a:pPr algn="just"/>
            <a:r>
              <a:rPr lang="es-CO" sz="2100" dirty="0" smtClean="0"/>
              <a:t>La validación </a:t>
            </a:r>
            <a:r>
              <a:rPr lang="es-CO" sz="2100" dirty="0"/>
              <a:t>toma un máximo de 15 </a:t>
            </a:r>
            <a:r>
              <a:rPr lang="es-CO" sz="2100" dirty="0" smtClean="0"/>
              <a:t>días.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Iniciativas en marcha</a:t>
            </a:r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804248" y="5104834"/>
            <a:ext cx="1876888" cy="1652189"/>
            <a:chOff x="3538" y="2632"/>
            <a:chExt cx="844" cy="843"/>
          </a:xfrm>
        </p:grpSpPr>
        <p:pic>
          <p:nvPicPr>
            <p:cNvPr id="6" name="Picture 9" descr="migrant workers going to dormitories copy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2636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539" y="2632"/>
              <a:ext cx="843" cy="843"/>
            </a:xfrm>
            <a:prstGeom prst="ellipse">
              <a:avLst/>
            </a:prstGeom>
            <a:noFill/>
            <a:ln w="22225" cmpd="thickThin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>
                <a:latin typeface="Tahoma" pitchFamily="34" charset="0"/>
              </a:endParaRPr>
            </a:p>
          </p:txBody>
        </p:sp>
      </p:grpSp>
      <p:pic>
        <p:nvPicPr>
          <p:cNvPr id="8" name="Picture 7" descr="948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2324021" cy="1547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3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M - General Presentation for American law students_June 17">
  <a:themeElements>
    <a:clrScheme name="IOM - General Presentation for American law students_June 1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OM - General Presentation for American law students_June 1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OM - General Presentation for American law students_June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- General Presentation for American law students_June 1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IOM Presentation Template</Template>
  <TotalTime>10043</TotalTime>
  <Words>1090</Words>
  <Application>Microsoft Office PowerPoint</Application>
  <PresentationFormat>Presentación en pantalla (4:3)</PresentationFormat>
  <Paragraphs>107</Paragraphs>
  <Slides>18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IOM - General Presentation for American law students_June 17</vt:lpstr>
      <vt:lpstr>Picture</vt:lpstr>
      <vt:lpstr>Diapositiva 1</vt:lpstr>
      <vt:lpstr>Diapositiva 2</vt:lpstr>
      <vt:lpstr>Diapositiva 3</vt:lpstr>
      <vt:lpstr>Por qué es importante?</vt:lpstr>
      <vt:lpstr>Reconocimiento y  validación                  de competencias </vt:lpstr>
      <vt:lpstr>Qué sucede cuando no existe un sistema de reconocimiento y validación de competencias? </vt:lpstr>
      <vt:lpstr>Iniciativas en marcha</vt:lpstr>
      <vt:lpstr>Iniciativas en marcha</vt:lpstr>
      <vt:lpstr>Iniciativas en marcha</vt:lpstr>
      <vt:lpstr>Iniciativas en marcha</vt:lpstr>
      <vt:lpstr>Qué papel juegan los servicios consulares en materia de reconocimiento y validación de competencias? </vt:lpstr>
      <vt:lpstr>Convención de Viena sobre       relaciones consulares</vt:lpstr>
      <vt:lpstr> Herramientas: rol tradicional de            los servicios consulares </vt:lpstr>
      <vt:lpstr>   Herramientas: rol moderno requerido   de los servicios consulares  </vt:lpstr>
      <vt:lpstr>Procurar el nombramiento de    Agregados(as) Laborales</vt:lpstr>
      <vt:lpstr>Desafíos para las  autoridades consulares</vt:lpstr>
      <vt:lpstr>Desafíos para las     autoridades consulares </vt:lpstr>
      <vt:lpstr>Diapositiva 18</vt:lpstr>
    </vt:vector>
  </TitlesOfParts>
  <Company>IOM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Hasmig SCHAEFFER</dc:creator>
  <cp:lastModifiedBy>IT</cp:lastModifiedBy>
  <cp:revision>297</cp:revision>
  <dcterms:created xsi:type="dcterms:W3CDTF">2007-09-10T09:33:41Z</dcterms:created>
  <dcterms:modified xsi:type="dcterms:W3CDTF">2013-11-06T21:59:23Z</dcterms:modified>
</cp:coreProperties>
</file>