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8" r:id="rId2"/>
    <p:sldId id="260" r:id="rId3"/>
    <p:sldId id="272" r:id="rId4"/>
    <p:sldId id="273" r:id="rId5"/>
    <p:sldId id="261" r:id="rId6"/>
    <p:sldId id="262" r:id="rId7"/>
    <p:sldId id="274" r:id="rId8"/>
    <p:sldId id="267" r:id="rId9"/>
    <p:sldId id="268" r:id="rId10"/>
    <p:sldId id="263" r:id="rId11"/>
    <p:sldId id="264" r:id="rId12"/>
    <p:sldId id="275" r:id="rId13"/>
    <p:sldId id="269" r:id="rId14"/>
    <p:sldId id="265" r:id="rId15"/>
    <p:sldId id="276" r:id="rId16"/>
    <p:sldId id="266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>
        <p:scale>
          <a:sx n="84" d="100"/>
          <a:sy n="84" d="100"/>
        </p:scale>
        <p:origin x="-9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EB56A0-6476-4A11-BCCE-B81869AA0409}" type="doc">
      <dgm:prSet loTypeId="urn:microsoft.com/office/officeart/2005/8/layout/venn1" loCatId="relationship" qsTypeId="urn:microsoft.com/office/officeart/2005/8/quickstyle/simple1" qsCatId="simple" csTypeId="urn:microsoft.com/office/officeart/2005/8/colors/accent6_2" csCatId="accent6" phldr="1"/>
      <dgm:spPr/>
    </dgm:pt>
    <dgm:pt modelId="{D0725527-2455-46B6-BE71-B2E2FBFCD8E9}">
      <dgm:prSet phldrT="[Texto]" custT="1"/>
      <dgm:spPr/>
      <dgm:t>
        <a:bodyPr vert="horz"/>
        <a:lstStyle/>
        <a:p>
          <a:pPr algn="l"/>
          <a:r>
            <a:rPr lang="en-GB" sz="1800" b="1" noProof="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 donation and transplant</a:t>
          </a:r>
          <a:endParaRPr lang="en-GB" sz="1800" b="1" noProof="0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92A8D-3433-4153-905F-5BA262E59BD0}" type="parTrans" cxnId="{9A3F8CAF-5EC1-4135-8001-67ED00C1608F}">
      <dgm:prSet/>
      <dgm:spPr/>
      <dgm:t>
        <a:bodyPr/>
        <a:lstStyle/>
        <a:p>
          <a:endParaRPr lang="es-ES"/>
        </a:p>
      </dgm:t>
    </dgm:pt>
    <dgm:pt modelId="{6D9A0DD5-EE75-484A-9552-99E17C3DBB9A}" type="sibTrans" cxnId="{9A3F8CAF-5EC1-4135-8001-67ED00C1608F}">
      <dgm:prSet/>
      <dgm:spPr/>
      <dgm:t>
        <a:bodyPr/>
        <a:lstStyle/>
        <a:p>
          <a:endParaRPr lang="es-ES"/>
        </a:p>
      </dgm:t>
    </dgm:pt>
    <dgm:pt modelId="{590C33A4-0753-40FD-B432-1D8A7ADA8063}">
      <dgm:prSet phldrT="[Texto]" custT="1"/>
      <dgm:spPr/>
      <dgm:t>
        <a:bodyPr vert="horz"/>
        <a:lstStyle/>
        <a:p>
          <a:pPr algn="r">
            <a:lnSpc>
              <a:spcPct val="100000"/>
            </a:lnSpc>
          </a:pPr>
          <a:r>
            <a:rPr lang="en-GB" sz="1750" b="1" noProof="0" dirty="0" smtClean="0">
              <a:solidFill>
                <a:schemeClr val="bg1">
                  <a:lumMod val="95000"/>
                </a:schemeClr>
              </a:solidFill>
            </a:rPr>
            <a:t>   </a:t>
          </a:r>
          <a:r>
            <a:rPr lang="en-GB" sz="1750" b="1" noProof="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Vulnerabilities at a national level</a:t>
          </a:r>
          <a:endParaRPr lang="en-GB" sz="1750" b="1" noProof="0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68DC0C-BA8E-4CB3-82B6-F12A446A0A38}" type="parTrans" cxnId="{E492FB7E-88B5-4A42-9C07-0B542F9C4BCC}">
      <dgm:prSet/>
      <dgm:spPr/>
      <dgm:t>
        <a:bodyPr/>
        <a:lstStyle/>
        <a:p>
          <a:endParaRPr lang="es-ES"/>
        </a:p>
      </dgm:t>
    </dgm:pt>
    <dgm:pt modelId="{E19289E0-BBCC-48B5-82E4-7B1207BA7DA6}" type="sibTrans" cxnId="{E492FB7E-88B5-4A42-9C07-0B542F9C4BCC}">
      <dgm:prSet/>
      <dgm:spPr/>
      <dgm:t>
        <a:bodyPr/>
        <a:lstStyle/>
        <a:p>
          <a:endParaRPr lang="es-ES"/>
        </a:p>
      </dgm:t>
    </dgm:pt>
    <dgm:pt modelId="{085D8E18-0887-401D-9D11-6A9A024B3ABE}" type="pres">
      <dgm:prSet presAssocID="{85EB56A0-6476-4A11-BCCE-B81869AA0409}" presName="compositeShape" presStyleCnt="0">
        <dgm:presLayoutVars>
          <dgm:chMax val="7"/>
          <dgm:dir/>
          <dgm:resizeHandles val="exact"/>
        </dgm:presLayoutVars>
      </dgm:prSet>
      <dgm:spPr/>
    </dgm:pt>
    <dgm:pt modelId="{D8665B69-FBC2-4612-8D06-D06AF1D09255}" type="pres">
      <dgm:prSet presAssocID="{D0725527-2455-46B6-BE71-B2E2FBFCD8E9}" presName="circ1" presStyleLbl="vennNode1" presStyleIdx="0" presStyleCnt="2" custScaleX="128639" custScaleY="124493" custLinFactNeighborX="-1248" custLinFactNeighborY="-2077"/>
      <dgm:spPr/>
      <dgm:t>
        <a:bodyPr/>
        <a:lstStyle/>
        <a:p>
          <a:endParaRPr lang="es-ES"/>
        </a:p>
      </dgm:t>
    </dgm:pt>
    <dgm:pt modelId="{A25D5934-B3D6-49E8-8BB2-D72C5CB828AD}" type="pres">
      <dgm:prSet presAssocID="{D0725527-2455-46B6-BE71-B2E2FBFCD8E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1C6D64-5DC2-4830-ABA5-314911FEE4B5}" type="pres">
      <dgm:prSet presAssocID="{590C33A4-0753-40FD-B432-1D8A7ADA8063}" presName="circ2" presStyleLbl="vennNode1" presStyleIdx="1" presStyleCnt="2" custScaleX="125352" custScaleY="122881" custLinFactNeighborX="2710"/>
      <dgm:spPr/>
      <dgm:t>
        <a:bodyPr/>
        <a:lstStyle/>
        <a:p>
          <a:endParaRPr lang="es-ES"/>
        </a:p>
      </dgm:t>
    </dgm:pt>
    <dgm:pt modelId="{C19B6F86-2FE0-44D3-9E80-BF814AD2D320}" type="pres">
      <dgm:prSet presAssocID="{590C33A4-0753-40FD-B432-1D8A7ADA806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C344ABC-B17C-407D-88FB-8E03DF2EA1D6}" type="presOf" srcId="{590C33A4-0753-40FD-B432-1D8A7ADA8063}" destId="{D41C6D64-5DC2-4830-ABA5-314911FEE4B5}" srcOrd="0" destOrd="0" presId="urn:microsoft.com/office/officeart/2005/8/layout/venn1"/>
    <dgm:cxn modelId="{7C030ED8-AAFB-40DF-9D81-EF76075F8364}" type="presOf" srcId="{85EB56A0-6476-4A11-BCCE-B81869AA0409}" destId="{085D8E18-0887-401D-9D11-6A9A024B3ABE}" srcOrd="0" destOrd="0" presId="urn:microsoft.com/office/officeart/2005/8/layout/venn1"/>
    <dgm:cxn modelId="{E492FB7E-88B5-4A42-9C07-0B542F9C4BCC}" srcId="{85EB56A0-6476-4A11-BCCE-B81869AA0409}" destId="{590C33A4-0753-40FD-B432-1D8A7ADA8063}" srcOrd="1" destOrd="0" parTransId="{5668DC0C-BA8E-4CB3-82B6-F12A446A0A38}" sibTransId="{E19289E0-BBCC-48B5-82E4-7B1207BA7DA6}"/>
    <dgm:cxn modelId="{17569D7F-7C46-473B-95F1-08D9E4D7CEB0}" type="presOf" srcId="{D0725527-2455-46B6-BE71-B2E2FBFCD8E9}" destId="{A25D5934-B3D6-49E8-8BB2-D72C5CB828AD}" srcOrd="1" destOrd="0" presId="urn:microsoft.com/office/officeart/2005/8/layout/venn1"/>
    <dgm:cxn modelId="{9A3F8CAF-5EC1-4135-8001-67ED00C1608F}" srcId="{85EB56A0-6476-4A11-BCCE-B81869AA0409}" destId="{D0725527-2455-46B6-BE71-B2E2FBFCD8E9}" srcOrd="0" destOrd="0" parTransId="{E1592A8D-3433-4153-905F-5BA262E59BD0}" sibTransId="{6D9A0DD5-EE75-484A-9552-99E17C3DBB9A}"/>
    <dgm:cxn modelId="{17074F22-8A42-4280-8378-04C9F492D82B}" type="presOf" srcId="{D0725527-2455-46B6-BE71-B2E2FBFCD8E9}" destId="{D8665B69-FBC2-4612-8D06-D06AF1D09255}" srcOrd="0" destOrd="0" presId="urn:microsoft.com/office/officeart/2005/8/layout/venn1"/>
    <dgm:cxn modelId="{9261EA1A-02D7-47C1-99D4-E1E4EE76386B}" type="presOf" srcId="{590C33A4-0753-40FD-B432-1D8A7ADA8063}" destId="{C19B6F86-2FE0-44D3-9E80-BF814AD2D320}" srcOrd="1" destOrd="0" presId="urn:microsoft.com/office/officeart/2005/8/layout/venn1"/>
    <dgm:cxn modelId="{427D18B5-B7FB-4C7A-9EA5-8DB4778D7184}" type="presParOf" srcId="{085D8E18-0887-401D-9D11-6A9A024B3ABE}" destId="{D8665B69-FBC2-4612-8D06-D06AF1D09255}" srcOrd="0" destOrd="0" presId="urn:microsoft.com/office/officeart/2005/8/layout/venn1"/>
    <dgm:cxn modelId="{724FFFA9-0EF8-42A0-ACF8-2B1B8F725FC4}" type="presParOf" srcId="{085D8E18-0887-401D-9D11-6A9A024B3ABE}" destId="{A25D5934-B3D6-49E8-8BB2-D72C5CB828AD}" srcOrd="1" destOrd="0" presId="urn:microsoft.com/office/officeart/2005/8/layout/venn1"/>
    <dgm:cxn modelId="{9A709F5B-8884-4B79-A07C-2AF6A1F5591F}" type="presParOf" srcId="{085D8E18-0887-401D-9D11-6A9A024B3ABE}" destId="{D41C6D64-5DC2-4830-ABA5-314911FEE4B5}" srcOrd="2" destOrd="0" presId="urn:microsoft.com/office/officeart/2005/8/layout/venn1"/>
    <dgm:cxn modelId="{52CEC436-6807-4852-BCBF-6CDE6A8F891E}" type="presParOf" srcId="{085D8E18-0887-401D-9D11-6A9A024B3ABE}" destId="{C19B6F86-2FE0-44D3-9E80-BF814AD2D320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665B69-FBC2-4612-8D06-D06AF1D09255}">
      <dsp:nvSpPr>
        <dsp:cNvPr id="0" name=""/>
        <dsp:cNvSpPr/>
      </dsp:nvSpPr>
      <dsp:spPr>
        <a:xfrm>
          <a:off x="-235855" y="-20123"/>
          <a:ext cx="3212753" cy="310920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 donation and transplant</a:t>
          </a:r>
          <a:endParaRPr lang="en-GB" sz="1800" b="1" kern="1200" noProof="0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2771" y="346518"/>
        <a:ext cx="1852398" cy="2375922"/>
      </dsp:txXfrm>
    </dsp:sp>
    <dsp:sp modelId="{D41C6D64-5DC2-4830-ABA5-314911FEE4B5}">
      <dsp:nvSpPr>
        <dsp:cNvPr id="0" name=""/>
        <dsp:cNvSpPr/>
      </dsp:nvSpPr>
      <dsp:spPr>
        <a:xfrm>
          <a:off x="1605187" y="6"/>
          <a:ext cx="3130660" cy="306894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r" defTabSz="777875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750" b="1" kern="1200" noProof="0" dirty="0" smtClean="0">
              <a:solidFill>
                <a:schemeClr val="bg1">
                  <a:lumMod val="95000"/>
                </a:schemeClr>
              </a:solidFill>
            </a:rPr>
            <a:t>   </a:t>
          </a:r>
          <a:r>
            <a:rPr lang="en-GB" sz="1750" b="1" kern="1200" noProof="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Vulnerabilities at a national level</a:t>
          </a:r>
          <a:endParaRPr lang="en-GB" sz="1750" b="1" kern="1200" noProof="0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93617" y="361901"/>
        <a:ext cx="1805065" cy="2345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71F08-D940-47E0-A3FD-F25D73CC3AB3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4AAEF-3C16-471D-A427-FF8FA2971391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0257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4613" y="8684926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83" tIns="45491" rIns="90983" bIns="45491" anchor="b"/>
          <a:lstStyle/>
          <a:p>
            <a:pPr algn="r" defTabSz="909638"/>
            <a:fld id="{01CDBCD8-9F38-4B91-98D3-1706F311B36B}" type="slidenum">
              <a:rPr lang="en-US" sz="1200">
                <a:latin typeface="Arial" pitchFamily="34" charset="0"/>
              </a:rPr>
              <a:pPr algn="r" defTabSz="909638"/>
              <a:t>1</a:t>
            </a:fld>
            <a:endParaRPr lang="en-US" sz="1200" dirty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2464"/>
            <a:ext cx="5486400" cy="4116049"/>
          </a:xfrm>
          <a:noFill/>
          <a:ln/>
        </p:spPr>
        <p:txBody>
          <a:bodyPr lIns="90983" tIns="45491" rIns="90983" bIns="45491"/>
          <a:lstStyle/>
          <a:p>
            <a:pPr eaLnBrk="1" hangingPunct="1"/>
            <a:endParaRPr 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endParaRPr lang="es-E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188913"/>
            <a:ext cx="2125663" cy="59372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229350" cy="59372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188913"/>
            <a:ext cx="8507413" cy="59372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de-D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fld id="{37790CF2-B780-4223-A832-DA0ED3E7370F}" type="datetimeFigureOut">
              <a:rPr lang="es-ES" smtClean="0"/>
              <a:t>23/06/2014</a:t>
            </a:fld>
            <a:endParaRPr lang="es-ES" dirty="0"/>
          </a:p>
        </p:txBody>
      </p:sp>
      <p:pic>
        <p:nvPicPr>
          <p:cNvPr id="1027" name="Picture 4" descr="Page header wi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5" descr="Corner graphi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532813" y="6391275"/>
            <a:ext cx="6143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6900" y="64531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fld id="{10C2DD0D-4844-49CF-A3A1-FFD95440BCED}" type="slidenum">
              <a:rPr lang="es-ES" smtClean="0"/>
              <a:t>‹#›</a:t>
            </a:fld>
            <a:endParaRPr lang="es-ES" dirty="0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843213" y="188913"/>
            <a:ext cx="6121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3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39E42E-2257-4EE0-AFBF-6817C34173B3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827088" y="-26988"/>
            <a:ext cx="8316912" cy="177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3076" name="Picture 2" descr="Globe header with IOM logo no bar orange silhouettes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73238"/>
            <a:ext cx="9144000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85800" y="1905000"/>
            <a:ext cx="800100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1400" b="1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algn="ctr"/>
            <a:endParaRPr lang="en-GB" sz="1400" b="1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algn="ctr"/>
            <a:endParaRPr lang="en-GB" sz="2000" b="1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GB" i="1" dirty="0" smtClean="0">
              <a:solidFill>
                <a:srgbClr val="003399"/>
              </a:solidFill>
              <a:latin typeface="Arial" pitchFamily="34" charset="0"/>
            </a:endParaRPr>
          </a:p>
          <a:p>
            <a:pPr>
              <a:spcBef>
                <a:spcPct val="10000"/>
              </a:spcBef>
            </a:pPr>
            <a:endParaRPr lang="en-GB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</a:pPr>
            <a:endParaRPr lang="en-GB" sz="2000" b="1" dirty="0">
              <a:solidFill>
                <a:srgbClr val="006699"/>
              </a:solidFill>
              <a:latin typeface="Times New Roman" pitchFamily="18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20700" y="-23676"/>
            <a:ext cx="8218487" cy="5586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pPr algn="ctr">
              <a:tabLst>
                <a:tab pos="2743200" algn="ctr"/>
                <a:tab pos="5486400" algn="r"/>
              </a:tabLst>
            </a:pPr>
            <a:endParaRPr lang="en-GB" sz="2400" b="1" i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ctr">
              <a:tabLst>
                <a:tab pos="2743200" algn="ctr"/>
                <a:tab pos="5486400" algn="r"/>
              </a:tabLst>
            </a:pPr>
            <a:endParaRPr lang="en-GB" sz="2400" b="1" i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ctr">
              <a:tabLst>
                <a:tab pos="2743200" algn="ctr"/>
                <a:tab pos="5486400" algn="r"/>
              </a:tabLst>
            </a:pPr>
            <a:endParaRPr lang="en-GB" sz="2400" b="1" i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ctr">
              <a:tabLst>
                <a:tab pos="2743200" algn="ctr"/>
                <a:tab pos="5486400" algn="r"/>
              </a:tabLst>
            </a:pPr>
            <a:r>
              <a:rPr lang="en-GB" sz="2400" b="1" i="1" dirty="0" smtClean="0">
                <a:solidFill>
                  <a:srgbClr val="000066"/>
                </a:solidFill>
                <a:latin typeface="Candara" pitchFamily="34" charset="0"/>
              </a:rPr>
              <a:t>Meeting of the Liaison Officer Network to Combat Migrant Smuggling and Trafficking</a:t>
            </a:r>
          </a:p>
          <a:p>
            <a:pPr algn="r"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r"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>
              <a:tabLst>
                <a:tab pos="2743200" algn="ctr"/>
                <a:tab pos="5486400" algn="r"/>
              </a:tabLst>
            </a:pPr>
            <a:r>
              <a:rPr lang="en-GB" sz="1600" b="1" dirty="0" smtClean="0">
                <a:solidFill>
                  <a:srgbClr val="000066"/>
                </a:solidFill>
                <a:latin typeface="Candara" pitchFamily="34" charset="0"/>
              </a:rPr>
              <a:t>Sofía Salas</a:t>
            </a:r>
          </a:p>
          <a:p>
            <a:pPr>
              <a:tabLst>
                <a:tab pos="2743200" algn="ctr"/>
                <a:tab pos="5486400" algn="r"/>
              </a:tabLst>
            </a:pPr>
            <a:r>
              <a:rPr lang="en-GB" sz="1600" b="1" i="1" dirty="0" smtClean="0">
                <a:solidFill>
                  <a:srgbClr val="000066"/>
                </a:solidFill>
                <a:latin typeface="Candara" pitchFamily="34" charset="0"/>
              </a:rPr>
              <a:t>IOM Costa Rica		                                                                   Managua, JUNE 24, 2014</a:t>
            </a:r>
          </a:p>
          <a:p>
            <a:pPr algn="ctr" eaLnBrk="0" hangingPunct="0"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ctr" eaLnBrk="0" hangingPunct="0">
              <a:tabLst>
                <a:tab pos="2743200" algn="ctr"/>
                <a:tab pos="5486400" algn="r"/>
              </a:tabLst>
            </a:pPr>
            <a:endParaRPr lang="en-GB" sz="1600" b="1" dirty="0" smtClean="0">
              <a:solidFill>
                <a:srgbClr val="000066"/>
              </a:solidFill>
              <a:latin typeface="Candara" pitchFamily="34" charset="0"/>
            </a:endParaRPr>
          </a:p>
          <a:p>
            <a:pPr algn="ctr" eaLnBrk="0" hangingPunct="0">
              <a:tabLst>
                <a:tab pos="2743200" algn="ctr"/>
                <a:tab pos="5486400" algn="r"/>
              </a:tabLst>
            </a:pPr>
            <a:endParaRPr lang="en-GB" sz="1600" b="1" dirty="0">
              <a:solidFill>
                <a:srgbClr val="000066"/>
              </a:solidFill>
              <a:latin typeface="Candara" pitchFamily="34" charset="0"/>
            </a:endParaRPr>
          </a:p>
        </p:txBody>
      </p:sp>
      <p:pic>
        <p:nvPicPr>
          <p:cNvPr id="3080" name="Picture 14" descr="http://t0.gstatic.com/images?q=tbn:ANd9GcTfzoKRfZoeLAcC2TjcfNhBUrizRl1QKSsnXHeGkXOcgq8vDeNA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5373216"/>
            <a:ext cx="2123728" cy="1511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6" descr="http://t1.gstatic.com/images?q=tbn:ANd9GcQNkfTIEpsTkuNAPRlP4JSN4ZYo_lzHwpNlPziqR3JoWj0TLsTY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355976" y="5373216"/>
            <a:ext cx="2376264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AutoShape 18" descr="data:image/jpeg;base64,/9j/4AAQSkZJRgABAQAAAQABAAD/2wCEAAkGBhQSEBUUExQWFRUVFxcYFxcXGBgYFxkYGBgXHBcXFhUYHCYeGBokGRcXHy8gIycpLCwsGB4xNTAqNSYrLCkBCQoKDgwOGg8PGiwkHyUqLCwsLCwpLCwsLCwsLCwsKSwsLCksLCksKSwsLCwsLCwsLCwsLCwpLCwsLCwsKSwsKf/AABEIAMcA/QMBIgACEQEDEQH/xAAcAAACAgMBAQAAAAAAAAAAAAAFBgMEAAIHAQj/xABCEAABAgMFBQUGBAYBAgcAAAABAhEAAyEEBRIxQQYiUWFxE4GRobEHMsHR4fAUI0JyM1JigqLxkiSyFRYlQ1Njs//EABkBAAMBAQEAAAAAAAAAAAAAAAIDBAEABf/EACcRAAICAgICAQQDAQEAAAAAAAABAhEDIRIxBEEiEzJRgWFxkbEU/9oADAMBAAIRAxEAPwDphMakxhMaExMUHioG7QK/6eZ0+IggTAvaE/8ATTP2/ERjNEp6RukxClVB3xulUJHEzx6DGjxmKMOJCY2eIXjcqjjSxKVD/dX8GX+xPoI55KMdDu0/ky/2J9BBw7An0XgY3BiJJjdJhoklBjaIwY2BjjiUGNxEQMbgxxxKIx41BjBHHG+KPUmNWjYRgLNgY2jQRquazPGgkrR7GuKNo4wxoyMjI1I4yPY1JjHjuRh7HrR48VLRe0pBZSwD98IKzgGTGsCNp9oBZZClDCZhohBIck6tmQMz0jnEm/xM3p00mYakntA3AJw0A1YQKi2Nct0dbUYGX6l7PN/aYVdhdq1zJhs81eN0vLUalwASknUM5c8IZ7+nBNnmEkDcVmWq2VYGSp0anexHlndHf6mJEmK1nnJKQxBbgYmCoSPJnhdvO/VpmFKaYS3XrB4qYdIrXhdsuYlRfLCaDQvX74xsZJPZjg5LTFxV+TnfEemkXJW08we8kHmKREq62CmD4RvZ86t3RTcRTUWTPlH2M9m2jlmWpRoU/p48GiNXtMtYO5gSAAAnC4YBquamFyhpqafKNkWVTYcJKqt990Yoxjs5ylJDbYfataksFplrqHOHCSNRQt5R0nZ3aeVa0YkOFD3knMfMRwOZKwKIUGIzHOGn2eXuqXa0IFUzDhI9COcE1a0Cm06Z2wGBW0O1EqxoCpjlSvdQPeU2fQc4ICZHGb/tC7TaVrVq+EcEgnCOVB4mFqmMd+g5P9rU8qdMuWlPA4if+Tj0gpdXtZClhM6VhBLFSVEtzKSHz5xzeZJaNUloZSYu2j6MslsRMQFoUFJORBcRMDHKvZjfhTOVI/SoFQ5KGfl6R1NJhbVDIu0bTJgAclhEMy8EAE4gQA5IIbxjy1zsCSqgYEknIAB3PKOJ31f67RMWcQwu26ML9WAfvjkrObobr89qxSSmSlGoCnKu8ZCnN+kLJ9oNoDkrUQdFKKurZaeELJln79I0waHjDEkhdnS9mvasMWG0JU3/AMgqT+9PHKqfCH+69opM+iFV4Gh4+kfO3ZpamcGNn9pptmUCkuBTCqobSjjI5VjGjD6FjIWdjdtJdtQ1EzU+8l8x/MnyppzzhmgejTUxrMmhIJOQjciNJqHEDRpzDbv2hWmWtUqSgykA4TMKaks7Bww9Y5pPta5iipaipRqSS58467tJZ0zrSpKkhSBRtHLYj1endAG0ezuQouFLRyd/WAWeK0yn/wA0mrTKm3+zaFlc8GYqaTLDEjAlIoWDfHUwvSNnsYSeZCtIZdnNtPxuKRPSkLUDhIolbZpY5KZz3QLtEtVnmFClULlJZ8Q4ZZ8Y2bkujsSg+yhc9nVZreFpGJCc6tRYKWB1Id+6K9rmz7xmBSlMkk4U1wpHIa9czBGbZMakrVTDiYAPmkgPzcvE112RIl4cTEoSQAw4aDpAvK1G/YyOBOdehNtl3qkrKSagsCMoYbltZXL3i5BIfw+cTbS2EdmlKarxCrNnnlSKVxowyyC74i/p8ILnzhYp4/pzr0GAuGa7bLZ1WYhKd5aQlVCNTqeZz6QqYoJ7O2pQdGMACuFSgH40I9DE+RaKcMkmH/wMqWhRFSUgEEPll8Y5dbtn5qVKUButjfgkvQ91Y6Pab2TlQnlXzhb2xtMwWYJxHCpQdIYU5tnXjGYZyUq/IWeEZRt+hSuJQVaZOLLtEP0BD0jo0i7paFKUEVOJuQJc0jnFz2YqnjlX5eZh8nTJyClCZYS4JcqDUoctYf5CbehHitJbKFquySFzJ00sMylncADKnGKmwVjMy3JWAwSoq5DgPOC1su5S5CkqOJSiBTjoBBjYvZGbZZ0wzaJLYagvzplHYpaezPIjtaHoGEW+dnWmqnSqAzBuilCBi84de0AzLPC1e9s7OcZalHCQFJBZq51zZ/WMm2lo3Ck5UxY2uuIS5AmhgQQCkcDq8JJUTHS78kJmycKlUJGR0BeEu+LMEIQE0Ks6aDie8+MbhyemZ5GJXyQQ9mrm8JY5LfphLx3FJjk/snu15sydokBAPMsVeQHjHVkmHTeyaC0UtogTZZ2HPs1N/wAT6Z90cPsV3HIvnXy+cd9WaVjmV+3SuTaFrScMkqTnXMDXNgQ3hCpT4odCCk9itet3mXUZZd7QPVk8dAvK6kWuRhFFOCCMuZjndosqpWJKveTu+BY+hjcOTkqfZvkYeDtdEKlxpiZq1ixabuVLQlSiN6rajg+mVYorVWKE0+iRxa7DGzl8Ks9pRMQSCDUaEapPIx9HIU4ePmK0WJctKV6LLBs3zZo+jbgtva2WTM/mloPfhD+bwEmntG006YRjxQjHjHgTTnO1GzanmzELP8QqSlyBvM4LFzvYvGLd1WeZ2dQOTk/GMvmeJc9ctc1k0UAoAFi5oaOH6xXxqGSy2kQze6PXhFcUxVui4ZCEpQlRmTHB7RDhIIq6VAs+XFokvawrmTSVuSKaANyGkXLuSmXZ5QAAMsII72xeNYL22RjS494ecNn/AARY8nyqQtS7KzB8oo3jK/DTEl1MoAhnNdU5s1Y8vbaBMmYpLY1BgU5AEO4UfgIisFpVbCpUxQdJokZJBAbCOozgVGlbHvJc0omtplLnjeOAEhuPUkZQWu7ZY4AAoAaUiK02hEiUVrrwTqo8B84Xrq2vnSVEuFIJJKD7oc/p/lhmPaqhWdqMlvY0z9mZgyIPlAq1WdElT2ksGLJG8pRbTgHIqYYJ22Mv8IZyPefCEHML4HkBV9RHP7TNXOWVzFFR1J9BwHKHKFiefoctn0pXLBBLsDXnF3aW7wuzLfJKSX6ZebQDue8bPLQl5oSpO6pKgp25MKx5tJtrLmSlSZKSUlsS1UJAILJTmxIFT4RJ9OTnoseWKhTaBWzs2WmaO0ITiUHUcu86Q239PLy8G8xJBGRGWeukc/kAKSSaUPV6NF+wW+ZKIq6R+nTm3CLJwtaIcc0mrOi7OWbtJgxZABXy++UMtvvCWhLqUEpGpLDhnCXd17iRIM7MKAyNeQA4jXhChtHtOu0rdW6ke6gHdHPmecLhj1QeXJcrGu9faGApQkjFTCFvlzAaogHZtqwZgMxLPQrBL1zxOC+kLSA9Ymbjr9+MO4qqE82nY8XcBNJxKK2JbJm0yzo0Zb9llz5oYkuwAHpC1ct5GSp80vUfesdp2QsaTLE4EELG501PXSJXjlGeiz60Xj2RbObM/g5CUEgqdRUUhhiUXp0FO6C4Mb2i2JcgnKK5tAzFRyguauhCi6N5yqQq3nOCgqWQQvM6htCD3ZQ0TEuITtprEtKxMQojEQlQzrVlV5BoHLG0UYJKMiZVoIQOPGFy33WldoClAMAVKHFmAHqTFmZbiBvUiku2lZZPedIljadoulUlTBG2kyXhAlBSjUqUxCQ50B48uEKsjeUmj1A+kPt+3d/07gOw8fusKt03ee3TRwC54RbhmlA8/wAnE3NMIzpkydOlvLaVLYICQS6XAUVEVJoz6R2vZqyJlWaWhNEhLgO/vV+MIF339IsrInglTlSQkYiArPFWlQ4jo11W2XNlJXKUFIIoR6EaEcIOL+KoTkTU3ZeeMjV49eNF0Ke1F0KWoTEOVpoQCN5PQ0cfEwsWyeZSsKpawWBrShy9DDFtbtlKsyyhIxzQKjJKXyxHjyHlHLb32nnzpmJcxtAkJDJHADTzMJljUmX43NRt9DDIdVllk54Ev3ZFuRrGI2iKEjEHbNuVX6MDAax7ViXIShYUuaxegSkuTV+GlBpFW1zibKuYoMSFM1M14QO4+sHBJv5EGSMl0LVotJWtSjmoknqS/wAY3sVsVLWFIJBcZa1yI1HKKINYkBh1egE6LNotipinWoqPEnyEV5k2PCssWPJtYgnTevN+PyjVS0c97CNnfA46xasZoH1MV7C2EdB8YlSuo6wT6CgyrOXvHqfWPJcvEeUYqTvF+cTyksGeOAXZYswGXMHwj2YrdPM/f3ziFKyCTw+UezJpCSeAbv1jTmSm3K7PBiOEOw5wPx1gncdn7TEk6pPiCPrFW1WMoVlxHJxmIG1dG06sySwEb9pEUguQPB4mtKSgAkGuR0jrR1PskRN4ffWOmeyfaNiuzKfe35fAH9Y9D3GOUpXiqKQZ2ZvRUq1SlpqQsBuIVQjwJjJLRyO/z2ihawE9WOmcYqapw48C8be9U8C0ee/l0XxXEywTnljkSPDLyaK9rCVuCAQcwaiNrARhI5/ARHODGKo9E8uwTaNl7Ot3QQeS1DwDt5QCEoSpipJIOE0IbI5O2RbSLW2V+TZYEqSyVLBKlmmBLsG/qNfDvhYuqz9mnGtTqUp2dyRxPCoevGBni5LSH4ZyUhzlyElBxsEtUnKBFrnyQ/Y+8xY4d19H1I7opTbSpbYjQZJGQ+ZiaXLDQeLw0tzZRLNekJVuC0zD2nvkuTm76g6j5Qb2V2smWOaFAFUskdokHMcQD+oaeEE7wu9M5BBYH9KuB+UJ2ApKgqhBIbgxqT1+UPcaPOyR4uz6Juy9ZdolJmyVhaFZEeYIzBHAxaePnzZ3bSfYFK7LCuXMIKkLBbFliSxBSWpHebLacaEqyxJSpuGIA/GFNUDF3o45tXdipVsnIJKnUZgUanCver0qO6DuyexklVnEy0Ssal1SCSMKdKcT73eIp2ad+NvKYAdxziPCUCGAVo7Af3GOkSgAMg2kL6Rblm5Pj+O/7ODWiyTbRPC1jBj90AMAhL+6DUiuepMFkXYFWYSJj4gpRGHUAuFcu+KGwa1TJ81cwlS8KaqLlnP0hgtKhimcyzjpl98Y2SceySUlJWkIl6XJ2S2xOAMXzEUAYar7s2KWTkUgnubKFImDg2xTr0bkxBMESAOQNTQdTDeLks9nSVLBmKDirZgVwjIAcTGymoh48Tnb9CtLBSkO4cOIv2JGJaQ+rnurFFczESXJ659Dxi1YZzL5AfKDfRkNFq87EyipGWbDMPr0rEV3ycQ/ui4i04kvz417xk0VzOEsHCM68njIv0dJe0aWvdmKTzDdGjSch09PNWvdFadaCZoUXLiLVoFABR865CDF+wrsv/FPJJ9UwYtlmClBTGmYGo6awL2LspKphOSRhBPUH0HnBG3zymgq+R+XDqa8BCMm3Q/H+TxVzS1LExDGlQwrzbjFq9LvBkqSACSKcn+UCbPa2LaRcUqZhMwOUp95RyH35RI4yvsvTjT0L9ouoyw1SQz8MnNe/wBYNbI9lJtMtU/3S/8AYqhSpX3R3g5YVCYkGlfsiFyart7UEAMVzEy6cMQSKcWh+LJKbpkubHHGuSO1WyaMBVwBPkTEMqfiFOHwGkEv/LiE2bsUEhksFGpO6zq40gBa7SmzMJ5CC1MziAYEpAqRC8sHHsLHNS6PLomkLUk618D9Yt3taBLkrmH9CSevAeLQFuW8hNnEoSrCCp1EAJqH1L8NIs7YTWsUz+wf5phuJaRk/uEO02lU0qUouT9+EeSJUaSxQDuiVcxqRetHI9mTmI+/v6xNLtVKQJnTnV4xKidkBBBJl5NsLtATaiSy0rH/ALgY9U/Mehi2mZSmf1irfU4qkLDsUkKGtHYt3GFzAntAFB3d5g7tHctob2FluoqBY9iiXL1OJSAEh+IDnuMcDloJ1JJehEGr62gm2hMtMzKXLQhIdw6Utibiqpf5QmSsmjKnZ0L2c3fgshmkb09T/wBoLDzBPfDgUFRzoKCBtyy8MmUgBglCQ3RIjW+L6Fnwg/qfVssPziPJt2V41qjkWw81rURxQr1SYZkrdzxJ9TCbsvNa2S+bjxSfjFmXtiEKUlSCQCoOkirEjI/OKskW3okTVBHaNeGSeZA+/CEsmC977QJnpAQlQZTlyGZjk3WAq18IyCrsyz0TGLjMeukGbbfgtASk4wp6s2HiQKu2ZgGo/T5xNYUvNT96GDaTdmqbSaRbm+9FaZNZuviOEWrSllRTmJr1gjPQXutUtScGMomEulR/hqH8r/pI58YrW2YcRFHBYtUODxgY5Bplw4xPZpnL774BQad2G5pqqLCVHtAwBIrWN5qEqLrCgeIUD5UiFNZidawVnI3SAk1FA1PGGC/ZvcNqmEqQgnsxVXE6JrU90FLTLUwBDHPV26Fz5CJtkbOlEtS23lZnkCaesMEkAOQAH1Aqe+Jp7ZTjm4xoVrtQQskhsm8YZ7W9pmiwyvdQjFPI1WA6UdMRBI5NpAi8rQJWNTB6YeucNfskux5MycarmTDvHMgNr+4qMYl2wpy6RWVs+qyWabOXkhIISmu84Dk6JqPpFT2V2KVMtxmFBJQgqGKoSskMrmcwOsPHtHlYbtnN/wDX/wDomKXslukS7GqcQypyyQf6UHCP8sRg8cVGxWSbnQ+iKN8XWifLKVAHVJ4HiItCaKh66iPJkykHOSaoXG07RzzZ6yqlrnJIbDMY/wDFMebaW1pCZQSpSpqqMHYIZSifId8Ml4ywFuP1Z9R9IXtoJiSZaSW94u7KybdauROXCFw1RQ3crEtCWIBDEDWnjFe0TSQddR8R4ekMUyxJmEqKiVbtQSwGQbFUuedDSBF73fgWCGIxVZtDXKKfqK6ZjmkATM3vCLkpW93QOUd8dRF2zmqj9/dIaajJcyh8YrXmv8tTapMSBVerxTvZf5Ku7zb5QEujmBZSmY/76wRSrEzDG7Bh7znSLFx3CmfZJ8wK/MlVCXoUs5fuCgPpFG6by/DrTNFSCcIPFqHuMKsmr2O9j9pEyzjspklK1IZL4mNNCwNdPhC3tVtSq2T+0IwpAZKc2GtWDkmBNqtT5AOsYlHMkmuenOJbuu5cwHs0lTM7c3b0MDxXZrk+iO4piUWqWpRYBTkmjUMB7Qt1KPEn1MWJgrFKGoWyWSrOMJbQR5Zk70XJ0rdjGjiokwb2SsQm2lKTUAKJ6Ny6iAKRUiHb2e2U9pMVwQB3mvwhWX4wbHYFyyJA/aWzoRaCEBgw1Jq54wvrmVgjftsP4qa+imH9sCjKIzFDBQ+1WZk+51+TcKiWSc4gAiaVkYMWizZ1stJLUI9YZ5kpQS5BA4kEDxIhPOX3pHTb4tWGxg6lBP8AjCMs3BqinDiU07fQIuS0AJDaufEkweRaN3gPSEix3gpCEhgwA6xcm3lMUgnFu0cAadY5x/IMLlqKso3ta1zJhNGBYAcO+OybCg/+GyOzVhOBzzJJJfvjj4LdDl0hs2I2q/DEyph/KVUHPArj+0/esNnH40hcZfLY9+028P8A0xT5qVKB8XP/AGwc2VSEWKVLpilypeIDQqGKo0OsI/tTvBB/DyQcSSROUB/Lkluu8e6Og3GUEFaVOJrKS/DCGbkxFIXH+Q5KieWN5R6eTxupe6eQMUbNaibXPQ9EiUw4YkqJ+EXymiuhgGqdG2BrwU+LoD6wm33aR2r/AMmEMK5pUwHMlTd0NVrXvHmj5xz1NpPbTpoySuj1xBywA5skd5gsfYxotrSUVCwlsJAeoZykqYEUrk8BL8tIJzBIfIMN4f7pBC+bYEy8JIUSt+X5aQkEqFauaad8LVqnlXAdKCKFcnbExi+7KwO+mLtn909YoS/eHQwQle6PvOGMdErKUzHgYpXsSZagORPcYszclcopW2buHmQPnAS6BYeu6yokXSVp/iWlWA/tBVQcmB/5QCtd2KlWcKKXCyFA8EkKz8jBSevHZ7JJTnhJP7pkxQH+IHjDfPu0GWEgBmApkwp8Imbpth8F9OK/ZyyRZlzFBKUlRyp6x2rYrZoWazAKH5i95fXQdwipcGziEKxYQOg0HHqYYrXeCZQTiLYnbuZ/UQM8gOPE2ziVtu9CJJIzwvC1JQMQHGGO1WsTpQTLOJRDYRn3iF1UpSF6lj6GvnDY3QrJVqgiqyth5nSPLQaRatS3Skj7yinazSkdBnZVTK0uUcD8/pHQNjFJlSkPnNUfJ6eAhLlgCWx4F4L7NXugJlpUSDLUVpI1SoMocjmYVluUf2P8eoTV/gFXmrtbXMKQ4K1eX+oMosI7JIIyaBtkQ1tIGRxHTUPpnnDHOFI2TqkLStsrWa55KhiwDmIE7QWdKFpAAAw6deUHrqOEq5k+NGgLtRIdaeDFu41HmIyDfI6SXEGXfd6p81MtFSo58Bqe4Vh92vVgs6g1AjCOT0BgDsUlMozZqgd1KQCQ1FKr6CGXabCuWocU/BxC8srml6RXghWJv2xFs6d0RbkKL0Z6htCGqDFOymJlTCCCNIqe1RBjm4SUl6JAwGuBWXEHgecTJWACCekeXcJ09c3AlKkpACnACSw3QSP1cDnSKNoQQdQR+lTg/WOi2tMfOOPI+a/a6/z+P4CEy2KXhxKKsKQkPVkj3UjkI67sbeoF0pmKP8DGCdRhLj/Epjl2yF0fiphcHBLAUvmXokdax1e23WhN1z0SUBKTvMOqCT4CFrb4v8hZpQbUsfVFfYe2rnTJk9fvTipR4MCkJHcBDxJNW5Qo7NWfsxKA93sgA2pISTDXZlbx6RknchKXxFa9p2Eucgkv3PHM7Pa1YQxAdfaaZghs88soeNvrV2cmY2rpHeW9DHNJqt0CGYoWg5q/ZYvKe5qADqz151JipMMazFUEZMMURVKgUqVEUlVanSCCZ6TkQfvnAcy8W7m5YDrD9bLGkSgkgEAAZcBCM2b6dD8ONzsUbQA55iA14LogdT6fOGS87CESio0OQHWFm3q3h+34xsZqatC8sHHTD2ytlK7TLf8AQHPIJDDzaOkS0AlvtoR9jTvTFccI9X+EOthWCryiaQyb+VINWNNPvujn3tJvDFakywogSkB6tvKqf8cMP6JgAzyjkd52sTp0yYf1rUanTQZcAIAp8VbbEyUtSVApNRrrzieVOxGuf1iolTGmkeF0nprHoezxg0HMqmYLRXmOzaxPZznzH1i9a5Qwvyidvi6KVD6isE2pJwBPEV6RDKcJDGoyI5RLb3JUGoAA+nSILrs9XOT91YNaiKludBm4pRx4lCvH76weWuKFkFeg+Ii1MPSJ5O2Prjo2spoRzfwaJzLxFyHb1p8oqWVdC4Y4qfERcUuh4xjNiVLXaGQtCamZhSAMmevm0WrXeqME1WeHCgauoJLgd5HjAu1FQq1RUNmIXJt4FQRLAZIJpxUpRJUfLwjVj5BfX4Ki3Z117otJD0iIWUgPG8ldRD7skaa7Gz2YodNqfLEjyx/SC9t2eRPmJxIGBi5FDicYQ3MPWAXsutZHaoAfGtNXpQF9NAY6SJf6UMVBicmS71MLm2paHQVx2QXBc8ixysILFe81VKrllWkH7JLC7LNSKgpWKftijY7qALl1K+PMxZm2wymQmhWvNnYMMhqSYDlTsPjapAjZu2GZJlAM6CU1LZVFf2kQ2WNRxF3GnIxz6faewn2gJDhK0LABwM4csf01IEVrb7RZqCFS5MtJT/Mpa3Hdhgsslz0ZCEnAz2qTS6UjIzR5JeEOcqsEtodr12wpEyWEqCip0ndOaWwmorz0gOlTqinCqiczeYax6TEZVvRvxhphNcUnFaE/0urwy82h2tBcQrbOyd9SuQHx+UMM1VI8vync6PT8VVCxf2otHupHEnwFPWFK2r3/AAEHL6m4pxHBh8/hA6VdS5yjhDB8zQeOsU41xgiDyJ3kD2xq6TD/AFJHlDvdisydKQnXT2dnZCiEKXhLKNFHInFpWHGRLISeRLwuZl3KzL8tpl2Wcp64CB1VQescqJf9UPm2NsazYAaqWkdw3j6CERS+B8oGJbhT4AAKpVozE4rpTu0+PlE34GZQYQObxas1wzFAqPuggFuJyHkYtZ4i2Ty0lMnFqQPGkELQPy08wI9lXOUoxrBSjnke/pAi9L27QhMsEJD6s/yETtcnotUuMd/4b2uz/mEgsWzHCIk2djmc3igCXcHw+cW7JayThVmcvlD0lVEknbsZLIqh6D1iaaYp2Q0HSJTOzeJCuXZashcPnUxOs7vWKdmmjD4xa7YYRGMyIOt9owvyDnuEKNnWMQP9Q9YZL5mMhVXJByHGnGFUKijGtCJvY5Ky7oFC0762yDt4fMGCCV/lg8oF3bdsztcC0qQZlahjhL73g/hAR9sfPbSG+4ZapV3goUUFQK1EMFOr3A5jXZi+51ktJnPjBDTEqJJWkHIE68D84tXolHZywACAQEtwDUHhAGXMcFXAjwo8ZjfJNh5YcGkfQ1gvOXNkpnILoUnED8DzGUKd6W3HPlcDMS39p+ZhQ2Z2pXZgJKkiZJmzKJKinCVLwlQUxdOTjrDNflvlzJslUpnQoAhNU+8Miwc8Yl8l8V/hV4MOeT9P/h7fsjDJWtt6ZMDno9P8BCRfKgEk8IftrThlykakqWe4MPUxzfaJZLpHAk9B9tHfdOjo/HHYEQsFRI0AHU6+ZMWJYirZ0snrFk5d0etFUiBHiDWJkxCjKJsNHjTQ7cSN0nnF+3TsKSTwiK65WGWnmH8awN2jtrIwjNRbu1jyZLnk/Z6if08W/wAAErK5nMn1MONmu9RS+XAcYRzaez3wxKSCAcneHzZy/UWiW6d1SaKScxzHEHjFs9LR5N29i3tlZ2WijbnxgFJviej3Z00Ub3yzcGOkM23h35fQ+ohOXHR2ti56egpaL/mzpaUzCFYMi28eGI6xTMw8+4CK8mZhIi+kUjXBDI+TkiqRZCIIpsKUyCFqEsqL4lpm4g2iCkFJ+sDyl84iErAkstYSAXAUQPCDlFsRFpEe0t8lf5SVFUtLMVBics0nhkIAqVRu94v2qSCjEQA5z1A0A7oohRc0ozANkNI5JIxuyxY57Bhn91PH/UVZyyVkilemsWrLIWmrAggtXwMRTpZwkqArlxf/AEDHHDDddrCkobNmUNXeJ7Vx4aZf7hfu2ZicEsHd/p3QdRZEiXqXy6QiUVEog3M2skygDO+Wrc4urJDhXypxgbdtqSd00KThHAg8YJlWR9M4CXZqBV6yXlkUPDoaZwNsGys+cMSEEjiMvE5wYvJW6wdu5tO8Raue+58uWUDCEAULbw7sjDVLjGwHHlKirLk4UpSdGB8WMNtplJ7QboCgDvHNmNOcJlrtiQUupg+r/CD1+7YpmWZQlgiYQKsQzVcHuhdNoo5KMk/wUrTNIKBqAonzA+MDZE3dIdnPwi/bicW8XUEIc8ynErzVAxKPUen1hsVSoGb5SsuCYVoAP6QP+5/jDRsnfkqXNSZpqGZLhIUrQuqnCkK1kTQ9DGiJWOYlLsSpn4Dj4QnJjjJ2/Q/FknCLUX3pnQ73t0yYpRmkEpcBsmzz1+kJ15jcmk5nCkHTME/Dwg9aFlKeLanXrAS3T3lMR771YhnPHiPhCcP3WMz/ABgogURKo0iECsSykPHqkJsBSLFhsylrSnR/LXyiKXNSCQSHBy1MGdnStRKykACiWyPEiF5Z8YtjcceUkg72dOkJd9z8U8jRNO/WHRdswpNNI56VlRJ4kknqYi8aO7K/LlUUkVLyO4ANT6Rpcl6rkT0qSWdgpw4I5jPNjSN7ZM3pb6lR7qCKM4YZiWHAjxyipvdHmyh8ea/NDhtZaxMEoj+Uv1plyhYVBm956FhKkFwXfrTTQwJmy9YGPQE+yrNgpZ1ukHkIGLi/ZDuiDACiktFOdPCgwGfHhGRkG2YiFSx+qK0ydiJIoEhoyMhZpKFUpEM1KWwq1y68XjIyNOLdw3SCsqd0BjXyEHbysK+zUsAYUgPXizADm4jIyEt3LZUvjjTXsE2azitM21cMQeNXeCd1WNNXyrRzxjIyFzHYYpkM+zntGSTQPU0EVrySpMxUtwySzjXnGRkNxJPsRmbi3RZuu6JUwS0KlY1lS1AlRZQCS4LEEMz8/I6GxpxsEsEjjQu+FuG60ZGRkm0zMaTov3nZvz5wyZPowHqIDTVVUQGy55NHkZBhsls01iebwQuGW89Ks8IV6RkZC8nTHY+0HbXNf74QtWu8MZUgVYljk2rc49jIRiWx3lfaiuuzFOE5u3jyiSzzUAEKocoyMi2Em1sg6ZoJiVLOAAkZqUKeGsOt3yMEpDfyj6+cZGRN5Em9FfifcyVUsEEEaRzxIc4RxbrGRkd43sLy/RFtJZghUtv5PRRgValupJ4AfGMjIojtEMtJr+i3ZpgU5Geo4GJDy8IyMjWIIJhfSLl3ZHrGRkaZez//2Q=="/>
          <p:cNvSpPr>
            <a:spLocks noChangeAspect="1" noChangeArrowheads="1"/>
          </p:cNvSpPr>
          <p:nvPr/>
        </p:nvSpPr>
        <p:spPr bwMode="auto">
          <a:xfrm>
            <a:off x="63500" y="-919163"/>
            <a:ext cx="2409825" cy="189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083" name="AutoShape 20" descr="data:image/jpeg;base64,/9j/4AAQSkZJRgABAQAAAQABAAD/2wCEAAkGBhQSEBUUExQWFRUVFxcYFxcXGBgYFxkYGBgXHBcXFhUYHCYeGBokGRcXHy8gIycpLCwsGB4xNTAqNSYrLCkBCQoKDgwOGg8PGiwkHyUqLCwsLCwpLCwsLCwsLCwsKSwsLCksLCksKSwsLCwsLCwsLCwsLCwpLCwsLCwsKSwsKf/AABEIAMcA/QMBIgACEQEDEQH/xAAcAAACAgMBAQAAAAAAAAAAAAAFBgMEAAIHAQj/xABCEAABAgMFBQUGBAYBAgcAAAABAhEAAyEEBRIxQQYiUWFxE4GRobEHMsHR4fAUI0JyM1JigqLxkiSyFRYlQ1Njs//EABkBAAMBAQEAAAAAAAAAAAAAAAIDBAEABf/EACcRAAICAgICAQQDAQEAAAAAAAABAhEDIRIxBEEiEzJRgWFxkbEU/9oADAMBAAIRAxEAPwDphMakxhMaExMUHioG7QK/6eZ0+IggTAvaE/8ATTP2/ERjNEp6RukxClVB3xulUJHEzx6DGjxmKMOJCY2eIXjcqjjSxKVD/dX8GX+xPoI55KMdDu0/ky/2J9BBw7An0XgY3BiJJjdJhoklBjaIwY2BjjiUGNxEQMbgxxxKIx41BjBHHG+KPUmNWjYRgLNgY2jQRquazPGgkrR7GuKNo4wxoyMjI1I4yPY1JjHjuRh7HrR48VLRe0pBZSwD98IKzgGTGsCNp9oBZZClDCZhohBIck6tmQMz0jnEm/xM3p00mYakntA3AJw0A1YQKi2Nct0dbUYGX6l7PN/aYVdhdq1zJhs81eN0vLUalwASknUM5c8IZ7+nBNnmEkDcVmWq2VYGSp0anexHlndHf6mJEmK1nnJKQxBbgYmCoSPJnhdvO/VpmFKaYS3XrB4qYdIrXhdsuYlRfLCaDQvX74xsZJPZjg5LTFxV+TnfEemkXJW08we8kHmKREq62CmD4RvZ86t3RTcRTUWTPlH2M9m2jlmWpRoU/p48GiNXtMtYO5gSAAAnC4YBquamFyhpqafKNkWVTYcJKqt990Yoxjs5ylJDbYfataksFplrqHOHCSNRQt5R0nZ3aeVa0YkOFD3knMfMRwOZKwKIUGIzHOGn2eXuqXa0IFUzDhI9COcE1a0Cm06Z2wGBW0O1EqxoCpjlSvdQPeU2fQc4ICZHGb/tC7TaVrVq+EcEgnCOVB4mFqmMd+g5P9rU8qdMuWlPA4if+Tj0gpdXtZClhM6VhBLFSVEtzKSHz5xzeZJaNUloZSYu2j6MslsRMQFoUFJORBcRMDHKvZjfhTOVI/SoFQ5KGfl6R1NJhbVDIu0bTJgAclhEMy8EAE4gQA5IIbxjy1zsCSqgYEknIAB3PKOJ31f67RMWcQwu26ML9WAfvjkrObobr89qxSSmSlGoCnKu8ZCnN+kLJ9oNoDkrUQdFKKurZaeELJln79I0waHjDEkhdnS9mvasMWG0JU3/AMgqT+9PHKqfCH+69opM+iFV4Gh4+kfO3ZpamcGNn9pptmUCkuBTCqobSjjI5VjGjD6FjIWdjdtJdtQ1EzU+8l8x/MnyppzzhmgejTUxrMmhIJOQjciNJqHEDRpzDbv2hWmWtUqSgykA4TMKaks7Bww9Y5pPta5iipaipRqSS58467tJZ0zrSpKkhSBRtHLYj1endAG0ezuQouFLRyd/WAWeK0yn/wA0mrTKm3+zaFlc8GYqaTLDEjAlIoWDfHUwvSNnsYSeZCtIZdnNtPxuKRPSkLUDhIolbZpY5KZz3QLtEtVnmFClULlJZ8Q4ZZ8Y2bkujsSg+yhc9nVZreFpGJCc6tRYKWB1Id+6K9rmz7xmBSlMkk4U1wpHIa9czBGbZMakrVTDiYAPmkgPzcvE112RIl4cTEoSQAw4aDpAvK1G/YyOBOdehNtl3qkrKSagsCMoYbltZXL3i5BIfw+cTbS2EdmlKarxCrNnnlSKVxowyyC74i/p8ILnzhYp4/pzr0GAuGa7bLZ1WYhKd5aQlVCNTqeZz6QqYoJ7O2pQdGMACuFSgH40I9DE+RaKcMkmH/wMqWhRFSUgEEPll8Y5dbtn5qVKUButjfgkvQ91Y6Pab2TlQnlXzhb2xtMwWYJxHCpQdIYU5tnXjGYZyUq/IWeEZRt+hSuJQVaZOLLtEP0BD0jo0i7paFKUEVOJuQJc0jnFz2YqnjlX5eZh8nTJyClCZYS4JcqDUoctYf5CbehHitJbKFquySFzJ00sMylncADKnGKmwVjMy3JWAwSoq5DgPOC1su5S5CkqOJSiBTjoBBjYvZGbZZ0wzaJLYagvzplHYpaezPIjtaHoGEW+dnWmqnSqAzBuilCBi84de0AzLPC1e9s7OcZalHCQFJBZq51zZ/WMm2lo3Ck5UxY2uuIS5AmhgQQCkcDq8JJUTHS78kJmycKlUJGR0BeEu+LMEIQE0Ks6aDie8+MbhyemZ5GJXyQQ9mrm8JY5LfphLx3FJjk/snu15sydokBAPMsVeQHjHVkmHTeyaC0UtogTZZ2HPs1N/wAT6Z90cPsV3HIvnXy+cd9WaVjmV+3SuTaFrScMkqTnXMDXNgQ3hCpT4odCCk9itet3mXUZZd7QPVk8dAvK6kWuRhFFOCCMuZjndosqpWJKveTu+BY+hjcOTkqfZvkYeDtdEKlxpiZq1ixabuVLQlSiN6rajg+mVYorVWKE0+iRxa7DGzl8Ks9pRMQSCDUaEapPIx9HIU4ePmK0WJctKV6LLBs3zZo+jbgtva2WTM/mloPfhD+bwEmntG006YRjxQjHjHgTTnO1GzanmzELP8QqSlyBvM4LFzvYvGLd1WeZ2dQOTk/GMvmeJc9ctc1k0UAoAFi5oaOH6xXxqGSy2kQze6PXhFcUxVui4ZCEpQlRmTHB7RDhIIq6VAs+XFokvawrmTSVuSKaANyGkXLuSmXZ5QAAMsII72xeNYL22RjS494ecNn/AARY8nyqQtS7KzB8oo3jK/DTEl1MoAhnNdU5s1Y8vbaBMmYpLY1BgU5AEO4UfgIisFpVbCpUxQdJokZJBAbCOozgVGlbHvJc0omtplLnjeOAEhuPUkZQWu7ZY4AAoAaUiK02hEiUVrrwTqo8B84Xrq2vnSVEuFIJJKD7oc/p/lhmPaqhWdqMlvY0z9mZgyIPlAq1WdElT2ksGLJG8pRbTgHIqYYJ22Mv8IZyPefCEHML4HkBV9RHP7TNXOWVzFFR1J9BwHKHKFiefoctn0pXLBBLsDXnF3aW7wuzLfJKSX6ZebQDue8bPLQl5oSpO6pKgp25MKx5tJtrLmSlSZKSUlsS1UJAILJTmxIFT4RJ9OTnoseWKhTaBWzs2WmaO0ITiUHUcu86Q239PLy8G8xJBGRGWeukc/kAKSSaUPV6NF+wW+ZKIq6R+nTm3CLJwtaIcc0mrOi7OWbtJgxZABXy++UMtvvCWhLqUEpGpLDhnCXd17iRIM7MKAyNeQA4jXhChtHtOu0rdW6ke6gHdHPmecLhj1QeXJcrGu9faGApQkjFTCFvlzAaogHZtqwZgMxLPQrBL1zxOC+kLSA9Ymbjr9+MO4qqE82nY8XcBNJxKK2JbJm0yzo0Zb9llz5oYkuwAHpC1ct5GSp80vUfesdp2QsaTLE4EELG501PXSJXjlGeiz60Xj2RbObM/g5CUEgqdRUUhhiUXp0FO6C4Mb2i2JcgnKK5tAzFRyguauhCi6N5yqQq3nOCgqWQQvM6htCD3ZQ0TEuITtprEtKxMQojEQlQzrVlV5BoHLG0UYJKMiZVoIQOPGFy33WldoClAMAVKHFmAHqTFmZbiBvUiku2lZZPedIljadoulUlTBG2kyXhAlBSjUqUxCQ50B48uEKsjeUmj1A+kPt+3d/07gOw8fusKt03ee3TRwC54RbhmlA8/wAnE3NMIzpkydOlvLaVLYICQS6XAUVEVJoz6R2vZqyJlWaWhNEhLgO/vV+MIF339IsrInglTlSQkYiArPFWlQ4jo11W2XNlJXKUFIIoR6EaEcIOL+KoTkTU3ZeeMjV49eNF0Ke1F0KWoTEOVpoQCN5PQ0cfEwsWyeZSsKpawWBrShy9DDFtbtlKsyyhIxzQKjJKXyxHjyHlHLb32nnzpmJcxtAkJDJHADTzMJljUmX43NRt9DDIdVllk54Ev3ZFuRrGI2iKEjEHbNuVX6MDAax7ViXIShYUuaxegSkuTV+GlBpFW1zibKuYoMSFM1M14QO4+sHBJv5EGSMl0LVotJWtSjmoknqS/wAY3sVsVLWFIJBcZa1yI1HKKINYkBh1egE6LNotipinWoqPEnyEV5k2PCssWPJtYgnTevN+PyjVS0c97CNnfA46xasZoH1MV7C2EdB8YlSuo6wT6CgyrOXvHqfWPJcvEeUYqTvF+cTyksGeOAXZYswGXMHwj2YrdPM/f3ziFKyCTw+UezJpCSeAbv1jTmSm3K7PBiOEOw5wPx1gncdn7TEk6pPiCPrFW1WMoVlxHJxmIG1dG06sySwEb9pEUguQPB4mtKSgAkGuR0jrR1PskRN4ffWOmeyfaNiuzKfe35fAH9Y9D3GOUpXiqKQZ2ZvRUq1SlpqQsBuIVQjwJjJLRyO/z2ihawE9WOmcYqapw48C8be9U8C0ee/l0XxXEywTnljkSPDLyaK9rCVuCAQcwaiNrARhI5/ARHODGKo9E8uwTaNl7Ot3QQeS1DwDt5QCEoSpipJIOE0IbI5O2RbSLW2V+TZYEqSyVLBKlmmBLsG/qNfDvhYuqz9mnGtTqUp2dyRxPCoevGBni5LSH4ZyUhzlyElBxsEtUnKBFrnyQ/Y+8xY4d19H1I7opTbSpbYjQZJGQ+ZiaXLDQeLw0tzZRLNekJVuC0zD2nvkuTm76g6j5Qb2V2smWOaFAFUskdokHMcQD+oaeEE7wu9M5BBYH9KuB+UJ2ApKgqhBIbgxqT1+UPcaPOyR4uz6Juy9ZdolJmyVhaFZEeYIzBHAxaePnzZ3bSfYFK7LCuXMIKkLBbFliSxBSWpHebLacaEqyxJSpuGIA/GFNUDF3o45tXdipVsnIJKnUZgUanCver0qO6DuyexklVnEy0Ssal1SCSMKdKcT73eIp2ad+NvKYAdxziPCUCGAVo7Af3GOkSgAMg2kL6Rblm5Pj+O/7ODWiyTbRPC1jBj90AMAhL+6DUiuepMFkXYFWYSJj4gpRGHUAuFcu+KGwa1TJ81cwlS8KaqLlnP0hgtKhimcyzjpl98Y2SceySUlJWkIl6XJ2S2xOAMXzEUAYar7s2KWTkUgnubKFImDg2xTr0bkxBMESAOQNTQdTDeLks9nSVLBmKDirZgVwjIAcTGymoh48Tnb9CtLBSkO4cOIv2JGJaQ+rnurFFczESXJ659Dxi1YZzL5AfKDfRkNFq87EyipGWbDMPr0rEV3ycQ/ui4i04kvz417xk0VzOEsHCM68njIv0dJe0aWvdmKTzDdGjSch09PNWvdFadaCZoUXLiLVoFABR865CDF+wrsv/FPJJ9UwYtlmClBTGmYGo6awL2LspKphOSRhBPUH0HnBG3zymgq+R+XDqa8BCMm3Q/H+TxVzS1LExDGlQwrzbjFq9LvBkqSACSKcn+UCbPa2LaRcUqZhMwOUp95RyH35RI4yvsvTjT0L9ouoyw1SQz8MnNe/wBYNbI9lJtMtU/3S/8AYqhSpX3R3g5YVCYkGlfsiFyart7UEAMVzEy6cMQSKcWh+LJKbpkubHHGuSO1WyaMBVwBPkTEMqfiFOHwGkEv/LiE2bsUEhksFGpO6zq40gBa7SmzMJ5CC1MziAYEpAqRC8sHHsLHNS6PLomkLUk618D9Yt3taBLkrmH9CSevAeLQFuW8hNnEoSrCCp1EAJqH1L8NIs7YTWsUz+wf5phuJaRk/uEO02lU0qUouT9+EeSJUaSxQDuiVcxqRetHI9mTmI+/v6xNLtVKQJnTnV4xKidkBBBJl5NsLtATaiSy0rH/ALgY9U/Mehi2mZSmf1irfU4qkLDsUkKGtHYt3GFzAntAFB3d5g7tHctob2FluoqBY9iiXL1OJSAEh+IDnuMcDloJ1JJehEGr62gm2hMtMzKXLQhIdw6Utibiqpf5QmSsmjKnZ0L2c3fgshmkb09T/wBoLDzBPfDgUFRzoKCBtyy8MmUgBglCQ3RIjW+L6Fnwg/qfVssPziPJt2V41qjkWw81rURxQr1SYZkrdzxJ9TCbsvNa2S+bjxSfjFmXtiEKUlSCQCoOkirEjI/OKskW3okTVBHaNeGSeZA+/CEsmC977QJnpAQlQZTlyGZjk3WAq18IyCrsyz0TGLjMeukGbbfgtASk4wp6s2HiQKu2ZgGo/T5xNYUvNT96GDaTdmqbSaRbm+9FaZNZuviOEWrSllRTmJr1gjPQXutUtScGMomEulR/hqH8r/pI58YrW2YcRFHBYtUODxgY5Bplw4xPZpnL774BQad2G5pqqLCVHtAwBIrWN5qEqLrCgeIUD5UiFNZidawVnI3SAk1FA1PGGC/ZvcNqmEqQgnsxVXE6JrU90FLTLUwBDHPV26Fz5CJtkbOlEtS23lZnkCaesMEkAOQAH1Aqe+Jp7ZTjm4xoVrtQQskhsm8YZ7W9pmiwyvdQjFPI1WA6UdMRBI5NpAi8rQJWNTB6YeucNfskux5MycarmTDvHMgNr+4qMYl2wpy6RWVs+qyWabOXkhIISmu84Dk6JqPpFT2V2KVMtxmFBJQgqGKoSskMrmcwOsPHtHlYbtnN/wDX/wDomKXslukS7GqcQypyyQf6UHCP8sRg8cVGxWSbnQ+iKN8XWifLKVAHVJ4HiItCaKh66iPJkykHOSaoXG07RzzZ6yqlrnJIbDMY/wDFMebaW1pCZQSpSpqqMHYIZSifId8Ml4ywFuP1Z9R9IXtoJiSZaSW94u7KybdauROXCFw1RQ3crEtCWIBDEDWnjFe0TSQddR8R4ekMUyxJmEqKiVbtQSwGQbFUuedDSBF73fgWCGIxVZtDXKKfqK6ZjmkATM3vCLkpW93QOUd8dRF2zmqj9/dIaajJcyh8YrXmv8tTapMSBVerxTvZf5Ku7zb5QEujmBZSmY/76wRSrEzDG7Bh7znSLFx3CmfZJ8wK/MlVCXoUs5fuCgPpFG6by/DrTNFSCcIPFqHuMKsmr2O9j9pEyzjspklK1IZL4mNNCwNdPhC3tVtSq2T+0IwpAZKc2GtWDkmBNqtT5AOsYlHMkmuenOJbuu5cwHs0lTM7c3b0MDxXZrk+iO4piUWqWpRYBTkmjUMB7Qt1KPEn1MWJgrFKGoWyWSrOMJbQR5Zk70XJ0rdjGjiokwb2SsQm2lKTUAKJ6Ny6iAKRUiHb2e2U9pMVwQB3mvwhWX4wbHYFyyJA/aWzoRaCEBgw1Jq54wvrmVgjftsP4qa+imH9sCjKIzFDBQ+1WZk+51+TcKiWSc4gAiaVkYMWizZ1stJLUI9YZ5kpQS5BA4kEDxIhPOX3pHTb4tWGxg6lBP8AjCMs3BqinDiU07fQIuS0AJDaufEkweRaN3gPSEix3gpCEhgwA6xcm3lMUgnFu0cAadY5x/IMLlqKso3ta1zJhNGBYAcO+OybCg/+GyOzVhOBzzJJJfvjj4LdDl0hs2I2q/DEyph/KVUHPArj+0/esNnH40hcZfLY9+028P8A0xT5qVKB8XP/AGwc2VSEWKVLpilypeIDQqGKo0OsI/tTvBB/DyQcSSROUB/Lkluu8e6Og3GUEFaVOJrKS/DCGbkxFIXH+Q5KieWN5R6eTxupe6eQMUbNaibXPQ9EiUw4YkqJ+EXymiuhgGqdG2BrwU+LoD6wm33aR2r/AMmEMK5pUwHMlTd0NVrXvHmj5xz1NpPbTpoySuj1xBywA5skd5gsfYxotrSUVCwlsJAeoZykqYEUrk8BL8tIJzBIfIMN4f7pBC+bYEy8JIUSt+X5aQkEqFauaad8LVqnlXAdKCKFcnbExi+7KwO+mLtn909YoS/eHQwQle6PvOGMdErKUzHgYpXsSZagORPcYszclcopW2buHmQPnAS6BYeu6yokXSVp/iWlWA/tBVQcmB/5QCtd2KlWcKKXCyFA8EkKz8jBSevHZ7JJTnhJP7pkxQH+IHjDfPu0GWEgBmApkwp8Imbpth8F9OK/ZyyRZlzFBKUlRyp6x2rYrZoWazAKH5i95fXQdwipcGziEKxYQOg0HHqYYrXeCZQTiLYnbuZ/UQM8gOPE2ziVtu9CJJIzwvC1JQMQHGGO1WsTpQTLOJRDYRn3iF1UpSF6lj6GvnDY3QrJVqgiqyth5nSPLQaRatS3Skj7yinazSkdBnZVTK0uUcD8/pHQNjFJlSkPnNUfJ6eAhLlgCWx4F4L7NXugJlpUSDLUVpI1SoMocjmYVluUf2P8eoTV/gFXmrtbXMKQ4K1eX+oMosI7JIIyaBtkQ1tIGRxHTUPpnnDHOFI2TqkLStsrWa55KhiwDmIE7QWdKFpAAAw6deUHrqOEq5k+NGgLtRIdaeDFu41HmIyDfI6SXEGXfd6p81MtFSo58Bqe4Vh92vVgs6g1AjCOT0BgDsUlMozZqgd1KQCQ1FKr6CGXabCuWocU/BxC8srml6RXghWJv2xFs6d0RbkKL0Z6htCGqDFOymJlTCCCNIqe1RBjm4SUl6JAwGuBWXEHgecTJWACCekeXcJ09c3AlKkpACnACSw3QSP1cDnSKNoQQdQR+lTg/WOi2tMfOOPI+a/a6/z+P4CEy2KXhxKKsKQkPVkj3UjkI67sbeoF0pmKP8DGCdRhLj/Epjl2yF0fiphcHBLAUvmXokdax1e23WhN1z0SUBKTvMOqCT4CFrb4v8hZpQbUsfVFfYe2rnTJk9fvTipR4MCkJHcBDxJNW5Qo7NWfsxKA93sgA2pISTDXZlbx6RknchKXxFa9p2Eucgkv3PHM7Pa1YQxAdfaaZghs88soeNvrV2cmY2rpHeW9DHNJqt0CGYoWg5q/ZYvKe5qADqz151JipMMazFUEZMMURVKgUqVEUlVanSCCZ6TkQfvnAcy8W7m5YDrD9bLGkSgkgEAAZcBCM2b6dD8ONzsUbQA55iA14LogdT6fOGS87CESio0OQHWFm3q3h+34xsZqatC8sHHTD2ytlK7TLf8AQHPIJDDzaOkS0AlvtoR9jTvTFccI9X+EOthWCryiaQyb+VINWNNPvujn3tJvDFakywogSkB6tvKqf8cMP6JgAzyjkd52sTp0yYf1rUanTQZcAIAp8VbbEyUtSVApNRrrzieVOxGuf1iolTGmkeF0nprHoezxg0HMqmYLRXmOzaxPZznzH1i9a5Qwvyidvi6KVD6isE2pJwBPEV6RDKcJDGoyI5RLb3JUGoAA+nSILrs9XOT91YNaiKludBm4pRx4lCvH76weWuKFkFeg+Ii1MPSJ5O2Prjo2spoRzfwaJzLxFyHb1p8oqWVdC4Y4qfERcUuh4xjNiVLXaGQtCamZhSAMmevm0WrXeqME1WeHCgauoJLgd5HjAu1FQq1RUNmIXJt4FQRLAZIJpxUpRJUfLwjVj5BfX4Ki3Z117otJD0iIWUgPG8ldRD7skaa7Gz2YodNqfLEjyx/SC9t2eRPmJxIGBi5FDicYQ3MPWAXsutZHaoAfGtNXpQF9NAY6SJf6UMVBicmS71MLm2paHQVx2QXBc8ixysILFe81VKrllWkH7JLC7LNSKgpWKftijY7qALl1K+PMxZm2wymQmhWvNnYMMhqSYDlTsPjapAjZu2GZJlAM6CU1LZVFf2kQ2WNRxF3GnIxz6faewn2gJDhK0LABwM4csf01IEVrb7RZqCFS5MtJT/Mpa3Hdhgsslz0ZCEnAz2qTS6UjIzR5JeEOcqsEtodr12wpEyWEqCip0ndOaWwmorz0gOlTqinCqiczeYax6TEZVvRvxhphNcUnFaE/0urwy82h2tBcQrbOyd9SuQHx+UMM1VI8vync6PT8VVCxf2otHupHEnwFPWFK2r3/AAEHL6m4pxHBh8/hA6VdS5yjhDB8zQeOsU41xgiDyJ3kD2xq6TD/AFJHlDvdisydKQnXT2dnZCiEKXhLKNFHInFpWHGRLISeRLwuZl3KzL8tpl2Wcp64CB1VQescqJf9UPm2NsazYAaqWkdw3j6CERS+B8oGJbhT4AAKpVozE4rpTu0+PlE34GZQYQObxas1wzFAqPuggFuJyHkYtZ4i2Ty0lMnFqQPGkELQPy08wI9lXOUoxrBSjnke/pAi9L27QhMsEJD6s/yETtcnotUuMd/4b2uz/mEgsWzHCIk2djmc3igCXcHw+cW7JayThVmcvlD0lVEknbsZLIqh6D1iaaYp2Q0HSJTOzeJCuXZashcPnUxOs7vWKdmmjD4xa7YYRGMyIOt9owvyDnuEKNnWMQP9Q9YZL5mMhVXJByHGnGFUKijGtCJvY5Ky7oFC0762yDt4fMGCCV/lg8oF3bdsztcC0qQZlahjhL73g/hAR9sfPbSG+4ZapV3goUUFQK1EMFOr3A5jXZi+51ktJnPjBDTEqJJWkHIE68D84tXolHZywACAQEtwDUHhAGXMcFXAjwo8ZjfJNh5YcGkfQ1gvOXNkpnILoUnED8DzGUKd6W3HPlcDMS39p+ZhQ2Z2pXZgJKkiZJmzKJKinCVLwlQUxdOTjrDNflvlzJslUpnQoAhNU+8Miwc8Yl8l8V/hV4MOeT9P/h7fsjDJWtt6ZMDno9P8BCRfKgEk8IftrThlykakqWe4MPUxzfaJZLpHAk9B9tHfdOjo/HHYEQsFRI0AHU6+ZMWJYirZ0snrFk5d0etFUiBHiDWJkxCjKJsNHjTQ7cSN0nnF+3TsKSTwiK65WGWnmH8awN2jtrIwjNRbu1jyZLnk/Z6if08W/wAAErK5nMn1MONmu9RS+XAcYRzaez3wxKSCAcneHzZy/UWiW6d1SaKScxzHEHjFs9LR5N29i3tlZ2WijbnxgFJviej3Z00Ub3yzcGOkM23h35fQ+ohOXHR2ti56egpaL/mzpaUzCFYMi28eGI6xTMw8+4CK8mZhIi+kUjXBDI+TkiqRZCIIpsKUyCFqEsqL4lpm4g2iCkFJ+sDyl84iErAkstYSAXAUQPCDlFsRFpEe0t8lf5SVFUtLMVBics0nhkIAqVRu94v2qSCjEQA5z1A0A7oohRc0ozANkNI5JIxuyxY57Bhn91PH/UVZyyVkilemsWrLIWmrAggtXwMRTpZwkqArlxf/AEDHHDDddrCkobNmUNXeJ7Vx4aZf7hfu2ZicEsHd/p3QdRZEiXqXy6QiUVEog3M2skygDO+Wrc4urJDhXypxgbdtqSd00KThHAg8YJlWR9M4CXZqBV6yXlkUPDoaZwNsGys+cMSEEjiMvE5wYvJW6wdu5tO8Raue+58uWUDCEAULbw7sjDVLjGwHHlKirLk4UpSdGB8WMNtplJ7QboCgDvHNmNOcJlrtiQUupg+r/CD1+7YpmWZQlgiYQKsQzVcHuhdNoo5KMk/wUrTNIKBqAonzA+MDZE3dIdnPwi/bicW8XUEIc8ynErzVAxKPUen1hsVSoGb5SsuCYVoAP6QP+5/jDRsnfkqXNSZpqGZLhIUrQuqnCkK1kTQ9DGiJWOYlLsSpn4Dj4QnJjjJ2/Q/FknCLUX3pnQ73t0yYpRmkEpcBsmzz1+kJ15jcmk5nCkHTME/Dwg9aFlKeLanXrAS3T3lMR771YhnPHiPhCcP3WMz/ABgogURKo0iECsSykPHqkJsBSLFhsylrSnR/LXyiKXNSCQSHBy1MGdnStRKykACiWyPEiF5Z8YtjcceUkg72dOkJd9z8U8jRNO/WHRdswpNNI56VlRJ4kknqYi8aO7K/LlUUkVLyO4ANT6Rpcl6rkT0qSWdgpw4I5jPNjSN7ZM3pb6lR7qCKM4YZiWHAjxyipvdHmyh8ea/NDhtZaxMEoj+Uv1plyhYVBm956FhKkFwXfrTTQwJmy9YGPQE+yrNgpZ1ukHkIGLi/ZDuiDACiktFOdPCgwGfHhGRkG2YiFSx+qK0ydiJIoEhoyMhZpKFUpEM1KWwq1y68XjIyNOLdw3SCsqd0BjXyEHbysK+zUsAYUgPXizADm4jIyEt3LZUvjjTXsE2azitM21cMQeNXeCd1WNNXyrRzxjIyFzHYYpkM+zntGSTQPU0EVrySpMxUtwySzjXnGRkNxJPsRmbi3RZuu6JUwS0KlY1lS1AlRZQCS4LEEMz8/I6GxpxsEsEjjQu+FuG60ZGRkm0zMaTov3nZvz5wyZPowHqIDTVVUQGy55NHkZBhsls01iebwQuGW89Ks8IV6RkZC8nTHY+0HbXNf74QtWu8MZUgVYljk2rc49jIRiWx3lfaiuuzFOE5u3jyiSzzUAEKocoyMi2Em1sg6ZoJiVLOAAkZqUKeGsOt3yMEpDfyj6+cZGRN5Em9FfifcyVUsEEEaRzxIc4RxbrGRkd43sLy/RFtJZghUtv5PRRgValupJ4AfGMjIojtEMtJr+i3ZpgU5Geo4GJDy8IyMjWIIJhfSLl3ZHrGRkaZez//2Q=="/>
          <p:cNvSpPr>
            <a:spLocks noChangeAspect="1" noChangeArrowheads="1"/>
          </p:cNvSpPr>
          <p:nvPr/>
        </p:nvSpPr>
        <p:spPr bwMode="auto">
          <a:xfrm>
            <a:off x="215900" y="-766763"/>
            <a:ext cx="2409825" cy="189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pic>
        <p:nvPicPr>
          <p:cNvPr id="3084" name="Picture 22" descr="http://t0.gstatic.com/images?q=tbn:ANd9GcS5s4BUeqA8yMmoqyx1QXpMapMlMeNVwZlup_Y1Xr3SyLOxc9im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2123728" y="5373216"/>
            <a:ext cx="2232248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5" name="AutoShape 24" descr="data:image/jpeg;base64,/9j/4AAQSkZJRgABAQAAAQABAAD/2wCEAAkGBhQSEBUUExQWFRUVFxcYFxcXGBgYFxkYGBgXHBcXFhUYHCYeGBokGRcXHy8gIycpLCwsGB4xNTAqNSYrLCkBCQoKDgwOGg8PGiwkHyUqLCwsLCwpLCwsLCwsLCwsKSwsLCksLCksKSwsLCwsLCwsLCwsLCwpLCwsLCwsKSwsKf/AABEIAMcA/QMBIgACEQEDEQH/xAAcAAACAgMBAQAAAAAAAAAAAAAFBgMEAAIHAQj/xABCEAABAgMFBQUGBAYBAgcAAAABAhEAAyEEBRIxQQYiUWFxE4GRobEHMsHR4fAUI0JyM1JigqLxkiSyFRYlQ1Njs//EABkBAAMBAQEAAAAAAAAAAAAAAAIDBAEABf/EACcRAAICAgICAQQDAQEAAAAAAAABAhEDIRIxBEEiEzJRgWFxkbEU/9oADAMBAAIRAxEAPwDphMakxhMaExMUHioG7QK/6eZ0+IggTAvaE/8ATTP2/ERjNEp6RukxClVB3xulUJHEzx6DGjxmKMOJCY2eIXjcqjjSxKVD/dX8GX+xPoI55KMdDu0/ky/2J9BBw7An0XgY3BiJJjdJhoklBjaIwY2BjjiUGNxEQMbgxxxKIx41BjBHHG+KPUmNWjYRgLNgY2jQRquazPGgkrR7GuKNo4wxoyMjI1I4yPY1JjHjuRh7HrR48VLRe0pBZSwD98IKzgGTGsCNp9oBZZClDCZhohBIck6tmQMz0jnEm/xM3p00mYakntA3AJw0A1YQKi2Nct0dbUYGX6l7PN/aYVdhdq1zJhs81eN0vLUalwASknUM5c8IZ7+nBNnmEkDcVmWq2VYGSp0anexHlndHf6mJEmK1nnJKQxBbgYmCoSPJnhdvO/VpmFKaYS3XrB4qYdIrXhdsuYlRfLCaDQvX74xsZJPZjg5LTFxV+TnfEemkXJW08we8kHmKREq62CmD4RvZ86t3RTcRTUWTPlH2M9m2jlmWpRoU/p48GiNXtMtYO5gSAAAnC4YBquamFyhpqafKNkWVTYcJKqt990Yoxjs5ylJDbYfataksFplrqHOHCSNRQt5R0nZ3aeVa0YkOFD3knMfMRwOZKwKIUGIzHOGn2eXuqXa0IFUzDhI9COcE1a0Cm06Z2wGBW0O1EqxoCpjlSvdQPeU2fQc4ICZHGb/tC7TaVrVq+EcEgnCOVB4mFqmMd+g5P9rU8qdMuWlPA4if+Tj0gpdXtZClhM6VhBLFSVEtzKSHz5xzeZJaNUloZSYu2j6MslsRMQFoUFJORBcRMDHKvZjfhTOVI/SoFQ5KGfl6R1NJhbVDIu0bTJgAclhEMy8EAE4gQA5IIbxjy1zsCSqgYEknIAB3PKOJ31f67RMWcQwu26ML9WAfvjkrObobr89qxSSmSlGoCnKu8ZCnN+kLJ9oNoDkrUQdFKKurZaeELJln79I0waHjDEkhdnS9mvasMWG0JU3/AMgqT+9PHKqfCH+69opM+iFV4Gh4+kfO3ZpamcGNn9pptmUCkuBTCqobSjjI5VjGjD6FjIWdjdtJdtQ1EzU+8l8x/MnyppzzhmgejTUxrMmhIJOQjciNJqHEDRpzDbv2hWmWtUqSgykA4TMKaks7Bww9Y5pPta5iipaipRqSS58467tJZ0zrSpKkhSBRtHLYj1endAG0ezuQouFLRyd/WAWeK0yn/wA0mrTKm3+zaFlc8GYqaTLDEjAlIoWDfHUwvSNnsYSeZCtIZdnNtPxuKRPSkLUDhIolbZpY5KZz3QLtEtVnmFClULlJZ8Q4ZZ8Y2bkujsSg+yhc9nVZreFpGJCc6tRYKWB1Id+6K9rmz7xmBSlMkk4U1wpHIa9czBGbZMakrVTDiYAPmkgPzcvE112RIl4cTEoSQAw4aDpAvK1G/YyOBOdehNtl3qkrKSagsCMoYbltZXL3i5BIfw+cTbS2EdmlKarxCrNnnlSKVxowyyC74i/p8ILnzhYp4/pzr0GAuGa7bLZ1WYhKd5aQlVCNTqeZz6QqYoJ7O2pQdGMACuFSgH40I9DE+RaKcMkmH/wMqWhRFSUgEEPll8Y5dbtn5qVKUButjfgkvQ91Y6Pab2TlQnlXzhb2xtMwWYJxHCpQdIYU5tnXjGYZyUq/IWeEZRt+hSuJQVaZOLLtEP0BD0jo0i7paFKUEVOJuQJc0jnFz2YqnjlX5eZh8nTJyClCZYS4JcqDUoctYf5CbehHitJbKFquySFzJ00sMylncADKnGKmwVjMy3JWAwSoq5DgPOC1su5S5CkqOJSiBTjoBBjYvZGbZZ0wzaJLYagvzplHYpaezPIjtaHoGEW+dnWmqnSqAzBuilCBi84de0AzLPC1e9s7OcZalHCQFJBZq51zZ/WMm2lo3Ck5UxY2uuIS5AmhgQQCkcDq8JJUTHS78kJmycKlUJGR0BeEu+LMEIQE0Ks6aDie8+MbhyemZ5GJXyQQ9mrm8JY5LfphLx3FJjk/snu15sydokBAPMsVeQHjHVkmHTeyaC0UtogTZZ2HPs1N/wAT6Z90cPsV3HIvnXy+cd9WaVjmV+3SuTaFrScMkqTnXMDXNgQ3hCpT4odCCk9itet3mXUZZd7QPVk8dAvK6kWuRhFFOCCMuZjndosqpWJKveTu+BY+hjcOTkqfZvkYeDtdEKlxpiZq1ixabuVLQlSiN6rajg+mVYorVWKE0+iRxa7DGzl8Ks9pRMQSCDUaEapPIx9HIU4ePmK0WJctKV6LLBs3zZo+jbgtva2WTM/mloPfhD+bwEmntG006YRjxQjHjHgTTnO1GzanmzELP8QqSlyBvM4LFzvYvGLd1WeZ2dQOTk/GMvmeJc9ctc1k0UAoAFi5oaOH6xXxqGSy2kQze6PXhFcUxVui4ZCEpQlRmTHB7RDhIIq6VAs+XFokvawrmTSVuSKaANyGkXLuSmXZ5QAAMsII72xeNYL22RjS494ecNn/AARY8nyqQtS7KzB8oo3jK/DTEl1MoAhnNdU5s1Y8vbaBMmYpLY1BgU5AEO4UfgIisFpVbCpUxQdJokZJBAbCOozgVGlbHvJc0omtplLnjeOAEhuPUkZQWu7ZY4AAoAaUiK02hEiUVrrwTqo8B84Xrq2vnSVEuFIJJKD7oc/p/lhmPaqhWdqMlvY0z9mZgyIPlAq1WdElT2ksGLJG8pRbTgHIqYYJ22Mv8IZyPefCEHML4HkBV9RHP7TNXOWVzFFR1J9BwHKHKFiefoctn0pXLBBLsDXnF3aW7wuzLfJKSX6ZebQDue8bPLQl5oSpO6pKgp25MKx5tJtrLmSlSZKSUlsS1UJAILJTmxIFT4RJ9OTnoseWKhTaBWzs2WmaO0ITiUHUcu86Q239PLy8G8xJBGRGWeukc/kAKSSaUPV6NF+wW+ZKIq6R+nTm3CLJwtaIcc0mrOi7OWbtJgxZABXy++UMtvvCWhLqUEpGpLDhnCXd17iRIM7MKAyNeQA4jXhChtHtOu0rdW6ke6gHdHPmecLhj1QeXJcrGu9faGApQkjFTCFvlzAaogHZtqwZgMxLPQrBL1zxOC+kLSA9Ymbjr9+MO4qqE82nY8XcBNJxKK2JbJm0yzo0Zb9llz5oYkuwAHpC1ct5GSp80vUfesdp2QsaTLE4EELG501PXSJXjlGeiz60Xj2RbObM/g5CUEgqdRUUhhiUXp0FO6C4Mb2i2JcgnKK5tAzFRyguauhCi6N5yqQq3nOCgqWQQvM6htCD3ZQ0TEuITtprEtKxMQojEQlQzrVlV5BoHLG0UYJKMiZVoIQOPGFy33WldoClAMAVKHFmAHqTFmZbiBvUiku2lZZPedIljadoulUlTBG2kyXhAlBSjUqUxCQ50B48uEKsjeUmj1A+kPt+3d/07gOw8fusKt03ee3TRwC54RbhmlA8/wAnE3NMIzpkydOlvLaVLYICQS6XAUVEVJoz6R2vZqyJlWaWhNEhLgO/vV+MIF339IsrInglTlSQkYiArPFWlQ4jo11W2XNlJXKUFIIoR6EaEcIOL+KoTkTU3ZeeMjV49eNF0Ke1F0KWoTEOVpoQCN5PQ0cfEwsWyeZSsKpawWBrShy9DDFtbtlKsyyhIxzQKjJKXyxHjyHlHLb32nnzpmJcxtAkJDJHADTzMJljUmX43NRt9DDIdVllk54Ev3ZFuRrGI2iKEjEHbNuVX6MDAax7ViXIShYUuaxegSkuTV+GlBpFW1zibKuYoMSFM1M14QO4+sHBJv5EGSMl0LVotJWtSjmoknqS/wAY3sVsVLWFIJBcZa1yI1HKKINYkBh1egE6LNotipinWoqPEnyEV5k2PCssWPJtYgnTevN+PyjVS0c97CNnfA46xasZoH1MV7C2EdB8YlSuo6wT6CgyrOXvHqfWPJcvEeUYqTvF+cTyksGeOAXZYswGXMHwj2YrdPM/f3ziFKyCTw+UezJpCSeAbv1jTmSm3K7PBiOEOw5wPx1gncdn7TEk6pPiCPrFW1WMoVlxHJxmIG1dG06sySwEb9pEUguQPB4mtKSgAkGuR0jrR1PskRN4ffWOmeyfaNiuzKfe35fAH9Y9D3GOUpXiqKQZ2ZvRUq1SlpqQsBuIVQjwJjJLRyO/z2ihawE9WOmcYqapw48C8be9U8C0ee/l0XxXEywTnljkSPDLyaK9rCVuCAQcwaiNrARhI5/ARHODGKo9E8uwTaNl7Ot3QQeS1DwDt5QCEoSpipJIOE0IbI5O2RbSLW2V+TZYEqSyVLBKlmmBLsG/qNfDvhYuqz9mnGtTqUp2dyRxPCoevGBni5LSH4ZyUhzlyElBxsEtUnKBFrnyQ/Y+8xY4d19H1I7opTbSpbYjQZJGQ+ZiaXLDQeLw0tzZRLNekJVuC0zD2nvkuTm76g6j5Qb2V2smWOaFAFUskdokHMcQD+oaeEE7wu9M5BBYH9KuB+UJ2ApKgqhBIbgxqT1+UPcaPOyR4uz6Juy9ZdolJmyVhaFZEeYIzBHAxaePnzZ3bSfYFK7LCuXMIKkLBbFliSxBSWpHebLacaEqyxJSpuGIA/GFNUDF3o45tXdipVsnIJKnUZgUanCver0qO6DuyexklVnEy0Ssal1SCSMKdKcT73eIp2ad+NvKYAdxziPCUCGAVo7Af3GOkSgAMg2kL6Rblm5Pj+O/7ODWiyTbRPC1jBj90AMAhL+6DUiuepMFkXYFWYSJj4gpRGHUAuFcu+KGwa1TJ81cwlS8KaqLlnP0hgtKhimcyzjpl98Y2SceySUlJWkIl6XJ2S2xOAMXzEUAYar7s2KWTkUgnubKFImDg2xTr0bkxBMESAOQNTQdTDeLks9nSVLBmKDirZgVwjIAcTGymoh48Tnb9CtLBSkO4cOIv2JGJaQ+rnurFFczESXJ659Dxi1YZzL5AfKDfRkNFq87EyipGWbDMPr0rEV3ycQ/ui4i04kvz417xk0VzOEsHCM68njIv0dJe0aWvdmKTzDdGjSch09PNWvdFadaCZoUXLiLVoFABR865CDF+wrsv/FPJJ9UwYtlmClBTGmYGo6awL2LspKphOSRhBPUH0HnBG3zymgq+R+XDqa8BCMm3Q/H+TxVzS1LExDGlQwrzbjFq9LvBkqSACSKcn+UCbPa2LaRcUqZhMwOUp95RyH35RI4yvsvTjT0L9ouoyw1SQz8MnNe/wBYNbI9lJtMtU/3S/8AYqhSpX3R3g5YVCYkGlfsiFyart7UEAMVzEy6cMQSKcWh+LJKbpkubHHGuSO1WyaMBVwBPkTEMqfiFOHwGkEv/LiE2bsUEhksFGpO6zq40gBa7SmzMJ5CC1MziAYEpAqRC8sHHsLHNS6PLomkLUk618D9Yt3taBLkrmH9CSevAeLQFuW8hNnEoSrCCp1EAJqH1L8NIs7YTWsUz+wf5phuJaRk/uEO02lU0qUouT9+EeSJUaSxQDuiVcxqRetHI9mTmI+/v6xNLtVKQJnTnV4xKidkBBBJl5NsLtATaiSy0rH/ALgY9U/Mehi2mZSmf1irfU4qkLDsUkKGtHYt3GFzAntAFB3d5g7tHctob2FluoqBY9iiXL1OJSAEh+IDnuMcDloJ1JJehEGr62gm2hMtMzKXLQhIdw6Utibiqpf5QmSsmjKnZ0L2c3fgshmkb09T/wBoLDzBPfDgUFRzoKCBtyy8MmUgBglCQ3RIjW+L6Fnwg/qfVssPziPJt2V41qjkWw81rURxQr1SYZkrdzxJ9TCbsvNa2S+bjxSfjFmXtiEKUlSCQCoOkirEjI/OKskW3okTVBHaNeGSeZA+/CEsmC977QJnpAQlQZTlyGZjk3WAq18IyCrsyz0TGLjMeukGbbfgtASk4wp6s2HiQKu2ZgGo/T5xNYUvNT96GDaTdmqbSaRbm+9FaZNZuviOEWrSllRTmJr1gjPQXutUtScGMomEulR/hqH8r/pI58YrW2YcRFHBYtUODxgY5Bplw4xPZpnL774BQad2G5pqqLCVHtAwBIrWN5qEqLrCgeIUD5UiFNZidawVnI3SAk1FA1PGGC/ZvcNqmEqQgnsxVXE6JrU90FLTLUwBDHPV26Fz5CJtkbOlEtS23lZnkCaesMEkAOQAH1Aqe+Jp7ZTjm4xoVrtQQskhsm8YZ7W9pmiwyvdQjFPI1WA6UdMRBI5NpAi8rQJWNTB6YeucNfskux5MycarmTDvHMgNr+4qMYl2wpy6RWVs+qyWabOXkhIISmu84Dk6JqPpFT2V2KVMtxmFBJQgqGKoSskMrmcwOsPHtHlYbtnN/wDX/wDomKXslukS7GqcQypyyQf6UHCP8sRg8cVGxWSbnQ+iKN8XWifLKVAHVJ4HiItCaKh66iPJkykHOSaoXG07RzzZ6yqlrnJIbDMY/wDFMebaW1pCZQSpSpqqMHYIZSifId8Ml4ywFuP1Z9R9IXtoJiSZaSW94u7KybdauROXCFw1RQ3crEtCWIBDEDWnjFe0TSQddR8R4ekMUyxJmEqKiVbtQSwGQbFUuedDSBF73fgWCGIxVZtDXKKfqK6ZjmkATM3vCLkpW93QOUd8dRF2zmqj9/dIaajJcyh8YrXmv8tTapMSBVerxTvZf5Ku7zb5QEujmBZSmY/76wRSrEzDG7Bh7znSLFx3CmfZJ8wK/MlVCXoUs5fuCgPpFG6by/DrTNFSCcIPFqHuMKsmr2O9j9pEyzjspklK1IZL4mNNCwNdPhC3tVtSq2T+0IwpAZKc2GtWDkmBNqtT5AOsYlHMkmuenOJbuu5cwHs0lTM7c3b0MDxXZrk+iO4piUWqWpRYBTkmjUMB7Qt1KPEn1MWJgrFKGoWyWSrOMJbQR5Zk70XJ0rdjGjiokwb2SsQm2lKTUAKJ6Ny6iAKRUiHb2e2U9pMVwQB3mvwhWX4wbHYFyyJA/aWzoRaCEBgw1Jq54wvrmVgjftsP4qa+imH9sCjKIzFDBQ+1WZk+51+TcKiWSc4gAiaVkYMWizZ1stJLUI9YZ5kpQS5BA4kEDxIhPOX3pHTb4tWGxg6lBP8AjCMs3BqinDiU07fQIuS0AJDaufEkweRaN3gPSEix3gpCEhgwA6xcm3lMUgnFu0cAadY5x/IMLlqKso3ta1zJhNGBYAcO+OybCg/+GyOzVhOBzzJJJfvjj4LdDl0hs2I2q/DEyph/KVUHPArj+0/esNnH40hcZfLY9+028P8A0xT5qVKB8XP/AGwc2VSEWKVLpilypeIDQqGKo0OsI/tTvBB/DyQcSSROUB/Lkluu8e6Og3GUEFaVOJrKS/DCGbkxFIXH+Q5KieWN5R6eTxupe6eQMUbNaibXPQ9EiUw4YkqJ+EXymiuhgGqdG2BrwU+LoD6wm33aR2r/AMmEMK5pUwHMlTd0NVrXvHmj5xz1NpPbTpoySuj1xBywA5skd5gsfYxotrSUVCwlsJAeoZykqYEUrk8BL8tIJzBIfIMN4f7pBC+bYEy8JIUSt+X5aQkEqFauaad8LVqnlXAdKCKFcnbExi+7KwO+mLtn909YoS/eHQwQle6PvOGMdErKUzHgYpXsSZagORPcYszclcopW2buHmQPnAS6BYeu6yokXSVp/iWlWA/tBVQcmB/5QCtd2KlWcKKXCyFA8EkKz8jBSevHZ7JJTnhJP7pkxQH+IHjDfPu0GWEgBmApkwp8Imbpth8F9OK/ZyyRZlzFBKUlRyp6x2rYrZoWazAKH5i95fXQdwipcGziEKxYQOg0HHqYYrXeCZQTiLYnbuZ/UQM8gOPE2ziVtu9CJJIzwvC1JQMQHGGO1WsTpQTLOJRDYRn3iF1UpSF6lj6GvnDY3QrJVqgiqyth5nSPLQaRatS3Skj7yinazSkdBnZVTK0uUcD8/pHQNjFJlSkPnNUfJ6eAhLlgCWx4F4L7NXugJlpUSDLUVpI1SoMocjmYVluUf2P8eoTV/gFXmrtbXMKQ4K1eX+oMosI7JIIyaBtkQ1tIGRxHTUPpnnDHOFI2TqkLStsrWa55KhiwDmIE7QWdKFpAAAw6deUHrqOEq5k+NGgLtRIdaeDFu41HmIyDfI6SXEGXfd6p81MtFSo58Bqe4Vh92vVgs6g1AjCOT0BgDsUlMozZqgd1KQCQ1FKr6CGXabCuWocU/BxC8srml6RXghWJv2xFs6d0RbkKL0Z6htCGqDFOymJlTCCCNIqe1RBjm4SUl6JAwGuBWXEHgecTJWACCekeXcJ09c3AlKkpACnACSw3QSP1cDnSKNoQQdQR+lTg/WOi2tMfOOPI+a/a6/z+P4CEy2KXhxKKsKQkPVkj3UjkI67sbeoF0pmKP8DGCdRhLj/Epjl2yF0fiphcHBLAUvmXokdax1e23WhN1z0SUBKTvMOqCT4CFrb4v8hZpQbUsfVFfYe2rnTJk9fvTipR4MCkJHcBDxJNW5Qo7NWfsxKA93sgA2pISTDXZlbx6RknchKXxFa9p2Eucgkv3PHM7Pa1YQxAdfaaZghs88soeNvrV2cmY2rpHeW9DHNJqt0CGYoWg5q/ZYvKe5qADqz151JipMMazFUEZMMURVKgUqVEUlVanSCCZ6TkQfvnAcy8W7m5YDrD9bLGkSgkgEAAZcBCM2b6dD8ONzsUbQA55iA14LogdT6fOGS87CESio0OQHWFm3q3h+34xsZqatC8sHHTD2ytlK7TLf8AQHPIJDDzaOkS0AlvtoR9jTvTFccI9X+EOthWCryiaQyb+VINWNNPvujn3tJvDFakywogSkB6tvKqf8cMP6JgAzyjkd52sTp0yYf1rUanTQZcAIAp8VbbEyUtSVApNRrrzieVOxGuf1iolTGmkeF0nprHoezxg0HMqmYLRXmOzaxPZznzH1i9a5Qwvyidvi6KVD6isE2pJwBPEV6RDKcJDGoyI5RLb3JUGoAA+nSILrs9XOT91YNaiKludBm4pRx4lCvH76weWuKFkFeg+Ii1MPSJ5O2Prjo2spoRzfwaJzLxFyHb1p8oqWVdC4Y4qfERcUuh4xjNiVLXaGQtCamZhSAMmevm0WrXeqME1WeHCgauoJLgd5HjAu1FQq1RUNmIXJt4FQRLAZIJpxUpRJUfLwjVj5BfX4Ki3Z117otJD0iIWUgPG8ldRD7skaa7Gz2YodNqfLEjyx/SC9t2eRPmJxIGBi5FDicYQ3MPWAXsutZHaoAfGtNXpQF9NAY6SJf6UMVBicmS71MLm2paHQVx2QXBc8ixysILFe81VKrllWkH7JLC7LNSKgpWKftijY7qALl1K+PMxZm2wymQmhWvNnYMMhqSYDlTsPjapAjZu2GZJlAM6CU1LZVFf2kQ2WNRxF3GnIxz6faewn2gJDhK0LABwM4csf01IEVrb7RZqCFS5MtJT/Mpa3Hdhgsslz0ZCEnAz2qTS6UjIzR5JeEOcqsEtodr12wpEyWEqCip0ndOaWwmorz0gOlTqinCqiczeYax6TEZVvRvxhphNcUnFaE/0urwy82h2tBcQrbOyd9SuQHx+UMM1VI8vync6PT8VVCxf2otHupHEnwFPWFK2r3/AAEHL6m4pxHBh8/hA6VdS5yjhDB8zQeOsU41xgiDyJ3kD2xq6TD/AFJHlDvdisydKQnXT2dnZCiEKXhLKNFHInFpWHGRLISeRLwuZl3KzL8tpl2Wcp64CB1VQescqJf9UPm2NsazYAaqWkdw3j6CERS+B8oGJbhT4AAKpVozE4rpTu0+PlE34GZQYQObxas1wzFAqPuggFuJyHkYtZ4i2Ty0lMnFqQPGkELQPy08wI9lXOUoxrBSjnke/pAi9L27QhMsEJD6s/yETtcnotUuMd/4b2uz/mEgsWzHCIk2djmc3igCXcHw+cW7JayThVmcvlD0lVEknbsZLIqh6D1iaaYp2Q0HSJTOzeJCuXZashcPnUxOs7vWKdmmjD4xa7YYRGMyIOt9owvyDnuEKNnWMQP9Q9YZL5mMhVXJByHGnGFUKijGtCJvY5Ky7oFC0762yDt4fMGCCV/lg8oF3bdsztcC0qQZlahjhL73g/hAR9sfPbSG+4ZapV3goUUFQK1EMFOr3A5jXZi+51ktJnPjBDTEqJJWkHIE68D84tXolHZywACAQEtwDUHhAGXMcFXAjwo8ZjfJNh5YcGkfQ1gvOXNkpnILoUnED8DzGUKd6W3HPlcDMS39p+ZhQ2Z2pXZgJKkiZJmzKJKinCVLwlQUxdOTjrDNflvlzJslUpnQoAhNU+8Miwc8Yl8l8V/hV4MOeT9P/h7fsjDJWtt6ZMDno9P8BCRfKgEk8IftrThlykakqWe4MPUxzfaJZLpHAk9B9tHfdOjo/HHYEQsFRI0AHU6+ZMWJYirZ0snrFk5d0etFUiBHiDWJkxCjKJsNHjTQ7cSN0nnF+3TsKSTwiK65WGWnmH8awN2jtrIwjNRbu1jyZLnk/Z6if08W/wAAErK5nMn1MONmu9RS+XAcYRzaez3wxKSCAcneHzZy/UWiW6d1SaKScxzHEHjFs9LR5N29i3tlZ2WijbnxgFJviej3Z00Ub3yzcGOkM23h35fQ+ohOXHR2ti56egpaL/mzpaUzCFYMi28eGI6xTMw8+4CK8mZhIi+kUjXBDI+TkiqRZCIIpsKUyCFqEsqL4lpm4g2iCkFJ+sDyl84iErAkstYSAXAUQPCDlFsRFpEe0t8lf5SVFUtLMVBics0nhkIAqVRu94v2qSCjEQA5z1A0A7oohRc0ozANkNI5JIxuyxY57Bhn91PH/UVZyyVkilemsWrLIWmrAggtXwMRTpZwkqArlxf/AEDHHDDddrCkobNmUNXeJ7Vx4aZf7hfu2ZicEsHd/p3QdRZEiXqXy6QiUVEog3M2skygDO+Wrc4urJDhXypxgbdtqSd00KThHAg8YJlWR9M4CXZqBV6yXlkUPDoaZwNsGys+cMSEEjiMvE5wYvJW6wdu5tO8Raue+58uWUDCEAULbw7sjDVLjGwHHlKirLk4UpSdGB8WMNtplJ7QboCgDvHNmNOcJlrtiQUupg+r/CD1+7YpmWZQlgiYQKsQzVcHuhdNoo5KMk/wUrTNIKBqAonzA+MDZE3dIdnPwi/bicW8XUEIc8ynErzVAxKPUen1hsVSoGb5SsuCYVoAP6QP+5/jDRsnfkqXNSZpqGZLhIUrQuqnCkK1kTQ9DGiJWOYlLsSpn4Dj4QnJjjJ2/Q/FknCLUX3pnQ73t0yYpRmkEpcBsmzz1+kJ15jcmk5nCkHTME/Dwg9aFlKeLanXrAS3T3lMR771YhnPHiPhCcP3WMz/ABgogURKo0iECsSykPHqkJsBSLFhsylrSnR/LXyiKXNSCQSHBy1MGdnStRKykACiWyPEiF5Z8YtjcceUkg72dOkJd9z8U8jRNO/WHRdswpNNI56VlRJ4kknqYi8aO7K/LlUUkVLyO4ANT6Rpcl6rkT0qSWdgpw4I5jPNjSN7ZM3pb6lR7qCKM4YZiWHAjxyipvdHmyh8ea/NDhtZaxMEoj+Uv1plyhYVBm956FhKkFwXfrTTQwJmy9YGPQE+yrNgpZ1ukHkIGLi/ZDuiDACiktFOdPCgwGfHhGRkG2YiFSx+qK0ydiJIoEhoyMhZpKFUpEM1KWwq1y68XjIyNOLdw3SCsqd0BjXyEHbysK+zUsAYUgPXizADm4jIyEt3LZUvjjTXsE2azitM21cMQeNXeCd1WNNXyrRzxjIyFzHYYpkM+zntGSTQPU0EVrySpMxUtwySzjXnGRkNxJPsRmbi3RZuu6JUwS0KlY1lS1AlRZQCS4LEEMz8/I6GxpxsEsEjjQu+FuG60ZGRkm0zMaTov3nZvz5wyZPowHqIDTVVUQGy55NHkZBhsls01iebwQuGW89Ks8IV6RkZC8nTHY+0HbXNf74QtWu8MZUgVYljk2rc49jIRiWx3lfaiuuzFOE5u3jyiSzzUAEKocoyMi2Em1sg6ZoJiVLOAAkZqUKeGsOt3yMEpDfyj6+cZGRN5Em9FfifcyVUsEEEaRzxIc4RxbrGRkd43sLy/RFtJZghUtv5PRRgValupJ4AfGMjIojtEMtJr+i3ZpgU5Geo4GJDy8IyMjWIIJhfSLl3ZHrGRkaZez//2Q=="/>
          <p:cNvSpPr>
            <a:spLocks noChangeAspect="1" noChangeArrowheads="1"/>
          </p:cNvSpPr>
          <p:nvPr/>
        </p:nvSpPr>
        <p:spPr bwMode="auto">
          <a:xfrm>
            <a:off x="368300" y="-614363"/>
            <a:ext cx="2409825" cy="189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086" name="AutoShape 26" descr="data:image/jpeg;base64,/9j/4AAQSkZJRgABAQAAAQABAAD/2wCEAAkGBhQSEBUUExQWFRUVFxcYFxcXGBgYFxkYGBgXHBcXFhUYHCYeGBokGRcXHy8gIycpLCwsGB4xNTAqNSYrLCkBCQoKDgwOGg8PGiwkHyUqLCwsLCwpLCwsLCwsLCwsKSwsLCksLCksKSwsLCwsLCwsLCwsLCwpLCwsLCwsKSwsKf/AABEIAMcA/QMBIgACEQEDEQH/xAAcAAACAgMBAQAAAAAAAAAAAAAFBgMEAAIHAQj/xABCEAABAgMFBQUGBAYBAgcAAAABAhEAAyEEBRIxQQYiUWFxE4GRobEHMsHR4fAUI0JyM1JigqLxkiSyFRYlQ1Njs//EABkBAAMBAQEAAAAAAAAAAAAAAAIDBAEABf/EACcRAAICAgICAQQDAQEAAAAAAAABAhEDIRIxBEEiEzJRgWFxkbEU/9oADAMBAAIRAxEAPwDphMakxhMaExMUHioG7QK/6eZ0+IggTAvaE/8ATTP2/ERjNEp6RukxClVB3xulUJHEzx6DGjxmKMOJCY2eIXjcqjjSxKVD/dX8GX+xPoI55KMdDu0/ky/2J9BBw7An0XgY3BiJJjdJhoklBjaIwY2BjjiUGNxEQMbgxxxKIx41BjBHHG+KPUmNWjYRgLNgY2jQRquazPGgkrR7GuKNo4wxoyMjI1I4yPY1JjHjuRh7HrR48VLRe0pBZSwD98IKzgGTGsCNp9oBZZClDCZhohBIck6tmQMz0jnEm/xM3p00mYakntA3AJw0A1YQKi2Nct0dbUYGX6l7PN/aYVdhdq1zJhs81eN0vLUalwASknUM5c8IZ7+nBNnmEkDcVmWq2VYGSp0anexHlndHf6mJEmK1nnJKQxBbgYmCoSPJnhdvO/VpmFKaYS3XrB4qYdIrXhdsuYlRfLCaDQvX74xsZJPZjg5LTFxV+TnfEemkXJW08we8kHmKREq62CmD4RvZ86t3RTcRTUWTPlH2M9m2jlmWpRoU/p48GiNXtMtYO5gSAAAnC4YBquamFyhpqafKNkWVTYcJKqt990Yoxjs5ylJDbYfataksFplrqHOHCSNRQt5R0nZ3aeVa0YkOFD3knMfMRwOZKwKIUGIzHOGn2eXuqXa0IFUzDhI9COcE1a0Cm06Z2wGBW0O1EqxoCpjlSvdQPeU2fQc4ICZHGb/tC7TaVrVq+EcEgnCOVB4mFqmMd+g5P9rU8qdMuWlPA4if+Tj0gpdXtZClhM6VhBLFSVEtzKSHz5xzeZJaNUloZSYu2j6MslsRMQFoUFJORBcRMDHKvZjfhTOVI/SoFQ5KGfl6R1NJhbVDIu0bTJgAclhEMy8EAE4gQA5IIbxjy1zsCSqgYEknIAB3PKOJ31f67RMWcQwu26ML9WAfvjkrObobr89qxSSmSlGoCnKu8ZCnN+kLJ9oNoDkrUQdFKKurZaeELJln79I0waHjDEkhdnS9mvasMWG0JU3/AMgqT+9PHKqfCH+69opM+iFV4Gh4+kfO3ZpamcGNn9pptmUCkuBTCqobSjjI5VjGjD6FjIWdjdtJdtQ1EzU+8l8x/MnyppzzhmgejTUxrMmhIJOQjciNJqHEDRpzDbv2hWmWtUqSgykA4TMKaks7Bww9Y5pPta5iipaipRqSS58467tJZ0zrSpKkhSBRtHLYj1endAG0ezuQouFLRyd/WAWeK0yn/wA0mrTKm3+zaFlc8GYqaTLDEjAlIoWDfHUwvSNnsYSeZCtIZdnNtPxuKRPSkLUDhIolbZpY5KZz3QLtEtVnmFClULlJZ8Q4ZZ8Y2bkujsSg+yhc9nVZreFpGJCc6tRYKWB1Id+6K9rmz7xmBSlMkk4U1wpHIa9czBGbZMakrVTDiYAPmkgPzcvE112RIl4cTEoSQAw4aDpAvK1G/YyOBOdehNtl3qkrKSagsCMoYbltZXL3i5BIfw+cTbS2EdmlKarxCrNnnlSKVxowyyC74i/p8ILnzhYp4/pzr0GAuGa7bLZ1WYhKd5aQlVCNTqeZz6QqYoJ7O2pQdGMACuFSgH40I9DE+RaKcMkmH/wMqWhRFSUgEEPll8Y5dbtn5qVKUButjfgkvQ91Y6Pab2TlQnlXzhb2xtMwWYJxHCpQdIYU5tnXjGYZyUq/IWeEZRt+hSuJQVaZOLLtEP0BD0jo0i7paFKUEVOJuQJc0jnFz2YqnjlX5eZh8nTJyClCZYS4JcqDUoctYf5CbehHitJbKFquySFzJ00sMylncADKnGKmwVjMy3JWAwSoq5DgPOC1su5S5CkqOJSiBTjoBBjYvZGbZZ0wzaJLYagvzplHYpaezPIjtaHoGEW+dnWmqnSqAzBuilCBi84de0AzLPC1e9s7OcZalHCQFJBZq51zZ/WMm2lo3Ck5UxY2uuIS5AmhgQQCkcDq8JJUTHS78kJmycKlUJGR0BeEu+LMEIQE0Ks6aDie8+MbhyemZ5GJXyQQ9mrm8JY5LfphLx3FJjk/snu15sydokBAPMsVeQHjHVkmHTeyaC0UtogTZZ2HPs1N/wAT6Z90cPsV3HIvnXy+cd9WaVjmV+3SuTaFrScMkqTnXMDXNgQ3hCpT4odCCk9itet3mXUZZd7QPVk8dAvK6kWuRhFFOCCMuZjndosqpWJKveTu+BY+hjcOTkqfZvkYeDtdEKlxpiZq1ixabuVLQlSiN6rajg+mVYorVWKE0+iRxa7DGzl8Ks9pRMQSCDUaEapPIx9HIU4ePmK0WJctKV6LLBs3zZo+jbgtva2WTM/mloPfhD+bwEmntG006YRjxQjHjHgTTnO1GzanmzELP8QqSlyBvM4LFzvYvGLd1WeZ2dQOTk/GMvmeJc9ctc1k0UAoAFi5oaOH6xXxqGSy2kQze6PXhFcUxVui4ZCEpQlRmTHB7RDhIIq6VAs+XFokvawrmTSVuSKaANyGkXLuSmXZ5QAAMsII72xeNYL22RjS494ecNn/AARY8nyqQtS7KzB8oo3jK/DTEl1MoAhnNdU5s1Y8vbaBMmYpLY1BgU5AEO4UfgIisFpVbCpUxQdJokZJBAbCOozgVGlbHvJc0omtplLnjeOAEhuPUkZQWu7ZY4AAoAaUiK02hEiUVrrwTqo8B84Xrq2vnSVEuFIJJKD7oc/p/lhmPaqhWdqMlvY0z9mZgyIPlAq1WdElT2ksGLJG8pRbTgHIqYYJ22Mv8IZyPefCEHML4HkBV9RHP7TNXOWVzFFR1J9BwHKHKFiefoctn0pXLBBLsDXnF3aW7wuzLfJKSX6ZebQDue8bPLQl5oSpO6pKgp25MKx5tJtrLmSlSZKSUlsS1UJAILJTmxIFT4RJ9OTnoseWKhTaBWzs2WmaO0ITiUHUcu86Q239PLy8G8xJBGRGWeukc/kAKSSaUPV6NF+wW+ZKIq6R+nTm3CLJwtaIcc0mrOi7OWbtJgxZABXy++UMtvvCWhLqUEpGpLDhnCXd17iRIM7MKAyNeQA4jXhChtHtOu0rdW6ke6gHdHPmecLhj1QeXJcrGu9faGApQkjFTCFvlzAaogHZtqwZgMxLPQrBL1zxOC+kLSA9Ymbjr9+MO4qqE82nY8XcBNJxKK2JbJm0yzo0Zb9llz5oYkuwAHpC1ct5GSp80vUfesdp2QsaTLE4EELG501PXSJXjlGeiz60Xj2RbObM/g5CUEgqdRUUhhiUXp0FO6C4Mb2i2JcgnKK5tAzFRyguauhCi6N5yqQq3nOCgqWQQvM6htCD3ZQ0TEuITtprEtKxMQojEQlQzrVlV5BoHLG0UYJKMiZVoIQOPGFy33WldoClAMAVKHFmAHqTFmZbiBvUiku2lZZPedIljadoulUlTBG2kyXhAlBSjUqUxCQ50B48uEKsjeUmj1A+kPt+3d/07gOw8fusKt03ee3TRwC54RbhmlA8/wAnE3NMIzpkydOlvLaVLYICQS6XAUVEVJoz6R2vZqyJlWaWhNEhLgO/vV+MIF339IsrInglTlSQkYiArPFWlQ4jo11W2XNlJXKUFIIoR6EaEcIOL+KoTkTU3ZeeMjV49eNF0Ke1F0KWoTEOVpoQCN5PQ0cfEwsWyeZSsKpawWBrShy9DDFtbtlKsyyhIxzQKjJKXyxHjyHlHLb32nnzpmJcxtAkJDJHADTzMJljUmX43NRt9DDIdVllk54Ev3ZFuRrGI2iKEjEHbNuVX6MDAax7ViXIShYUuaxegSkuTV+GlBpFW1zibKuYoMSFM1M14QO4+sHBJv5EGSMl0LVotJWtSjmoknqS/wAY3sVsVLWFIJBcZa1yI1HKKINYkBh1egE6LNotipinWoqPEnyEV5k2PCssWPJtYgnTevN+PyjVS0c97CNnfA46xasZoH1MV7C2EdB8YlSuo6wT6CgyrOXvHqfWPJcvEeUYqTvF+cTyksGeOAXZYswGXMHwj2YrdPM/f3ziFKyCTw+UezJpCSeAbv1jTmSm3K7PBiOEOw5wPx1gncdn7TEk6pPiCPrFW1WMoVlxHJxmIG1dG06sySwEb9pEUguQPB4mtKSgAkGuR0jrR1PskRN4ffWOmeyfaNiuzKfe35fAH9Y9D3GOUpXiqKQZ2ZvRUq1SlpqQsBuIVQjwJjJLRyO/z2ihawE9WOmcYqapw48C8be9U8C0ee/l0XxXEywTnljkSPDLyaK9rCVuCAQcwaiNrARhI5/ARHODGKo9E8uwTaNl7Ot3QQeS1DwDt5QCEoSpipJIOE0IbI5O2RbSLW2V+TZYEqSyVLBKlmmBLsG/qNfDvhYuqz9mnGtTqUp2dyRxPCoevGBni5LSH4ZyUhzlyElBxsEtUnKBFrnyQ/Y+8xY4d19H1I7opTbSpbYjQZJGQ+ZiaXLDQeLw0tzZRLNekJVuC0zD2nvkuTm76g6j5Qb2V2smWOaFAFUskdokHMcQD+oaeEE7wu9M5BBYH9KuB+UJ2ApKgqhBIbgxqT1+UPcaPOyR4uz6Juy9ZdolJmyVhaFZEeYIzBHAxaePnzZ3bSfYFK7LCuXMIKkLBbFliSxBSWpHebLacaEqyxJSpuGIA/GFNUDF3o45tXdipVsnIJKnUZgUanCver0qO6DuyexklVnEy0Ssal1SCSMKdKcT73eIp2ad+NvKYAdxziPCUCGAVo7Af3GOkSgAMg2kL6Rblm5Pj+O/7ODWiyTbRPC1jBj90AMAhL+6DUiuepMFkXYFWYSJj4gpRGHUAuFcu+KGwa1TJ81cwlS8KaqLlnP0hgtKhimcyzjpl98Y2SceySUlJWkIl6XJ2S2xOAMXzEUAYar7s2KWTkUgnubKFImDg2xTr0bkxBMESAOQNTQdTDeLks9nSVLBmKDirZgVwjIAcTGymoh48Tnb9CtLBSkO4cOIv2JGJaQ+rnurFFczESXJ659Dxi1YZzL5AfKDfRkNFq87EyipGWbDMPr0rEV3ycQ/ui4i04kvz417xk0VzOEsHCM68njIv0dJe0aWvdmKTzDdGjSch09PNWvdFadaCZoUXLiLVoFABR865CDF+wrsv/FPJJ9UwYtlmClBTGmYGo6awL2LspKphOSRhBPUH0HnBG3zymgq+R+XDqa8BCMm3Q/H+TxVzS1LExDGlQwrzbjFq9LvBkqSACSKcn+UCbPa2LaRcUqZhMwOUp95RyH35RI4yvsvTjT0L9ouoyw1SQz8MnNe/wBYNbI9lJtMtU/3S/8AYqhSpX3R3g5YVCYkGlfsiFyart7UEAMVzEy6cMQSKcWh+LJKbpkubHHGuSO1WyaMBVwBPkTEMqfiFOHwGkEv/LiE2bsUEhksFGpO6zq40gBa7SmzMJ5CC1MziAYEpAqRC8sHHsLHNS6PLomkLUk618D9Yt3taBLkrmH9CSevAeLQFuW8hNnEoSrCCp1EAJqH1L8NIs7YTWsUz+wf5phuJaRk/uEO02lU0qUouT9+EeSJUaSxQDuiVcxqRetHI9mTmI+/v6xNLtVKQJnTnV4xKidkBBBJl5NsLtATaiSy0rH/ALgY9U/Mehi2mZSmf1irfU4qkLDsUkKGtHYt3GFzAntAFB3d5g7tHctob2FluoqBY9iiXL1OJSAEh+IDnuMcDloJ1JJehEGr62gm2hMtMzKXLQhIdw6Utibiqpf5QmSsmjKnZ0L2c3fgshmkb09T/wBoLDzBPfDgUFRzoKCBtyy8MmUgBglCQ3RIjW+L6Fnwg/qfVssPziPJt2V41qjkWw81rURxQr1SYZkrdzxJ9TCbsvNa2S+bjxSfjFmXtiEKUlSCQCoOkirEjI/OKskW3okTVBHaNeGSeZA+/CEsmC977QJnpAQlQZTlyGZjk3WAq18IyCrsyz0TGLjMeukGbbfgtASk4wp6s2HiQKu2ZgGo/T5xNYUvNT96GDaTdmqbSaRbm+9FaZNZuviOEWrSllRTmJr1gjPQXutUtScGMomEulR/hqH8r/pI58YrW2YcRFHBYtUODxgY5Bplw4xPZpnL774BQad2G5pqqLCVHtAwBIrWN5qEqLrCgeIUD5UiFNZidawVnI3SAk1FA1PGGC/ZvcNqmEqQgnsxVXE6JrU90FLTLUwBDHPV26Fz5CJtkbOlEtS23lZnkCaesMEkAOQAH1Aqe+Jp7ZTjm4xoVrtQQskhsm8YZ7W9pmiwyvdQjFPI1WA6UdMRBI5NpAi8rQJWNTB6YeucNfskux5MycarmTDvHMgNr+4qMYl2wpy6RWVs+qyWabOXkhIISmu84Dk6JqPpFT2V2KVMtxmFBJQgqGKoSskMrmcwOsPHtHlYbtnN/wDX/wDomKXslukS7GqcQypyyQf6UHCP8sRg8cVGxWSbnQ+iKN8XWifLKVAHVJ4HiItCaKh66iPJkykHOSaoXG07RzzZ6yqlrnJIbDMY/wDFMebaW1pCZQSpSpqqMHYIZSifId8Ml4ywFuP1Z9R9IXtoJiSZaSW94u7KybdauROXCFw1RQ3crEtCWIBDEDWnjFe0TSQddR8R4ekMUyxJmEqKiVbtQSwGQbFUuedDSBF73fgWCGIxVZtDXKKfqK6ZjmkATM3vCLkpW93QOUd8dRF2zmqj9/dIaajJcyh8YrXmv8tTapMSBVerxTvZf5Ku7zb5QEujmBZSmY/76wRSrEzDG7Bh7znSLFx3CmfZJ8wK/MlVCXoUs5fuCgPpFG6by/DrTNFSCcIPFqHuMKsmr2O9j9pEyzjspklK1IZL4mNNCwNdPhC3tVtSq2T+0IwpAZKc2GtWDkmBNqtT5AOsYlHMkmuenOJbuu5cwHs0lTM7c3b0MDxXZrk+iO4piUWqWpRYBTkmjUMB7Qt1KPEn1MWJgrFKGoWyWSrOMJbQR5Zk70XJ0rdjGjiokwb2SsQm2lKTUAKJ6Ny6iAKRUiHb2e2U9pMVwQB3mvwhWX4wbHYFyyJA/aWzoRaCEBgw1Jq54wvrmVgjftsP4qa+imH9sCjKIzFDBQ+1WZk+51+TcKiWSc4gAiaVkYMWizZ1stJLUI9YZ5kpQS5BA4kEDxIhPOX3pHTb4tWGxg6lBP8AjCMs3BqinDiU07fQIuS0AJDaufEkweRaN3gPSEix3gpCEhgwA6xcm3lMUgnFu0cAadY5x/IMLlqKso3ta1zJhNGBYAcO+OybCg/+GyOzVhOBzzJJJfvjj4LdDl0hs2I2q/DEyph/KVUHPArj+0/esNnH40hcZfLY9+028P8A0xT5qVKB8XP/AGwc2VSEWKVLpilypeIDQqGKo0OsI/tTvBB/DyQcSSROUB/Lkluu8e6Og3GUEFaVOJrKS/DCGbkxFIXH+Q5KieWN5R6eTxupe6eQMUbNaibXPQ9EiUw4YkqJ+EXymiuhgGqdG2BrwU+LoD6wm33aR2r/AMmEMK5pUwHMlTd0NVrXvHmj5xz1NpPbTpoySuj1xBywA5skd5gsfYxotrSUVCwlsJAeoZykqYEUrk8BL8tIJzBIfIMN4f7pBC+bYEy8JIUSt+X5aQkEqFauaad8LVqnlXAdKCKFcnbExi+7KwO+mLtn909YoS/eHQwQle6PvOGMdErKUzHgYpXsSZagORPcYszclcopW2buHmQPnAS6BYeu6yokXSVp/iWlWA/tBVQcmB/5QCtd2KlWcKKXCyFA8EkKz8jBSevHZ7JJTnhJP7pkxQH+IHjDfPu0GWEgBmApkwp8Imbpth8F9OK/ZyyRZlzFBKUlRyp6x2rYrZoWazAKH5i95fXQdwipcGziEKxYQOg0HHqYYrXeCZQTiLYnbuZ/UQM8gOPE2ziVtu9CJJIzwvC1JQMQHGGO1WsTpQTLOJRDYRn3iF1UpSF6lj6GvnDY3QrJVqgiqyth5nSPLQaRatS3Skj7yinazSkdBnZVTK0uUcD8/pHQNjFJlSkPnNUfJ6eAhLlgCWx4F4L7NXugJlpUSDLUVpI1SoMocjmYVluUf2P8eoTV/gFXmrtbXMKQ4K1eX+oMosI7JIIyaBtkQ1tIGRxHTUPpnnDHOFI2TqkLStsrWa55KhiwDmIE7QWdKFpAAAw6deUHrqOEq5k+NGgLtRIdaeDFu41HmIyDfI6SXEGXfd6p81MtFSo58Bqe4Vh92vVgs6g1AjCOT0BgDsUlMozZqgd1KQCQ1FKr6CGXabCuWocU/BxC8srml6RXghWJv2xFs6d0RbkKL0Z6htCGqDFOymJlTCCCNIqe1RBjm4SUl6JAwGuBWXEHgecTJWACCekeXcJ09c3AlKkpACnACSw3QSP1cDnSKNoQQdQR+lTg/WOi2tMfOOPI+a/a6/z+P4CEy2KXhxKKsKQkPVkj3UjkI67sbeoF0pmKP8DGCdRhLj/Epjl2yF0fiphcHBLAUvmXokdax1e23WhN1z0SUBKTvMOqCT4CFrb4v8hZpQbUsfVFfYe2rnTJk9fvTipR4MCkJHcBDxJNW5Qo7NWfsxKA93sgA2pISTDXZlbx6RknchKXxFa9p2Eucgkv3PHM7Pa1YQxAdfaaZghs88soeNvrV2cmY2rpHeW9DHNJqt0CGYoWg5q/ZYvKe5qADqz151JipMMazFUEZMMURVKgUqVEUlVanSCCZ6TkQfvnAcy8W7m5YDrD9bLGkSgkgEAAZcBCM2b6dD8ONzsUbQA55iA14LogdT6fOGS87CESio0OQHWFm3q3h+34xsZqatC8sHHTD2ytlK7TLf8AQHPIJDDzaOkS0AlvtoR9jTvTFccI9X+EOthWCryiaQyb+VINWNNPvujn3tJvDFakywogSkB6tvKqf8cMP6JgAzyjkd52sTp0yYf1rUanTQZcAIAp8VbbEyUtSVApNRrrzieVOxGuf1iolTGmkeF0nprHoezxg0HMqmYLRXmOzaxPZznzH1i9a5Qwvyidvi6KVD6isE2pJwBPEV6RDKcJDGoyI5RLb3JUGoAA+nSILrs9XOT91YNaiKludBm4pRx4lCvH76weWuKFkFeg+Ii1MPSJ5O2Prjo2spoRzfwaJzLxFyHb1p8oqWVdC4Y4qfERcUuh4xjNiVLXaGQtCamZhSAMmevm0WrXeqME1WeHCgauoJLgd5HjAu1FQq1RUNmIXJt4FQRLAZIJpxUpRJUfLwjVj5BfX4Ki3Z117otJD0iIWUgPG8ldRD7skaa7Gz2YodNqfLEjyx/SC9t2eRPmJxIGBi5FDicYQ3MPWAXsutZHaoAfGtNXpQF9NAY6SJf6UMVBicmS71MLm2paHQVx2QXBc8ixysILFe81VKrllWkH7JLC7LNSKgpWKftijY7qALl1K+PMxZm2wymQmhWvNnYMMhqSYDlTsPjapAjZu2GZJlAM6CU1LZVFf2kQ2WNRxF3GnIxz6faewn2gJDhK0LABwM4csf01IEVrb7RZqCFS5MtJT/Mpa3Hdhgsslz0ZCEnAz2qTS6UjIzR5JeEOcqsEtodr12wpEyWEqCip0ndOaWwmorz0gOlTqinCqiczeYax6TEZVvRvxhphNcUnFaE/0urwy82h2tBcQrbOyd9SuQHx+UMM1VI8vync6PT8VVCxf2otHupHEnwFPWFK2r3/AAEHL6m4pxHBh8/hA6VdS5yjhDB8zQeOsU41xgiDyJ3kD2xq6TD/AFJHlDvdisydKQnXT2dnZCiEKXhLKNFHInFpWHGRLISeRLwuZl3KzL8tpl2Wcp64CB1VQescqJf9UPm2NsazYAaqWkdw3j6CERS+B8oGJbhT4AAKpVozE4rpTu0+PlE34GZQYQObxas1wzFAqPuggFuJyHkYtZ4i2Ty0lMnFqQPGkELQPy08wI9lXOUoxrBSjnke/pAi9L27QhMsEJD6s/yETtcnotUuMd/4b2uz/mEgsWzHCIk2djmc3igCXcHw+cW7JayThVmcvlD0lVEknbsZLIqh6D1iaaYp2Q0HSJTOzeJCuXZashcPnUxOs7vWKdmmjD4xa7YYRGMyIOt9owvyDnuEKNnWMQP9Q9YZL5mMhVXJByHGnGFUKijGtCJvY5Ky7oFC0762yDt4fMGCCV/lg8oF3bdsztcC0qQZlahjhL73g/hAR9sfPbSG+4ZapV3goUUFQK1EMFOr3A5jXZi+51ktJnPjBDTEqJJWkHIE68D84tXolHZywACAQEtwDUHhAGXMcFXAjwo8ZjfJNh5YcGkfQ1gvOXNkpnILoUnED8DzGUKd6W3HPlcDMS39p+ZhQ2Z2pXZgJKkiZJmzKJKinCVLwlQUxdOTjrDNflvlzJslUpnQoAhNU+8Miwc8Yl8l8V/hV4MOeT9P/h7fsjDJWtt6ZMDno9P8BCRfKgEk8IftrThlykakqWe4MPUxzfaJZLpHAk9B9tHfdOjo/HHYEQsFRI0AHU6+ZMWJYirZ0snrFk5d0etFUiBHiDWJkxCjKJsNHjTQ7cSN0nnF+3TsKSTwiK65WGWnmH8awN2jtrIwjNRbu1jyZLnk/Z6if08W/wAAErK5nMn1MONmu9RS+XAcYRzaez3wxKSCAcneHzZy/UWiW6d1SaKScxzHEHjFs9LR5N29i3tlZ2WijbnxgFJviej3Z00Ub3yzcGOkM23h35fQ+ohOXHR2ti56egpaL/mzpaUzCFYMi28eGI6xTMw8+4CK8mZhIi+kUjXBDI+TkiqRZCIIpsKUyCFqEsqL4lpm4g2iCkFJ+sDyl84iErAkstYSAXAUQPCDlFsRFpEe0t8lf5SVFUtLMVBics0nhkIAqVRu94v2qSCjEQA5z1A0A7oohRc0ozANkNI5JIxuyxY57Bhn91PH/UVZyyVkilemsWrLIWmrAggtXwMRTpZwkqArlxf/AEDHHDDddrCkobNmUNXeJ7Vx4aZf7hfu2ZicEsHd/p3QdRZEiXqXy6QiUVEog3M2skygDO+Wrc4urJDhXypxgbdtqSd00KThHAg8YJlWR9M4CXZqBV6yXlkUPDoaZwNsGys+cMSEEjiMvE5wYvJW6wdu5tO8Raue+58uWUDCEAULbw7sjDVLjGwHHlKirLk4UpSdGB8WMNtplJ7QboCgDvHNmNOcJlrtiQUupg+r/CD1+7YpmWZQlgiYQKsQzVcHuhdNoo5KMk/wUrTNIKBqAonzA+MDZE3dIdnPwi/bicW8XUEIc8ynErzVAxKPUen1hsVSoGb5SsuCYVoAP6QP+5/jDRsnfkqXNSZpqGZLhIUrQuqnCkK1kTQ9DGiJWOYlLsSpn4Dj4QnJjjJ2/Q/FknCLUX3pnQ73t0yYpRmkEpcBsmzz1+kJ15jcmk5nCkHTME/Dwg9aFlKeLanXrAS3T3lMR771YhnPHiPhCcP3WMz/ABgogURKo0iECsSykPHqkJsBSLFhsylrSnR/LXyiKXNSCQSHBy1MGdnStRKykACiWyPEiF5Z8YtjcceUkg72dOkJd9z8U8jRNO/WHRdswpNNI56VlRJ4kknqYi8aO7K/LlUUkVLyO4ANT6Rpcl6rkT0qSWdgpw4I5jPNjSN7ZM3pb6lR7qCKM4YZiWHAjxyipvdHmyh8ea/NDhtZaxMEoj+Uv1plyhYVBm956FhKkFwXfrTTQwJmy9YGPQE+yrNgpZ1ukHkIGLi/ZDuiDACiktFOdPCgwGfHhGRkG2YiFSx+qK0ydiJIoEhoyMhZpKFUpEM1KWwq1y68XjIyNOLdw3SCsqd0BjXyEHbysK+zUsAYUgPXizADm4jIyEt3LZUvjjTXsE2azitM21cMQeNXeCd1WNNXyrRzxjIyFzHYYpkM+zntGSTQPU0EVrySpMxUtwySzjXnGRkNxJPsRmbi3RZuu6JUwS0KlY1lS1AlRZQCS4LEEMz8/I6GxpxsEsEjjQu+FuG60ZGRkm0zMaTov3nZvz5wyZPowHqIDTVVUQGy55NHkZBhsls01iebwQuGW89Ks8IV6RkZC8nTHY+0HbXNf74QtWu8MZUgVYljk2rc49jIRiWx3lfaiuuzFOE5u3jyiSzzUAEKocoyMi2Em1sg6ZoJiVLOAAkZqUKeGsOt3yMEpDfyj6+cZGRN5Em9FfifcyVUsEEEaRzxIc4RxbrGRkd43sLy/RFtJZghUtv5PRRgValupJ4AfGMjIojtEMtJr+i3ZpgU5Geo4GJDy8IyMjWIIJhfSLl3ZHrGRkaZez//2Q=="/>
          <p:cNvSpPr>
            <a:spLocks noChangeAspect="1" noChangeArrowheads="1"/>
          </p:cNvSpPr>
          <p:nvPr/>
        </p:nvSpPr>
        <p:spPr bwMode="auto">
          <a:xfrm>
            <a:off x="520700" y="-461963"/>
            <a:ext cx="2409825" cy="189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pic>
        <p:nvPicPr>
          <p:cNvPr id="3087" name="Picture 28" descr="http://t3.gstatic.com/images?q=tbn:ANd9GcQQ84rBiJjiAB4flUwAKzzB5-nmY5t7oEdxpi2cFCO7V_pTrXGsD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241" y="5360988"/>
            <a:ext cx="241176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Vulnerabilities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82453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dirty="0" smtClean="0"/>
              <a:t> Weaknesses in public health systems in regard to donation and transplant.</a:t>
            </a:r>
          </a:p>
        </p:txBody>
      </p:sp>
      <p:sp>
        <p:nvSpPr>
          <p:cNvPr id="5" name="4 Flecha abajo"/>
          <p:cNvSpPr/>
          <p:nvPr/>
        </p:nvSpPr>
        <p:spPr>
          <a:xfrm>
            <a:off x="4211960" y="2564904"/>
            <a:ext cx="412624" cy="648072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5 Rectángulo redondeado"/>
          <p:cNvSpPr/>
          <p:nvPr/>
        </p:nvSpPr>
        <p:spPr>
          <a:xfrm>
            <a:off x="395536" y="3212976"/>
            <a:ext cx="8064896" cy="33123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dirty="0" smtClean="0">
                <a:solidFill>
                  <a:srgbClr val="00B050"/>
                </a:solidFill>
              </a:rPr>
              <a:t>Insufficient investment and promotion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of the practice of transplants. Preference is given to replacement therapies such as haemodialysis.</a:t>
            </a:r>
          </a:p>
          <a:p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dirty="0" smtClean="0">
                <a:solidFill>
                  <a:srgbClr val="00B050"/>
                </a:solidFill>
              </a:rPr>
              <a:t>A low number of transplants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performed due to absence of the necessary installed capacity.</a:t>
            </a:r>
          </a:p>
          <a:p>
            <a:pPr algn="ctr">
              <a:buFont typeface="Arial" pitchFamily="34" charset="0"/>
              <a:buChar char="•"/>
            </a:pPr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Violations of bioethical standards established in international instruments; i.e. </a:t>
            </a:r>
            <a:r>
              <a:rPr lang="en-GB" b="1" dirty="0" smtClean="0">
                <a:solidFill>
                  <a:srgbClr val="00B050"/>
                </a:solidFill>
              </a:rPr>
              <a:t>immunosuppressive medication.</a:t>
            </a:r>
            <a:endParaRPr lang="en-GB" dirty="0" smtClean="0">
              <a:solidFill>
                <a:srgbClr val="00B05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Vulnerabilities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dirty="0" smtClean="0"/>
              <a:t> Lack of regulations for crucial aspects in transplant laws and confusion of concepts.</a:t>
            </a:r>
            <a:endParaRPr lang="en-GB" dirty="0"/>
          </a:p>
        </p:txBody>
      </p:sp>
      <p:sp>
        <p:nvSpPr>
          <p:cNvPr id="4" name="3 Flecha abajo"/>
          <p:cNvSpPr/>
          <p:nvPr/>
        </p:nvSpPr>
        <p:spPr>
          <a:xfrm>
            <a:off x="4499992" y="3284984"/>
            <a:ext cx="412624" cy="648072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4 Rectángulo redondeado"/>
          <p:cNvSpPr/>
          <p:nvPr/>
        </p:nvSpPr>
        <p:spPr>
          <a:xfrm>
            <a:off x="251520" y="4005064"/>
            <a:ext cx="8424936" cy="24756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b="1" kern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GB" b="1" kern="0" dirty="0" smtClean="0">
                <a:solidFill>
                  <a:schemeClr val="accent6">
                    <a:lumMod val="75000"/>
                  </a:schemeClr>
                </a:solidFill>
              </a:rPr>
              <a:t>This lack of regulation could lead to the existence of “blind spots” that open the door to crime.</a:t>
            </a:r>
          </a:p>
          <a:p>
            <a:pPr algn="ctr"/>
            <a:endParaRPr lang="en-GB" b="1" kern="0" dirty="0" smtClean="0">
              <a:solidFill>
                <a:srgbClr val="333399"/>
              </a:solidFill>
            </a:endParaRPr>
          </a:p>
          <a:p>
            <a:pPr algn="just"/>
            <a:endParaRPr lang="en-GB" b="1" kern="0" dirty="0" smtClean="0">
              <a:solidFill>
                <a:srgbClr val="00B050"/>
              </a:solidFill>
            </a:endParaRPr>
          </a:p>
          <a:p>
            <a:pPr algn="ctr"/>
            <a:r>
              <a:rPr lang="en-GB" b="1" kern="0" dirty="0" smtClean="0">
                <a:solidFill>
                  <a:srgbClr val="00B050"/>
                </a:solidFill>
              </a:rPr>
              <a:t>Emotionally involved living donors. </a:t>
            </a:r>
          </a:p>
          <a:p>
            <a:pPr algn="ctr"/>
            <a:r>
              <a:rPr lang="en-GB" b="1" kern="0" dirty="0" smtClean="0">
                <a:solidFill>
                  <a:srgbClr val="00B050"/>
                </a:solidFill>
              </a:rPr>
              <a:t>Living donors that are not involved.</a:t>
            </a:r>
            <a:endParaRPr lang="en-GB" b="1" kern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endParaRPr lang="en-GB" b="1" kern="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b="1" kern="0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b="1" dirty="0"/>
          </a:p>
        </p:txBody>
      </p:sp>
      <p:sp>
        <p:nvSpPr>
          <p:cNvPr id="6" name="5 Flecha abajo"/>
          <p:cNvSpPr/>
          <p:nvPr/>
        </p:nvSpPr>
        <p:spPr>
          <a:xfrm>
            <a:off x="4572000" y="4725144"/>
            <a:ext cx="268608" cy="43204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752E47-CAB5-4045-8838-BE1A081DA97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1027" name="Picture 3" descr="C:\Users\siete\Pictures\lk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4000" cy="4968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778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Vulnerabilities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sz="2800" dirty="0" smtClean="0"/>
              <a:t> Civil servants, members of NGOs and international organizations </a:t>
            </a:r>
            <a:r>
              <a:rPr lang="en-GB" sz="2800" dirty="0" smtClean="0">
                <a:solidFill>
                  <a:srgbClr val="00B050"/>
                </a:solidFill>
              </a:rPr>
              <a:t>are unaware of essential aspects</a:t>
            </a:r>
            <a:r>
              <a:rPr lang="en-GB" sz="2800" dirty="0" smtClean="0"/>
              <a:t> related to transplant techniques and their link to organ trafficking and trafficking in persons. Myths.</a:t>
            </a:r>
          </a:p>
          <a:p>
            <a:pPr>
              <a:buNone/>
            </a:pPr>
            <a:endParaRPr lang="en-GB" sz="2800" dirty="0" smtClean="0"/>
          </a:p>
          <a:p>
            <a:pPr>
              <a:buFont typeface="Wingdings" pitchFamily="2" charset="2"/>
              <a:buChar char="v"/>
            </a:pPr>
            <a:r>
              <a:rPr lang="en-GB" sz="2800" dirty="0" smtClean="0"/>
              <a:t> </a:t>
            </a:r>
            <a:r>
              <a:rPr lang="en-GB" sz="2800" dirty="0" smtClean="0">
                <a:solidFill>
                  <a:srgbClr val="00B050"/>
                </a:solidFill>
              </a:rPr>
              <a:t>Lack of a real dimension </a:t>
            </a:r>
            <a:r>
              <a:rPr lang="en-GB" sz="2800" dirty="0" smtClean="0"/>
              <a:t>of what trafficking in persons means for medical staff involved in performing transplants in each country.</a:t>
            </a:r>
            <a:endParaRPr lang="en-GB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/>
          <a:lstStyle/>
          <a:p>
            <a:pPr algn="just"/>
            <a:r>
              <a:rPr lang="en-GB" sz="2300" b="1" dirty="0" smtClean="0"/>
              <a:t>Reformulating/assessing legislation on transplants and trafficking in persons and viewing this as an interdisciplinary topic; </a:t>
            </a:r>
            <a:endParaRPr lang="en-GB" sz="2300" b="1" dirty="0" smtClean="0"/>
          </a:p>
          <a:p>
            <a:pPr algn="just"/>
            <a:endParaRPr lang="en-GB" sz="2300" b="1" dirty="0" smtClean="0"/>
          </a:p>
          <a:p>
            <a:pPr algn="just"/>
            <a:r>
              <a:rPr lang="en-GB" sz="2300" b="1" dirty="0" smtClean="0"/>
              <a:t>Promoting the collection and recording of statistical data</a:t>
            </a:r>
            <a:r>
              <a:rPr lang="en-GB" sz="2300" b="1" dirty="0" smtClean="0"/>
              <a:t>;</a:t>
            </a:r>
          </a:p>
          <a:p>
            <a:pPr algn="just"/>
            <a:endParaRPr lang="en-GB" sz="2300" b="1" dirty="0" smtClean="0"/>
          </a:p>
          <a:p>
            <a:pPr algn="just"/>
            <a:r>
              <a:rPr lang="en-GB" sz="2300" b="1" dirty="0" smtClean="0"/>
              <a:t>Training different public sector institutions in charge of identifying, investigating and prosecuting trafficking in persons on all extreme cases relating to transplants</a:t>
            </a:r>
            <a:r>
              <a:rPr lang="en-GB" sz="2300" b="1" dirty="0" smtClean="0"/>
              <a:t>;</a:t>
            </a:r>
          </a:p>
          <a:p>
            <a:pPr algn="just"/>
            <a:endParaRPr lang="en-GB" sz="2300" b="1" dirty="0" smtClean="0"/>
          </a:p>
          <a:p>
            <a:pPr algn="just"/>
            <a:r>
              <a:rPr lang="en-GB" sz="2300" b="1" dirty="0" smtClean="0"/>
              <a:t>Promoting the establishment of a national and regional transplant organization to ensure equality, diligence and transparency for each transplant</a:t>
            </a:r>
            <a:r>
              <a:rPr lang="en-GB" sz="2300" b="1" dirty="0" smtClean="0"/>
              <a:t>;</a:t>
            </a:r>
            <a:endParaRPr lang="en-GB" sz="2300" b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Challenges</a:t>
            </a:r>
            <a:r>
              <a:rPr lang="es-CR" smtClean="0"/>
              <a:t> 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sz="2400" b="1" dirty="0" smtClean="0"/>
          </a:p>
          <a:p>
            <a:r>
              <a:rPr lang="es-ES" sz="2400" b="1" dirty="0" err="1" smtClean="0"/>
              <a:t>Awareness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raising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amongst</a:t>
            </a:r>
            <a:r>
              <a:rPr lang="es-ES" sz="2400" b="1" dirty="0" smtClean="0"/>
              <a:t> staff of </a:t>
            </a:r>
            <a:r>
              <a:rPr lang="es-ES" sz="2400" b="1" dirty="0" err="1" smtClean="0"/>
              <a:t>private</a:t>
            </a:r>
            <a:r>
              <a:rPr lang="es-ES" sz="2400" b="1" dirty="0" smtClean="0"/>
              <a:t> medical centers and vulnerable </a:t>
            </a:r>
            <a:r>
              <a:rPr lang="es-ES" sz="2400" b="1" dirty="0" err="1" smtClean="0"/>
              <a:t>population</a:t>
            </a:r>
            <a:endParaRPr lang="es-ES" sz="2400" b="1" dirty="0" smtClean="0"/>
          </a:p>
          <a:p>
            <a:endParaRPr lang="es-ES" sz="2400" b="1" dirty="0"/>
          </a:p>
          <a:p>
            <a:r>
              <a:rPr lang="es-ES" sz="2400" b="1" dirty="0" err="1" smtClean="0"/>
              <a:t>Adequate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articulation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between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Ministries</a:t>
            </a:r>
            <a:r>
              <a:rPr lang="es-ES" sz="2400" b="1" dirty="0" smtClean="0"/>
              <a:t> of </a:t>
            </a:r>
            <a:r>
              <a:rPr lang="es-ES" sz="2400" b="1" dirty="0" err="1" smtClean="0"/>
              <a:t>Health</a:t>
            </a:r>
            <a:r>
              <a:rPr lang="es-ES" sz="2400" b="1" dirty="0" smtClean="0"/>
              <a:t> and </a:t>
            </a:r>
            <a:r>
              <a:rPr lang="es-ES" sz="2400" b="1" dirty="0" err="1" smtClean="0"/>
              <a:t>National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Counter-Trafficking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Coalitions</a:t>
            </a:r>
            <a:r>
              <a:rPr lang="es-ES" sz="2400" b="1" dirty="0" smtClean="0"/>
              <a:t> – </a:t>
            </a:r>
            <a:r>
              <a:rPr lang="es-ES" sz="2400" b="1" dirty="0" err="1" smtClean="0"/>
              <a:t>budget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allocation</a:t>
            </a:r>
            <a:endParaRPr lang="es-ES" sz="2400" b="1" dirty="0" smtClean="0"/>
          </a:p>
          <a:p>
            <a:endParaRPr lang="es-ES" sz="2400" b="1" dirty="0" smtClean="0"/>
          </a:p>
          <a:p>
            <a:pPr algn="just"/>
            <a:r>
              <a:rPr lang="en-GB" sz="2400" b="1" dirty="0"/>
              <a:t>The need for FOLLOW-UP (i.e. more investigation) to further address the issue.</a:t>
            </a:r>
            <a:endParaRPr lang="en-GB" sz="2400" dirty="0"/>
          </a:p>
          <a:p>
            <a:endParaRPr lang="es-ES" sz="2400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2667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323528" y="404664"/>
            <a:ext cx="8507413" cy="5937250"/>
          </a:xfrm>
        </p:spPr>
        <p:txBody>
          <a:bodyPr/>
          <a:lstStyle/>
          <a:p>
            <a:pPr lvl="5">
              <a:buNone/>
            </a:pPr>
            <a:endParaRPr lang="en-GB" dirty="0" smtClean="0"/>
          </a:p>
          <a:p>
            <a:pPr lvl="5">
              <a:buNone/>
            </a:pPr>
            <a:endParaRPr lang="en-GB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5">
              <a:buNone/>
            </a:pPr>
            <a:endParaRPr lang="en-GB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5">
              <a:buNone/>
            </a:pPr>
            <a:endParaRPr lang="en-GB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5">
              <a:buNone/>
            </a:pPr>
            <a:r>
              <a:rPr lang="en-GB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641379"/>
          </a:xfrm>
        </p:spPr>
        <p:txBody>
          <a:bodyPr/>
          <a:lstStyle/>
          <a:p>
            <a:pPr algn="ctr">
              <a:buNone/>
            </a:pPr>
            <a:r>
              <a:rPr lang="en-GB" sz="4000" dirty="0" smtClean="0"/>
              <a:t> 	</a:t>
            </a:r>
            <a: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on ADVANCES, </a:t>
            </a:r>
          </a:p>
          <a:p>
            <a:pPr algn="ctr">
              <a:buNone/>
            </a:pPr>
            <a: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Regional Report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“Assessing Vulnerability to Crimes relating to the Donation and Transplant of Organs, Tissues and Fluids in Central America</a:t>
            </a: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</p:txBody>
      </p:sp>
      <p:pic>
        <p:nvPicPr>
          <p:cNvPr id="1026" name="Picture 2" descr="C:\Users\siete\Pictures\kj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221088"/>
            <a:ext cx="4968552" cy="2492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Background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en-GB" sz="2200" dirty="0" smtClean="0"/>
              <a:t>April 24, 2013: Meeting on trafficking in persons for the purpose of trafficking organs, tissues and cells, held in San José;</a:t>
            </a:r>
          </a:p>
          <a:p>
            <a:pPr marL="0" indent="0">
              <a:buNone/>
            </a:pPr>
            <a:r>
              <a:rPr lang="en-GB" sz="2200" dirty="0" smtClean="0"/>
              <a:t> </a:t>
            </a:r>
          </a:p>
          <a:p>
            <a:r>
              <a:rPr lang="en-GB" sz="2200" dirty="0" smtClean="0"/>
              <a:t>Participants: Ministry of Health, Medical Associations, the Judiciary, representatives from the Coalition Against Trafficking in Persons, academia, civil society, relevant experts (Spain, Latin America), IOM, etc.; </a:t>
            </a:r>
          </a:p>
          <a:p>
            <a:pPr marL="0" indent="0">
              <a:buNone/>
            </a:pPr>
            <a:endParaRPr lang="en-GB" sz="2200" dirty="0" smtClean="0"/>
          </a:p>
          <a:p>
            <a:r>
              <a:rPr lang="en-GB" sz="2200" dirty="0" smtClean="0"/>
              <a:t>As a follow-up action and in response to a request by the Government of Costa Rica to gain a better understanding of the magnitude of the issue in the region.</a:t>
            </a:r>
          </a:p>
          <a:p>
            <a:pPr marL="0" indent="0">
              <a:buNone/>
            </a:pPr>
            <a:r>
              <a:rPr lang="en-GB" sz="2200" dirty="0" smtClean="0"/>
              <a:t>                                    A REGIONAL STUDY</a:t>
            </a:r>
          </a:p>
          <a:p>
            <a:pPr marL="0" indent="0">
              <a:buNone/>
            </a:pPr>
            <a:r>
              <a:rPr lang="en-GB" sz="2200" dirty="0" smtClean="0"/>
              <a:t>	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979712" y="5949280"/>
            <a:ext cx="978408" cy="523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131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500" dirty="0" smtClean="0"/>
              <a:t>An 8-month project (Dec. 1, 2013 – July 31, 2014)</a:t>
            </a:r>
          </a:p>
          <a:p>
            <a:endParaRPr lang="en-GB" sz="2500" dirty="0" smtClean="0"/>
          </a:p>
          <a:p>
            <a:r>
              <a:rPr lang="en-GB" sz="2500" dirty="0" smtClean="0"/>
              <a:t>Financing: </a:t>
            </a:r>
          </a:p>
          <a:p>
            <a:pPr marL="0" indent="0">
              <a:buNone/>
            </a:pPr>
            <a:endParaRPr lang="en-GB" sz="2500" dirty="0" smtClean="0"/>
          </a:p>
          <a:p>
            <a:pPr marL="0" indent="0">
              <a:buNone/>
            </a:pPr>
            <a:endParaRPr lang="en-GB" sz="2500" dirty="0" smtClean="0"/>
          </a:p>
          <a:p>
            <a:pPr lvl="1"/>
            <a:r>
              <a:rPr lang="en-GB" sz="2500" dirty="0" smtClean="0"/>
              <a:t>A research protocol;</a:t>
            </a:r>
          </a:p>
          <a:p>
            <a:pPr lvl="1"/>
            <a:r>
              <a:rPr lang="en-GB" sz="2500" dirty="0" smtClean="0"/>
              <a:t>Visits to each country to collect information; </a:t>
            </a:r>
          </a:p>
          <a:p>
            <a:pPr lvl="1"/>
            <a:r>
              <a:rPr lang="en-GB" sz="2500" dirty="0" smtClean="0"/>
              <a:t>Presentation and validation of findings from the report (San José, July 2014); </a:t>
            </a:r>
          </a:p>
          <a:p>
            <a:pPr lvl="1"/>
            <a:r>
              <a:rPr lang="en-GB" sz="2500" dirty="0" smtClean="0"/>
              <a:t>Publication.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1484" y="2132856"/>
            <a:ext cx="4406900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10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63888" y="188640"/>
            <a:ext cx="5184576" cy="79208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Gill Sans MT" pitchFamily="34" charset="0"/>
              </a:rPr>
              <a:t>Primary Objective </a:t>
            </a:r>
            <a:br>
              <a:rPr lang="en-GB" sz="3200" b="1" dirty="0" smtClean="0">
                <a:latin typeface="Gill Sans MT" pitchFamily="34" charset="0"/>
              </a:rPr>
            </a:br>
            <a:r>
              <a:rPr lang="en-GB" sz="3200" b="1" dirty="0" smtClean="0">
                <a:latin typeface="Gill Sans MT" pitchFamily="34" charset="0"/>
              </a:rPr>
              <a:t>of the Study</a:t>
            </a:r>
            <a:endParaRPr lang="en-GB" sz="3200" b="1" dirty="0">
              <a:latin typeface="Gill Sans MT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71600" y="1412776"/>
            <a:ext cx="7200800" cy="165618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2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</a:t>
            </a:r>
          </a:p>
          <a:p>
            <a:endParaRPr lang="en-GB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GB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GB" sz="20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GB" sz="2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To provide an </a:t>
            </a:r>
            <a:r>
              <a:rPr lang="en-GB" sz="2000" dirty="0" smtClean="0">
                <a:ln w="11430"/>
                <a:solidFill>
                  <a:srgbClr val="00B050"/>
                </a:solidFill>
              </a:rPr>
              <a:t>overview of the existing vulnerabilities </a:t>
            </a:r>
            <a:r>
              <a:rPr lang="en-GB" sz="2000" dirty="0" smtClean="0"/>
              <a:t>and risks in Central American countries relating to the </a:t>
            </a:r>
            <a:r>
              <a:rPr lang="en-GB" sz="2000" dirty="0" smtClean="0">
                <a:solidFill>
                  <a:srgbClr val="00B050"/>
                </a:solidFill>
              </a:rPr>
              <a:t>proliferation of trafficking in human organs, </a:t>
            </a:r>
            <a:r>
              <a:rPr lang="en-GB" sz="2000" dirty="0" smtClean="0"/>
              <a:t>particularly with living donors, and other related crimes such as </a:t>
            </a:r>
            <a:r>
              <a:rPr lang="en-GB" sz="2000" dirty="0" smtClean="0">
                <a:solidFill>
                  <a:srgbClr val="00B050"/>
                </a:solidFill>
              </a:rPr>
              <a:t>trafficking in persons</a:t>
            </a:r>
            <a:r>
              <a:rPr lang="en-GB" sz="2000" dirty="0" smtClean="0">
                <a:ln w="11430"/>
                <a:solidFill>
                  <a:srgbClr val="00B050"/>
                </a:solidFill>
              </a:rPr>
              <a:t>.</a:t>
            </a:r>
            <a:endParaRPr lang="en-GB" sz="2800" u="sng" dirty="0">
              <a:ln w="11430"/>
              <a:solidFill>
                <a:srgbClr val="00B05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00E6BD-2D02-44E6-947B-AF97C1330F2E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569039706"/>
              </p:ext>
            </p:extLst>
          </p:nvPr>
        </p:nvGraphicFramePr>
        <p:xfrm>
          <a:off x="323528" y="3501008"/>
          <a:ext cx="4499992" cy="306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2123728" y="4365104"/>
            <a:ext cx="830997" cy="138499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 trafficking and smuggling</a:t>
            </a:r>
            <a:endParaRPr lang="en-GB" sz="1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Flecha derecha"/>
          <p:cNvSpPr/>
          <p:nvPr/>
        </p:nvSpPr>
        <p:spPr>
          <a:xfrm>
            <a:off x="4788024" y="4941168"/>
            <a:ext cx="792088" cy="43204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13 Rectángulo"/>
          <p:cNvSpPr/>
          <p:nvPr/>
        </p:nvSpPr>
        <p:spPr>
          <a:xfrm>
            <a:off x="5580112" y="3212976"/>
            <a:ext cx="2880320" cy="345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American Region</a:t>
            </a:r>
          </a:p>
          <a:p>
            <a:pPr algn="ctr"/>
            <a:endParaRPr lang="en-GB" sz="2000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GB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Guatemala</a:t>
            </a:r>
          </a:p>
          <a:p>
            <a:pPr marL="342900" indent="-342900">
              <a:buAutoNum type="arabicPeriod"/>
            </a:pPr>
            <a:r>
              <a:rPr lang="en-GB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Honduras</a:t>
            </a:r>
          </a:p>
          <a:p>
            <a:pPr marL="342900" indent="-342900">
              <a:buAutoNum type="arabicPeriod"/>
            </a:pPr>
            <a:r>
              <a:rPr lang="en-GB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Salvador</a:t>
            </a:r>
          </a:p>
          <a:p>
            <a:pPr marL="342900" indent="-342900">
              <a:buAutoNum type="arabicPeriod"/>
            </a:pPr>
            <a:r>
              <a:rPr lang="en-GB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Nicaragua</a:t>
            </a:r>
          </a:p>
          <a:p>
            <a:pPr marL="342900" indent="-342900">
              <a:buAutoNum type="arabicPeriod"/>
            </a:pPr>
            <a:r>
              <a:rPr lang="en-GB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Costa Rica</a:t>
            </a:r>
          </a:p>
          <a:p>
            <a:pPr marL="342900" indent="-342900">
              <a:buAutoNum type="arabicPeriod"/>
            </a:pPr>
            <a:r>
              <a:rPr lang="en-GB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Panama</a:t>
            </a:r>
            <a:endParaRPr lang="en-GB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 Objectives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sz="2200" dirty="0" smtClean="0"/>
              <a:t>To analyse existing </a:t>
            </a:r>
            <a:r>
              <a:rPr lang="en-GB" sz="2200" dirty="0" smtClean="0">
                <a:solidFill>
                  <a:srgbClr val="00B050"/>
                </a:solidFill>
              </a:rPr>
              <a:t>procedures</a:t>
            </a:r>
            <a:r>
              <a:rPr lang="en-GB" sz="2200" dirty="0" smtClean="0"/>
              <a:t> in each country in regard to donation, extraction and transplant of human organs.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To reflect on the </a:t>
            </a:r>
            <a:r>
              <a:rPr lang="en-GB" sz="2200" dirty="0" smtClean="0">
                <a:solidFill>
                  <a:srgbClr val="00B050"/>
                </a:solidFill>
              </a:rPr>
              <a:t>prohibitions </a:t>
            </a:r>
            <a:r>
              <a:rPr lang="en-GB" sz="2200" dirty="0" smtClean="0"/>
              <a:t>of unethical practices relating to transplants and related </a:t>
            </a:r>
            <a:r>
              <a:rPr lang="en-GB" sz="2200" dirty="0" smtClean="0">
                <a:solidFill>
                  <a:srgbClr val="00B050"/>
                </a:solidFill>
              </a:rPr>
              <a:t>punishment.</a:t>
            </a:r>
          </a:p>
          <a:p>
            <a:pPr marL="457200" indent="-457200">
              <a:buFontTx/>
              <a:buAutoNum type="arabicPeriod"/>
            </a:pPr>
            <a:r>
              <a:rPr lang="en-GB" sz="2200" dirty="0" smtClean="0"/>
              <a:t>To review </a:t>
            </a:r>
            <a:r>
              <a:rPr lang="en-GB" sz="2200" dirty="0" smtClean="0">
                <a:solidFill>
                  <a:srgbClr val="00B050"/>
                </a:solidFill>
              </a:rPr>
              <a:t>institutional/legal systems </a:t>
            </a:r>
            <a:r>
              <a:rPr lang="en-GB" sz="2200" dirty="0" smtClean="0"/>
              <a:t>for organ donation and transplants, with a special focus on existing </a:t>
            </a:r>
            <a:r>
              <a:rPr lang="en-GB" sz="2200" dirty="0" smtClean="0">
                <a:solidFill>
                  <a:srgbClr val="00B050"/>
                </a:solidFill>
              </a:rPr>
              <a:t>gaps and vulnerabilities </a:t>
            </a:r>
            <a:r>
              <a:rPr lang="en-GB" sz="2200" dirty="0" smtClean="0"/>
              <a:t>in the above-mentioned systems and how this can impact the proliferation of cases of </a:t>
            </a:r>
            <a:r>
              <a:rPr lang="en-GB" sz="2200" dirty="0" smtClean="0">
                <a:solidFill>
                  <a:srgbClr val="00B050"/>
                </a:solidFill>
              </a:rPr>
              <a:t>trafficking in persons</a:t>
            </a:r>
            <a:r>
              <a:rPr lang="en-GB" sz="2200" dirty="0" smtClean="0"/>
              <a:t>.</a:t>
            </a:r>
          </a:p>
          <a:p>
            <a:pPr marL="457200" indent="-457200">
              <a:buFontTx/>
              <a:buAutoNum type="arabicPeriod"/>
            </a:pPr>
            <a:r>
              <a:rPr lang="en-GB" sz="2200" dirty="0" smtClean="0"/>
              <a:t>To analyse the </a:t>
            </a:r>
            <a:r>
              <a:rPr lang="en-GB" sz="2200" dirty="0" smtClean="0">
                <a:solidFill>
                  <a:srgbClr val="00B050"/>
                </a:solidFill>
              </a:rPr>
              <a:t>conditions that cause populations </a:t>
            </a:r>
            <a:r>
              <a:rPr lang="en-GB" sz="2200" dirty="0" smtClean="0"/>
              <a:t>in vulnerable situations to become victims of this crime</a:t>
            </a:r>
            <a:r>
              <a:rPr lang="en-GB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57200" indent="-457200">
              <a:buAutoNum type="arabicPeriod"/>
            </a:pP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AutoNum type="arabicPeriod"/>
            </a:pP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Organ</a:t>
            </a:r>
            <a:r>
              <a:rPr lang="es-ES" dirty="0" smtClean="0"/>
              <a:t> </a:t>
            </a:r>
            <a:r>
              <a:rPr lang="es-ES" dirty="0" err="1" smtClean="0"/>
              <a:t>Transplantation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752E47-CAB5-4045-8838-BE1A081DA9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539552" y="1412776"/>
            <a:ext cx="7848872" cy="1440160"/>
          </a:xfrm>
          <a:prstGeom prst="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CO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¿WHAT IS ORGAN TRANSPLANTATION?</a:t>
            </a:r>
            <a:endParaRPr lang="es-CO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s-E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Complex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medical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procedure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that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consists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moving</a:t>
            </a:r>
            <a:r>
              <a:rPr lang="es-ES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of </a:t>
            </a:r>
            <a:r>
              <a:rPr lang="es-ES" sz="16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</a:t>
            </a:r>
            <a:r>
              <a:rPr lang="es-ES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organ</a:t>
            </a:r>
            <a:r>
              <a:rPr lang="es-ES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</a:t>
            </a:r>
            <a:r>
              <a:rPr lang="es-ES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one</a:t>
            </a:r>
            <a:r>
              <a:rPr lang="es-ES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body</a:t>
            </a:r>
            <a:r>
              <a:rPr lang="es-ES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to </a:t>
            </a:r>
            <a:r>
              <a:rPr lang="es-ES" sz="16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another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es-ES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transplanted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organ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replaces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and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assumes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function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of 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receipient´s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damaged</a:t>
            </a:r>
            <a:r>
              <a:rPr lang="es-E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organ</a:t>
            </a:r>
            <a:endParaRPr lang="es-ES" sz="1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1" name="Picture 3" descr="C:\Users\siete\Pictures\kjlk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924944"/>
            <a:ext cx="2521788" cy="3816424"/>
          </a:xfrm>
          <a:prstGeom prst="rect">
            <a:avLst/>
          </a:prstGeom>
          <a:noFill/>
        </p:spPr>
      </p:pic>
      <p:sp>
        <p:nvSpPr>
          <p:cNvPr id="10" name="9 Elipse"/>
          <p:cNvSpPr/>
          <p:nvPr/>
        </p:nvSpPr>
        <p:spPr>
          <a:xfrm>
            <a:off x="539552" y="3717032"/>
            <a:ext cx="3024336" cy="2088232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¿WHICH </a:t>
            </a:r>
            <a:r>
              <a:rPr lang="es-CO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ORGANS AND TISSUES </a:t>
            </a:r>
            <a:r>
              <a:rPr lang="es-CO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MAY BE TRANSPLANTED?</a:t>
            </a:r>
            <a:endParaRPr lang="es-ES" sz="1600" dirty="0"/>
          </a:p>
        </p:txBody>
      </p:sp>
      <p:sp>
        <p:nvSpPr>
          <p:cNvPr id="11" name="10 Flecha abajo"/>
          <p:cNvSpPr/>
          <p:nvPr/>
        </p:nvSpPr>
        <p:spPr>
          <a:xfrm>
            <a:off x="1691680" y="2708920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11 Flecha derecha"/>
          <p:cNvSpPr/>
          <p:nvPr/>
        </p:nvSpPr>
        <p:spPr>
          <a:xfrm>
            <a:off x="3347864" y="4581128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7308304" y="3429000"/>
            <a:ext cx="1629776" cy="2736304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</a:t>
            </a:r>
            <a:r>
              <a:rPr lang="es-CO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Kidney</a:t>
            </a:r>
            <a:endParaRPr lang="es-CO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</a:t>
            </a:r>
            <a:r>
              <a:rPr lang="es-CO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Liver</a:t>
            </a:r>
            <a:endParaRPr lang="es-CO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</a:t>
            </a:r>
            <a:r>
              <a:rPr lang="es-CO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Heart</a:t>
            </a:r>
            <a:endParaRPr lang="es-CO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</a:t>
            </a:r>
            <a:r>
              <a:rPr lang="es-CO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Lung</a:t>
            </a:r>
            <a:endParaRPr lang="es-CO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</a:t>
            </a:r>
            <a:r>
              <a:rPr lang="es-CO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Pancreas</a:t>
            </a:r>
            <a:endParaRPr lang="es-CO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CO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 </a:t>
            </a:r>
            <a:r>
              <a:rPr lang="es-CO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Intestine</a:t>
            </a:r>
            <a:endParaRPr lang="es-CO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47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Clarification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lvl="4"/>
            <a:r>
              <a:rPr lang="en-GB" dirty="0" smtClean="0"/>
              <a:t>f</a:t>
            </a:r>
            <a:endParaRPr lang="en-GB" dirty="0"/>
          </a:p>
        </p:txBody>
      </p:sp>
      <p:sp>
        <p:nvSpPr>
          <p:cNvPr id="4" name="3 Rectángulo redondeado"/>
          <p:cNvSpPr/>
          <p:nvPr/>
        </p:nvSpPr>
        <p:spPr>
          <a:xfrm>
            <a:off x="179512" y="1484784"/>
            <a:ext cx="8712968" cy="2664296"/>
          </a:xfrm>
          <a:prstGeom prst="roundRect">
            <a:avLst/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sz="2000" b="1" dirty="0" smtClean="0">
                <a:solidFill>
                  <a:srgbClr val="00B050"/>
                </a:solidFill>
              </a:rPr>
              <a:t>This study has focused on </a:t>
            </a:r>
            <a:r>
              <a:rPr lang="en-GB" sz="2000" b="1" dirty="0" smtClean="0">
                <a:solidFill>
                  <a:srgbClr val="FF0000"/>
                </a:solidFill>
              </a:rPr>
              <a:t>KIDNEYS </a:t>
            </a:r>
            <a:r>
              <a:rPr lang="en-GB" sz="2000" b="1" dirty="0" smtClean="0">
                <a:solidFill>
                  <a:srgbClr val="00B050"/>
                </a:solidFill>
              </a:rPr>
              <a:t>since only kidney transplants are performed in the majority of countries.</a:t>
            </a:r>
          </a:p>
          <a:p>
            <a:pPr algn="just"/>
            <a:r>
              <a:rPr lang="en-GB" sz="2000" b="1" dirty="0" smtClean="0">
                <a:solidFill>
                  <a:srgbClr val="00B050"/>
                </a:solidFill>
              </a:rPr>
              <a:t>The cases of organ trafficking that may be related to situations of trafficking in persons and that have been investigated in the region and around the world are for kidneys:</a:t>
            </a:r>
          </a:p>
          <a:p>
            <a:pPr marL="457200" indent="-457200" algn="just">
              <a:buAutoNum type="alphaLcParenR"/>
            </a:pPr>
            <a:r>
              <a:rPr lang="en-GB" sz="2000" b="1" dirty="0" smtClean="0">
                <a:solidFill>
                  <a:srgbClr val="00B050"/>
                </a:solidFill>
              </a:rPr>
              <a:t>More commercialized;</a:t>
            </a:r>
          </a:p>
          <a:p>
            <a:pPr marL="457200" indent="-457200" algn="just">
              <a:buAutoNum type="alphaLcParenR"/>
            </a:pPr>
            <a:r>
              <a:rPr lang="en-GB" sz="2000" b="1" dirty="0" smtClean="0">
                <a:solidFill>
                  <a:srgbClr val="00B050"/>
                </a:solidFill>
              </a:rPr>
              <a:t>An increase in the number of persons with chronic renal failure;</a:t>
            </a:r>
          </a:p>
          <a:p>
            <a:pPr marL="457200" indent="-457200" algn="just">
              <a:buAutoNum type="alphaLcParenR"/>
            </a:pPr>
            <a:r>
              <a:rPr lang="en-GB" sz="2000" b="1" dirty="0" smtClean="0">
                <a:solidFill>
                  <a:srgbClr val="00B050"/>
                </a:solidFill>
              </a:rPr>
              <a:t>Surgery is less complicated.</a:t>
            </a:r>
            <a:endParaRPr lang="en-GB" sz="2000" b="1" dirty="0">
              <a:solidFill>
                <a:srgbClr val="00B050"/>
              </a:solidFill>
            </a:endParaRPr>
          </a:p>
        </p:txBody>
      </p:sp>
      <p:pic>
        <p:nvPicPr>
          <p:cNvPr id="2050" name="Picture 2" descr="C:\Users\siete\Pictures\Los Riño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293095"/>
            <a:ext cx="6696744" cy="2304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12568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GB" sz="2200" b="1" dirty="0" smtClean="0">
                <a:solidFill>
                  <a:srgbClr val="00B050"/>
                </a:solidFill>
              </a:rPr>
              <a:t>Significant differences </a:t>
            </a:r>
            <a:r>
              <a:rPr lang="en-GB" sz="2200" dirty="0" smtClean="0"/>
              <a:t>in transplant practices between countries of the Northern Triangle and Nicaragua, Costa Rica and Panama.</a:t>
            </a:r>
          </a:p>
          <a:p>
            <a:pPr algn="just">
              <a:buFont typeface="Wingdings" pitchFamily="2" charset="2"/>
              <a:buChar char="Ø"/>
            </a:pPr>
            <a:r>
              <a:rPr lang="en-GB" sz="2200" dirty="0" smtClean="0"/>
              <a:t>Only </a:t>
            </a:r>
            <a:r>
              <a:rPr lang="en-GB" sz="2200" b="1" dirty="0" smtClean="0">
                <a:solidFill>
                  <a:srgbClr val="00B050"/>
                </a:solidFill>
              </a:rPr>
              <a:t>kidney transplants </a:t>
            </a:r>
            <a:r>
              <a:rPr lang="en-GB" sz="2200" dirty="0" smtClean="0"/>
              <a:t>are performed in the majority of countries, except for Costa Rica, where other transplants are performed as well.</a:t>
            </a:r>
          </a:p>
          <a:p>
            <a:pPr algn="just">
              <a:buFont typeface="Wingdings" pitchFamily="2" charset="2"/>
              <a:buChar char="Ø"/>
            </a:pPr>
            <a:r>
              <a:rPr lang="en-GB" sz="2200" dirty="0" smtClean="0"/>
              <a:t>Guatemala, Costa Rica and Panama: </a:t>
            </a:r>
            <a:r>
              <a:rPr lang="en-GB" sz="2200" b="1" dirty="0" smtClean="0">
                <a:solidFill>
                  <a:srgbClr val="00B050"/>
                </a:solidFill>
              </a:rPr>
              <a:t>living and deceased donors</a:t>
            </a:r>
            <a:r>
              <a:rPr lang="en-GB" sz="2200" dirty="0" smtClean="0"/>
              <a:t>. El Salvador, Honduras y Nicaragua: only living donors.</a:t>
            </a:r>
          </a:p>
          <a:p>
            <a:pPr algn="just">
              <a:buFont typeface="Wingdings" pitchFamily="2" charset="2"/>
              <a:buChar char="Ø"/>
            </a:pPr>
            <a:r>
              <a:rPr lang="en-GB" sz="2200" b="1" dirty="0" smtClean="0">
                <a:solidFill>
                  <a:srgbClr val="00B050"/>
                </a:solidFill>
              </a:rPr>
              <a:t>Absence of cases </a:t>
            </a:r>
            <a:r>
              <a:rPr lang="en-GB" sz="2200" dirty="0" smtClean="0"/>
              <a:t>reported or under investigation or prosecution, relating to illicit extraction of organs in trafficking in persons (except for Costa Rica).</a:t>
            </a:r>
          </a:p>
          <a:p>
            <a:pPr algn="just">
              <a:buFont typeface="Wingdings" pitchFamily="2" charset="2"/>
              <a:buChar char="Ø"/>
            </a:pPr>
            <a:r>
              <a:rPr lang="en-GB" sz="2200" b="1" dirty="0" smtClean="0">
                <a:solidFill>
                  <a:srgbClr val="00B050"/>
                </a:solidFill>
              </a:rPr>
              <a:t>Absence of statistical data </a:t>
            </a:r>
            <a:r>
              <a:rPr lang="en-GB" sz="2200" dirty="0" smtClean="0"/>
              <a:t>(or discrepancies between different sources) about transplants and, frequently, about situations of trafficking in persons. 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IOM - General Presentation for American law students_June 1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OM - General Presentation for American law students_June 17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OM - General Presentation for American law students_June 1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OM - General Presentation for American law students_June 1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1985</TotalTime>
  <Words>818</Words>
  <Application>Microsoft Office PowerPoint</Application>
  <PresentationFormat>On-screen Show (4:3)</PresentationFormat>
  <Paragraphs>137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Tema1</vt:lpstr>
      <vt:lpstr>PowerPoint Presentation</vt:lpstr>
      <vt:lpstr>PowerPoint Presentation</vt:lpstr>
      <vt:lpstr> Background </vt:lpstr>
      <vt:lpstr> </vt:lpstr>
      <vt:lpstr>Primary Objective  of the Study</vt:lpstr>
      <vt:lpstr>Specific Objectives</vt:lpstr>
      <vt:lpstr>Organ Transplantation</vt:lpstr>
      <vt:lpstr>Clarification</vt:lpstr>
      <vt:lpstr>Findings</vt:lpstr>
      <vt:lpstr>Vulnerabilities</vt:lpstr>
      <vt:lpstr>Vulnerabilities</vt:lpstr>
      <vt:lpstr>PowerPoint Presentation</vt:lpstr>
      <vt:lpstr>Vulnerabilities</vt:lpstr>
      <vt:lpstr>Challenges</vt:lpstr>
      <vt:lpstr>Challenges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siete</dc:creator>
  <cp:lastModifiedBy>MUÑOZ Maribel</cp:lastModifiedBy>
  <cp:revision>78</cp:revision>
  <dcterms:created xsi:type="dcterms:W3CDTF">2014-06-07T16:46:28Z</dcterms:created>
  <dcterms:modified xsi:type="dcterms:W3CDTF">2014-06-24T01:06:43Z</dcterms:modified>
</cp:coreProperties>
</file>