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60" r:id="rId3"/>
    <p:sldId id="272" r:id="rId4"/>
    <p:sldId id="273" r:id="rId5"/>
    <p:sldId id="261" r:id="rId6"/>
    <p:sldId id="262" r:id="rId7"/>
    <p:sldId id="276" r:id="rId8"/>
    <p:sldId id="267" r:id="rId9"/>
    <p:sldId id="268" r:id="rId10"/>
    <p:sldId id="263" r:id="rId11"/>
    <p:sldId id="264" r:id="rId12"/>
    <p:sldId id="278" r:id="rId13"/>
    <p:sldId id="269" r:id="rId14"/>
    <p:sldId id="265" r:id="rId15"/>
    <p:sldId id="274" r:id="rId16"/>
    <p:sldId id="26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EB56A0-6476-4A11-BCCE-B81869AA0409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 phldr="1"/>
      <dgm:spPr/>
    </dgm:pt>
    <dgm:pt modelId="{D0725527-2455-46B6-BE71-B2E2FBFCD8E9}">
      <dgm:prSet phldrT="[Texto]" custT="1"/>
      <dgm:spPr/>
      <dgm:t>
        <a:bodyPr vert="horz"/>
        <a:lstStyle/>
        <a:p>
          <a:pPr algn="l"/>
          <a:r>
            <a:rPr lang="es-ES" sz="18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Donación y Trasplante                      de Órganos</a:t>
          </a:r>
          <a:endParaRPr lang="es-ES" sz="1800" b="1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92A8D-3433-4153-905F-5BA262E59BD0}" type="parTrans" cxnId="{9A3F8CAF-5EC1-4135-8001-67ED00C1608F}">
      <dgm:prSet/>
      <dgm:spPr/>
      <dgm:t>
        <a:bodyPr/>
        <a:lstStyle/>
        <a:p>
          <a:endParaRPr lang="es-ES"/>
        </a:p>
      </dgm:t>
    </dgm:pt>
    <dgm:pt modelId="{6D9A0DD5-EE75-484A-9552-99E17C3DBB9A}" type="sibTrans" cxnId="{9A3F8CAF-5EC1-4135-8001-67ED00C1608F}">
      <dgm:prSet/>
      <dgm:spPr/>
      <dgm:t>
        <a:bodyPr/>
        <a:lstStyle/>
        <a:p>
          <a:endParaRPr lang="es-ES"/>
        </a:p>
      </dgm:t>
    </dgm:pt>
    <dgm:pt modelId="{590C33A4-0753-40FD-B432-1D8A7ADA8063}">
      <dgm:prSet phldrT="[Texto]" custT="1"/>
      <dgm:spPr/>
      <dgm:t>
        <a:bodyPr vert="horz"/>
        <a:lstStyle/>
        <a:p>
          <a:pPr algn="r">
            <a:lnSpc>
              <a:spcPct val="100000"/>
            </a:lnSpc>
          </a:pPr>
          <a:r>
            <a:rPr lang="es-ES" sz="1750" b="1" dirty="0" smtClean="0">
              <a:solidFill>
                <a:schemeClr val="bg1">
                  <a:lumMod val="95000"/>
                </a:schemeClr>
              </a:solidFill>
            </a:rPr>
            <a:t>   </a:t>
          </a:r>
          <a:r>
            <a:rPr lang="es-ES" sz="175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Vulnerabilidades en el ámbito Nacional</a:t>
          </a:r>
          <a:endParaRPr lang="es-ES" sz="1750" b="1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68DC0C-BA8E-4CB3-82B6-F12A446A0A38}" type="parTrans" cxnId="{E492FB7E-88B5-4A42-9C07-0B542F9C4BCC}">
      <dgm:prSet/>
      <dgm:spPr/>
      <dgm:t>
        <a:bodyPr/>
        <a:lstStyle/>
        <a:p>
          <a:endParaRPr lang="es-ES"/>
        </a:p>
      </dgm:t>
    </dgm:pt>
    <dgm:pt modelId="{E19289E0-BBCC-48B5-82E4-7B1207BA7DA6}" type="sibTrans" cxnId="{E492FB7E-88B5-4A42-9C07-0B542F9C4BCC}">
      <dgm:prSet/>
      <dgm:spPr/>
      <dgm:t>
        <a:bodyPr/>
        <a:lstStyle/>
        <a:p>
          <a:endParaRPr lang="es-ES"/>
        </a:p>
      </dgm:t>
    </dgm:pt>
    <dgm:pt modelId="{085D8E18-0887-401D-9D11-6A9A024B3ABE}" type="pres">
      <dgm:prSet presAssocID="{85EB56A0-6476-4A11-BCCE-B81869AA0409}" presName="compositeShape" presStyleCnt="0">
        <dgm:presLayoutVars>
          <dgm:chMax val="7"/>
          <dgm:dir/>
          <dgm:resizeHandles val="exact"/>
        </dgm:presLayoutVars>
      </dgm:prSet>
      <dgm:spPr/>
    </dgm:pt>
    <dgm:pt modelId="{D8665B69-FBC2-4612-8D06-D06AF1D09255}" type="pres">
      <dgm:prSet presAssocID="{D0725527-2455-46B6-BE71-B2E2FBFCD8E9}" presName="circ1" presStyleLbl="vennNode1" presStyleIdx="0" presStyleCnt="2" custScaleX="128639" custScaleY="124493" custLinFactNeighborX="-1248" custLinFactNeighborY="-2077"/>
      <dgm:spPr/>
      <dgm:t>
        <a:bodyPr/>
        <a:lstStyle/>
        <a:p>
          <a:endParaRPr lang="es-ES"/>
        </a:p>
      </dgm:t>
    </dgm:pt>
    <dgm:pt modelId="{A25D5934-B3D6-49E8-8BB2-D72C5CB828AD}" type="pres">
      <dgm:prSet presAssocID="{D0725527-2455-46B6-BE71-B2E2FBFCD8E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1C6D64-5DC2-4830-ABA5-314911FEE4B5}" type="pres">
      <dgm:prSet presAssocID="{590C33A4-0753-40FD-B432-1D8A7ADA8063}" presName="circ2" presStyleLbl="vennNode1" presStyleIdx="1" presStyleCnt="2" custScaleX="125352" custScaleY="122881" custLinFactNeighborX="2710"/>
      <dgm:spPr/>
      <dgm:t>
        <a:bodyPr/>
        <a:lstStyle/>
        <a:p>
          <a:endParaRPr lang="es-ES"/>
        </a:p>
      </dgm:t>
    </dgm:pt>
    <dgm:pt modelId="{C19B6F86-2FE0-44D3-9E80-BF814AD2D320}" type="pres">
      <dgm:prSet presAssocID="{590C33A4-0753-40FD-B432-1D8A7ADA806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C344ABC-B17C-407D-88FB-8E03DF2EA1D6}" type="presOf" srcId="{590C33A4-0753-40FD-B432-1D8A7ADA8063}" destId="{D41C6D64-5DC2-4830-ABA5-314911FEE4B5}" srcOrd="0" destOrd="0" presId="urn:microsoft.com/office/officeart/2005/8/layout/venn1"/>
    <dgm:cxn modelId="{7C030ED8-AAFB-40DF-9D81-EF76075F8364}" type="presOf" srcId="{85EB56A0-6476-4A11-BCCE-B81869AA0409}" destId="{085D8E18-0887-401D-9D11-6A9A024B3ABE}" srcOrd="0" destOrd="0" presId="urn:microsoft.com/office/officeart/2005/8/layout/venn1"/>
    <dgm:cxn modelId="{E492FB7E-88B5-4A42-9C07-0B542F9C4BCC}" srcId="{85EB56A0-6476-4A11-BCCE-B81869AA0409}" destId="{590C33A4-0753-40FD-B432-1D8A7ADA8063}" srcOrd="1" destOrd="0" parTransId="{5668DC0C-BA8E-4CB3-82B6-F12A446A0A38}" sibTransId="{E19289E0-BBCC-48B5-82E4-7B1207BA7DA6}"/>
    <dgm:cxn modelId="{17569D7F-7C46-473B-95F1-08D9E4D7CEB0}" type="presOf" srcId="{D0725527-2455-46B6-BE71-B2E2FBFCD8E9}" destId="{A25D5934-B3D6-49E8-8BB2-D72C5CB828AD}" srcOrd="1" destOrd="0" presId="urn:microsoft.com/office/officeart/2005/8/layout/venn1"/>
    <dgm:cxn modelId="{9A3F8CAF-5EC1-4135-8001-67ED00C1608F}" srcId="{85EB56A0-6476-4A11-BCCE-B81869AA0409}" destId="{D0725527-2455-46B6-BE71-B2E2FBFCD8E9}" srcOrd="0" destOrd="0" parTransId="{E1592A8D-3433-4153-905F-5BA262E59BD0}" sibTransId="{6D9A0DD5-EE75-484A-9552-99E17C3DBB9A}"/>
    <dgm:cxn modelId="{17074F22-8A42-4280-8378-04C9F492D82B}" type="presOf" srcId="{D0725527-2455-46B6-BE71-B2E2FBFCD8E9}" destId="{D8665B69-FBC2-4612-8D06-D06AF1D09255}" srcOrd="0" destOrd="0" presId="urn:microsoft.com/office/officeart/2005/8/layout/venn1"/>
    <dgm:cxn modelId="{9261EA1A-02D7-47C1-99D4-E1E4EE76386B}" type="presOf" srcId="{590C33A4-0753-40FD-B432-1D8A7ADA8063}" destId="{C19B6F86-2FE0-44D3-9E80-BF814AD2D320}" srcOrd="1" destOrd="0" presId="urn:microsoft.com/office/officeart/2005/8/layout/venn1"/>
    <dgm:cxn modelId="{427D18B5-B7FB-4C7A-9EA5-8DB4778D7184}" type="presParOf" srcId="{085D8E18-0887-401D-9D11-6A9A024B3ABE}" destId="{D8665B69-FBC2-4612-8D06-D06AF1D09255}" srcOrd="0" destOrd="0" presId="urn:microsoft.com/office/officeart/2005/8/layout/venn1"/>
    <dgm:cxn modelId="{724FFFA9-0EF8-42A0-ACF8-2B1B8F725FC4}" type="presParOf" srcId="{085D8E18-0887-401D-9D11-6A9A024B3ABE}" destId="{A25D5934-B3D6-49E8-8BB2-D72C5CB828AD}" srcOrd="1" destOrd="0" presId="urn:microsoft.com/office/officeart/2005/8/layout/venn1"/>
    <dgm:cxn modelId="{9A709F5B-8884-4B79-A07C-2AF6A1F5591F}" type="presParOf" srcId="{085D8E18-0887-401D-9D11-6A9A024B3ABE}" destId="{D41C6D64-5DC2-4830-ABA5-314911FEE4B5}" srcOrd="2" destOrd="0" presId="urn:microsoft.com/office/officeart/2005/8/layout/venn1"/>
    <dgm:cxn modelId="{52CEC436-6807-4852-BCBF-6CDE6A8F891E}" type="presParOf" srcId="{085D8E18-0887-401D-9D11-6A9A024B3ABE}" destId="{C19B6F86-2FE0-44D3-9E80-BF814AD2D32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65B69-FBC2-4612-8D06-D06AF1D09255}">
      <dsp:nvSpPr>
        <dsp:cNvPr id="0" name=""/>
        <dsp:cNvSpPr/>
      </dsp:nvSpPr>
      <dsp:spPr>
        <a:xfrm>
          <a:off x="-235855" y="-20123"/>
          <a:ext cx="3212753" cy="310920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Donación y Trasplante                      de Órganos</a:t>
          </a:r>
          <a:endParaRPr lang="es-ES" sz="1800" b="1" kern="120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2771" y="346518"/>
        <a:ext cx="1852398" cy="2375922"/>
      </dsp:txXfrm>
    </dsp:sp>
    <dsp:sp modelId="{D41C6D64-5DC2-4830-ABA5-314911FEE4B5}">
      <dsp:nvSpPr>
        <dsp:cNvPr id="0" name=""/>
        <dsp:cNvSpPr/>
      </dsp:nvSpPr>
      <dsp:spPr>
        <a:xfrm>
          <a:off x="1605187" y="6"/>
          <a:ext cx="3130660" cy="306894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77787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750" b="1" kern="1200" dirty="0" smtClean="0">
              <a:solidFill>
                <a:schemeClr val="bg1">
                  <a:lumMod val="95000"/>
                </a:schemeClr>
              </a:solidFill>
            </a:rPr>
            <a:t>   </a:t>
          </a:r>
          <a:r>
            <a:rPr lang="es-ES" sz="1750" b="1" kern="12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Vulnerabilidades en el ámbito Nacional</a:t>
          </a:r>
          <a:endParaRPr lang="es-ES" sz="1750" b="1" kern="120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93617" y="361901"/>
        <a:ext cx="1805065" cy="2345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71F08-D940-47E0-A3FD-F25D73CC3AB3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4AAEF-3C16-471D-A427-FF8FA297139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25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83" tIns="45491" rIns="90983" bIns="45491" anchor="b"/>
          <a:lstStyle/>
          <a:p>
            <a:pPr algn="r" defTabSz="909638"/>
            <a:fld id="{01CDBCD8-9F38-4B91-98D3-1706F311B36B}" type="slidenum">
              <a:rPr lang="en-US" sz="1200">
                <a:latin typeface="Arial" pitchFamily="34" charset="0"/>
              </a:rPr>
              <a:pPr algn="r" defTabSz="909638"/>
              <a:t>1</a:t>
            </a:fld>
            <a:endParaRPr lang="en-US" sz="1200" dirty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2464"/>
            <a:ext cx="5486400" cy="4116049"/>
          </a:xfrm>
          <a:noFill/>
          <a:ln/>
        </p:spPr>
        <p:txBody>
          <a:bodyPr lIns="90983" tIns="45491" rIns="90983" bIns="45491"/>
          <a:lstStyle/>
          <a:p>
            <a:pPr eaLnBrk="1" hangingPunct="1"/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188913"/>
            <a:ext cx="2125663" cy="59372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229350" cy="59372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188913"/>
            <a:ext cx="8507413" cy="59372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/>
          </a:p>
        </p:txBody>
      </p:sp>
      <p:pic>
        <p:nvPicPr>
          <p:cNvPr id="1027" name="Picture 4" descr="Page header w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5" descr="Corner graphi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532813" y="6391275"/>
            <a:ext cx="6143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6900" y="64531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188913"/>
            <a:ext cx="6121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39E42E-2257-4EE0-AFBF-6817C34173B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827088" y="-26988"/>
            <a:ext cx="8316912" cy="177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R" dirty="0"/>
          </a:p>
        </p:txBody>
      </p:sp>
      <p:pic>
        <p:nvPicPr>
          <p:cNvPr id="3076" name="Picture 2" descr="Globe header with IOM logo no bar orange silhouettes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3238"/>
            <a:ext cx="9144000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80010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400" b="1" dirty="0">
              <a:solidFill>
                <a:srgbClr val="003399"/>
              </a:solidFill>
              <a:latin typeface="Times New Roman" pitchFamily="18" charset="0"/>
            </a:endParaRPr>
          </a:p>
          <a:p>
            <a:pPr algn="ctr"/>
            <a:endParaRPr lang="en-US" sz="1400" b="1" dirty="0">
              <a:solidFill>
                <a:srgbClr val="003399"/>
              </a:solidFill>
              <a:latin typeface="Times New Roman" pitchFamily="18" charset="0"/>
            </a:endParaRPr>
          </a:p>
          <a:p>
            <a:pPr algn="ctr"/>
            <a:endParaRPr lang="en-US" sz="2000" b="1" dirty="0">
              <a:solidFill>
                <a:srgbClr val="003399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GB" i="1" dirty="0">
              <a:solidFill>
                <a:srgbClr val="003399"/>
              </a:solidFill>
              <a:latin typeface="Arial" pitchFamily="34" charset="0"/>
            </a:endParaRPr>
          </a:p>
          <a:p>
            <a:pPr>
              <a:spcBef>
                <a:spcPct val="10000"/>
              </a:spcBef>
            </a:pPr>
            <a:endParaRPr lang="en-GB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endParaRPr lang="en-GB" sz="2000" b="1" dirty="0">
              <a:solidFill>
                <a:srgbClr val="006699"/>
              </a:solidFill>
              <a:latin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20700" y="-208341"/>
            <a:ext cx="8218487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endParaRPr lang="es-CR" sz="2400" b="1" i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endParaRPr lang="es-CR" sz="2400" b="1" i="1" dirty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endParaRPr lang="es-CR" sz="2400" b="1" i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s-CR" sz="2400" b="1" i="1" dirty="0" smtClean="0">
                <a:solidFill>
                  <a:srgbClr val="000066"/>
                </a:solidFill>
                <a:latin typeface="Candara" pitchFamily="34" charset="0"/>
              </a:rPr>
              <a:t>Reunión Red de Funcionarios de enlace para el Combate al Tráfico Ilícito de Migrantes y la Trata de Personas</a:t>
            </a:r>
            <a:endParaRPr lang="es-CR" sz="2400" b="1" i="1" dirty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endParaRPr lang="es-CR" sz="2400" b="1" i="1" dirty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s-CR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>
              <a:tabLst>
                <a:tab pos="2743200" algn="ctr"/>
                <a:tab pos="5486400" algn="r"/>
              </a:tabLst>
            </a:pPr>
            <a:endParaRPr lang="es-CR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>
              <a:tabLst>
                <a:tab pos="2743200" algn="ctr"/>
                <a:tab pos="5486400" algn="r"/>
              </a:tabLst>
            </a:pPr>
            <a:endParaRPr lang="es-CR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>
              <a:tabLst>
                <a:tab pos="2743200" algn="ctr"/>
                <a:tab pos="5486400" algn="r"/>
              </a:tabLst>
            </a:pPr>
            <a:r>
              <a:rPr lang="es-CR" sz="1600" b="1" dirty="0" smtClean="0">
                <a:solidFill>
                  <a:srgbClr val="000066"/>
                </a:solidFill>
                <a:latin typeface="Candara" pitchFamily="34" charset="0"/>
              </a:rPr>
              <a:t>Sofía Salas</a:t>
            </a:r>
          </a:p>
          <a:p>
            <a:pPr>
              <a:tabLst>
                <a:tab pos="2743200" algn="ctr"/>
                <a:tab pos="5486400" algn="r"/>
              </a:tabLst>
            </a:pPr>
            <a:r>
              <a:rPr lang="es-CR" sz="1600" b="1" i="1" dirty="0" smtClean="0">
                <a:solidFill>
                  <a:srgbClr val="000066"/>
                </a:solidFill>
                <a:latin typeface="Candara" pitchFamily="34" charset="0"/>
              </a:rPr>
              <a:t>OIM Costa Rica		                                                                   Managua, 24 junio 2014</a:t>
            </a: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s-CR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s-CR" sz="1600" b="1" dirty="0">
              <a:solidFill>
                <a:srgbClr val="000066"/>
              </a:solidFill>
              <a:latin typeface="Candara" pitchFamily="34" charset="0"/>
            </a:endParaRPr>
          </a:p>
        </p:txBody>
      </p:sp>
      <p:pic>
        <p:nvPicPr>
          <p:cNvPr id="3080" name="Picture 14" descr="http://t0.gstatic.com/images?q=tbn:ANd9GcTfzoKRfZoeLAcC2TjcfNhBUrizRl1QKSsnXHeGkXOcgq8vDeNA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5373216"/>
            <a:ext cx="2123728" cy="1511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6" descr="http://t1.gstatic.com/images?q=tbn:ANd9GcQNkfTIEpsTkuNAPRlP4JSN4ZYo_lzHwpNlPziqR3JoWj0TLsTY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355976" y="5373216"/>
            <a:ext cx="2376264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AutoShape 18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63500" y="-9191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 dirty="0"/>
          </a:p>
        </p:txBody>
      </p:sp>
      <p:sp>
        <p:nvSpPr>
          <p:cNvPr id="3083" name="AutoShape 20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215900" y="-7667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 dirty="0"/>
          </a:p>
        </p:txBody>
      </p:sp>
      <p:pic>
        <p:nvPicPr>
          <p:cNvPr id="3084" name="Picture 22" descr="http://t0.gstatic.com/images?q=tbn:ANd9GcS5s4BUeqA8yMmoqyx1QXpMapMlMeNVwZlup_Y1Xr3SyLOxc9im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123728" y="5373216"/>
            <a:ext cx="223224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5" name="AutoShape 24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368300" y="-6143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 dirty="0"/>
          </a:p>
        </p:txBody>
      </p:sp>
      <p:sp>
        <p:nvSpPr>
          <p:cNvPr id="3086" name="AutoShape 26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520700" y="-4619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 dirty="0"/>
          </a:p>
        </p:txBody>
      </p:sp>
      <p:pic>
        <p:nvPicPr>
          <p:cNvPr id="3087" name="Picture 28" descr="http://t3.gstatic.com/images?q=tbn:ANd9GcQQ84rBiJjiAB4flUwAKzzB5-nmY5t7oEdxpi2cFCO7V_pTrXGsD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1" y="5360988"/>
            <a:ext cx="241176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Vulnerabilidades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82453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dirty="0" smtClean="0"/>
              <a:t> </a:t>
            </a:r>
            <a:r>
              <a:rPr lang="es-ES" dirty="0"/>
              <a:t>D</a:t>
            </a:r>
            <a:r>
              <a:rPr lang="es-ES" dirty="0" smtClean="0"/>
              <a:t>ebilidades en los sistemas de </a:t>
            </a:r>
            <a:r>
              <a:rPr lang="es-ES" smtClean="0"/>
              <a:t>salud públicos </a:t>
            </a:r>
            <a:r>
              <a:rPr lang="es-ES" dirty="0" smtClean="0"/>
              <a:t>en relación con la donación y trasplante.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211960" y="2564904"/>
            <a:ext cx="412624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 redondeado"/>
          <p:cNvSpPr/>
          <p:nvPr/>
        </p:nvSpPr>
        <p:spPr>
          <a:xfrm>
            <a:off x="395536" y="3212976"/>
            <a:ext cx="8064896" cy="33123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Insuficiente inversión y fomento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de la práctica en  trasplante. Preferencia de terapias sustitutivas como la hemodiálisis.</a:t>
            </a:r>
          </a:p>
          <a:p>
            <a:endParaRPr lang="es-E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Bajo número de trasplantes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efectuados por falta de la capacidad instalada necesaria.</a:t>
            </a:r>
          </a:p>
          <a:p>
            <a:pPr algn="ctr">
              <a:buFont typeface="Arial" pitchFamily="34" charset="0"/>
              <a:buChar char="•"/>
            </a:pPr>
            <a:endParaRPr lang="es-E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Violaciones a los estándares bioéticos establecidos en las declaraciones internacionales. Ej. </a:t>
            </a:r>
            <a:r>
              <a:rPr lang="es-ES" b="1" dirty="0" smtClean="0">
                <a:solidFill>
                  <a:srgbClr val="00B050"/>
                </a:solidFill>
              </a:rPr>
              <a:t>medicamento inmunosupresor.</a:t>
            </a:r>
            <a:endParaRPr lang="es-ES" dirty="0" smtClean="0">
              <a:solidFill>
                <a:srgbClr val="00B05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Vulnerabilidades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dirty="0" smtClean="0"/>
              <a:t> Carencia de reglamentación de desarrollo en puntos cruciales en las leyes de trasplante y confusión conceptual.</a:t>
            </a:r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4499992" y="3284984"/>
            <a:ext cx="412624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 redondeado"/>
          <p:cNvSpPr/>
          <p:nvPr/>
        </p:nvSpPr>
        <p:spPr>
          <a:xfrm>
            <a:off x="251520" y="4005064"/>
            <a:ext cx="8424936" cy="24756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s-ES" b="1" kern="0" dirty="0" smtClean="0">
                <a:solidFill>
                  <a:schemeClr val="accent6">
                    <a:lumMod val="75000"/>
                  </a:schemeClr>
                </a:solidFill>
              </a:rPr>
              <a:t>Esta falta de reglamentación puede llevar a la existencia de “puntos ciegos” que dejen la puerta abierta a situaciones delictivas.</a:t>
            </a:r>
          </a:p>
          <a:p>
            <a:pPr algn="ctr"/>
            <a:endParaRPr lang="es-ES" b="1" kern="0" dirty="0">
              <a:solidFill>
                <a:srgbClr val="333399"/>
              </a:solidFill>
            </a:endParaRPr>
          </a:p>
          <a:p>
            <a:pPr algn="just"/>
            <a:endParaRPr lang="es-ES" b="1" kern="0" dirty="0" smtClean="0">
              <a:solidFill>
                <a:srgbClr val="00B050"/>
              </a:solidFill>
            </a:endParaRPr>
          </a:p>
          <a:p>
            <a:pPr algn="ctr"/>
            <a:r>
              <a:rPr lang="es-ES" b="1" kern="0" dirty="0" smtClean="0">
                <a:solidFill>
                  <a:srgbClr val="00B050"/>
                </a:solidFill>
              </a:rPr>
              <a:t>Donante vivo  emocionalmente relacionado. </a:t>
            </a:r>
          </a:p>
          <a:p>
            <a:pPr algn="ctr"/>
            <a:r>
              <a:rPr lang="es-ES" b="1" kern="0" dirty="0" smtClean="0">
                <a:solidFill>
                  <a:srgbClr val="00B050"/>
                </a:solidFill>
              </a:rPr>
              <a:t>Donante vivo no relacionado.</a:t>
            </a:r>
            <a:endParaRPr lang="es-ES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es-ES" b="1" kern="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b="1" kern="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b="1" dirty="0"/>
          </a:p>
        </p:txBody>
      </p:sp>
      <p:sp>
        <p:nvSpPr>
          <p:cNvPr id="6" name="5 Flecha abajo"/>
          <p:cNvSpPr/>
          <p:nvPr/>
        </p:nvSpPr>
        <p:spPr>
          <a:xfrm>
            <a:off x="4572000" y="4725144"/>
            <a:ext cx="268608" cy="43204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752E47-CAB5-4045-8838-BE1A081DA9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27" name="Picture 3" descr="C:\Users\siete\Pictures\lk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496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9180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Vulnerabilidades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sz="2800" dirty="0" smtClean="0"/>
              <a:t> Servidores públicos, miembros de </a:t>
            </a:r>
            <a:r>
              <a:rPr lang="es-ES" sz="2800" dirty="0" err="1" smtClean="0"/>
              <a:t>ONGs</a:t>
            </a:r>
            <a:r>
              <a:rPr lang="es-ES" sz="2800" dirty="0" smtClean="0"/>
              <a:t> y de organizaciones internacionales </a:t>
            </a:r>
            <a:r>
              <a:rPr lang="es-ES" sz="2800" dirty="0" smtClean="0">
                <a:solidFill>
                  <a:srgbClr val="00B050"/>
                </a:solidFill>
              </a:rPr>
              <a:t>desconocen los aspectos esenciales</a:t>
            </a:r>
            <a:r>
              <a:rPr lang="es-ES" sz="2800" dirty="0" smtClean="0"/>
              <a:t> relacionados con la técnica trasplantológica y su vinculación con el tráfico de órganos y la trata de personas. Mitos.</a:t>
            </a:r>
          </a:p>
          <a:p>
            <a:pPr>
              <a:buNone/>
            </a:pPr>
            <a:endParaRPr lang="es-ES" sz="2800" dirty="0" smtClean="0"/>
          </a:p>
          <a:p>
            <a:pPr>
              <a:buFont typeface="Wingdings" pitchFamily="2" charset="2"/>
              <a:buChar char="v"/>
            </a:pPr>
            <a:r>
              <a:rPr lang="es-ES" sz="2800" dirty="0" smtClean="0"/>
              <a:t> </a:t>
            </a:r>
            <a:r>
              <a:rPr lang="es-ES" sz="2800" dirty="0" smtClean="0">
                <a:solidFill>
                  <a:srgbClr val="00B050"/>
                </a:solidFill>
              </a:rPr>
              <a:t>Falta de una dimensión real </a:t>
            </a:r>
            <a:r>
              <a:rPr lang="es-ES" sz="2800" dirty="0" smtClean="0"/>
              <a:t>de lo que significa la trata de personas en cada país para el personal médico relacionado con trasplantes.</a:t>
            </a:r>
            <a:endParaRPr lang="es-E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/>
          <a:lstStyle/>
          <a:p>
            <a:pPr algn="just"/>
            <a:r>
              <a:rPr lang="es-ES" sz="2300" b="1" dirty="0" smtClean="0"/>
              <a:t>Reformulación/valoración de las leyes de trasplante y trata de personas y entender este tema como interdisciplinario</a:t>
            </a:r>
            <a:r>
              <a:rPr lang="es-ES" sz="2300" b="1" dirty="0" smtClean="0"/>
              <a:t>.</a:t>
            </a:r>
          </a:p>
          <a:p>
            <a:pPr marL="0" indent="0" algn="just">
              <a:buNone/>
            </a:pPr>
            <a:endParaRPr lang="es-ES" sz="2300" b="1" dirty="0" smtClean="0"/>
          </a:p>
          <a:p>
            <a:pPr algn="just"/>
            <a:r>
              <a:rPr lang="es-ES" sz="2300" b="1" dirty="0" smtClean="0"/>
              <a:t>Fomentar la recopilación y documentación de datos estadísticos.</a:t>
            </a:r>
          </a:p>
          <a:p>
            <a:pPr algn="just"/>
            <a:endParaRPr lang="es-ES" sz="2300" b="1" dirty="0" smtClean="0"/>
          </a:p>
          <a:p>
            <a:pPr algn="just"/>
            <a:r>
              <a:rPr lang="es-ES" sz="2300" b="1" dirty="0" smtClean="0"/>
              <a:t>Capacitar a los distintos sectores públicos encargados de identificación, investigación y condena de la trata sobre todos los extremos relacionados con trasplantes</a:t>
            </a:r>
            <a:r>
              <a:rPr lang="es-ES" sz="2300" b="1" dirty="0" smtClean="0"/>
              <a:t>.</a:t>
            </a:r>
          </a:p>
          <a:p>
            <a:pPr algn="just"/>
            <a:endParaRPr lang="es-ES" sz="2300" b="1" dirty="0" smtClean="0"/>
          </a:p>
          <a:p>
            <a:pPr algn="just"/>
            <a:r>
              <a:rPr lang="es-ES" sz="2300" b="1" dirty="0" smtClean="0"/>
              <a:t>Promover la creación de una organización nacional y regional de trasplantes para otorgar equidad, diligencia y transparencia a cada trasplante</a:t>
            </a:r>
            <a:r>
              <a:rPr lang="es-ES" sz="2300" b="1" dirty="0" smtClean="0"/>
              <a:t>.</a:t>
            </a:r>
            <a:endParaRPr lang="es-ES" sz="2300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Retos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z="2400" b="1" dirty="0" smtClean="0"/>
          </a:p>
          <a:p>
            <a:r>
              <a:rPr lang="es-ES" sz="2400" b="1" dirty="0" smtClean="0"/>
              <a:t>Sensibilización personal centros privados  y población vulnerable </a:t>
            </a:r>
          </a:p>
          <a:p>
            <a:endParaRPr lang="es-ES" sz="2400" b="1" dirty="0"/>
          </a:p>
          <a:p>
            <a:r>
              <a:rPr lang="es-ES" sz="2400" b="1" dirty="0" smtClean="0"/>
              <a:t>Articulación Ministerios de Salud con las Coaliciones de Trata en cada país – asignación presupuestaria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Necesidad </a:t>
            </a:r>
            <a:r>
              <a:rPr lang="es-ES" sz="2400" b="1" dirty="0"/>
              <a:t>de SEGUIMIENTO (por ej., más investigaciones) que permita profundizar más sobre la </a:t>
            </a:r>
            <a:r>
              <a:rPr lang="es-ES" sz="2400" b="1" dirty="0" smtClean="0"/>
              <a:t>temática</a:t>
            </a:r>
          </a:p>
          <a:p>
            <a:endParaRPr lang="es-ES" sz="2400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03874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323528" y="404664"/>
            <a:ext cx="8507413" cy="5937250"/>
          </a:xfrm>
        </p:spPr>
        <p:txBody>
          <a:bodyPr/>
          <a:lstStyle/>
          <a:p>
            <a:pPr lvl="5">
              <a:buNone/>
            </a:pPr>
            <a:endParaRPr lang="es-ES" dirty="0" smtClean="0"/>
          </a:p>
          <a:p>
            <a:pPr lvl="5">
              <a:buNone/>
            </a:pPr>
            <a:endParaRPr lang="es-E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5">
              <a:buNone/>
            </a:pPr>
            <a:endParaRPr lang="es-E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5">
              <a:buNone/>
            </a:pPr>
            <a:endParaRPr lang="es-E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5">
              <a:buNone/>
            </a:pP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s-E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GRACIAS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/>
          <a:lstStyle/>
          <a:p>
            <a:pPr algn="ctr">
              <a:buNone/>
            </a:pPr>
            <a:r>
              <a:rPr lang="es-ES" sz="4000" dirty="0" smtClean="0"/>
              <a:t> 	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Presentación AVANCES Informe Regional 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“Evaluación de las vulnerabilidades de delitos relacionados con la donación y trasplante de órganos, tejidos y fluidos en América Central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</a:p>
        </p:txBody>
      </p:sp>
      <p:pic>
        <p:nvPicPr>
          <p:cNvPr id="1026" name="Picture 2" descr="C:\Users\siete\Pictures\kj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221088"/>
            <a:ext cx="4968552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	Antecedentes 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s-CR" sz="2200" dirty="0" smtClean="0"/>
              <a:t>24 abril 2013:  Encuentro sobre el delito de trata de personas con fines de tráfico de órganos, tejidos y células en San José</a:t>
            </a:r>
          </a:p>
          <a:p>
            <a:pPr marL="0" indent="0">
              <a:buNone/>
            </a:pPr>
            <a:r>
              <a:rPr lang="es-CR" sz="2200" dirty="0" smtClean="0"/>
              <a:t> </a:t>
            </a:r>
          </a:p>
          <a:p>
            <a:r>
              <a:rPr lang="es-CR" sz="2200" dirty="0" smtClean="0"/>
              <a:t>Participantes: Ministerio de Salud, Colegio Médicos, Poder Judicial, representantes Coalición </a:t>
            </a:r>
            <a:r>
              <a:rPr lang="es-CR" sz="2200" dirty="0"/>
              <a:t>de </a:t>
            </a:r>
            <a:r>
              <a:rPr lang="es-CR" sz="2200" dirty="0" smtClean="0"/>
              <a:t>Trata, academia, sociedad civil, expertos temáticos (España, Latinoamérica), OIM, entre otros   </a:t>
            </a:r>
          </a:p>
          <a:p>
            <a:pPr marL="0" indent="0">
              <a:buNone/>
            </a:pPr>
            <a:endParaRPr lang="es-CR" sz="2200" dirty="0" smtClean="0"/>
          </a:p>
          <a:p>
            <a:r>
              <a:rPr lang="es-CR" sz="2200" dirty="0" smtClean="0"/>
              <a:t>Como seguimiento, y en respuesta a solicitud del gobierno de Costa Rica de comprender mejor la magnitud del tema en la región                           </a:t>
            </a:r>
          </a:p>
          <a:p>
            <a:pPr marL="0" indent="0">
              <a:buNone/>
            </a:pPr>
            <a:r>
              <a:rPr lang="es-CR" sz="2200" dirty="0" smtClean="0"/>
              <a:t>                                    ESTUDIO REGIONAL </a:t>
            </a:r>
          </a:p>
          <a:p>
            <a:pPr marL="0" indent="0">
              <a:buNone/>
            </a:pPr>
            <a:r>
              <a:rPr lang="es-CR" sz="2200" dirty="0" smtClean="0"/>
              <a:t>	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979712" y="5517231"/>
            <a:ext cx="978408" cy="523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713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sz="2500" dirty="0" smtClean="0"/>
              <a:t>Proyecto 8 meses  (01 dic 2013-31 julio 2014)</a:t>
            </a:r>
          </a:p>
          <a:p>
            <a:endParaRPr lang="es-CR" sz="2500" dirty="0" smtClean="0"/>
          </a:p>
          <a:p>
            <a:r>
              <a:rPr lang="es-CR" sz="2500" dirty="0" smtClean="0"/>
              <a:t>Financiamiento: </a:t>
            </a:r>
          </a:p>
          <a:p>
            <a:endParaRPr lang="es-CR" sz="2500" dirty="0" smtClean="0"/>
          </a:p>
          <a:p>
            <a:endParaRPr lang="es-CR" sz="2500" dirty="0" smtClean="0"/>
          </a:p>
          <a:p>
            <a:pPr lvl="1"/>
            <a:r>
              <a:rPr lang="es-CR" sz="2500" dirty="0" smtClean="0"/>
              <a:t>Protocolo Investigación</a:t>
            </a:r>
          </a:p>
          <a:p>
            <a:pPr lvl="1"/>
            <a:r>
              <a:rPr lang="es-CR" sz="2500" dirty="0"/>
              <a:t> </a:t>
            </a:r>
            <a:r>
              <a:rPr lang="es-CR" sz="2500" dirty="0" smtClean="0"/>
              <a:t>Visita a cada país para recopilar información</a:t>
            </a:r>
          </a:p>
          <a:p>
            <a:pPr lvl="1"/>
            <a:r>
              <a:rPr lang="es-CR" sz="2500" dirty="0"/>
              <a:t> </a:t>
            </a:r>
            <a:r>
              <a:rPr lang="es-CR" sz="2500" dirty="0" smtClean="0"/>
              <a:t>Presentación y validación de los hallazgos del informe ( San José, julio 2014) </a:t>
            </a:r>
          </a:p>
          <a:p>
            <a:pPr lvl="1"/>
            <a:r>
              <a:rPr lang="es-CR" sz="2500" dirty="0" smtClean="0"/>
              <a:t>Publicación </a:t>
            </a:r>
          </a:p>
        </p:txBody>
      </p:sp>
      <p:pic>
        <p:nvPicPr>
          <p:cNvPr id="5" name="Picture 4" descr="Logo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16832"/>
            <a:ext cx="3807995" cy="22551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10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184576" cy="792088"/>
          </a:xfrm>
        </p:spPr>
        <p:txBody>
          <a:bodyPr/>
          <a:lstStyle/>
          <a:p>
            <a:r>
              <a:rPr lang="es-ES" sz="3200" b="1" dirty="0" smtClean="0">
                <a:latin typeface="Gill Sans MT" pitchFamily="34" charset="0"/>
              </a:rPr>
              <a:t>Objetivo Principal del Estudio</a:t>
            </a:r>
            <a:endParaRPr lang="es-ES" sz="3200" b="1" dirty="0">
              <a:latin typeface="Gill Sans MT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7200800" cy="16561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</a:p>
          <a:p>
            <a:endParaRPr lang="es-ES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s-ES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s-ES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s-ES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Ofrecer un </a:t>
            </a:r>
            <a:r>
              <a:rPr lang="es-ES" sz="2000" dirty="0" smtClean="0">
                <a:ln w="11430"/>
                <a:solidFill>
                  <a:srgbClr val="00B050"/>
                </a:solidFill>
              </a:rPr>
              <a:t>panorama sobre las vulnerabilidades</a:t>
            </a:r>
            <a:r>
              <a:rPr lang="es-ES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2000" dirty="0" smtClean="0"/>
              <a:t> y riesgos existentes en los países centroamericanos para </a:t>
            </a:r>
            <a:r>
              <a:rPr lang="es-ES" sz="2000" dirty="0" smtClean="0">
                <a:solidFill>
                  <a:srgbClr val="00B050"/>
                </a:solidFill>
              </a:rPr>
              <a:t>la proliferación de tráfico de órganos </a:t>
            </a:r>
            <a:r>
              <a:rPr lang="es-ES" sz="2000" dirty="0" smtClean="0"/>
              <a:t>humanos, particularmente con donantes vivos, y otros delitos conexos como la </a:t>
            </a:r>
            <a:r>
              <a:rPr lang="es-ES" sz="2000" dirty="0" smtClean="0">
                <a:solidFill>
                  <a:srgbClr val="00B050"/>
                </a:solidFill>
              </a:rPr>
              <a:t>trata de personas</a:t>
            </a:r>
            <a:r>
              <a:rPr lang="es-ES" sz="2000" dirty="0" smtClean="0">
                <a:ln w="11430"/>
                <a:solidFill>
                  <a:srgbClr val="00B050"/>
                </a:solidFill>
              </a:rPr>
              <a:t>.</a:t>
            </a:r>
            <a:endParaRPr lang="es-ES" sz="2800" u="sng" dirty="0">
              <a:ln w="11430"/>
              <a:solidFill>
                <a:srgbClr val="00B05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0E6BD-2D02-44E6-947B-AF97C1330F2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36821696"/>
              </p:ext>
            </p:extLst>
          </p:nvPr>
        </p:nvGraphicFramePr>
        <p:xfrm>
          <a:off x="323528" y="3501008"/>
          <a:ext cx="4499992" cy="306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2123728" y="4365104"/>
            <a:ext cx="615553" cy="138499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ES" sz="1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 y tráfico de órganos</a:t>
            </a:r>
            <a:endParaRPr lang="es-ES" sz="1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4788024" y="4941168"/>
            <a:ext cx="792088" cy="43204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5580112" y="3212976"/>
            <a:ext cx="2880320" cy="345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Región Centroamericana</a:t>
            </a:r>
          </a:p>
          <a:p>
            <a:pPr algn="ctr"/>
            <a:endParaRPr lang="es-ES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Guatemala</a:t>
            </a:r>
          </a:p>
          <a:p>
            <a:pPr marL="342900" indent="-342900">
              <a:buAutoNum type="arabicPeriod"/>
            </a:pPr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Honduras</a:t>
            </a:r>
          </a:p>
          <a:p>
            <a:pPr marL="342900" indent="-342900">
              <a:buAutoNum type="arabicPeriod"/>
            </a:pPr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Salvador</a:t>
            </a:r>
          </a:p>
          <a:p>
            <a:pPr marL="342900" indent="-342900">
              <a:buAutoNum type="arabicPeriod"/>
            </a:pPr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Nicaragua</a:t>
            </a:r>
          </a:p>
          <a:p>
            <a:pPr marL="342900" indent="-342900">
              <a:buAutoNum type="arabicPeriod"/>
            </a:pPr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Costa Rica</a:t>
            </a:r>
          </a:p>
          <a:p>
            <a:pPr marL="342900" indent="-342900">
              <a:buAutoNum type="arabicPeriod"/>
            </a:pPr>
            <a:r>
              <a:rPr lang="es-E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Panamá</a:t>
            </a:r>
            <a:endParaRPr lang="es-ES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Específicos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ES" sz="2200" dirty="0" smtClean="0"/>
              <a:t>Análisis de los </a:t>
            </a:r>
            <a:r>
              <a:rPr lang="es-ES" sz="2200" dirty="0" smtClean="0">
                <a:solidFill>
                  <a:srgbClr val="00B050"/>
                </a:solidFill>
              </a:rPr>
              <a:t>procedimientos</a:t>
            </a:r>
            <a:r>
              <a:rPr lang="es-ES" sz="2200" dirty="0" smtClean="0"/>
              <a:t> existentes en cada país para efectuar una donación, extracción y trasplante de órganos humanos.</a:t>
            </a:r>
          </a:p>
          <a:p>
            <a:pPr marL="457200" indent="-457200">
              <a:buAutoNum type="arabicPeriod"/>
            </a:pPr>
            <a:r>
              <a:rPr lang="es-ES" sz="2200" dirty="0" smtClean="0"/>
              <a:t>Reflexión sobre las </a:t>
            </a:r>
            <a:r>
              <a:rPr lang="es-ES" sz="2200" dirty="0" smtClean="0">
                <a:solidFill>
                  <a:srgbClr val="00B050"/>
                </a:solidFill>
              </a:rPr>
              <a:t>prohibiciones </a:t>
            </a:r>
            <a:r>
              <a:rPr lang="es-ES" sz="2200" dirty="0" smtClean="0"/>
              <a:t>de prácticas no éticas relacionadas con la actividad trasplantológica y sus </a:t>
            </a:r>
            <a:r>
              <a:rPr lang="es-ES" sz="2200" dirty="0" smtClean="0">
                <a:solidFill>
                  <a:srgbClr val="00B050"/>
                </a:solidFill>
              </a:rPr>
              <a:t>sanciones.</a:t>
            </a:r>
          </a:p>
          <a:p>
            <a:pPr marL="457200" indent="-457200">
              <a:buFontTx/>
              <a:buAutoNum type="arabicPeriod"/>
            </a:pPr>
            <a:r>
              <a:rPr lang="es-ES" sz="2200" dirty="0" smtClean="0"/>
              <a:t>Examen de los </a:t>
            </a:r>
            <a:r>
              <a:rPr lang="es-ES" sz="2200" dirty="0" smtClean="0">
                <a:solidFill>
                  <a:srgbClr val="00B050"/>
                </a:solidFill>
              </a:rPr>
              <a:t>sistemas jurídicos-institucionales </a:t>
            </a:r>
            <a:r>
              <a:rPr lang="es-ES" sz="2200" dirty="0" smtClean="0"/>
              <a:t>para la donación y trasplante de órganos, haciendo énfasis en las </a:t>
            </a:r>
            <a:r>
              <a:rPr lang="es-ES" sz="2200" dirty="0" smtClean="0">
                <a:solidFill>
                  <a:srgbClr val="00B050"/>
                </a:solidFill>
              </a:rPr>
              <a:t>brechas y vulnerabilidades </a:t>
            </a:r>
            <a:r>
              <a:rPr lang="es-ES" sz="2200" dirty="0" smtClean="0"/>
              <a:t>existentes en los mismos y cómo los mismos pueden incidir en la proliferación de casos de </a:t>
            </a:r>
            <a:r>
              <a:rPr lang="es-ES" sz="2200" dirty="0" smtClean="0">
                <a:solidFill>
                  <a:srgbClr val="00B050"/>
                </a:solidFill>
              </a:rPr>
              <a:t>trata de personas</a:t>
            </a:r>
            <a:r>
              <a:rPr lang="es-ES" sz="2200" dirty="0" smtClean="0"/>
              <a:t>.</a:t>
            </a:r>
          </a:p>
          <a:p>
            <a:pPr marL="457200" indent="-457200">
              <a:buFontTx/>
              <a:buAutoNum type="arabicPeriod"/>
            </a:pPr>
            <a:r>
              <a:rPr lang="es-ES" sz="2200" dirty="0" smtClean="0"/>
              <a:t>Análisis de las </a:t>
            </a:r>
            <a:r>
              <a:rPr lang="es-ES" sz="2200" dirty="0" smtClean="0">
                <a:solidFill>
                  <a:srgbClr val="00B050"/>
                </a:solidFill>
              </a:rPr>
              <a:t>condiciones que inducen a población </a:t>
            </a:r>
            <a:r>
              <a:rPr lang="es-ES" sz="2200" dirty="0" smtClean="0"/>
              <a:t>más vulnerable a ser víctima de este delito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endParaRPr lang="es-E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eriod"/>
            </a:pP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Trasplante de órganos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752E47-CAB5-4045-8838-BE1A081DA9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539552" y="1412776"/>
            <a:ext cx="7848872" cy="1440160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¿QUÉ ES EL</a:t>
            </a:r>
            <a:r>
              <a:rPr lang="es-CO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CO" b="1" u="sng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TRASPLANTE</a:t>
            </a:r>
            <a:r>
              <a:rPr lang="es-CO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C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ÓRGANOS?</a:t>
            </a:r>
          </a:p>
          <a:p>
            <a:pPr algn="ctr"/>
            <a:endParaRPr lang="es-E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Tratamiento médico complejo que consiste en </a:t>
            </a:r>
            <a:r>
              <a:rPr lang="es-ES" sz="16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trasladar órganos de una persona a otra</a:t>
            </a:r>
            <a:r>
              <a:rPr lang="es-ES" sz="1600" b="1" dirty="0" smtClean="0">
                <a:ln w="1905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órgano trasplantado reemplaza y asume la función del órgano dañado del receptor.</a:t>
            </a:r>
            <a:endParaRPr lang="es-ES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1" name="Picture 3" descr="C:\Users\siete\Pictures\kjlk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924944"/>
            <a:ext cx="2521788" cy="3816424"/>
          </a:xfrm>
          <a:prstGeom prst="rect">
            <a:avLst/>
          </a:prstGeom>
          <a:noFill/>
        </p:spPr>
      </p:pic>
      <p:sp>
        <p:nvSpPr>
          <p:cNvPr id="10" name="9 Elipse"/>
          <p:cNvSpPr/>
          <p:nvPr/>
        </p:nvSpPr>
        <p:spPr>
          <a:xfrm>
            <a:off x="539552" y="3717032"/>
            <a:ext cx="3024336" cy="208823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¿QUÉ </a:t>
            </a:r>
            <a:r>
              <a:rPr lang="es-CO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ÓRGANOS Y TEJIDOS </a:t>
            </a:r>
            <a:r>
              <a:rPr lang="es-CO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PUEDEN SER TRASPLANTADOS?</a:t>
            </a:r>
            <a:endParaRPr lang="es-ES" sz="1600" dirty="0"/>
          </a:p>
        </p:txBody>
      </p:sp>
      <p:sp>
        <p:nvSpPr>
          <p:cNvPr id="11" name="10 Flecha abajo"/>
          <p:cNvSpPr/>
          <p:nvPr/>
        </p:nvSpPr>
        <p:spPr>
          <a:xfrm>
            <a:off x="1691680" y="2708920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11 Flecha derecha"/>
          <p:cNvSpPr/>
          <p:nvPr/>
        </p:nvSpPr>
        <p:spPr>
          <a:xfrm>
            <a:off x="3347864" y="4581128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7308304" y="3429000"/>
            <a:ext cx="1629776" cy="273630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Riñón</a:t>
            </a: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Hígado</a:t>
            </a: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Corazón</a:t>
            </a: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Pulmón</a:t>
            </a: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Páncreas</a:t>
            </a: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Intestino</a:t>
            </a:r>
            <a:endParaRPr lang="es-CO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8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Aclaración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lvl="4"/>
            <a:r>
              <a:rPr lang="es-ES" dirty="0" smtClean="0"/>
              <a:t>f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179512" y="1484784"/>
            <a:ext cx="8712968" cy="2664296"/>
          </a:xfrm>
          <a:prstGeom prst="roundRect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 smtClean="0">
                <a:solidFill>
                  <a:srgbClr val="00B050"/>
                </a:solidFill>
              </a:rPr>
              <a:t>El presente estudio ha centrado su análisis en </a:t>
            </a:r>
            <a:r>
              <a:rPr lang="es-ES" sz="2000" b="1" dirty="0" smtClean="0">
                <a:solidFill>
                  <a:srgbClr val="FF0000"/>
                </a:solidFill>
              </a:rPr>
              <a:t>RIÑONES </a:t>
            </a:r>
            <a:r>
              <a:rPr lang="es-ES" sz="2000" b="1" dirty="0" smtClean="0">
                <a:solidFill>
                  <a:srgbClr val="00B050"/>
                </a:solidFill>
              </a:rPr>
              <a:t>ya que la mayor parte de los países efectúa exclusivamente trasplante renal.</a:t>
            </a:r>
          </a:p>
          <a:p>
            <a:pPr algn="just"/>
            <a:r>
              <a:rPr lang="es-ES" sz="2000" b="1" dirty="0">
                <a:solidFill>
                  <a:srgbClr val="00B050"/>
                </a:solidFill>
              </a:rPr>
              <a:t>L</a:t>
            </a:r>
            <a:r>
              <a:rPr lang="es-ES" sz="2000" b="1" dirty="0" smtClean="0">
                <a:solidFill>
                  <a:srgbClr val="00B050"/>
                </a:solidFill>
              </a:rPr>
              <a:t>os casos de tráfico de órganos que podrían relacionadas con situaciones de trata investigadas en la región y también en el resto del mundo son de  riñones:</a:t>
            </a:r>
          </a:p>
          <a:p>
            <a:pPr marL="457200" indent="-457200" algn="just">
              <a:buAutoNum type="alphaLcParenR"/>
            </a:pPr>
            <a:r>
              <a:rPr lang="es-ES" sz="2000" b="1" dirty="0" smtClean="0">
                <a:solidFill>
                  <a:srgbClr val="00B050"/>
                </a:solidFill>
              </a:rPr>
              <a:t>Más comercializados</a:t>
            </a:r>
          </a:p>
          <a:p>
            <a:pPr marL="457200" indent="-457200" algn="just">
              <a:buAutoNum type="alphaLcParenR"/>
            </a:pPr>
            <a:r>
              <a:rPr lang="es-ES" sz="2000" b="1" dirty="0" smtClean="0">
                <a:solidFill>
                  <a:srgbClr val="00B050"/>
                </a:solidFill>
              </a:rPr>
              <a:t>Aumento del número de enfermos IRC</a:t>
            </a:r>
          </a:p>
          <a:p>
            <a:pPr marL="457200" indent="-457200" algn="just">
              <a:buAutoNum type="alphaLcParenR"/>
            </a:pPr>
            <a:r>
              <a:rPr lang="es-ES" sz="2000" b="1" dirty="0" smtClean="0">
                <a:solidFill>
                  <a:srgbClr val="00B050"/>
                </a:solidFill>
              </a:rPr>
              <a:t>Cirugía menos compleja</a:t>
            </a:r>
            <a:endParaRPr lang="es-ES" sz="2000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siete\Pictures\Los Riño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293095"/>
            <a:ext cx="6696744" cy="2304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Hallazgos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" sz="2200" b="1" dirty="0" smtClean="0">
                <a:solidFill>
                  <a:srgbClr val="00B050"/>
                </a:solidFill>
              </a:rPr>
              <a:t>Significativas diferencias  </a:t>
            </a:r>
            <a:r>
              <a:rPr lang="es-ES" sz="2200" dirty="0" smtClean="0"/>
              <a:t>en el desarrollo de la práctica trasplantológica entre los países del “Triángulo </a:t>
            </a:r>
            <a:r>
              <a:rPr lang="es-ES" sz="2200" dirty="0"/>
              <a:t>N</a:t>
            </a:r>
            <a:r>
              <a:rPr lang="es-ES" sz="2200" dirty="0" smtClean="0"/>
              <a:t>orte” y Nicaragua, y Costa Rica y Panamá.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200" dirty="0" smtClean="0"/>
              <a:t>La mayoría de países efectúa exclusivamente </a:t>
            </a:r>
            <a:r>
              <a:rPr lang="es-ES" sz="2200" b="1" dirty="0" smtClean="0">
                <a:solidFill>
                  <a:srgbClr val="00B050"/>
                </a:solidFill>
              </a:rPr>
              <a:t>trasplante renal</a:t>
            </a:r>
            <a:r>
              <a:rPr lang="es-ES" sz="2200" dirty="0" smtClean="0"/>
              <a:t>,              a excepción de Costa Rica </a:t>
            </a:r>
            <a:r>
              <a:rPr lang="es-ES" sz="2200" dirty="0" smtClean="0"/>
              <a:t>y Panamá que </a:t>
            </a:r>
            <a:r>
              <a:rPr lang="es-ES" sz="2200" dirty="0" smtClean="0"/>
              <a:t>hace otros trasplantes.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200" dirty="0" smtClean="0"/>
              <a:t>Guatemala, Costa Rica y Panamá </a:t>
            </a:r>
            <a:r>
              <a:rPr lang="es-ES" sz="2200" b="1" dirty="0" smtClean="0">
                <a:solidFill>
                  <a:srgbClr val="00B050"/>
                </a:solidFill>
              </a:rPr>
              <a:t>donante vivo y fallecido</a:t>
            </a:r>
            <a:r>
              <a:rPr lang="es-ES" sz="2200" dirty="0" smtClean="0"/>
              <a:t>. El Salvador, Honduras y Nicaragua sólo donante vivo.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200" dirty="0" smtClean="0"/>
              <a:t> </a:t>
            </a:r>
            <a:r>
              <a:rPr lang="es-ES" sz="2200" b="1" dirty="0" smtClean="0">
                <a:solidFill>
                  <a:srgbClr val="00B050"/>
                </a:solidFill>
              </a:rPr>
              <a:t>Inexistencia de casos </a:t>
            </a:r>
            <a:r>
              <a:rPr lang="es-ES" sz="2200" dirty="0" smtClean="0"/>
              <a:t>denunciados, en investigación o condenados relacionados con la modalidad de extracción ilícita de órganos de la trata de personas (exc. Costa Rica).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200" b="1" dirty="0" smtClean="0">
                <a:solidFill>
                  <a:srgbClr val="00B050"/>
                </a:solidFill>
              </a:rPr>
              <a:t>Ausencia de datos estadísticos </a:t>
            </a:r>
            <a:r>
              <a:rPr lang="es-ES" sz="2200" dirty="0" smtClean="0"/>
              <a:t>(o disparidad entre las distintas fuentes) en cuanto a trasplantes y, en muchos casos, en cuanto a situaciones de trata de personas.</a:t>
            </a:r>
          </a:p>
          <a:p>
            <a:pPr>
              <a:buFont typeface="Wingdings" pitchFamily="2" charset="2"/>
              <a:buChar char="Ø"/>
            </a:pP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IOM - General Presentation for American law students_June 1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OM - General Presentation for American law students_June 17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OM - General Presentation for American law students_June 1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1856</TotalTime>
  <Words>828</Words>
  <Application>Microsoft Office PowerPoint</Application>
  <PresentationFormat>On-screen Show (4:3)</PresentationFormat>
  <Paragraphs>136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Tema1</vt:lpstr>
      <vt:lpstr>PowerPoint Presentation</vt:lpstr>
      <vt:lpstr>PowerPoint Presentation</vt:lpstr>
      <vt:lpstr> Antecedentes </vt:lpstr>
      <vt:lpstr>PowerPoint Presentation</vt:lpstr>
      <vt:lpstr>Objetivo Principal del Estudio</vt:lpstr>
      <vt:lpstr>Objetivos Específicos</vt:lpstr>
      <vt:lpstr>Trasplante de órganos</vt:lpstr>
      <vt:lpstr>Aclaración</vt:lpstr>
      <vt:lpstr>Hallazgos</vt:lpstr>
      <vt:lpstr>Vulnerabilidades</vt:lpstr>
      <vt:lpstr>Vulnerabilidades</vt:lpstr>
      <vt:lpstr>PowerPoint Presentation</vt:lpstr>
      <vt:lpstr>Vulnerabilidades</vt:lpstr>
      <vt:lpstr>Retos</vt:lpstr>
      <vt:lpstr>Retos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siete</dc:creator>
  <cp:lastModifiedBy>MUÑOZ Maribel</cp:lastModifiedBy>
  <cp:revision>14</cp:revision>
  <dcterms:created xsi:type="dcterms:W3CDTF">2014-06-07T16:46:28Z</dcterms:created>
  <dcterms:modified xsi:type="dcterms:W3CDTF">2014-06-24T00:45:03Z</dcterms:modified>
</cp:coreProperties>
</file>