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3" r:id="rId1"/>
  </p:sldMasterIdLst>
  <p:notesMasterIdLst>
    <p:notesMasterId r:id="rId15"/>
  </p:notesMasterIdLst>
  <p:handoutMasterIdLst>
    <p:handoutMasterId r:id="rId16"/>
  </p:handoutMasterIdLst>
  <p:sldIdLst>
    <p:sldId id="483" r:id="rId2"/>
    <p:sldId id="530" r:id="rId3"/>
    <p:sldId id="485" r:id="rId4"/>
    <p:sldId id="545" r:id="rId5"/>
    <p:sldId id="546" r:id="rId6"/>
    <p:sldId id="547" r:id="rId7"/>
    <p:sldId id="515" r:id="rId8"/>
    <p:sldId id="549" r:id="rId9"/>
    <p:sldId id="548" r:id="rId10"/>
    <p:sldId id="550" r:id="rId11"/>
    <p:sldId id="551" r:id="rId12"/>
    <p:sldId id="508" r:id="rId13"/>
    <p:sldId id="529" r:id="rId14"/>
  </p:sldIdLst>
  <p:sldSz cx="9144000" cy="6858000" type="screen4x3"/>
  <p:notesSz cx="6662738" cy="9926638"/>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521415D9-36F7-43E2-AB2F-B90AF26B5E84}">
      <p14:sectionLst xmlns:p14="http://schemas.microsoft.com/office/powerpoint/2010/main">
        <p14:section name="Default Section" id="{886F6FF8-0261-4754-812C-8F530096C371}">
          <p14:sldIdLst>
            <p14:sldId id="483"/>
            <p14:sldId id="530"/>
            <p14:sldId id="485"/>
            <p14:sldId id="545"/>
            <p14:sldId id="546"/>
            <p14:sldId id="547"/>
            <p14:sldId id="515"/>
            <p14:sldId id="549"/>
            <p14:sldId id="548"/>
            <p14:sldId id="550"/>
            <p14:sldId id="551"/>
            <p14:sldId id="508"/>
            <p14:sldId id="529"/>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oline Popp" initials="kpop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CC0066"/>
    <a:srgbClr val="FF3300"/>
    <a:srgbClr val="FFDDAB"/>
    <a:srgbClr val="FFBD5D"/>
    <a:srgbClr val="FFFF00"/>
    <a:srgbClr val="FFFFCC"/>
    <a:srgbClr val="CC3300"/>
    <a:srgbClr val="396A93"/>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87" autoAdjust="0"/>
    <p:restoredTop sz="85080" autoAdjust="0"/>
  </p:normalViewPr>
  <p:slideViewPr>
    <p:cSldViewPr snapToGrid="0">
      <p:cViewPr>
        <p:scale>
          <a:sx n="62" d="100"/>
          <a:sy n="62" d="100"/>
        </p:scale>
        <p:origin x="-1746" y="-72"/>
      </p:cViewPr>
      <p:guideLst>
        <p:guide orient="horz" pos="2160"/>
        <p:guide pos="2880"/>
      </p:guideLst>
    </p:cSldViewPr>
  </p:slideViewPr>
  <p:outlineViewPr>
    <p:cViewPr>
      <p:scale>
        <a:sx n="33" d="100"/>
        <a:sy n="33" d="100"/>
      </p:scale>
      <p:origin x="0" y="156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75" d="100"/>
          <a:sy n="75" d="100"/>
        </p:scale>
        <p:origin x="-714" y="570"/>
      </p:cViewPr>
      <p:guideLst>
        <p:guide orient="horz" pos="3127"/>
        <p:guide pos="209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1"/>
            <a:ext cx="2892581"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lvl1pPr defTabSz="920750" eaLnBrk="0" hangingPunct="0">
              <a:defRPr sz="1200">
                <a:latin typeface="Times New Roman" pitchFamily="18" charset="0"/>
              </a:defRPr>
            </a:lvl1pPr>
          </a:lstStyle>
          <a:p>
            <a:pPr>
              <a:defRPr/>
            </a:pPr>
            <a:endParaRPr lang="en-US"/>
          </a:p>
        </p:txBody>
      </p:sp>
      <p:sp>
        <p:nvSpPr>
          <p:cNvPr id="17411" name="Rectangle 3"/>
          <p:cNvSpPr>
            <a:spLocks noGrp="1" noChangeArrowheads="1"/>
          </p:cNvSpPr>
          <p:nvPr>
            <p:ph type="dt" sz="quarter" idx="1"/>
          </p:nvPr>
        </p:nvSpPr>
        <p:spPr bwMode="auto">
          <a:xfrm>
            <a:off x="3782606" y="1"/>
            <a:ext cx="289258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lvl1pPr algn="r" defTabSz="920750" eaLnBrk="0" hangingPunct="0">
              <a:defRPr sz="1200">
                <a:latin typeface="Times New Roman" pitchFamily="18" charset="0"/>
              </a:defRPr>
            </a:lvl1pPr>
          </a:lstStyle>
          <a:p>
            <a:pPr>
              <a:defRPr/>
            </a:pPr>
            <a:endParaRPr lang="en-US"/>
          </a:p>
        </p:txBody>
      </p:sp>
      <p:sp>
        <p:nvSpPr>
          <p:cNvPr id="17412" name="Rectangle 4"/>
          <p:cNvSpPr>
            <a:spLocks noGrp="1" noChangeArrowheads="1"/>
          </p:cNvSpPr>
          <p:nvPr>
            <p:ph type="ftr" sz="quarter" idx="2"/>
          </p:nvPr>
        </p:nvSpPr>
        <p:spPr bwMode="auto">
          <a:xfrm>
            <a:off x="1" y="9458326"/>
            <a:ext cx="2892581"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b" anchorCtr="0" compatLnSpc="1">
            <a:prstTxWarp prst="textNoShape">
              <a:avLst/>
            </a:prstTxWarp>
          </a:bodyPr>
          <a:lstStyle>
            <a:lvl1pPr defTabSz="920750" eaLnBrk="0" hangingPunct="0">
              <a:defRPr sz="1200">
                <a:latin typeface="Times New Roman" pitchFamily="18" charset="0"/>
              </a:defRPr>
            </a:lvl1pPr>
          </a:lstStyle>
          <a:p>
            <a:pPr>
              <a:defRPr/>
            </a:pPr>
            <a:endParaRPr lang="en-US"/>
          </a:p>
        </p:txBody>
      </p:sp>
      <p:sp>
        <p:nvSpPr>
          <p:cNvPr id="17413" name="Rectangle 5"/>
          <p:cNvSpPr>
            <a:spLocks noGrp="1" noChangeArrowheads="1"/>
          </p:cNvSpPr>
          <p:nvPr>
            <p:ph type="sldNum" sz="quarter" idx="3"/>
          </p:nvPr>
        </p:nvSpPr>
        <p:spPr bwMode="auto">
          <a:xfrm>
            <a:off x="3782606" y="9458326"/>
            <a:ext cx="289258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b" anchorCtr="0" compatLnSpc="1">
            <a:prstTxWarp prst="textNoShape">
              <a:avLst/>
            </a:prstTxWarp>
          </a:bodyPr>
          <a:lstStyle>
            <a:lvl1pPr algn="r" defTabSz="920750" eaLnBrk="0" hangingPunct="0">
              <a:defRPr sz="1200">
                <a:latin typeface="Times New Roman" pitchFamily="18" charset="0"/>
              </a:defRPr>
            </a:lvl1pPr>
          </a:lstStyle>
          <a:p>
            <a:pPr>
              <a:defRPr/>
            </a:pPr>
            <a:fld id="{C665E443-5DEF-4173-82C4-3C68EE9DB12F}" type="slidenum">
              <a:rPr lang="en-US"/>
              <a:pPr>
                <a:defRPr/>
              </a:pPr>
              <a:t>‹#›</a:t>
            </a:fld>
            <a:endParaRPr lang="en-US"/>
          </a:p>
        </p:txBody>
      </p:sp>
    </p:spTree>
    <p:extLst>
      <p:ext uri="{BB962C8B-B14F-4D97-AF65-F5344CB8AC3E}">
        <p14:creationId xmlns:p14="http://schemas.microsoft.com/office/powerpoint/2010/main" val="882261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2892581"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lvl1pPr defTabSz="920750" eaLnBrk="0" hangingPunct="0">
              <a:defRPr sz="1200">
                <a:latin typeface="Times New Roman" pitchFamily="18" charset="0"/>
              </a:defRPr>
            </a:lvl1pPr>
          </a:lstStyle>
          <a:p>
            <a:pPr>
              <a:defRPr/>
            </a:pPr>
            <a:endParaRPr lang="en-US"/>
          </a:p>
        </p:txBody>
      </p:sp>
      <p:sp>
        <p:nvSpPr>
          <p:cNvPr id="15363" name="Rectangle 3"/>
          <p:cNvSpPr>
            <a:spLocks noGrp="1" noChangeArrowheads="1"/>
          </p:cNvSpPr>
          <p:nvPr>
            <p:ph type="dt" idx="1"/>
          </p:nvPr>
        </p:nvSpPr>
        <p:spPr bwMode="auto">
          <a:xfrm>
            <a:off x="3782606" y="1"/>
            <a:ext cx="289258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lvl1pPr algn="r" defTabSz="920750" eaLnBrk="0" hangingPunct="0">
              <a:defRPr sz="1200">
                <a:latin typeface="Times New Roman" pitchFamily="18"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873125" y="739775"/>
            <a:ext cx="4933950"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891581" y="4689475"/>
            <a:ext cx="4892024" cy="452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1" y="9458326"/>
            <a:ext cx="2892581"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b" anchorCtr="0" compatLnSpc="1">
            <a:prstTxWarp prst="textNoShape">
              <a:avLst/>
            </a:prstTxWarp>
          </a:bodyPr>
          <a:lstStyle>
            <a:lvl1pPr defTabSz="920750" eaLnBrk="0" hangingPunct="0">
              <a:defRPr sz="1200">
                <a:latin typeface="Times New Roman" pitchFamily="18" charset="0"/>
              </a:defRPr>
            </a:lvl1pPr>
          </a:lstStyle>
          <a:p>
            <a:pPr>
              <a:defRPr/>
            </a:pPr>
            <a:endParaRPr lang="en-US"/>
          </a:p>
        </p:txBody>
      </p:sp>
      <p:sp>
        <p:nvSpPr>
          <p:cNvPr id="15367" name="Rectangle 7"/>
          <p:cNvSpPr>
            <a:spLocks noGrp="1" noChangeArrowheads="1"/>
          </p:cNvSpPr>
          <p:nvPr>
            <p:ph type="sldNum" sz="quarter" idx="5"/>
          </p:nvPr>
        </p:nvSpPr>
        <p:spPr bwMode="auto">
          <a:xfrm>
            <a:off x="3782606" y="9458326"/>
            <a:ext cx="289258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09" tIns="46055" rIns="92109" bIns="46055" numCol="1" anchor="b" anchorCtr="0" compatLnSpc="1">
            <a:prstTxWarp prst="textNoShape">
              <a:avLst/>
            </a:prstTxWarp>
          </a:bodyPr>
          <a:lstStyle>
            <a:lvl1pPr algn="r" defTabSz="920750" eaLnBrk="0" hangingPunct="0">
              <a:defRPr sz="1200">
                <a:latin typeface="Times New Roman" pitchFamily="18" charset="0"/>
              </a:defRPr>
            </a:lvl1pPr>
          </a:lstStyle>
          <a:p>
            <a:pPr>
              <a:defRPr/>
            </a:pPr>
            <a:fld id="{46F8EFD9-01C8-4C10-8AFF-78DCCB80D6BB}" type="slidenum">
              <a:rPr lang="en-US"/>
              <a:pPr>
                <a:defRPr/>
              </a:pPr>
              <a:t>‹#›</a:t>
            </a:fld>
            <a:endParaRPr lang="en-US"/>
          </a:p>
        </p:txBody>
      </p:sp>
    </p:spTree>
    <p:extLst>
      <p:ext uri="{BB962C8B-B14F-4D97-AF65-F5344CB8AC3E}">
        <p14:creationId xmlns:p14="http://schemas.microsoft.com/office/powerpoint/2010/main" val="3568026403"/>
      </p:ext>
    </p:extLst>
  </p:cSld>
  <p:clrMap bg1="lt1" tx1="dk1" bg2="lt2" tx2="dk2" accent1="accent1" accent2="accent2" accent3="accent3" accent4="accent4" accent5="accent5" accent6="accent6" hlink="hlink" folHlink="folHlink"/>
  <p:notesStyle>
    <a:lvl1pPr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56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28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684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56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2AF7531F-52FE-4C2B-A5C9-7C7A66ADE0F1}" type="slidenum">
              <a:rPr lang="en-US" sz="1200">
                <a:solidFill>
                  <a:schemeClr val="tx1"/>
                </a:solidFill>
                <a:latin typeface="Arial" pitchFamily="34" charset="0"/>
              </a:rPr>
              <a:pPr eaLnBrk="1" hangingPunct="1"/>
              <a:t>1</a:t>
            </a:fld>
            <a:endParaRPr lang="en-US" sz="1200">
              <a:solidFill>
                <a:schemeClr val="tx1"/>
              </a:solidFill>
              <a:latin typeface="Arial" pitchFamily="34"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sz="1200" b="1" i="1" dirty="0">
              <a:solidFill>
                <a:srgbClr val="CC33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845EB213-9D8A-40B7-A629-D3CE6BD26419}" type="slidenum">
              <a:rPr lang="en-US" sz="1200">
                <a:solidFill>
                  <a:prstClr val="black"/>
                </a:solidFill>
                <a:latin typeface="Arial" pitchFamily="34" charset="0"/>
              </a:rPr>
              <a:pPr eaLnBrk="1" hangingPunct="1"/>
              <a:t>11</a:t>
            </a:fld>
            <a:endParaRPr lang="en-US" sz="1200">
              <a:solidFill>
                <a:prstClr val="black"/>
              </a:solidFill>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r>
              <a:rPr lang="en-US" dirty="0" smtClean="0"/>
              <a:t>The following were the</a:t>
            </a:r>
            <a:r>
              <a:rPr lang="en-US" baseline="0" dirty="0" smtClean="0"/>
              <a:t> main negotiation points in the preparation of the UNGA resolution A/C.2/67/L.15/Rev.1 (2012) on the modalities of the HLD. </a:t>
            </a:r>
          </a:p>
          <a:p>
            <a:pPr eaLnBrk="1" hangingPunct="1">
              <a:defRPr/>
            </a:pPr>
            <a:endParaRPr lang="en-US" dirty="0" smtClean="0"/>
          </a:p>
          <a:p>
            <a:pPr eaLnBrk="1" hangingPunct="1">
              <a:defRPr/>
            </a:pPr>
            <a:r>
              <a:rPr lang="en-US" dirty="0" smtClean="0"/>
              <a:t>Final decisions:</a:t>
            </a:r>
          </a:p>
          <a:p>
            <a:pPr eaLnBrk="1" hangingPunct="1">
              <a:defRPr/>
            </a:pPr>
            <a:endParaRPr lang="en-US" dirty="0" smtClean="0"/>
          </a:p>
          <a:p>
            <a:pPr eaLnBrk="1" hangingPunct="1">
              <a:defRPr/>
            </a:pPr>
            <a:r>
              <a:rPr lang="en-US" b="1" dirty="0" smtClean="0"/>
              <a:t>Civil society participation: </a:t>
            </a:r>
          </a:p>
          <a:p>
            <a:pPr marL="171450" indent="-171450" eaLnBrk="1" hangingPunct="1">
              <a:buFont typeface="Arial" pitchFamily="34" charset="0"/>
              <a:buChar char="•"/>
              <a:defRPr/>
            </a:pPr>
            <a:r>
              <a:rPr lang="en-US" dirty="0" smtClean="0"/>
              <a:t>President of GA to draw up a list</a:t>
            </a:r>
            <a:r>
              <a:rPr lang="en-US" baseline="0" dirty="0" smtClean="0"/>
              <a:t> of NGOs in consultative status with the Economic and Social Council who may participate in the HLD and the one-day informal interactive hearings</a:t>
            </a:r>
          </a:p>
          <a:p>
            <a:pPr marL="171450" indent="-171450" eaLnBrk="1" hangingPunct="1">
              <a:buFont typeface="Arial" pitchFamily="34" charset="0"/>
              <a:buChar char="•"/>
              <a:defRPr/>
            </a:pPr>
            <a:r>
              <a:rPr lang="en-US" baseline="0" dirty="0" smtClean="0"/>
              <a:t>To hold one day informal interactive hearings in 2013 ahead of HLD with representative of NGOs, civil society organizations and the private sector, to be organized and presided over by the President of the GA. Date has been set for 15 July 2013. </a:t>
            </a:r>
          </a:p>
          <a:p>
            <a:pPr marL="171450" indent="-171450" eaLnBrk="1" hangingPunct="1">
              <a:buFont typeface="Arial" pitchFamily="34" charset="0"/>
              <a:buChar char="•"/>
              <a:defRPr/>
            </a:pPr>
            <a:r>
              <a:rPr lang="en-US" baseline="0" dirty="0" smtClean="0"/>
              <a:t>President of GA, in consultation with Member States, to draw up a list of representatives of other relevant NGOs, academic institutions and the private sector who may participate in the HLD and the one-day informal interactive hearings. The list will be considered by Member States on a non-objection basis. </a:t>
            </a:r>
          </a:p>
          <a:p>
            <a:pPr marL="171450" indent="-171450" eaLnBrk="1" hangingPunct="1">
              <a:buFont typeface="Arial" pitchFamily="34" charset="0"/>
              <a:buChar char="•"/>
              <a:defRPr/>
            </a:pPr>
            <a:r>
              <a:rPr lang="en-US" baseline="0" dirty="0" smtClean="0"/>
              <a:t>Representatives of NGOs with consultative status with the Economic and Social Council, civil society organizations and private sector (one from each group selected during informal interactive hearings) are to be included by the President of the GA, in consultation with Member States, in the list of speakers for the plenary of the HLD. Also to participate in the roundtables. </a:t>
            </a:r>
          </a:p>
          <a:p>
            <a:pPr marL="0" indent="0" eaLnBrk="1" hangingPunct="1">
              <a:buFont typeface="Arial" pitchFamily="34" charset="0"/>
              <a:buNone/>
              <a:defRPr/>
            </a:pPr>
            <a:r>
              <a:rPr lang="en-US" baseline="0" dirty="0" smtClean="0"/>
              <a:t>See paragraphs 9-13 of UNGA resolution A/C.2/67/L.15/Rev.1 (2012)  </a:t>
            </a:r>
          </a:p>
          <a:p>
            <a:pPr marL="0" indent="0" eaLnBrk="1" hangingPunct="1">
              <a:buFont typeface="Arial" pitchFamily="34" charset="0"/>
              <a:buNone/>
              <a:defRPr/>
            </a:pPr>
            <a:r>
              <a:rPr lang="en-US" dirty="0" smtClean="0"/>
              <a:t>http://daccess-dds-ny.un.org/doc/UNDOC/GEN/N12/646/23/PDF/N1264623.pdf?OpenElement </a:t>
            </a:r>
          </a:p>
          <a:p>
            <a:pPr marL="0" indent="0" eaLnBrk="1" hangingPunct="1">
              <a:buFont typeface="Arial" pitchFamily="34" charset="0"/>
              <a:buNone/>
              <a:defRPr/>
            </a:pPr>
            <a:endParaRPr lang="en-US" b="1" baseline="0" dirty="0" smtClean="0"/>
          </a:p>
          <a:p>
            <a:pPr marL="0" indent="0" eaLnBrk="1" hangingPunct="1">
              <a:buFont typeface="Arial" pitchFamily="34" charset="0"/>
              <a:buNone/>
              <a:defRPr/>
            </a:pPr>
            <a:r>
              <a:rPr lang="en-US" b="1" baseline="0" dirty="0" smtClean="0"/>
              <a:t>Periodicity / HLD 2013 result : </a:t>
            </a:r>
          </a:p>
          <a:p>
            <a:pPr marL="0" indent="0" eaLnBrk="1" hangingPunct="1">
              <a:buFont typeface="Arial" pitchFamily="34" charset="0"/>
              <a:buNone/>
              <a:defRPr/>
            </a:pPr>
            <a:r>
              <a:rPr lang="en-US" b="0" baseline="0" dirty="0" smtClean="0"/>
              <a:t>No decisions made in the resolution. </a:t>
            </a:r>
          </a:p>
          <a:p>
            <a:pPr marL="171450" indent="-171450" eaLnBrk="1" hangingPunct="1">
              <a:buFont typeface="Arial" pitchFamily="34" charset="0"/>
              <a:buChar char="•"/>
              <a:defRPr/>
            </a:pPr>
            <a:endParaRPr lang="en-US" baseline="0" dirty="0" smtClean="0"/>
          </a:p>
          <a:p>
            <a:pPr marL="0" indent="0" eaLnBrk="1" hangingPunct="1">
              <a:buFont typeface="Arial" pitchFamily="34" charset="0"/>
              <a:buNone/>
              <a:defRPr/>
            </a:pP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09638" rtl="0" eaLnBrk="0" fontAlgn="base" latinLnBrk="0" hangingPunct="0">
              <a:lnSpc>
                <a:spcPct val="100000"/>
              </a:lnSpc>
              <a:spcBef>
                <a:spcPct val="30000"/>
              </a:spcBef>
              <a:spcAft>
                <a:spcPct val="0"/>
              </a:spcAft>
              <a:buClrTx/>
              <a:buSzTx/>
              <a:buFontTx/>
              <a:buNone/>
              <a:tabLst/>
              <a:defRPr/>
            </a:pPr>
            <a:r>
              <a:rPr kumimoji="1" lang="en-GB" sz="1200" kern="1200" dirty="0" smtClean="0">
                <a:solidFill>
                  <a:schemeClr val="tx1"/>
                </a:solidFill>
                <a:effectLst/>
                <a:latin typeface="Times New Roman" pitchFamily="18" charset="0"/>
                <a:ea typeface="+mn-ea"/>
                <a:cs typeface="+mn-cs"/>
              </a:rPr>
              <a:t>IOM views the 2013 HLD as an important opportunity to improve the governance of migration, and migration and development in particular, at local, national, regional and global levels, while keeping the rights and well-being of migrants at the centre of the debate. </a:t>
            </a:r>
          </a:p>
          <a:p>
            <a:endParaRPr lang="en-GB" b="1" dirty="0" smtClean="0">
              <a:sym typeface="Wingdings" pitchFamily="2" charset="2"/>
            </a:endParaRPr>
          </a:p>
          <a:p>
            <a:r>
              <a:rPr lang="en-GB" b="1" dirty="0" smtClean="0">
                <a:sym typeface="Wingdings" pitchFamily="2" charset="2"/>
              </a:rPr>
              <a:t> </a:t>
            </a:r>
            <a:r>
              <a:rPr lang="en-GB" b="1" dirty="0" smtClean="0"/>
              <a:t>See ”additional slides” No. 27-32</a:t>
            </a:r>
            <a:r>
              <a:rPr lang="en-GB" b="1" baseline="0" dirty="0" smtClean="0"/>
              <a:t> </a:t>
            </a:r>
            <a:r>
              <a:rPr lang="en-GB" b="1" dirty="0" smtClean="0"/>
              <a:t>for</a:t>
            </a:r>
            <a:r>
              <a:rPr lang="en-GB" b="1" baseline="0" dirty="0" smtClean="0"/>
              <a:t> more detail on IOM’s policy recommendations for the HLD</a:t>
            </a:r>
            <a:endParaRPr lang="en-GB" b="1"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pPr>
                <a:defRPr/>
              </a:pPr>
              <a:t>12</a:t>
            </a:fld>
            <a:endParaRPr lang="en-US"/>
          </a:p>
        </p:txBody>
      </p:sp>
    </p:spTree>
    <p:extLst>
      <p:ext uri="{BB962C8B-B14F-4D97-AF65-F5344CB8AC3E}">
        <p14:creationId xmlns:p14="http://schemas.microsoft.com/office/powerpoint/2010/main" val="2165827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To these ends, IOM is committed to supporting:</a:t>
            </a:r>
          </a:p>
          <a:p>
            <a:pPr marL="171450" indent="-171450">
              <a:buFont typeface="Arial" pitchFamily="34" charset="0"/>
              <a:buChar char="•"/>
            </a:pPr>
            <a:r>
              <a:rPr lang="en-GB" baseline="0" dirty="0" smtClean="0"/>
              <a:t>HLD p</a:t>
            </a:r>
            <a:r>
              <a:rPr lang="en-GB" dirty="0" smtClean="0"/>
              <a:t>reparations at country, regional, global levels</a:t>
            </a:r>
          </a:p>
          <a:p>
            <a:pPr marL="171450" indent="-171450">
              <a:buFont typeface="Arial" pitchFamily="34" charset="0"/>
              <a:buChar char="•"/>
            </a:pPr>
            <a:r>
              <a:rPr lang="en-GB" dirty="0" smtClean="0"/>
              <a:t>Ensuring communication and coherence of positions among capitals, Geneva, New York</a:t>
            </a:r>
          </a:p>
          <a:p>
            <a:pPr marL="171450" indent="-171450">
              <a:buFont typeface="Arial" pitchFamily="34" charset="0"/>
              <a:buChar char="•"/>
            </a:pPr>
            <a:r>
              <a:rPr lang="en-GB" dirty="0" smtClean="0"/>
              <a:t>Member State / UN system preparations of HLD roundtables and Secretary General’s 2013 report on international migration and development </a:t>
            </a:r>
          </a:p>
          <a:p>
            <a:endParaRPr lang="en-GB" dirty="0" smtClean="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pPr>
                <a:defRPr/>
              </a:pPr>
              <a:t>13</a:t>
            </a:fld>
            <a:endParaRPr lang="en-US"/>
          </a:p>
        </p:txBody>
      </p:sp>
    </p:spTree>
    <p:extLst>
      <p:ext uri="{BB962C8B-B14F-4D97-AF65-F5344CB8AC3E}">
        <p14:creationId xmlns:p14="http://schemas.microsoft.com/office/powerpoint/2010/main" val="3327021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DEB5D303-FD4C-4479-8734-F4A0ECA9CFBE}" type="slidenum">
              <a:rPr lang="en-US" sz="1200">
                <a:solidFill>
                  <a:schemeClr val="tx1"/>
                </a:solidFill>
                <a:latin typeface="Arial" pitchFamily="34" charset="0"/>
              </a:rPr>
              <a:pPr eaLnBrk="1" hangingPunct="1"/>
              <a:t>3</a:t>
            </a:fld>
            <a:endParaRPr lang="en-US" sz="1200">
              <a:solidFill>
                <a:schemeClr val="tx1"/>
              </a:solidFill>
              <a:latin typeface="Arial"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b="1" dirty="0" smtClean="0"/>
              <a:t>1990 Convention </a:t>
            </a:r>
            <a:r>
              <a:rPr lang="en-GB" dirty="0" smtClean="0"/>
              <a:t>on the Protection</a:t>
            </a:r>
            <a:r>
              <a:rPr lang="en-GB" baseline="0" dirty="0" smtClean="0"/>
              <a:t> of the Rights of All Migrant Workers and Members of their Families  www2.ohchr.org/english/law/cmw.htm   </a:t>
            </a:r>
          </a:p>
          <a:p>
            <a:pPr marL="171450" indent="-171450">
              <a:buFont typeface="Arial" pitchFamily="34" charset="0"/>
              <a:buChar char="•"/>
            </a:pPr>
            <a:r>
              <a:rPr lang="en-GB" b="1" baseline="0" dirty="0" smtClean="0"/>
              <a:t>1994 International Conference on Population and Development</a:t>
            </a:r>
            <a:r>
              <a:rPr lang="en-GB" baseline="0" dirty="0" smtClean="0"/>
              <a:t> (“Cairo Conference”), see Chapter 10 on international migration  www.unfpa.org/public/icpd </a:t>
            </a:r>
          </a:p>
          <a:p>
            <a:pPr marL="171450" indent="-171450">
              <a:buFont typeface="Arial" pitchFamily="34" charset="0"/>
              <a:buChar char="•"/>
            </a:pPr>
            <a:r>
              <a:rPr lang="en-GB" b="1" dirty="0" smtClean="0">
                <a:solidFill>
                  <a:srgbClr val="C00000"/>
                </a:solidFill>
              </a:rPr>
              <a:t>Since</a:t>
            </a:r>
            <a:r>
              <a:rPr lang="en-GB" b="1" baseline="0" dirty="0" smtClean="0">
                <a:solidFill>
                  <a:srgbClr val="C00000"/>
                </a:solidFill>
              </a:rPr>
              <a:t> 1994 </a:t>
            </a:r>
            <a:r>
              <a:rPr lang="en-GB" b="1" dirty="0" smtClean="0"/>
              <a:t>UN 2nd Committee</a:t>
            </a:r>
            <a:r>
              <a:rPr lang="en-GB" b="1" baseline="0" dirty="0" smtClean="0"/>
              <a:t> </a:t>
            </a:r>
            <a:r>
              <a:rPr lang="en-GB" baseline="0" dirty="0" smtClean="0"/>
              <a:t>(Economic and Financial Committee) holds a </a:t>
            </a:r>
            <a:r>
              <a:rPr lang="en-GB" dirty="0" smtClean="0"/>
              <a:t>biennial debate on migration &amp; development</a:t>
            </a:r>
          </a:p>
          <a:p>
            <a:pPr marL="171450" indent="-171450">
              <a:buFont typeface="Arial" pitchFamily="34" charset="0"/>
              <a:buChar char="•"/>
            </a:pPr>
            <a:r>
              <a:rPr lang="en-GB" b="1" dirty="0" smtClean="0"/>
              <a:t>Since 1994 UN 3</a:t>
            </a:r>
            <a:r>
              <a:rPr lang="en-GB" b="1" baseline="30000" dirty="0" smtClean="0"/>
              <a:t>rd</a:t>
            </a:r>
            <a:r>
              <a:rPr lang="en-GB" b="1" dirty="0" smtClean="0"/>
              <a:t> Committee </a:t>
            </a:r>
            <a:r>
              <a:rPr lang="en-GB" dirty="0" smtClean="0"/>
              <a:t>(Social, Humanitarian and Cultural Affairs) holds</a:t>
            </a:r>
            <a:r>
              <a:rPr lang="en-GB" baseline="0" dirty="0" smtClean="0"/>
              <a:t> an annual debate on h</a:t>
            </a:r>
            <a:r>
              <a:rPr lang="en-GB" dirty="0" smtClean="0"/>
              <a:t>uman rights of migrants</a:t>
            </a:r>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r>
              <a:rPr lang="en-GB" b="1" baseline="0" dirty="0" smtClean="0"/>
              <a:t>2001-2004 Berne Initiative </a:t>
            </a:r>
            <a:r>
              <a:rPr lang="en-GB" baseline="0" dirty="0" smtClean="0"/>
              <a:t>– a States-owned consultative process with the goal of obtaining better management of migration at the national, regional and global level through enhanced cooperation between States. www.iom.int/cms/en/sites/iom/home/what-we-do/migration-policy-and-research/migration-policy-1/berne-initiative.html </a:t>
            </a:r>
            <a:endParaRPr lang="en-GB" dirty="0" smtClean="0"/>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r>
              <a:rPr lang="en-GB" b="1" dirty="0" smtClean="0"/>
              <a:t>2003-2005 GCIM </a:t>
            </a:r>
            <a:r>
              <a:rPr lang="en-GB" dirty="0" smtClean="0"/>
              <a:t>– Global Commission</a:t>
            </a:r>
            <a:r>
              <a:rPr lang="en-GB" baseline="0" dirty="0" smtClean="0"/>
              <a:t> on International Migration: launched by UN Secretary General. </a:t>
            </a:r>
            <a:r>
              <a:rPr lang="en-US" sz="1200" dirty="0" smtClean="0">
                <a:solidFill>
                  <a:srgbClr val="FFFFFF"/>
                </a:solidFill>
                <a:effectLst>
                  <a:outerShdw blurRad="38100" dist="38100" dir="2700000" algn="tl">
                    <a:srgbClr val="000000"/>
                  </a:outerShdw>
                </a:effectLst>
                <a:latin typeface="Gill Sans MT" pitchFamily="34" charset="0"/>
              </a:rPr>
              <a:t>19 independent Commissioners and a Core Group of States. </a:t>
            </a:r>
            <a:r>
              <a:rPr lang="en-GB" dirty="0" smtClean="0"/>
              <a:t>GCIM Final</a:t>
            </a:r>
            <a:r>
              <a:rPr lang="en-GB" baseline="0" dirty="0" smtClean="0"/>
              <a:t> report: </a:t>
            </a:r>
            <a:r>
              <a:rPr lang="en-US" altLang="en-US" sz="1200" dirty="0" smtClean="0">
                <a:solidFill>
                  <a:srgbClr val="FFFFFF"/>
                </a:solidFill>
                <a:effectLst>
                  <a:outerShdw blurRad="38100" dist="38100" dir="2700000" algn="tl">
                    <a:srgbClr val="000000"/>
                  </a:outerShdw>
                </a:effectLst>
                <a:latin typeface="Gill Sans MT" pitchFamily="34" charset="0"/>
              </a:rPr>
              <a:t>“</a:t>
            </a:r>
            <a:r>
              <a:rPr lang="en-US" sz="1200" dirty="0" smtClean="0">
                <a:solidFill>
                  <a:srgbClr val="FFFFFF"/>
                </a:solidFill>
                <a:effectLst>
                  <a:outerShdw blurRad="38100" dist="38100" dir="2700000" algn="tl">
                    <a:srgbClr val="000000"/>
                  </a:outerShdw>
                </a:effectLst>
                <a:latin typeface="Gill Sans MT" pitchFamily="34" charset="0"/>
              </a:rPr>
              <a:t>Migration in an Inter-Connected World: New Directions for Action</a:t>
            </a:r>
            <a:r>
              <a:rPr lang="en-US" altLang="en-US" sz="1200" dirty="0" smtClean="0">
                <a:solidFill>
                  <a:srgbClr val="FFFFFF"/>
                </a:solidFill>
                <a:effectLst>
                  <a:outerShdw blurRad="38100" dist="38100" dir="2700000" algn="tl">
                    <a:srgbClr val="000000"/>
                  </a:outerShdw>
                </a:effectLst>
                <a:latin typeface="Gill Sans MT" pitchFamily="34" charset="0"/>
              </a:rPr>
              <a:t>”. </a:t>
            </a:r>
            <a:r>
              <a:rPr lang="en-GB" baseline="0" dirty="0" smtClean="0"/>
              <a:t>www.gcim.org/  </a:t>
            </a:r>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r>
              <a:rPr lang="en-GB" b="1" dirty="0" smtClean="0"/>
              <a:t>RCPs</a:t>
            </a:r>
            <a:r>
              <a:rPr lang="en-GB" dirty="0" smtClean="0"/>
              <a:t> - Regional Consultative Processes on Migration (state-led, non-binding consultative fora dedicated to migration. </a:t>
            </a:r>
            <a:r>
              <a:rPr lang="en-US" sz="1200" dirty="0" smtClean="0">
                <a:solidFill>
                  <a:schemeClr val="bg2"/>
                </a:solidFill>
                <a:effectLst>
                  <a:outerShdw blurRad="38100" dist="38100" dir="2700000" algn="tl">
                    <a:srgbClr val="DDDDDD"/>
                  </a:outerShdw>
                </a:effectLst>
              </a:rPr>
              <a:t>RCPs are now in every region of the world with nearly all States participating in one or more</a:t>
            </a:r>
            <a:r>
              <a:rPr lang="en-GB" dirty="0" smtClean="0"/>
              <a:t>) www.iom.int/rcps </a:t>
            </a:r>
          </a:p>
          <a:p>
            <a:pPr marL="171450" indent="-171450">
              <a:buFont typeface="Arial" pitchFamily="34" charset="0"/>
              <a:buChar char="•"/>
            </a:pPr>
            <a:r>
              <a:rPr lang="en-GB" b="1" dirty="0" smtClean="0"/>
              <a:t>IDM</a:t>
            </a:r>
            <a:r>
              <a:rPr lang="en-GB" dirty="0" smtClean="0"/>
              <a:t> – IOM’s International Dialogue</a:t>
            </a:r>
            <a:r>
              <a:rPr lang="en-GB" baseline="0" dirty="0" smtClean="0"/>
              <a:t> on Migration, founded by IOM Member States in 2001 www.iom.int/idm </a:t>
            </a:r>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r>
              <a:rPr lang="en-GB" b="1" baseline="0" dirty="0" smtClean="0"/>
              <a:t>GMG</a:t>
            </a:r>
            <a:r>
              <a:rPr lang="en-GB" baseline="0" dirty="0" smtClean="0"/>
              <a:t> – Global Migration Group (started as Geneva Migration Group and became Global Migration Group in 2006) www.iom.int/cms/gmg </a:t>
            </a:r>
          </a:p>
          <a:p>
            <a:pPr marL="171450" marR="0" indent="-171450" algn="l" defTabSz="909638" rtl="0" eaLnBrk="0" fontAlgn="base" latinLnBrk="0" hangingPunct="0">
              <a:lnSpc>
                <a:spcPct val="100000"/>
              </a:lnSpc>
              <a:spcBef>
                <a:spcPct val="30000"/>
              </a:spcBef>
              <a:spcAft>
                <a:spcPct val="0"/>
              </a:spcAft>
              <a:buClrTx/>
              <a:buSzTx/>
              <a:buFont typeface="Arial" pitchFamily="34" charset="0"/>
              <a:buChar char="•"/>
              <a:tabLst/>
              <a:defRPr/>
            </a:pPr>
            <a:endParaRPr lang="en-GB" baseline="0" dirty="0" smtClean="0"/>
          </a:p>
          <a:p>
            <a:pPr algn="just">
              <a:defRPr/>
            </a:pPr>
            <a:r>
              <a:rPr lang="en-US" sz="1000" b="0" dirty="0" smtClean="0">
                <a:solidFill>
                  <a:schemeClr val="bg2"/>
                </a:solidFill>
                <a:effectLst>
                  <a:outerShdw blurRad="38100" dist="38100" dir="2700000" algn="tl">
                    <a:srgbClr val="DDDDDD"/>
                  </a:outerShdw>
                </a:effectLst>
                <a:latin typeface="Times New Roman" charset="0"/>
              </a:rPr>
              <a:t>All of these milestones served to </a:t>
            </a:r>
            <a:r>
              <a:rPr lang="en-US" sz="1000" b="1" dirty="0" smtClean="0">
                <a:solidFill>
                  <a:schemeClr val="bg2"/>
                </a:solidFill>
                <a:effectLst>
                  <a:outerShdw blurRad="38100" dist="38100" dir="2700000" algn="tl">
                    <a:srgbClr val="DDDDDD"/>
                  </a:outerShdw>
                </a:effectLst>
                <a:latin typeface="Times New Roman" charset="0"/>
              </a:rPr>
              <a:t>build trust and confidence </a:t>
            </a:r>
            <a:r>
              <a:rPr lang="en-US" sz="1000" b="0" dirty="0" smtClean="0">
                <a:solidFill>
                  <a:schemeClr val="bg2"/>
                </a:solidFill>
                <a:effectLst>
                  <a:outerShdw blurRad="38100" dist="38100" dir="2700000" algn="tl">
                    <a:srgbClr val="DDDDDD"/>
                  </a:outerShdw>
                </a:effectLst>
                <a:latin typeface="Times New Roman" charset="0"/>
              </a:rPr>
              <a:t>of governments to be able to discuss migration issues at the global level, together with the recognition</a:t>
            </a:r>
            <a:r>
              <a:rPr lang="en-US" sz="1000" b="0" baseline="0" dirty="0" smtClean="0">
                <a:solidFill>
                  <a:schemeClr val="bg2"/>
                </a:solidFill>
                <a:effectLst>
                  <a:outerShdw blurRad="38100" dist="38100" dir="2700000" algn="tl">
                    <a:srgbClr val="DDDDDD"/>
                  </a:outerShdw>
                </a:effectLst>
                <a:latin typeface="Times New Roman" charset="0"/>
              </a:rPr>
              <a:t> that </a:t>
            </a:r>
            <a:endParaRPr lang="en-US" sz="1000" b="0" dirty="0" smtClean="0">
              <a:solidFill>
                <a:schemeClr val="bg2"/>
              </a:solidFill>
              <a:effectLst>
                <a:outerShdw blurRad="38100" dist="38100" dir="2700000" algn="tl">
                  <a:srgbClr val="DDDDDD"/>
                </a:outerShdw>
              </a:effectLst>
              <a:latin typeface="Times New Roman" charset="0"/>
            </a:endParaRPr>
          </a:p>
          <a:p>
            <a:pPr marL="171450" indent="-171450" algn="just">
              <a:buFont typeface="Arial" pitchFamily="34" charset="0"/>
              <a:buChar char="•"/>
              <a:defRPr/>
            </a:pPr>
            <a:r>
              <a:rPr lang="en-US" sz="1000" b="0" dirty="0" smtClean="0">
                <a:solidFill>
                  <a:schemeClr val="bg2"/>
                </a:solidFill>
                <a:effectLst>
                  <a:outerShdw blurRad="38100" dist="38100" dir="2700000" algn="tl">
                    <a:srgbClr val="DDDDDD"/>
                  </a:outerShdw>
                </a:effectLst>
                <a:latin typeface="Times New Roman" charset="0"/>
              </a:rPr>
              <a:t>now all States are countries of migration (origin,</a:t>
            </a:r>
            <a:r>
              <a:rPr lang="en-US" sz="1000" b="0" baseline="0" dirty="0" smtClean="0">
                <a:solidFill>
                  <a:schemeClr val="bg2"/>
                </a:solidFill>
                <a:effectLst>
                  <a:outerShdw blurRad="38100" dist="38100" dir="2700000" algn="tl">
                    <a:srgbClr val="DDDDDD"/>
                  </a:outerShdw>
                </a:effectLst>
                <a:latin typeface="Times New Roman" charset="0"/>
              </a:rPr>
              <a:t> transit, destination, or all three) </a:t>
            </a:r>
            <a:endParaRPr lang="en-US" sz="1000" b="0" dirty="0" smtClean="0">
              <a:solidFill>
                <a:schemeClr val="bg2"/>
              </a:solidFill>
              <a:effectLst>
                <a:outerShdw blurRad="38100" dist="38100" dir="2700000" algn="tl">
                  <a:srgbClr val="DDDDDD"/>
                </a:outerShdw>
              </a:effectLst>
              <a:latin typeface="Times New Roman" charset="0"/>
            </a:endParaRPr>
          </a:p>
          <a:p>
            <a:pPr marL="171450" indent="-171450" algn="just">
              <a:buFont typeface="Arial" pitchFamily="34" charset="0"/>
              <a:buChar char="•"/>
              <a:defRPr/>
            </a:pPr>
            <a:r>
              <a:rPr lang="en-US" sz="1000" b="0" dirty="0" smtClean="0">
                <a:solidFill>
                  <a:schemeClr val="bg2"/>
                </a:solidFill>
                <a:effectLst>
                  <a:outerShdw blurRad="38100" dist="38100" dir="2700000" algn="tl">
                    <a:srgbClr val="DDDDDD"/>
                  </a:outerShdw>
                </a:effectLst>
                <a:latin typeface="Times New Roman" charset="0"/>
              </a:rPr>
              <a:t>migration is relevant to peace, security, development, environment, and other sectors of policymaking</a:t>
            </a:r>
            <a:r>
              <a:rPr lang="en-US" sz="1000" b="0" baseline="0" dirty="0" smtClean="0">
                <a:solidFill>
                  <a:schemeClr val="bg2"/>
                </a:solidFill>
                <a:effectLst>
                  <a:outerShdw blurRad="38100" dist="38100" dir="2700000" algn="tl">
                    <a:srgbClr val="DDDDDD"/>
                  </a:outerShdw>
                </a:effectLst>
                <a:latin typeface="Times New Roman" charset="0"/>
              </a:rPr>
              <a:t> </a:t>
            </a:r>
            <a:endParaRPr lang="en-US" sz="1000" b="0" dirty="0" smtClean="0">
              <a:solidFill>
                <a:schemeClr val="bg2"/>
              </a:solidFill>
              <a:effectLst>
                <a:outerShdw blurRad="38100" dist="38100" dir="2700000" algn="tl">
                  <a:srgbClr val="DDDDDD"/>
                </a:outerShdw>
              </a:effectLst>
              <a:latin typeface="Times New Roman" charset="0"/>
            </a:endParaRPr>
          </a:p>
          <a:p>
            <a:pPr marL="0" marR="0" indent="0" algn="l" defTabSz="909638" rtl="0" eaLnBrk="0" fontAlgn="base" latinLnBrk="0" hangingPunct="0">
              <a:lnSpc>
                <a:spcPct val="100000"/>
              </a:lnSpc>
              <a:spcBef>
                <a:spcPct val="30000"/>
              </a:spcBef>
              <a:spcAft>
                <a:spcPct val="0"/>
              </a:spcAft>
              <a:buClrTx/>
              <a:buSzTx/>
              <a:buFont typeface="Arial" pitchFamily="34" charset="0"/>
              <a:buNone/>
              <a:tabLst/>
              <a:defRPr/>
            </a:pPr>
            <a:endParaRPr lang="en-GB" baseline="0" dirty="0" smtClean="0"/>
          </a:p>
          <a:p>
            <a:pPr marL="0" marR="0" indent="0" algn="l" defTabSz="909638" rtl="0" eaLnBrk="0" fontAlgn="base" latinLnBrk="0" hangingPunct="0">
              <a:lnSpc>
                <a:spcPct val="100000"/>
              </a:lnSpc>
              <a:spcBef>
                <a:spcPct val="30000"/>
              </a:spcBef>
              <a:spcAft>
                <a:spcPct val="0"/>
              </a:spcAft>
              <a:buClrTx/>
              <a:buSzTx/>
              <a:buFont typeface="Arial" pitchFamily="34" charset="0"/>
              <a:buNone/>
              <a:tabLst/>
              <a:defRPr/>
            </a:pPr>
            <a:r>
              <a:rPr lang="en-GB" b="1" baseline="0" dirty="0" smtClean="0">
                <a:sym typeface="Wingdings" pitchFamily="2" charset="2"/>
              </a:rPr>
              <a:t> See “additional slides” No. 19-22 for more detail on backdrop to HLD </a:t>
            </a:r>
            <a:endParaRPr lang="en-GB"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69891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Lead up to</a:t>
            </a:r>
            <a:r>
              <a:rPr lang="en-GB" b="1" baseline="0" dirty="0" smtClean="0"/>
              <a:t> first ever HLD </a:t>
            </a:r>
            <a:r>
              <a:rPr lang="en-GB" b="1" i="0" baseline="0" dirty="0" smtClean="0"/>
              <a:t>on international migration and development in </a:t>
            </a:r>
            <a:r>
              <a:rPr lang="en-GB" b="1" baseline="0" dirty="0" smtClean="0"/>
              <a:t>2006 </a:t>
            </a:r>
          </a:p>
          <a:p>
            <a:r>
              <a:rPr lang="en-GB" baseline="0" dirty="0" smtClean="0"/>
              <a:t>Geneva Migration Group: grew out of an initiative by the IOM and UNHCR principals. Established in April 2003 by the heads of IOM, ILO, OHCHR, UNCTAD, UNHCR and UNODC.</a:t>
            </a:r>
          </a:p>
          <a:p>
            <a:r>
              <a:rPr lang="en-GB" baseline="0" dirty="0" smtClean="0"/>
              <a:t>2006: Geneva Migration Group was expanded, as per a recommendation by the Global Commission on International Migration (GCIM) to the Secretary General </a:t>
            </a:r>
          </a:p>
          <a:p>
            <a:r>
              <a:rPr lang="en-GB" baseline="0" dirty="0" smtClean="0"/>
              <a:t>Currently, the GMG includes 15 entities of the United Nations system as well as IOM. </a:t>
            </a:r>
          </a:p>
          <a:p>
            <a:endParaRPr lang="en-GB" baseline="0" dirty="0" smtClean="0"/>
          </a:p>
          <a:p>
            <a:r>
              <a:rPr lang="en-GB" i="0" baseline="0" dirty="0" smtClean="0"/>
              <a:t>A first </a:t>
            </a:r>
            <a:r>
              <a:rPr lang="en-GB" baseline="0" dirty="0" smtClean="0"/>
              <a:t>UN Special Representative of the Secretary General (SRSG) on International Migration and Development </a:t>
            </a:r>
            <a:r>
              <a:rPr lang="en-GB" i="0" baseline="0" dirty="0" smtClean="0"/>
              <a:t>was appointed to facilitate preparations: Peter Sutherland </a:t>
            </a:r>
          </a:p>
          <a:p>
            <a:endParaRPr lang="en-GB" baseline="0" dirty="0" smtClean="0"/>
          </a:p>
          <a:p>
            <a:r>
              <a:rPr lang="en-GB" b="1" baseline="0" dirty="0" smtClean="0"/>
              <a:t>Outcomes of HLD 2006 </a:t>
            </a:r>
          </a:p>
          <a:p>
            <a:r>
              <a:rPr lang="en-GB" b="0" i="0" baseline="0" dirty="0" smtClean="0"/>
              <a:t>Creation of Global Forum on Migration and Development (GFMD): an informal, non-binding, voluntary and government-led process operating outside of formal institutional structures. This decision represented a compromise between those States that wished to continue the migration dialogue in the UN and those who were reticent to formalize a global migration debate. </a:t>
            </a:r>
          </a:p>
          <a:p>
            <a:r>
              <a:rPr lang="en-GB" b="0" baseline="0" dirty="0" smtClean="0"/>
              <a:t>GFMD has taken place annually since 2007, hosted by different countries (</a:t>
            </a:r>
            <a:r>
              <a:rPr lang="en-GB" b="0" i="0" baseline="0" dirty="0" smtClean="0"/>
              <a:t>alternating between developed and developing countries)</a:t>
            </a:r>
          </a:p>
          <a:p>
            <a:r>
              <a:rPr lang="en-GB" b="0" baseline="0" dirty="0" smtClean="0"/>
              <a:t>GFMD Chair for 2013/2014: Sweden </a:t>
            </a:r>
          </a:p>
          <a:p>
            <a:endParaRPr lang="en-GB" b="0" baseline="0" dirty="0" smtClean="0"/>
          </a:p>
          <a:p>
            <a:r>
              <a:rPr lang="en-GB" b="1" baseline="0" dirty="0" smtClean="0">
                <a:solidFill>
                  <a:srgbClr val="FF0000"/>
                </a:solidFill>
                <a:sym typeface="Wingdings" pitchFamily="2" charset="2"/>
              </a:rPr>
              <a:t> </a:t>
            </a:r>
            <a:r>
              <a:rPr lang="en-GB" b="1" baseline="0" dirty="0" smtClean="0">
                <a:solidFill>
                  <a:srgbClr val="FF0000"/>
                </a:solidFill>
              </a:rPr>
              <a:t>see “additional slides” No.23-24 for more on the GFMD</a:t>
            </a:r>
          </a:p>
          <a:p>
            <a:endParaRPr lang="en-GB"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212598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GB" dirty="0" smtClean="0"/>
              <a:t>General Assembly A/RES63/225 (2008): Acknowledged “that the [2006 HLD] provided a useful opportunity to address constructively the issue of international migration and development and heightened awareness of the issue” </a:t>
            </a:r>
            <a:br>
              <a:rPr lang="en-GB" dirty="0" smtClean="0"/>
            </a:br>
            <a:r>
              <a:rPr lang="en-GB" dirty="0" smtClean="0"/>
              <a:t>and </a:t>
            </a:r>
            <a:br>
              <a:rPr lang="en-GB" dirty="0" smtClean="0"/>
            </a:br>
            <a:r>
              <a:rPr lang="en-GB" dirty="0" smtClean="0"/>
              <a:t>Decided “to hold, within existing resources, a [2nd HLD] during its 68th session in 2013, the focus and modalities of which will be decided upon at its 67th session”</a:t>
            </a:r>
            <a:br>
              <a:rPr lang="en-GB" dirty="0" smtClean="0"/>
            </a:br>
            <a:r>
              <a:rPr lang="en-GB" dirty="0" smtClean="0"/>
              <a:t>www.iom.int/jahia/webdav/shared/shared/mainsite/policy_and_research/un/63/A_RES_63_225_EN.pdf  </a:t>
            </a:r>
          </a:p>
          <a:p>
            <a:pPr marL="171450" indent="-171450">
              <a:buFont typeface="Arial" pitchFamily="34" charset="0"/>
              <a:buChar char="•"/>
            </a:pPr>
            <a:endParaRPr lang="en-GB" dirty="0" smtClean="0"/>
          </a:p>
          <a:p>
            <a:pPr marL="171450" indent="-171450">
              <a:buFont typeface="Arial" pitchFamily="34" charset="0"/>
              <a:buChar char="•"/>
            </a:pPr>
            <a:r>
              <a:rPr lang="en-GB" dirty="0" smtClean="0"/>
              <a:t>2012 UNGA Second Committee</a:t>
            </a:r>
            <a:r>
              <a:rPr lang="en-GB" baseline="0" dirty="0" smtClean="0"/>
              <a:t> resolution A/C.2/67/L.15/Rev.1: sets out the modalities of the HLD 2013. </a:t>
            </a:r>
          </a:p>
          <a:p>
            <a:pPr marL="0" marR="0" indent="0" algn="l" defTabSz="909638" rtl="0" eaLnBrk="0" fontAlgn="base" latinLnBrk="0" hangingPunct="0">
              <a:lnSpc>
                <a:spcPct val="100000"/>
              </a:lnSpc>
              <a:spcBef>
                <a:spcPct val="30000"/>
              </a:spcBef>
              <a:spcAft>
                <a:spcPct val="0"/>
              </a:spcAft>
              <a:buClrTx/>
              <a:buSzTx/>
              <a:buFont typeface="Arial" pitchFamily="34" charset="0"/>
              <a:buNone/>
              <a:tabLst/>
              <a:defRPr/>
            </a:pPr>
            <a:r>
              <a:rPr lang="en-GB" dirty="0" smtClean="0"/>
              <a:t>See </a:t>
            </a:r>
            <a:r>
              <a:rPr lang="en-GB" baseline="0" dirty="0" smtClean="0"/>
              <a:t>http://daccess-dds-ny.un.org/doc/UNDOC/GEN/N12/646/23/PDF/N1264623.pdf?OpenElement</a:t>
            </a:r>
          </a:p>
          <a:p>
            <a:pPr marL="0" marR="0" indent="0" algn="l" defTabSz="909638" rtl="0" eaLnBrk="0" fontAlgn="base" latinLnBrk="0" hangingPunct="0">
              <a:lnSpc>
                <a:spcPct val="100000"/>
              </a:lnSpc>
              <a:spcBef>
                <a:spcPct val="30000"/>
              </a:spcBef>
              <a:spcAft>
                <a:spcPct val="0"/>
              </a:spcAft>
              <a:buClrTx/>
              <a:buSzTx/>
              <a:buFont typeface="Arial" pitchFamily="34" charset="0"/>
              <a:buNone/>
              <a:tabLst/>
              <a:defRPr/>
            </a:pPr>
            <a:endParaRPr lang="en-GB" baseline="0" dirty="0" smtClean="0"/>
          </a:p>
          <a:p>
            <a:pPr marL="171450" indent="-171450">
              <a:buFont typeface="Arial" pitchFamily="34" charset="0"/>
              <a:buChar char="•"/>
            </a:pPr>
            <a:r>
              <a:rPr lang="en-GB" baseline="0" dirty="0" smtClean="0"/>
              <a:t>Overall theme of HLD: </a:t>
            </a:r>
          </a:p>
          <a:p>
            <a:pPr marL="0" indent="0">
              <a:buFont typeface="Arial" pitchFamily="34" charset="0"/>
              <a:buNone/>
            </a:pPr>
            <a:r>
              <a:rPr lang="en-GB" baseline="0" dirty="0" smtClean="0"/>
              <a:t>“Identifying concrete measures to strengthen coherence and cooperation at all levels, with a view to enhancing the benefits of international migration for migrants and countries alike and its important links to development, while reducing its negative implications” </a:t>
            </a:r>
          </a:p>
          <a:p>
            <a:pPr marL="0" indent="0">
              <a:buFont typeface="Arial" pitchFamily="34" charset="0"/>
              <a:buNone/>
            </a:pPr>
            <a:endParaRPr lang="en-GB" baseline="0" dirty="0" smtClean="0"/>
          </a:p>
          <a:p>
            <a:pPr marL="0" indent="0">
              <a:buFont typeface="Arial" pitchFamily="34" charset="0"/>
              <a:buNone/>
            </a:pPr>
            <a:r>
              <a:rPr lang="en-GB" b="1" baseline="0" dirty="0" smtClean="0">
                <a:sym typeface="Wingdings" pitchFamily="2" charset="2"/>
              </a:rPr>
              <a:t> See “additional slides” No. 25 for more on HLD 2013 </a:t>
            </a:r>
            <a:endParaRPr lang="en-GB" b="1"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1679946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UNGA Modalities resolution </a:t>
            </a:r>
            <a:r>
              <a:rPr lang="en-GB" b="0" dirty="0" smtClean="0"/>
              <a:t>established that the</a:t>
            </a:r>
            <a:r>
              <a:rPr lang="en-GB" b="0" baseline="0" dirty="0" smtClean="0"/>
              <a:t> HLD will consist of </a:t>
            </a:r>
            <a:r>
              <a:rPr lang="en-GB" b="1" baseline="0" dirty="0" smtClean="0"/>
              <a:t>4 plenary meetings </a:t>
            </a:r>
            <a:r>
              <a:rPr lang="en-GB" b="0" baseline="0" dirty="0" smtClean="0"/>
              <a:t>and</a:t>
            </a:r>
            <a:r>
              <a:rPr lang="en-GB" b="1" baseline="0" dirty="0" smtClean="0"/>
              <a:t> 4 interactive multi-stakeholder roundtables </a:t>
            </a:r>
            <a:r>
              <a:rPr lang="en-GB" b="0" i="0" baseline="0" dirty="0" smtClean="0"/>
              <a:t>on the following topics: </a:t>
            </a:r>
            <a:endParaRPr lang="en-GB" b="0" i="0" dirty="0" smtClean="0"/>
          </a:p>
          <a:p>
            <a:endParaRPr lang="en-GB" b="1" dirty="0" smtClean="0"/>
          </a:p>
          <a:p>
            <a:r>
              <a:rPr lang="en-GB" b="1" dirty="0" smtClean="0"/>
              <a:t>RT 1</a:t>
            </a:r>
            <a:r>
              <a:rPr lang="en-GB" dirty="0" smtClean="0"/>
              <a:t>: assessing</a:t>
            </a:r>
            <a:r>
              <a:rPr lang="en-GB" baseline="0" dirty="0" smtClean="0"/>
              <a:t> the effects of international migration on sustainable development and identifying relevant priorities in view of the preparation of the post 2015 development framework. </a:t>
            </a:r>
            <a:endParaRPr lang="en-GB" dirty="0" smtClean="0"/>
          </a:p>
          <a:p>
            <a:r>
              <a:rPr lang="en-GB" b="1" dirty="0" smtClean="0"/>
              <a:t>RT 2</a:t>
            </a:r>
            <a:r>
              <a:rPr lang="en-GB" dirty="0" smtClean="0"/>
              <a:t>: measures</a:t>
            </a:r>
            <a:r>
              <a:rPr lang="en-GB" baseline="0" dirty="0" smtClean="0"/>
              <a:t> to ensure respect for and protection of the human rights of all migrants, with particular reference to women and children, as well as to prevent and combat the smuggling of migrants and trafficking in persons and to ensure orderly, regular and safe migration. </a:t>
            </a:r>
            <a:endParaRPr lang="en-GB" dirty="0" smtClean="0"/>
          </a:p>
          <a:p>
            <a:r>
              <a:rPr lang="en-GB" b="1" dirty="0" smtClean="0"/>
              <a:t>RT 3</a:t>
            </a:r>
            <a:r>
              <a:rPr lang="en-GB" dirty="0" smtClean="0"/>
              <a:t>:</a:t>
            </a:r>
            <a:r>
              <a:rPr lang="en-GB" baseline="0" dirty="0" smtClean="0"/>
              <a:t> strengthening partnerships and cooperation on international migration, mechanisms to effectively integrate migration into development policies and promoting coherence at all levels.  </a:t>
            </a:r>
            <a:endParaRPr lang="en-GB" dirty="0" smtClean="0"/>
          </a:p>
          <a:p>
            <a:r>
              <a:rPr lang="en-GB" b="1" dirty="0" smtClean="0"/>
              <a:t>RT 4</a:t>
            </a:r>
            <a:r>
              <a:rPr lang="en-GB" dirty="0" smtClean="0"/>
              <a:t>: international</a:t>
            </a:r>
            <a:r>
              <a:rPr lang="en-GB" baseline="0" dirty="0" smtClean="0"/>
              <a:t> and regional labour mobility and its impacts on development. </a:t>
            </a:r>
          </a:p>
          <a:p>
            <a:endParaRPr lang="en-GB" dirty="0" smtClean="0"/>
          </a:p>
          <a:p>
            <a:r>
              <a:rPr lang="en-GB" dirty="0" smtClean="0"/>
              <a:t>See UNGA</a:t>
            </a:r>
            <a:r>
              <a:rPr lang="en-GB" baseline="0" dirty="0" smtClean="0"/>
              <a:t> resolution A/C.2/67/L.15/Rev.1 </a:t>
            </a:r>
          </a:p>
          <a:p>
            <a:r>
              <a:rPr lang="en-GB" dirty="0" smtClean="0"/>
              <a:t>http://daccess-dds-ny.un.org/doc/UNDOC/GEN/N12/646/23/PDF/N1264623.pdf?OpenElement </a:t>
            </a:r>
          </a:p>
          <a:p>
            <a:endParaRPr lang="en-GB"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pPr>
                <a:defRPr/>
              </a:pPr>
              <a:t>7</a:t>
            </a:fld>
            <a:endParaRPr lang="en-US"/>
          </a:p>
        </p:txBody>
      </p:sp>
    </p:spTree>
    <p:extLst>
      <p:ext uri="{BB962C8B-B14F-4D97-AF65-F5344CB8AC3E}">
        <p14:creationId xmlns:p14="http://schemas.microsoft.com/office/powerpoint/2010/main" val="2893847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IOM Constitution Article 1(1)(e):</a:t>
            </a:r>
            <a:r>
              <a:rPr lang="en-GB" dirty="0" smtClean="0"/>
              <a:t> “to provide a forum to States as well as international and other organizations for the exchange of views and experiences, and the promotion of co-operation and co-ordination of efforts on international migration issues…”</a:t>
            </a:r>
          </a:p>
          <a:p>
            <a:endParaRPr lang="en-GB" dirty="0" smtClean="0"/>
          </a:p>
          <a:p>
            <a:pPr marL="0" marR="0" indent="0" algn="l" defTabSz="909638" rtl="0" eaLnBrk="0" fontAlgn="base" latinLnBrk="0" hangingPunct="0">
              <a:lnSpc>
                <a:spcPct val="100000"/>
              </a:lnSpc>
              <a:spcBef>
                <a:spcPct val="30000"/>
              </a:spcBef>
              <a:spcAft>
                <a:spcPct val="0"/>
              </a:spcAft>
              <a:buClrTx/>
              <a:buSzTx/>
              <a:buFontTx/>
              <a:buNone/>
              <a:tabLst/>
              <a:defRPr/>
            </a:pPr>
            <a:r>
              <a:rPr lang="en-GB" b="1" dirty="0" smtClean="0"/>
              <a:t>UNGA Resolution A/RES/65/170 (2011)</a:t>
            </a:r>
            <a:r>
              <a:rPr lang="en-GB" dirty="0" smtClean="0"/>
              <a:t>: “invites UN regional</a:t>
            </a:r>
            <a:r>
              <a:rPr lang="en-GB" baseline="0" dirty="0" smtClean="0"/>
              <a:t> commissions</a:t>
            </a:r>
            <a:r>
              <a:rPr lang="en-GB" dirty="0" smtClean="0"/>
              <a:t>, in collaboration with other UN system entities &amp; IOM, to organize discussions on regional aspects of migration &amp; development and input to SG report on this item &amp; HLD preparations” www.un.org/ga/search/view_doc.asp?symbol=A/RES/65/170 </a:t>
            </a:r>
          </a:p>
          <a:p>
            <a:pPr marL="0" marR="0" indent="0" algn="l" defTabSz="909638"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09638" rtl="0" eaLnBrk="0" fontAlgn="base" latinLnBrk="0" hangingPunct="0">
              <a:lnSpc>
                <a:spcPct val="100000"/>
              </a:lnSpc>
              <a:spcBef>
                <a:spcPct val="30000"/>
              </a:spcBef>
              <a:spcAft>
                <a:spcPct val="0"/>
              </a:spcAft>
              <a:buClrTx/>
              <a:buSzTx/>
              <a:buFontTx/>
              <a:buNone/>
              <a:tabLst/>
              <a:defRPr/>
            </a:pPr>
            <a:r>
              <a:rPr lang="en-GB" b="1" dirty="0" smtClean="0"/>
              <a:t>IOM Council Resolution</a:t>
            </a:r>
            <a:r>
              <a:rPr lang="en-GB" b="1" baseline="0" dirty="0" smtClean="0"/>
              <a:t> No.1244 (2012)</a:t>
            </a:r>
            <a:r>
              <a:rPr lang="en-GB" baseline="0" dirty="0" smtClean="0"/>
              <a:t>:  </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1. Request the Director General to keep Member States fully informed of preparations for the High-level Dialogue in 2013 in order to assist them in preparing for this event;</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2. Further request the Director General to ensure that IOM’s engagement in the preparatory activities and proceedings of the High-level Dialogue in 2013 creates sustained attention of the international community to the perspectives of migrants themselves;</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3. Affirm the support of the Member States of IOM for the recognition of IOM’s current and future role as the global lead agency on migration, as well as its extensive knowledge, expertise and experience, in all aspects of the High-level Dialogue in 2013;</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4. Encourage Member States to reflect this resolution and the joint positions contained herein in their national positions and contributions for the High-level Dialogue in 2013;</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5. Request the Chairperson of the IOM Council to forward this resolution to the President of the General Assembly with a view towards ensuring that the work of IOM is drawn upon and appropriately reflected in all aspects of the High-level Dialogue in 2013.</a:t>
            </a:r>
          </a:p>
          <a:p>
            <a:pPr marL="0" marR="0" indent="0" algn="l" defTabSz="909638" rtl="0" eaLnBrk="0" fontAlgn="base" latinLnBrk="0" hangingPunct="0">
              <a:lnSpc>
                <a:spcPct val="100000"/>
              </a:lnSpc>
              <a:spcBef>
                <a:spcPct val="30000"/>
              </a:spcBef>
              <a:spcAft>
                <a:spcPct val="0"/>
              </a:spcAft>
              <a:buClrTx/>
              <a:buSzTx/>
              <a:buFontTx/>
              <a:buNone/>
              <a:tabLst/>
              <a:defRPr/>
            </a:pPr>
            <a:r>
              <a:rPr lang="en-GB" dirty="0" smtClean="0"/>
              <a:t>See www.iom.int/files/live/sites/iom/files/About-IOM/governing-bodies/en/council/101/MC_2362.pdf </a:t>
            </a:r>
          </a:p>
          <a:p>
            <a:pPr marL="0" marR="0" indent="0" algn="l" defTabSz="909638"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09638" rtl="0" eaLnBrk="0" fontAlgn="base" latinLnBrk="0" hangingPunct="0">
              <a:lnSpc>
                <a:spcPct val="100000"/>
              </a:lnSpc>
              <a:spcBef>
                <a:spcPct val="30000"/>
              </a:spcBef>
              <a:spcAft>
                <a:spcPct val="0"/>
              </a:spcAft>
              <a:buClrTx/>
              <a:buSzTx/>
              <a:buFontTx/>
              <a:buNone/>
              <a:tabLst/>
              <a:defRPr/>
            </a:pPr>
            <a:r>
              <a:rPr lang="en-GB" b="1" dirty="0" smtClean="0"/>
              <a:t>UNGA Resolution</a:t>
            </a:r>
            <a:r>
              <a:rPr lang="en-GB" b="1" baseline="0" dirty="0" smtClean="0"/>
              <a:t> A/C.2/67/L.15/Rev.1 (2012) “Modalities” adopted Dec 2012:</a:t>
            </a:r>
            <a:r>
              <a:rPr lang="en-GB" baseline="0" dirty="0" smtClean="0"/>
              <a:t> </a:t>
            </a:r>
          </a:p>
          <a:p>
            <a:pPr marL="0" marR="0" indent="0" algn="l" defTabSz="909638" rtl="0" eaLnBrk="0" fontAlgn="base" latinLnBrk="0" hangingPunct="0">
              <a:lnSpc>
                <a:spcPct val="100000"/>
              </a:lnSpc>
              <a:spcBef>
                <a:spcPct val="30000"/>
              </a:spcBef>
              <a:spcAft>
                <a:spcPct val="0"/>
              </a:spcAft>
              <a:buClrTx/>
              <a:buSzTx/>
              <a:buFontTx/>
              <a:buNone/>
              <a:tabLst/>
              <a:defRPr/>
            </a:pPr>
            <a:r>
              <a:rPr lang="en-GB" baseline="0" dirty="0" smtClean="0"/>
              <a:t>“invites all relevant entities of the UN system and relevant special rapporteurs and representatives, as well as the International Organization for Migration </a:t>
            </a:r>
            <a:r>
              <a:rPr lang="en-GB" i="1" baseline="0" dirty="0" smtClean="0"/>
              <a:t>and</a:t>
            </a:r>
            <a:r>
              <a:rPr lang="en-GB" baseline="0" dirty="0" smtClean="0"/>
              <a:t> other relevant international organizations, having received a standing invitation to participate as observers in the work of the General Assembly, to contribute to the preparations of and to participate in the HLD.”  </a:t>
            </a:r>
          </a:p>
          <a:p>
            <a:pPr marL="0" marR="0" indent="0" algn="l" defTabSz="909638" rtl="0" eaLnBrk="0" fontAlgn="base" latinLnBrk="0" hangingPunct="0">
              <a:lnSpc>
                <a:spcPct val="100000"/>
              </a:lnSpc>
              <a:spcBef>
                <a:spcPct val="30000"/>
              </a:spcBef>
              <a:spcAft>
                <a:spcPct val="0"/>
              </a:spcAft>
              <a:buClrTx/>
              <a:buSzTx/>
              <a:buFontTx/>
              <a:buNone/>
              <a:tabLst/>
              <a:defRPr/>
            </a:pPr>
            <a:r>
              <a:rPr lang="en-GB" baseline="0" dirty="0" smtClean="0"/>
              <a:t>And</a:t>
            </a:r>
          </a:p>
          <a:p>
            <a:pPr marL="0" marR="0" indent="0" algn="l" defTabSz="909638" rtl="0" eaLnBrk="0" fontAlgn="base" latinLnBrk="0" hangingPunct="0">
              <a:lnSpc>
                <a:spcPct val="100000"/>
              </a:lnSpc>
              <a:spcBef>
                <a:spcPct val="30000"/>
              </a:spcBef>
              <a:spcAft>
                <a:spcPct val="0"/>
              </a:spcAft>
              <a:buClrTx/>
              <a:buSzTx/>
              <a:buFontTx/>
              <a:buNone/>
              <a:tabLst/>
              <a:defRPr/>
            </a:pPr>
            <a:r>
              <a:rPr lang="en-GB" baseline="0" dirty="0" smtClean="0"/>
              <a:t>“invites the regional commissions and their </a:t>
            </a:r>
            <a:r>
              <a:rPr lang="en-GB" baseline="0" dirty="0" err="1" smtClean="0"/>
              <a:t>subregional</a:t>
            </a:r>
            <a:r>
              <a:rPr lang="en-GB" baseline="0" dirty="0" smtClean="0"/>
              <a:t> offices, in collaboration with other relevant entities of the UN system, as well as the International Organization for Migration and the Council of the International Organization for Migration, to organize discussions to examine regional aspects of international migration and development and to provide inputs, in accordance with their respective mandates, to the preparatory process of the high level dialogue.”</a:t>
            </a:r>
          </a:p>
          <a:p>
            <a:pPr marL="0" marR="0" indent="0" algn="l" defTabSz="909638" rtl="0" eaLnBrk="0" fontAlgn="base" latinLnBrk="0" hangingPunct="0">
              <a:lnSpc>
                <a:spcPct val="100000"/>
              </a:lnSpc>
              <a:spcBef>
                <a:spcPct val="30000"/>
              </a:spcBef>
              <a:spcAft>
                <a:spcPct val="0"/>
              </a:spcAft>
              <a:buClrTx/>
              <a:buSzTx/>
              <a:buFontTx/>
              <a:buNone/>
              <a:tabLst/>
              <a:defRPr/>
            </a:pPr>
            <a:r>
              <a:rPr lang="en-GB" baseline="0" dirty="0" smtClean="0"/>
              <a:t>See http://daccess-dds-ny.un.org/doc/UNDOC/GEN/N12/646/23/PDF/N1264623.pdf?OpenElement </a:t>
            </a:r>
          </a:p>
          <a:p>
            <a:pPr marL="0" marR="0" indent="0" algn="l" defTabSz="909638" rtl="0" eaLnBrk="0" fontAlgn="base" latinLnBrk="0" hangingPunct="0">
              <a:lnSpc>
                <a:spcPct val="100000"/>
              </a:lnSpc>
              <a:spcBef>
                <a:spcPct val="30000"/>
              </a:spcBef>
              <a:spcAft>
                <a:spcPct val="0"/>
              </a:spcAft>
              <a:buClrTx/>
              <a:buSzTx/>
              <a:buFontTx/>
              <a:buNone/>
              <a:tabLst/>
              <a:defRPr/>
            </a:pPr>
            <a:endParaRPr lang="en-GB" baseline="0" dirty="0" smtClean="0"/>
          </a:p>
          <a:p>
            <a:pPr marL="0" marR="0" indent="0" algn="l" defTabSz="909638" rtl="0" eaLnBrk="0" fontAlgn="base" latinLnBrk="0" hangingPunct="0">
              <a:lnSpc>
                <a:spcPct val="100000"/>
              </a:lnSpc>
              <a:spcBef>
                <a:spcPct val="30000"/>
              </a:spcBef>
              <a:spcAft>
                <a:spcPct val="0"/>
              </a:spcAft>
              <a:buClrTx/>
              <a:buSzTx/>
              <a:buFontTx/>
              <a:buNone/>
              <a:tabLst/>
              <a:defRPr/>
            </a:pPr>
            <a:r>
              <a:rPr lang="en-GB" b="0" dirty="0" smtClean="0"/>
              <a:t>In April</a:t>
            </a:r>
            <a:r>
              <a:rPr lang="en-GB" b="0" baseline="0" dirty="0" smtClean="0"/>
              <a:t> 2012, the </a:t>
            </a:r>
            <a:r>
              <a:rPr lang="en-GB" b="1" dirty="0" smtClean="0"/>
              <a:t>UNSG’s Chief Executives Board (CEB) invited IOM &amp; UNFPA,</a:t>
            </a:r>
            <a:r>
              <a:rPr lang="en-GB" dirty="0" smtClean="0"/>
              <a:t> </a:t>
            </a:r>
            <a:r>
              <a:rPr lang="en-GB" i="0" dirty="0" smtClean="0"/>
              <a:t>in collaboration </a:t>
            </a:r>
            <a:r>
              <a:rPr lang="en-GB" dirty="0" smtClean="0"/>
              <a:t>with GMG, to produce, on behalf of UN System, draft recommendations &amp; outcomes on migration issues ahead of HLD for </a:t>
            </a:r>
            <a:r>
              <a:rPr lang="en-GB" b="1" dirty="0" smtClean="0"/>
              <a:t>High-level Committee on Programmes (HLCP) </a:t>
            </a:r>
            <a:r>
              <a:rPr lang="en-GB" dirty="0" smtClean="0"/>
              <a:t>consideration, </a:t>
            </a:r>
            <a:r>
              <a:rPr lang="en-GB" i="0" dirty="0" smtClean="0"/>
              <a:t>with a view toward developing system-wide input for the Secretary General. (more on the</a:t>
            </a:r>
            <a:r>
              <a:rPr lang="en-GB" i="0" baseline="0" dirty="0" smtClean="0"/>
              <a:t> “HLCP paper” on n</a:t>
            </a:r>
            <a:r>
              <a:rPr lang="en-GB" i="0" dirty="0" smtClean="0"/>
              <a:t>ext</a:t>
            </a:r>
            <a:r>
              <a:rPr lang="en-GB" i="0" baseline="0" dirty="0" smtClean="0"/>
              <a:t> 2 slides) </a:t>
            </a:r>
            <a:endParaRPr lang="en-GB" i="0" dirty="0" smtClean="0"/>
          </a:p>
          <a:p>
            <a:pPr marL="0" marR="0" indent="0" algn="l" defTabSz="909638" rtl="0" eaLnBrk="0" fontAlgn="base" latinLnBrk="0" hangingPunct="0">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46F8EFD9-01C8-4C10-8AFF-78DCCB80D6BB}"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3882302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845EB213-9D8A-40B7-A629-D3CE6BD26419}" type="slidenum">
              <a:rPr lang="en-US" sz="1200">
                <a:solidFill>
                  <a:schemeClr val="tx1"/>
                </a:solidFill>
                <a:latin typeface="Arial" pitchFamily="34" charset="0"/>
              </a:rPr>
              <a:pPr eaLnBrk="1" hangingPunct="1"/>
              <a:t>9</a:t>
            </a:fld>
            <a:endParaRPr lang="en-US" sz="1200">
              <a:solidFill>
                <a:schemeClr val="tx1"/>
              </a:solidFill>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r>
              <a:rPr lang="en-US" dirty="0" smtClean="0"/>
              <a:t>The following were the</a:t>
            </a:r>
            <a:r>
              <a:rPr lang="en-US" baseline="0" dirty="0" smtClean="0"/>
              <a:t> main negotiation points in the preparation of the UNGA resolution A/C.2/67/L.15/Rev.1 (2012) on the modalities of the HLD. </a:t>
            </a:r>
          </a:p>
          <a:p>
            <a:pPr eaLnBrk="1" hangingPunct="1">
              <a:defRPr/>
            </a:pPr>
            <a:endParaRPr lang="en-US" dirty="0" smtClean="0"/>
          </a:p>
          <a:p>
            <a:pPr eaLnBrk="1" hangingPunct="1">
              <a:defRPr/>
            </a:pPr>
            <a:r>
              <a:rPr lang="en-US" dirty="0" smtClean="0"/>
              <a:t>Final decisions:</a:t>
            </a:r>
          </a:p>
          <a:p>
            <a:pPr eaLnBrk="1" hangingPunct="1">
              <a:defRPr/>
            </a:pPr>
            <a:endParaRPr lang="en-US" dirty="0" smtClean="0"/>
          </a:p>
          <a:p>
            <a:pPr eaLnBrk="1" hangingPunct="1">
              <a:defRPr/>
            </a:pPr>
            <a:r>
              <a:rPr lang="en-US" b="1" dirty="0" smtClean="0"/>
              <a:t>Civil society participation: </a:t>
            </a:r>
          </a:p>
          <a:p>
            <a:pPr marL="171450" indent="-171450" eaLnBrk="1" hangingPunct="1">
              <a:buFont typeface="Arial" pitchFamily="34" charset="0"/>
              <a:buChar char="•"/>
              <a:defRPr/>
            </a:pPr>
            <a:r>
              <a:rPr lang="en-US" dirty="0" smtClean="0"/>
              <a:t>President of GA to draw up a list</a:t>
            </a:r>
            <a:r>
              <a:rPr lang="en-US" baseline="0" dirty="0" smtClean="0"/>
              <a:t> of NGOs in consultative status with the Economic and Social Council who may participate in the HLD and the one-day informal interactive hearings</a:t>
            </a:r>
          </a:p>
          <a:p>
            <a:pPr marL="171450" indent="-171450" eaLnBrk="1" hangingPunct="1">
              <a:buFont typeface="Arial" pitchFamily="34" charset="0"/>
              <a:buChar char="•"/>
              <a:defRPr/>
            </a:pPr>
            <a:r>
              <a:rPr lang="en-US" baseline="0" dirty="0" smtClean="0"/>
              <a:t>To hold one day informal interactive hearings in 2013 ahead of HLD with representative of NGOs, civil society organizations and the private sector, to be organized and presided over by the President of the GA. Date has been set for 15 July 2013. </a:t>
            </a:r>
          </a:p>
          <a:p>
            <a:pPr marL="171450" indent="-171450" eaLnBrk="1" hangingPunct="1">
              <a:buFont typeface="Arial" pitchFamily="34" charset="0"/>
              <a:buChar char="•"/>
              <a:defRPr/>
            </a:pPr>
            <a:r>
              <a:rPr lang="en-US" baseline="0" dirty="0" smtClean="0"/>
              <a:t>President of GA, in consultation with Member States, to draw up a list of representatives of other relevant NGOs, academic institutions and the private sector who may participate in the HLD and the one-day informal interactive hearings. The list will be considered by Member States on a non-objection basis. </a:t>
            </a:r>
          </a:p>
          <a:p>
            <a:pPr marL="171450" indent="-171450" eaLnBrk="1" hangingPunct="1">
              <a:buFont typeface="Arial" pitchFamily="34" charset="0"/>
              <a:buChar char="•"/>
              <a:defRPr/>
            </a:pPr>
            <a:r>
              <a:rPr lang="en-US" baseline="0" dirty="0" smtClean="0"/>
              <a:t>Representatives of NGOs with consultative status with the Economic and Social Council, civil society organizations and private sector (one from each group selected during informal interactive hearings) are to be included by the President of the GA, in consultation with Member States, in the list of speakers for the plenary of the HLD. Also to participate in the roundtables. </a:t>
            </a:r>
          </a:p>
          <a:p>
            <a:pPr marL="0" indent="0" eaLnBrk="1" hangingPunct="1">
              <a:buFont typeface="Arial" pitchFamily="34" charset="0"/>
              <a:buNone/>
              <a:defRPr/>
            </a:pPr>
            <a:r>
              <a:rPr lang="en-US" baseline="0" dirty="0" smtClean="0"/>
              <a:t>See paragraphs 9-13 of UNGA resolution A/C.2/67/L.15/Rev.1 (2012)  </a:t>
            </a:r>
          </a:p>
          <a:p>
            <a:pPr marL="0" indent="0" eaLnBrk="1" hangingPunct="1">
              <a:buFont typeface="Arial" pitchFamily="34" charset="0"/>
              <a:buNone/>
              <a:defRPr/>
            </a:pPr>
            <a:r>
              <a:rPr lang="en-US" dirty="0" smtClean="0"/>
              <a:t>http://daccess-dds-ny.un.org/doc/UNDOC/GEN/N12/646/23/PDF/N1264623.pdf?OpenElement </a:t>
            </a:r>
          </a:p>
          <a:p>
            <a:pPr marL="0" indent="0" eaLnBrk="1" hangingPunct="1">
              <a:buFont typeface="Arial" pitchFamily="34" charset="0"/>
              <a:buNone/>
              <a:defRPr/>
            </a:pPr>
            <a:endParaRPr lang="en-US" b="1" baseline="0" dirty="0" smtClean="0"/>
          </a:p>
          <a:p>
            <a:pPr marL="0" indent="0" eaLnBrk="1" hangingPunct="1">
              <a:buFont typeface="Arial" pitchFamily="34" charset="0"/>
              <a:buNone/>
              <a:defRPr/>
            </a:pPr>
            <a:r>
              <a:rPr lang="en-US" b="1" baseline="0" dirty="0" smtClean="0"/>
              <a:t>Periodicity / HLD 2013 result : </a:t>
            </a:r>
          </a:p>
          <a:p>
            <a:pPr marL="0" indent="0" eaLnBrk="1" hangingPunct="1">
              <a:buFont typeface="Arial" pitchFamily="34" charset="0"/>
              <a:buNone/>
              <a:defRPr/>
            </a:pPr>
            <a:r>
              <a:rPr lang="en-US" b="0" baseline="0" dirty="0" smtClean="0"/>
              <a:t>No decisions made in the resolution. </a:t>
            </a:r>
          </a:p>
          <a:p>
            <a:pPr marL="171450" indent="-171450" eaLnBrk="1" hangingPunct="1">
              <a:buFont typeface="Arial" pitchFamily="34" charset="0"/>
              <a:buChar char="•"/>
              <a:defRPr/>
            </a:pPr>
            <a:endParaRPr lang="en-US" baseline="0" dirty="0" smtClean="0"/>
          </a:p>
          <a:p>
            <a:pPr marL="0" indent="0" eaLnBrk="1" hangingPunct="1">
              <a:buFont typeface="Arial" pitchFamily="34" charset="0"/>
              <a:buNone/>
              <a:defRPr/>
            </a:pP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3200">
                <a:solidFill>
                  <a:schemeClr val="accent1"/>
                </a:solidFill>
                <a:latin typeface="Times New Roman" pitchFamily="18" charset="0"/>
                <a:ea typeface="ＭＳ Ｐゴシック" pitchFamily="34" charset="-128"/>
              </a:defRPr>
            </a:lvl1pPr>
            <a:lvl2pPr marL="742950" indent="-285750" eaLnBrk="0" hangingPunct="0">
              <a:defRPr sz="3200">
                <a:solidFill>
                  <a:schemeClr val="accent1"/>
                </a:solidFill>
                <a:latin typeface="Times New Roman" pitchFamily="18" charset="0"/>
                <a:ea typeface="ＭＳ Ｐゴシック" pitchFamily="34" charset="-128"/>
              </a:defRPr>
            </a:lvl2pPr>
            <a:lvl3pPr marL="1143000" indent="-228600" eaLnBrk="0" hangingPunct="0">
              <a:defRPr sz="3200">
                <a:solidFill>
                  <a:schemeClr val="accent1"/>
                </a:solidFill>
                <a:latin typeface="Times New Roman" pitchFamily="18" charset="0"/>
                <a:ea typeface="ＭＳ Ｐゴシック" pitchFamily="34" charset="-128"/>
              </a:defRPr>
            </a:lvl3pPr>
            <a:lvl4pPr marL="1600200" indent="-228600" eaLnBrk="0" hangingPunct="0">
              <a:defRPr sz="3200">
                <a:solidFill>
                  <a:schemeClr val="accent1"/>
                </a:solidFill>
                <a:latin typeface="Times New Roman" pitchFamily="18" charset="0"/>
                <a:ea typeface="ＭＳ Ｐゴシック" pitchFamily="34" charset="-128"/>
              </a:defRPr>
            </a:lvl4pPr>
            <a:lvl5pPr marL="2057400" indent="-228600" eaLnBrk="0" hangingPunct="0">
              <a:defRPr sz="3200">
                <a:solidFill>
                  <a:schemeClr val="accent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accent1"/>
                </a:solidFill>
                <a:latin typeface="Times New Roman" pitchFamily="18" charset="0"/>
                <a:ea typeface="ＭＳ Ｐゴシック" pitchFamily="34" charset="-128"/>
              </a:defRPr>
            </a:lvl9pPr>
          </a:lstStyle>
          <a:p>
            <a:pPr eaLnBrk="1" hangingPunct="1"/>
            <a:fld id="{845EB213-9D8A-40B7-A629-D3CE6BD26419}" type="slidenum">
              <a:rPr lang="en-US" sz="1200">
                <a:solidFill>
                  <a:schemeClr val="tx1"/>
                </a:solidFill>
                <a:latin typeface="Arial" pitchFamily="34" charset="0"/>
              </a:rPr>
              <a:pPr eaLnBrk="1" hangingPunct="1"/>
              <a:t>10</a:t>
            </a:fld>
            <a:endParaRPr lang="en-US" sz="1200">
              <a:solidFill>
                <a:schemeClr val="tx1"/>
              </a:solidFill>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r>
              <a:rPr lang="en-US" dirty="0" smtClean="0"/>
              <a:t>The following were the</a:t>
            </a:r>
            <a:r>
              <a:rPr lang="en-US" baseline="0" dirty="0" smtClean="0"/>
              <a:t> main negotiation points in the preparation of the UNGA resolution A/C.2/67/L.15/Rev.1 (2012) on the modalities of the HLD. </a:t>
            </a:r>
          </a:p>
          <a:p>
            <a:pPr eaLnBrk="1" hangingPunct="1">
              <a:defRPr/>
            </a:pPr>
            <a:endParaRPr lang="en-US" dirty="0" smtClean="0"/>
          </a:p>
          <a:p>
            <a:pPr eaLnBrk="1" hangingPunct="1">
              <a:defRPr/>
            </a:pPr>
            <a:r>
              <a:rPr lang="en-US" dirty="0" smtClean="0"/>
              <a:t>Final decisions:</a:t>
            </a:r>
          </a:p>
          <a:p>
            <a:pPr eaLnBrk="1" hangingPunct="1">
              <a:defRPr/>
            </a:pPr>
            <a:endParaRPr lang="en-US" dirty="0" smtClean="0"/>
          </a:p>
          <a:p>
            <a:pPr eaLnBrk="1" hangingPunct="1">
              <a:defRPr/>
            </a:pPr>
            <a:r>
              <a:rPr lang="en-US" b="1" dirty="0" smtClean="0"/>
              <a:t>Civil society participation: </a:t>
            </a:r>
          </a:p>
          <a:p>
            <a:pPr marL="171450" indent="-171450" eaLnBrk="1" hangingPunct="1">
              <a:buFont typeface="Arial" pitchFamily="34" charset="0"/>
              <a:buChar char="•"/>
              <a:defRPr/>
            </a:pPr>
            <a:r>
              <a:rPr lang="en-US" dirty="0" smtClean="0"/>
              <a:t>President of GA to draw up a list</a:t>
            </a:r>
            <a:r>
              <a:rPr lang="en-US" baseline="0" dirty="0" smtClean="0"/>
              <a:t> of NGOs in consultative status with the Economic and Social Council who may participate in the HLD and the one-day informal interactive hearings</a:t>
            </a:r>
          </a:p>
          <a:p>
            <a:pPr marL="171450" indent="-171450" eaLnBrk="1" hangingPunct="1">
              <a:buFont typeface="Arial" pitchFamily="34" charset="0"/>
              <a:buChar char="•"/>
              <a:defRPr/>
            </a:pPr>
            <a:r>
              <a:rPr lang="en-US" baseline="0" dirty="0" smtClean="0"/>
              <a:t>To hold one day informal interactive hearings in 2013 ahead of HLD with representative of NGOs, civil society organizations and the private sector, to be organized and presided over by the President of the GA. Date has been set for 15 July 2013. </a:t>
            </a:r>
          </a:p>
          <a:p>
            <a:pPr marL="171450" indent="-171450" eaLnBrk="1" hangingPunct="1">
              <a:buFont typeface="Arial" pitchFamily="34" charset="0"/>
              <a:buChar char="•"/>
              <a:defRPr/>
            </a:pPr>
            <a:r>
              <a:rPr lang="en-US" baseline="0" dirty="0" smtClean="0"/>
              <a:t>President of GA, in consultation with Member States, to draw up a list of representatives of other relevant NGOs, academic institutions and the private sector who may participate in the HLD and the one-day informal interactive hearings. The list will be considered by Member States on a non-objection basis. </a:t>
            </a:r>
          </a:p>
          <a:p>
            <a:pPr marL="171450" indent="-171450" eaLnBrk="1" hangingPunct="1">
              <a:buFont typeface="Arial" pitchFamily="34" charset="0"/>
              <a:buChar char="•"/>
              <a:defRPr/>
            </a:pPr>
            <a:r>
              <a:rPr lang="en-US" baseline="0" dirty="0" smtClean="0"/>
              <a:t>Representatives of NGOs with consultative status with the Economic and Social Council, civil society organizations and private sector (one from each group selected during informal interactive hearings) are to be included by the President of the GA, in consultation with Member States, in the list of speakers for the plenary of the HLD. Also to participate in the roundtables. </a:t>
            </a:r>
          </a:p>
          <a:p>
            <a:pPr marL="0" indent="0" eaLnBrk="1" hangingPunct="1">
              <a:buFont typeface="Arial" pitchFamily="34" charset="0"/>
              <a:buNone/>
              <a:defRPr/>
            </a:pPr>
            <a:r>
              <a:rPr lang="en-US" baseline="0" dirty="0" smtClean="0"/>
              <a:t>See paragraphs 9-13 of UNGA resolution A/C.2/67/L.15/Rev.1 (2012)  </a:t>
            </a:r>
          </a:p>
          <a:p>
            <a:pPr marL="0" indent="0" eaLnBrk="1" hangingPunct="1">
              <a:buFont typeface="Arial" pitchFamily="34" charset="0"/>
              <a:buNone/>
              <a:defRPr/>
            </a:pPr>
            <a:r>
              <a:rPr lang="en-US" dirty="0" smtClean="0"/>
              <a:t>http://daccess-dds-ny.un.org/doc/UNDOC/GEN/N12/646/23/PDF/N1264623.pdf?OpenElement </a:t>
            </a:r>
          </a:p>
          <a:p>
            <a:pPr marL="0" indent="0" eaLnBrk="1" hangingPunct="1">
              <a:buFont typeface="Arial" pitchFamily="34" charset="0"/>
              <a:buNone/>
              <a:defRPr/>
            </a:pPr>
            <a:endParaRPr lang="en-US" b="1" baseline="0" dirty="0" smtClean="0"/>
          </a:p>
          <a:p>
            <a:pPr marL="0" indent="0" eaLnBrk="1" hangingPunct="1">
              <a:buFont typeface="Arial" pitchFamily="34" charset="0"/>
              <a:buNone/>
              <a:defRPr/>
            </a:pPr>
            <a:r>
              <a:rPr lang="en-US" b="1" baseline="0" dirty="0" smtClean="0"/>
              <a:t>Periodicity / HLD 2013 result : </a:t>
            </a:r>
          </a:p>
          <a:p>
            <a:pPr marL="0" indent="0" eaLnBrk="1" hangingPunct="1">
              <a:buFont typeface="Arial" pitchFamily="34" charset="0"/>
              <a:buNone/>
              <a:defRPr/>
            </a:pPr>
            <a:r>
              <a:rPr lang="en-US" b="0" baseline="0" dirty="0" smtClean="0"/>
              <a:t>No decisions made in the resolution. </a:t>
            </a:r>
          </a:p>
          <a:p>
            <a:pPr marL="171450" indent="-171450" eaLnBrk="1" hangingPunct="1">
              <a:buFont typeface="Arial" pitchFamily="34" charset="0"/>
              <a:buChar char="•"/>
              <a:defRPr/>
            </a:pPr>
            <a:endParaRPr lang="en-US" baseline="0" dirty="0" smtClean="0"/>
          </a:p>
          <a:p>
            <a:pPr marL="0" indent="0" eaLnBrk="1" hangingPunct="1">
              <a:buFont typeface="Arial" pitchFamily="34" charset="0"/>
              <a:buNone/>
              <a:defRPr/>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296654857"/>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30664037"/>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4803825"/>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3951628"/>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49898333"/>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26308289"/>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1508208"/>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682817887"/>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4408937"/>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43411354"/>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03433989"/>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185E">
                <a:lumMod val="0"/>
              </a:srgbClr>
            </a:gs>
            <a:gs pos="50000">
              <a:srgbClr val="0033CC"/>
            </a:gs>
            <a:gs pos="100000">
              <a:srgbClr val="00185E">
                <a:lumMod val="0"/>
              </a:srgbClr>
            </a:gs>
          </a:gsLst>
          <a:lin ang="5400000" scaled="1"/>
          <a:tileRect/>
        </a:gradFill>
        <a:effectLst/>
      </p:bgPr>
    </p:bg>
    <p:spTree>
      <p:nvGrpSpPr>
        <p:cNvPr id="1" name=""/>
        <p:cNvGrpSpPr/>
        <p:nvPr/>
      </p:nvGrpSpPr>
      <p:grpSpPr>
        <a:xfrm>
          <a:off x="0" y="0"/>
          <a:ext cx="0" cy="0"/>
          <a:chOff x="0" y="0"/>
          <a:chExt cx="0" cy="0"/>
        </a:xfrm>
      </p:grpSpPr>
      <p:pic>
        <p:nvPicPr>
          <p:cNvPr id="1026" name="Picture 39" descr="Picture 274"/>
          <p:cNvPicPr>
            <a:picLocks noChangeAspect="1" noChangeArrowheads="1"/>
          </p:cNvPicPr>
          <p:nvPr userDrawn="1"/>
        </p:nvPicPr>
        <p:blipFill>
          <a:blip r:embed="rId13" cstate="print">
            <a:lum bright="-30000"/>
            <a:extLst>
              <a:ext uri="{28A0092B-C50C-407E-A947-70E740481C1C}">
                <a14:useLocalDpi xmlns:a14="http://schemas.microsoft.com/office/drawing/2010/main" val="0"/>
              </a:ext>
            </a:extLst>
          </a:blip>
          <a:srcRect l="19887" t="6319" r="3941" b="18990"/>
          <a:stretch>
            <a:fillRect/>
          </a:stretch>
        </p:blipFill>
        <p:spPr bwMode="auto">
          <a:xfrm>
            <a:off x="0" y="955675"/>
            <a:ext cx="9144000" cy="5902325"/>
          </a:xfrm>
          <a:prstGeom prst="rect">
            <a:avLst/>
          </a:prstGeom>
          <a:gradFill rotWithShape="1">
            <a:gsLst>
              <a:gs pos="0">
                <a:srgbClr val="0D1A54"/>
              </a:gs>
              <a:gs pos="50000">
                <a:srgbClr val="1C39B6"/>
              </a:gs>
              <a:gs pos="100000">
                <a:srgbClr val="0D1A54"/>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7" name="Rectangle 24"/>
          <p:cNvSpPr>
            <a:spLocks noChangeArrowheads="1"/>
          </p:cNvSpPr>
          <p:nvPr/>
        </p:nvSpPr>
        <p:spPr bwMode="auto">
          <a:xfrm>
            <a:off x="6902450" y="6481763"/>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r"/>
            <a:fld id="{40DC57C4-F865-48CC-B900-8056C10F8FD4}" type="slidenum">
              <a:rPr lang="en-US" sz="1600">
                <a:solidFill>
                  <a:schemeClr val="bg1"/>
                </a:solidFill>
                <a:latin typeface="Arial Black" pitchFamily="34" charset="0"/>
              </a:rPr>
              <a:pPr algn="r"/>
              <a:t>‹#›</a:t>
            </a:fld>
            <a:endParaRPr lang="en-US" sz="1600">
              <a:solidFill>
                <a:schemeClr val="bg1"/>
              </a:solidFill>
              <a:latin typeface="Arial Black" pitchFamily="34" charset="0"/>
            </a:endParaRPr>
          </a:p>
        </p:txBody>
      </p:sp>
      <p:sp>
        <p:nvSpPr>
          <p:cNvPr id="1028" name="Rectangle 40"/>
          <p:cNvSpPr>
            <a:spLocks noChangeArrowheads="1"/>
          </p:cNvSpPr>
          <p:nvPr userDrawn="1"/>
        </p:nvSpPr>
        <p:spPr bwMode="auto">
          <a:xfrm>
            <a:off x="0" y="0"/>
            <a:ext cx="9144000" cy="3933825"/>
          </a:xfrm>
          <a:prstGeom prst="rect">
            <a:avLst/>
          </a:prstGeom>
          <a:gradFill rotWithShape="1">
            <a:gsLst>
              <a:gs pos="0">
                <a:srgbClr val="0D1A54"/>
              </a:gs>
              <a:gs pos="100000">
                <a:srgbClr val="1C39B6">
                  <a:alpha val="68999"/>
                </a:srgbClr>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9" name="Rectangle 42"/>
          <p:cNvSpPr>
            <a:spLocks noChangeArrowheads="1"/>
          </p:cNvSpPr>
          <p:nvPr userDrawn="1"/>
        </p:nvSpPr>
        <p:spPr bwMode="auto">
          <a:xfrm>
            <a:off x="0" y="3933825"/>
            <a:ext cx="9180513" cy="2951163"/>
          </a:xfrm>
          <a:prstGeom prst="rect">
            <a:avLst/>
          </a:prstGeom>
          <a:gradFill rotWithShape="1">
            <a:gsLst>
              <a:gs pos="0">
                <a:srgbClr val="1C39B6">
                  <a:alpha val="67998"/>
                </a:srgbClr>
              </a:gs>
              <a:gs pos="100000">
                <a:srgbClr val="0D1A54"/>
              </a:gs>
            </a:gsLst>
            <a:lin ang="540000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Line 46"/>
          <p:cNvSpPr>
            <a:spLocks noChangeShapeType="1"/>
          </p:cNvSpPr>
          <p:nvPr userDrawn="1"/>
        </p:nvSpPr>
        <p:spPr bwMode="auto">
          <a:xfrm>
            <a:off x="0" y="1268413"/>
            <a:ext cx="9144000"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Line 47"/>
          <p:cNvSpPr>
            <a:spLocks noChangeShapeType="1"/>
          </p:cNvSpPr>
          <p:nvPr userDrawn="1"/>
        </p:nvSpPr>
        <p:spPr bwMode="auto">
          <a:xfrm>
            <a:off x="0" y="6381750"/>
            <a:ext cx="9180513"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Line 48"/>
          <p:cNvSpPr>
            <a:spLocks noChangeShapeType="1"/>
          </p:cNvSpPr>
          <p:nvPr userDrawn="1"/>
        </p:nvSpPr>
        <p:spPr bwMode="auto">
          <a:xfrm>
            <a:off x="-36513" y="115888"/>
            <a:ext cx="9144001" cy="0"/>
          </a:xfrm>
          <a:prstGeom prst="line">
            <a:avLst/>
          </a:prstGeom>
          <a:noFill/>
          <a:ln w="9525">
            <a:solidFill>
              <a:srgbClr val="99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gutierrez@iom.i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descr="ga_build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75747"/>
            <a:ext cx="9144000" cy="6501029"/>
          </a:xfrm>
          <a:prstGeom prst="rect">
            <a:avLst/>
          </a:prstGeom>
          <a:gradFill>
            <a:gsLst>
              <a:gs pos="0">
                <a:srgbClr val="00185E"/>
              </a:gs>
              <a:gs pos="48000">
                <a:srgbClr val="0033CC">
                  <a:alpha val="0"/>
                </a:srgbClr>
              </a:gs>
              <a:gs pos="100000">
                <a:srgbClr val="00185E"/>
              </a:gs>
            </a:gsLst>
            <a:lin ang="5400000" scaled="1"/>
          </a:gradFill>
          <a:ln w="38100">
            <a:solidFill>
              <a:schemeClr val="bg2"/>
            </a:solidFill>
            <a:miter lim="800000"/>
            <a:headEnd/>
            <a:tailEnd/>
          </a:ln>
        </p:spPr>
      </p:pic>
      <p:sp>
        <p:nvSpPr>
          <p:cNvPr id="5" name="Rectangle 2"/>
          <p:cNvSpPr>
            <a:spLocks noChangeArrowheads="1"/>
          </p:cNvSpPr>
          <p:nvPr/>
        </p:nvSpPr>
        <p:spPr bwMode="auto">
          <a:xfrm>
            <a:off x="-4896" y="83569"/>
            <a:ext cx="9144000" cy="6774431"/>
          </a:xfrm>
          <a:prstGeom prst="rect">
            <a:avLst/>
          </a:prstGeom>
          <a:gradFill rotWithShape="1">
            <a:gsLst>
              <a:gs pos="34000">
                <a:schemeClr val="accent2">
                  <a:alpha val="0"/>
                </a:schemeClr>
              </a:gs>
              <a:gs pos="5000">
                <a:srgbClr val="000080">
                  <a:gamma/>
                  <a:shade val="46275"/>
                  <a:invGamma/>
                  <a:lumMod val="99000"/>
                  <a:lumOff val="1000"/>
                </a:srgbClr>
              </a:gs>
              <a:gs pos="75000">
                <a:schemeClr val="accent6">
                  <a:alpha val="0"/>
                </a:schemeClr>
              </a:gs>
              <a:gs pos="97000">
                <a:srgbClr val="000080">
                  <a:gamma/>
                  <a:shade val="46275"/>
                  <a:invGamma/>
                </a:srgbClr>
              </a:gs>
            </a:gsLst>
            <a:lin ang="5400000" scaled="1"/>
          </a:gradFill>
          <a:ln>
            <a:noFill/>
          </a:ln>
          <a:effectLst/>
          <a:extLst/>
        </p:spPr>
        <p:txBody>
          <a:bodyPr wrap="none" anchor="ctr"/>
          <a:lstStyle/>
          <a:p>
            <a:pPr>
              <a:defRPr/>
            </a:pPr>
            <a:endParaRPr lang="en-US" dirty="0">
              <a:latin typeface="Arial" charset="0"/>
            </a:endParaRPr>
          </a:p>
        </p:txBody>
      </p:sp>
      <p:sp>
        <p:nvSpPr>
          <p:cNvPr id="2052" name="Rectangle 4"/>
          <p:cNvSpPr>
            <a:spLocks noGrp="1" noChangeArrowheads="1"/>
          </p:cNvSpPr>
          <p:nvPr>
            <p:ph type="title"/>
          </p:nvPr>
        </p:nvSpPr>
        <p:spPr>
          <a:xfrm>
            <a:off x="395288" y="260350"/>
            <a:ext cx="8424862" cy="4464794"/>
          </a:xfrm>
        </p:spPr>
        <p:txBody>
          <a:bodyPr/>
          <a:lstStyle/>
          <a:p>
            <a:pPr eaLnBrk="1" hangingPunct="1">
              <a:spcAft>
                <a:spcPct val="35000"/>
              </a:spcAft>
            </a:pPr>
            <a:r>
              <a:rPr lang="en-US" altLang="en-US" sz="24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San José, 25 de </a:t>
            </a:r>
            <a:r>
              <a:rPr lang="en-US" altLang="en-US" sz="2400" dirty="0" err="1"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junio</a:t>
            </a:r>
            <a:r>
              <a:rPr lang="en-US" altLang="en-US" sz="24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de 2013</a:t>
            </a:r>
            <a:r>
              <a:rPr lang="en-US" altLang="en-US" sz="2800" dirty="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a:r>
            <a:br>
              <a:rPr lang="en-US" altLang="en-US" sz="2800" dirty="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altLang="en-US" sz="28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a:r>
            <a:br>
              <a:rPr lang="en-US" altLang="en-US" sz="2800"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s-CR"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Los preparativos </a:t>
            </a:r>
            <a:r>
              <a:rPr lang="es-CR" dirty="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del Diálogo de Alto Nivel sobre Migración Internacional y Desarrollo y de la Agenda de Desarrollo Post 2015</a:t>
            </a:r>
            <a: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a:r>
            <a:br>
              <a:rPr lang="en-US" dirty="0" smtClean="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dirty="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a:r>
            <a:br>
              <a:rPr lang="en-US" dirty="0">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sz="3600" dirty="0" smtClean="0">
                <a:ln w="3175">
                  <a:solidFill>
                    <a:schemeClr val="tx1"/>
                  </a:solidFill>
                </a:ln>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t/>
            </a:r>
            <a:br>
              <a:rPr lang="en-US" sz="3600" dirty="0" smtClean="0">
                <a:ln w="3175">
                  <a:solidFill>
                    <a:schemeClr val="tx1"/>
                  </a:solidFill>
                </a:ln>
                <a:solidFill>
                  <a:srgbClr val="FFFFFF"/>
                </a:solidFill>
                <a:effectLst>
                  <a:outerShdw blurRad="38100" dist="38100" dir="2700000" algn="tl">
                    <a:srgbClr val="000000">
                      <a:alpha val="43137"/>
                    </a:srgbClr>
                  </a:outerShdw>
                </a:effectLst>
                <a:latin typeface="Gill Sans MT" pitchFamily="34" charset="0"/>
                <a:ea typeface="ＭＳ Ｐゴシック" pitchFamily="34" charset="-128"/>
              </a:rPr>
            </a:br>
            <a:r>
              <a:rPr lang="en-US" sz="2800" b="1" dirty="0" smtClean="0">
                <a:ln w="3175">
                  <a:solidFill>
                    <a:schemeClr val="accent6">
                      <a:lumMod val="50000"/>
                    </a:schemeClr>
                  </a:solidFill>
                  <a:prstDash val="solid"/>
                </a:ln>
                <a:solidFill>
                  <a:srgbClr val="FF9900"/>
                </a:solidFill>
                <a:effectLst>
                  <a:outerShdw blurRad="41275" dist="20320" dir="1800000" algn="tl" rotWithShape="0">
                    <a:srgbClr val="000000">
                      <a:alpha val="40000"/>
                    </a:srgbClr>
                  </a:outerShdw>
                </a:effectLst>
                <a:latin typeface="Gill Sans MT" pitchFamily="34" charset="0"/>
                <a:ea typeface="ＭＳ Ｐゴシック" pitchFamily="34" charset="-128"/>
              </a:rPr>
              <a:t>Salvador Gutiérrez</a:t>
            </a:r>
            <a:br>
              <a:rPr lang="en-US" sz="2800" b="1" dirty="0" smtClean="0">
                <a:ln w="3175">
                  <a:solidFill>
                    <a:schemeClr val="accent6">
                      <a:lumMod val="50000"/>
                    </a:schemeClr>
                  </a:solidFill>
                  <a:prstDash val="solid"/>
                </a:ln>
                <a:solidFill>
                  <a:srgbClr val="FF9900"/>
                </a:solidFill>
                <a:effectLst>
                  <a:outerShdw blurRad="41275" dist="20320" dir="1800000" algn="tl" rotWithShape="0">
                    <a:srgbClr val="000000">
                      <a:alpha val="40000"/>
                    </a:srgbClr>
                  </a:outerShdw>
                </a:effectLst>
                <a:latin typeface="Gill Sans MT" pitchFamily="34" charset="0"/>
                <a:ea typeface="ＭＳ Ｐゴシック" pitchFamily="34" charset="-128"/>
              </a:rPr>
            </a:br>
            <a:r>
              <a:rPr lang="en-US" sz="2800" b="1" dirty="0" err="1" smtClean="0">
                <a:ln w="3175">
                  <a:solidFill>
                    <a:schemeClr val="accent6">
                      <a:lumMod val="50000"/>
                    </a:schemeClr>
                  </a:solidFill>
                  <a:prstDash val="solid"/>
                </a:ln>
                <a:solidFill>
                  <a:srgbClr val="FF9900"/>
                </a:solidFill>
                <a:effectLst>
                  <a:outerShdw blurRad="41275" dist="20320" dir="1800000" algn="tl" rotWithShape="0">
                    <a:srgbClr val="000000">
                      <a:alpha val="40000"/>
                    </a:srgbClr>
                  </a:outerShdw>
                </a:effectLst>
                <a:latin typeface="Gill Sans MT" pitchFamily="34" charset="0"/>
                <a:ea typeface="ＭＳ Ｐゴシック" pitchFamily="34" charset="-128"/>
              </a:rPr>
              <a:t>Oficial</a:t>
            </a:r>
            <a:r>
              <a:rPr lang="en-US" sz="2800" b="1" dirty="0" smtClean="0">
                <a:ln w="3175">
                  <a:solidFill>
                    <a:schemeClr val="accent6">
                      <a:lumMod val="50000"/>
                    </a:schemeClr>
                  </a:solidFill>
                  <a:prstDash val="solid"/>
                </a:ln>
                <a:solidFill>
                  <a:srgbClr val="FF9900"/>
                </a:solidFill>
                <a:effectLst>
                  <a:outerShdw blurRad="41275" dist="20320" dir="1800000" algn="tl" rotWithShape="0">
                    <a:srgbClr val="000000">
                      <a:alpha val="40000"/>
                    </a:srgbClr>
                  </a:outerShdw>
                </a:effectLst>
                <a:latin typeface="Gill Sans MT" pitchFamily="34" charset="0"/>
                <a:ea typeface="ＭＳ Ｐゴシック" pitchFamily="34" charset="-128"/>
              </a:rPr>
              <a:t> Regional de Enlace y </a:t>
            </a:r>
            <a:r>
              <a:rPr lang="en-US" sz="2800" b="1" dirty="0" err="1" smtClean="0">
                <a:ln w="3175">
                  <a:solidFill>
                    <a:schemeClr val="accent6">
                      <a:lumMod val="50000"/>
                    </a:schemeClr>
                  </a:solidFill>
                  <a:prstDash val="solid"/>
                </a:ln>
                <a:solidFill>
                  <a:srgbClr val="FF9900"/>
                </a:solidFill>
                <a:effectLst>
                  <a:outerShdw blurRad="41275" dist="20320" dir="1800000" algn="tl" rotWithShape="0">
                    <a:srgbClr val="000000">
                      <a:alpha val="40000"/>
                    </a:srgbClr>
                  </a:outerShdw>
                </a:effectLst>
                <a:latin typeface="Gill Sans MT" pitchFamily="34" charset="0"/>
                <a:ea typeface="ＭＳ Ｐゴシック" pitchFamily="34" charset="-128"/>
              </a:rPr>
              <a:t>Políticas</a:t>
            </a:r>
            <a:endParaRPr lang="en-US" sz="3200" b="1" dirty="0" smtClean="0">
              <a:ln w="3175">
                <a:solidFill>
                  <a:schemeClr val="accent6">
                    <a:lumMod val="50000"/>
                  </a:schemeClr>
                </a:solidFill>
                <a:prstDash val="solid"/>
              </a:ln>
              <a:solidFill>
                <a:srgbClr val="FF9900"/>
              </a:solidFill>
              <a:effectLst>
                <a:outerShdw blurRad="41275" dist="20320" dir="1800000" algn="tl" rotWithShape="0">
                  <a:srgbClr val="000000">
                    <a:alpha val="40000"/>
                  </a:srgbClr>
                </a:outerShdw>
              </a:effectLst>
              <a:latin typeface="Gill Sans MT" pitchFamily="34" charset="0"/>
              <a:ea typeface="ＭＳ Ｐゴシック" pitchFamily="34" charset="-128"/>
            </a:endParaRPr>
          </a:p>
        </p:txBody>
      </p:sp>
      <p:pic>
        <p:nvPicPr>
          <p:cNvPr id="7" name="Picture 8" descr="IOM Logo white with accronyms (IOM - OIM)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72400" y="6074064"/>
            <a:ext cx="725239" cy="783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492979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9512" y="363438"/>
            <a:ext cx="8675687" cy="1049338"/>
          </a:xfrm>
        </p:spPr>
        <p:txBody>
          <a:bodyPr/>
          <a:lstStyle/>
          <a:p>
            <a:pPr marL="762000" indent="-762000" algn="ctr" eaLnBrk="1" hangingPunct="1"/>
            <a:r>
              <a:rPr lang="en-US" sz="3800" dirty="0" smtClean="0">
                <a:solidFill>
                  <a:srgbClr val="FF9900"/>
                </a:solidFill>
                <a:latin typeface="Gill Sans MT" pitchFamily="34" charset="0"/>
                <a:ea typeface="ＭＳ Ｐゴシック" pitchFamily="34" charset="-128"/>
              </a:rPr>
              <a:t>DAN-MD 2013</a:t>
            </a:r>
          </a:p>
        </p:txBody>
      </p:sp>
      <p:sp>
        <p:nvSpPr>
          <p:cNvPr id="63491" name="Rectangle 3"/>
          <p:cNvSpPr>
            <a:spLocks noGrp="1" noChangeArrowheads="1"/>
          </p:cNvSpPr>
          <p:nvPr>
            <p:ph type="body" idx="1"/>
          </p:nvPr>
        </p:nvSpPr>
        <p:spPr>
          <a:xfrm>
            <a:off x="0" y="925021"/>
            <a:ext cx="9036050" cy="5400675"/>
          </a:xfrm>
        </p:spPr>
        <p:txBody>
          <a:bodyPr/>
          <a:lstStyle/>
          <a:p>
            <a:pPr marL="0" indent="0" eaLnBrk="1" hangingPunct="1">
              <a:lnSpc>
                <a:spcPct val="80000"/>
              </a:lnSpc>
              <a:buNone/>
            </a:pPr>
            <a:endParaRPr lang="en-US" sz="2800" dirty="0" smtClean="0">
              <a:solidFill>
                <a:srgbClr val="FFFFFF"/>
              </a:solidFill>
              <a:latin typeface="Gill Sans MT" pitchFamily="34" charset="0"/>
              <a:ea typeface="ＭＳ Ｐゴシック" pitchFamily="34" charset="-128"/>
            </a:endParaRPr>
          </a:p>
          <a:p>
            <a:pPr marL="334963" indent="46038" eaLnBrk="1" hangingPunct="1">
              <a:lnSpc>
                <a:spcPct val="80000"/>
              </a:lnSpc>
              <a:buNone/>
            </a:pPr>
            <a:r>
              <a:rPr lang="es-CR" dirty="0" smtClean="0">
                <a:solidFill>
                  <a:srgbClr val="FFFFFF"/>
                </a:solidFill>
                <a:latin typeface="Gill Sans MT" pitchFamily="34" charset="0"/>
                <a:ea typeface="ＭＳ Ｐゴシック" pitchFamily="34" charset="-128"/>
              </a:rPr>
              <a:t>DAN </a:t>
            </a:r>
            <a:r>
              <a:rPr lang="es-CR" dirty="0">
                <a:solidFill>
                  <a:srgbClr val="FFFFFF"/>
                </a:solidFill>
                <a:latin typeface="Gill Sans MT" pitchFamily="34" charset="0"/>
                <a:ea typeface="ＭＳ Ｐゴシック" pitchFamily="34" charset="-128"/>
              </a:rPr>
              <a:t>2013 </a:t>
            </a:r>
            <a:r>
              <a:rPr lang="es-CR" dirty="0" smtClean="0">
                <a:solidFill>
                  <a:srgbClr val="FFFFFF"/>
                </a:solidFill>
                <a:latin typeface="Gill Sans MT" pitchFamily="34" charset="0"/>
                <a:ea typeface="ＭＳ Ｐゴシック" pitchFamily="34" charset="-128"/>
              </a:rPr>
              <a:t>algunos posibles temas y </a:t>
            </a:r>
            <a:r>
              <a:rPr lang="es-CR" dirty="0">
                <a:solidFill>
                  <a:srgbClr val="FFFFFF"/>
                </a:solidFill>
                <a:latin typeface="Gill Sans MT" pitchFamily="34" charset="0"/>
                <a:ea typeface="ＭＳ Ｐゴシック" pitchFamily="34" charset="-128"/>
              </a:rPr>
              <a:t>puntos de </a:t>
            </a:r>
            <a:r>
              <a:rPr lang="es-CR" dirty="0" smtClean="0">
                <a:solidFill>
                  <a:srgbClr val="FFFFFF"/>
                </a:solidFill>
                <a:latin typeface="Gill Sans MT" pitchFamily="34" charset="0"/>
                <a:ea typeface="ＭＳ Ｐゴシック" pitchFamily="34" charset="-128"/>
              </a:rPr>
              <a:t>negociación y resolución:</a:t>
            </a:r>
          </a:p>
          <a:p>
            <a:pPr marL="334963" indent="46038" eaLnBrk="1" hangingPunct="1">
              <a:lnSpc>
                <a:spcPct val="80000"/>
              </a:lnSpc>
              <a:buNone/>
            </a:pPr>
            <a:endParaRPr lang="en-US" sz="900" dirty="0" smtClean="0">
              <a:solidFill>
                <a:srgbClr val="FFFFFF"/>
              </a:solidFill>
              <a:latin typeface="Gill Sans MT" pitchFamily="34" charset="0"/>
              <a:ea typeface="ＭＳ Ｐゴシック" pitchFamily="34" charset="-128"/>
            </a:endParaRPr>
          </a:p>
          <a:p>
            <a:pPr marL="685800" indent="-285750" eaLnBrk="1" hangingPunct="1">
              <a:lnSpc>
                <a:spcPct val="80000"/>
              </a:lnSpc>
              <a:spcBef>
                <a:spcPts val="0"/>
              </a:spcBef>
              <a:spcAft>
                <a:spcPts val="600"/>
              </a:spcAft>
              <a:tabLst>
                <a:tab pos="715963" algn="l"/>
              </a:tabLst>
            </a:pPr>
            <a:r>
              <a:rPr lang="es-CR" sz="2600" dirty="0">
                <a:solidFill>
                  <a:srgbClr val="FFFFFF"/>
                </a:solidFill>
                <a:latin typeface="Gill Sans MT" pitchFamily="34" charset="0"/>
                <a:ea typeface="ＭＳ Ｐゴシック" pitchFamily="34" charset="-128"/>
              </a:rPr>
              <a:t>¿Cuál </a:t>
            </a:r>
            <a:r>
              <a:rPr lang="es-CR" sz="2600" dirty="0" smtClean="0">
                <a:solidFill>
                  <a:srgbClr val="FFFFFF"/>
                </a:solidFill>
                <a:latin typeface="Gill Sans MT" pitchFamily="34" charset="0"/>
                <a:ea typeface="ＭＳ Ｐゴシック" pitchFamily="34" charset="-128"/>
              </a:rPr>
              <a:t>debe ser </a:t>
            </a:r>
            <a:r>
              <a:rPr lang="es-CR" sz="2600" dirty="0">
                <a:solidFill>
                  <a:srgbClr val="FFFFFF"/>
                </a:solidFill>
                <a:latin typeface="Gill Sans MT" pitchFamily="34" charset="0"/>
                <a:ea typeface="ＭＳ Ｐゴシック" pitchFamily="34" charset="-128"/>
              </a:rPr>
              <a:t>el </a:t>
            </a:r>
            <a:r>
              <a:rPr lang="es-CR" sz="2600" dirty="0">
                <a:solidFill>
                  <a:srgbClr val="FF9900"/>
                </a:solidFill>
                <a:latin typeface="Gill Sans MT" pitchFamily="34" charset="0"/>
                <a:ea typeface="ＭＳ Ｐゴシック" pitchFamily="34" charset="-128"/>
              </a:rPr>
              <a:t>papel de la </a:t>
            </a:r>
            <a:r>
              <a:rPr lang="es-CR" sz="2600" dirty="0" smtClean="0">
                <a:solidFill>
                  <a:srgbClr val="FF9900"/>
                </a:solidFill>
                <a:latin typeface="Gill Sans MT" pitchFamily="34" charset="0"/>
                <a:ea typeface="ＭＳ Ｐゴシック" pitchFamily="34" charset="-128"/>
              </a:rPr>
              <a:t>ONU, de la OIM y de otras plataformas </a:t>
            </a:r>
            <a:r>
              <a:rPr lang="es-CR" sz="2600" dirty="0" smtClean="0">
                <a:solidFill>
                  <a:srgbClr val="FFFFFF"/>
                </a:solidFill>
                <a:latin typeface="Gill Sans MT" pitchFamily="34" charset="0"/>
                <a:ea typeface="ＭＳ Ｐゴシック" pitchFamily="34" charset="-128"/>
              </a:rPr>
              <a:t>en la gobernanza de la </a:t>
            </a:r>
            <a:r>
              <a:rPr lang="es-CR" sz="2600" dirty="0">
                <a:solidFill>
                  <a:srgbClr val="FFFFFF"/>
                </a:solidFill>
                <a:latin typeface="Gill Sans MT" pitchFamily="34" charset="0"/>
                <a:ea typeface="ＭＳ Ｐゴシック" pitchFamily="34" charset="-128"/>
              </a:rPr>
              <a:t>migración?</a:t>
            </a:r>
          </a:p>
          <a:p>
            <a:pPr marL="685800" indent="-285750" eaLnBrk="1" hangingPunct="1">
              <a:lnSpc>
                <a:spcPct val="80000"/>
              </a:lnSpc>
              <a:spcBef>
                <a:spcPts val="0"/>
              </a:spcBef>
              <a:spcAft>
                <a:spcPts val="600"/>
              </a:spcAft>
              <a:tabLst>
                <a:tab pos="715963" algn="l"/>
              </a:tabLst>
            </a:pPr>
            <a:r>
              <a:rPr lang="es-CR" sz="2600" dirty="0" smtClean="0">
                <a:solidFill>
                  <a:srgbClr val="FFFFFF"/>
                </a:solidFill>
                <a:latin typeface="Gill Sans MT" pitchFamily="34" charset="0"/>
                <a:ea typeface="ＭＳ Ｐゴシック" pitchFamily="34" charset="-128"/>
              </a:rPr>
              <a:t>Eventual papel de la sociedad civil en </a:t>
            </a:r>
            <a:r>
              <a:rPr lang="es-CR" sz="2600" dirty="0">
                <a:solidFill>
                  <a:srgbClr val="FFFFFF"/>
                </a:solidFill>
                <a:latin typeface="Gill Sans MT" pitchFamily="34" charset="0"/>
                <a:ea typeface="ＭＳ Ｐゴシック" pitchFamily="34" charset="-128"/>
              </a:rPr>
              <a:t>el Diálogo de Alto </a:t>
            </a:r>
            <a:r>
              <a:rPr lang="es-CR" sz="2600" dirty="0" smtClean="0">
                <a:solidFill>
                  <a:srgbClr val="FFFFFF"/>
                </a:solidFill>
                <a:latin typeface="Gill Sans MT" pitchFamily="34" charset="0"/>
                <a:ea typeface="ＭＳ Ｐゴシック" pitchFamily="34" charset="-128"/>
              </a:rPr>
              <a:t>Nivel. Si es así, </a:t>
            </a:r>
            <a:r>
              <a:rPr lang="es-CR" sz="2600" dirty="0" smtClean="0">
                <a:solidFill>
                  <a:srgbClr val="FF9900"/>
                </a:solidFill>
                <a:latin typeface="Gill Sans MT" pitchFamily="34" charset="0"/>
                <a:ea typeface="ＭＳ Ｐゴシック" pitchFamily="34" charset="-128"/>
              </a:rPr>
              <a:t>¿bajo qué modalidades?</a:t>
            </a:r>
            <a:endParaRPr lang="es-CR" sz="2600" dirty="0">
              <a:solidFill>
                <a:srgbClr val="FF9900"/>
              </a:solidFill>
              <a:latin typeface="Gill Sans MT" pitchFamily="34" charset="0"/>
              <a:ea typeface="ＭＳ Ｐゴシック" pitchFamily="34" charset="-128"/>
            </a:endParaRPr>
          </a:p>
          <a:p>
            <a:pPr marL="685800" indent="-285750" eaLnBrk="1" hangingPunct="1">
              <a:lnSpc>
                <a:spcPct val="80000"/>
              </a:lnSpc>
              <a:spcBef>
                <a:spcPts val="0"/>
              </a:spcBef>
              <a:spcAft>
                <a:spcPts val="600"/>
              </a:spcAft>
              <a:tabLst>
                <a:tab pos="715963" algn="l"/>
              </a:tabLst>
            </a:pPr>
            <a:r>
              <a:rPr lang="es-CR" sz="2600" dirty="0" smtClean="0">
                <a:solidFill>
                  <a:srgbClr val="FFFFFF"/>
                </a:solidFill>
                <a:latin typeface="Gill Sans MT" pitchFamily="34" charset="0"/>
                <a:ea typeface="ＭＳ Ｐゴシック" pitchFamily="34" charset="-128"/>
              </a:rPr>
              <a:t>¿Si </a:t>
            </a:r>
            <a:r>
              <a:rPr lang="es-CR" sz="2600" dirty="0">
                <a:solidFill>
                  <a:srgbClr val="FFFFFF"/>
                </a:solidFill>
                <a:latin typeface="Gill Sans MT" pitchFamily="34" charset="0"/>
                <a:ea typeface="ＭＳ Ｐゴシック" pitchFamily="34" charset="-128"/>
              </a:rPr>
              <a:t>el </a:t>
            </a:r>
            <a:r>
              <a:rPr lang="es-CR" sz="2600" dirty="0" smtClean="0">
                <a:solidFill>
                  <a:srgbClr val="FFFFFF"/>
                </a:solidFill>
                <a:latin typeface="Gill Sans MT" pitchFamily="34" charset="0"/>
                <a:ea typeface="ＭＳ Ｐゴシック" pitchFamily="34" charset="-128"/>
              </a:rPr>
              <a:t>DAN se </a:t>
            </a:r>
            <a:r>
              <a:rPr lang="es-CR" sz="2600" dirty="0">
                <a:solidFill>
                  <a:srgbClr val="FFFFFF"/>
                </a:solidFill>
                <a:latin typeface="Gill Sans MT" pitchFamily="34" charset="0"/>
                <a:ea typeface="ＭＳ Ｐゴシック" pitchFamily="34" charset="-128"/>
              </a:rPr>
              <a:t>realizará de </a:t>
            </a:r>
            <a:r>
              <a:rPr lang="es-CR" sz="2600" dirty="0">
                <a:solidFill>
                  <a:srgbClr val="FF9900"/>
                </a:solidFill>
                <a:latin typeface="Gill Sans MT" pitchFamily="34" charset="0"/>
                <a:ea typeface="ＭＳ Ｐゴシック" pitchFamily="34" charset="-128"/>
              </a:rPr>
              <a:t>forma periódica</a:t>
            </a:r>
            <a:r>
              <a:rPr lang="es-CR" sz="2600" dirty="0">
                <a:solidFill>
                  <a:srgbClr val="FFFFFF"/>
                </a:solidFill>
                <a:latin typeface="Gill Sans MT" pitchFamily="34" charset="0"/>
                <a:ea typeface="ＭＳ Ｐゴシック" pitchFamily="34" charset="-128"/>
              </a:rPr>
              <a:t>? Si es así, ¿en qué intervalo?</a:t>
            </a:r>
          </a:p>
          <a:p>
            <a:pPr marL="685800" indent="-285750" eaLnBrk="1" hangingPunct="1">
              <a:lnSpc>
                <a:spcPct val="80000"/>
              </a:lnSpc>
              <a:spcBef>
                <a:spcPts val="0"/>
              </a:spcBef>
              <a:spcAft>
                <a:spcPts val="600"/>
              </a:spcAft>
              <a:tabLst>
                <a:tab pos="715963" algn="l"/>
              </a:tabLst>
            </a:pPr>
            <a:r>
              <a:rPr lang="es-CR" sz="2600" dirty="0">
                <a:solidFill>
                  <a:srgbClr val="FFFFFF"/>
                </a:solidFill>
                <a:latin typeface="Gill Sans MT" pitchFamily="34" charset="0"/>
                <a:ea typeface="ＭＳ Ｐゴシック" pitchFamily="34" charset="-128"/>
              </a:rPr>
              <a:t>¿Qué resultado </a:t>
            </a:r>
            <a:r>
              <a:rPr lang="es-CR" sz="2600" dirty="0" smtClean="0">
                <a:solidFill>
                  <a:srgbClr val="FFFFFF"/>
                </a:solidFill>
                <a:latin typeface="Gill Sans MT" pitchFamily="34" charset="0"/>
                <a:ea typeface="ＭＳ Ｐゴシック" pitchFamily="34" charset="-128"/>
              </a:rPr>
              <a:t>debe </a:t>
            </a:r>
            <a:r>
              <a:rPr lang="es-CR" sz="2600" dirty="0">
                <a:solidFill>
                  <a:srgbClr val="FFFFFF"/>
                </a:solidFill>
                <a:latin typeface="Gill Sans MT" pitchFamily="34" charset="0"/>
                <a:ea typeface="ＭＳ Ｐゴシック" pitchFamily="34" charset="-128"/>
              </a:rPr>
              <a:t>producir el DAN: </a:t>
            </a:r>
            <a:r>
              <a:rPr lang="es-CR" sz="2600" dirty="0" smtClean="0">
                <a:solidFill>
                  <a:srgbClr val="FF9900"/>
                </a:solidFill>
                <a:latin typeface="Gill Sans MT" pitchFamily="34" charset="0"/>
                <a:ea typeface="ＭＳ Ｐゴシック" pitchFamily="34" charset="-128"/>
              </a:rPr>
              <a:t>producto negociado</a:t>
            </a:r>
            <a:r>
              <a:rPr lang="es-CR" sz="2600" dirty="0" smtClean="0">
                <a:solidFill>
                  <a:srgbClr val="FFFFFF"/>
                </a:solidFill>
                <a:latin typeface="Gill Sans MT" pitchFamily="34" charset="0"/>
                <a:ea typeface="ＭＳ Ｐゴシック" pitchFamily="34" charset="-128"/>
              </a:rPr>
              <a:t>? ¿resumen de la Presidencia?</a:t>
            </a:r>
          </a:p>
          <a:p>
            <a:pPr marL="685800" indent="-285750" eaLnBrk="1" hangingPunct="1">
              <a:lnSpc>
                <a:spcPct val="80000"/>
              </a:lnSpc>
              <a:spcBef>
                <a:spcPts val="0"/>
              </a:spcBef>
              <a:spcAft>
                <a:spcPts val="600"/>
              </a:spcAft>
              <a:tabLst>
                <a:tab pos="715963" algn="l"/>
              </a:tabLst>
            </a:pPr>
            <a:r>
              <a:rPr lang="es-CR" sz="2600" dirty="0" smtClean="0">
                <a:solidFill>
                  <a:srgbClr val="FFFFFF"/>
                </a:solidFill>
                <a:latin typeface="Gill Sans MT" pitchFamily="34" charset="0"/>
                <a:ea typeface="ＭＳ Ｐゴシック" pitchFamily="34" charset="-128"/>
              </a:rPr>
              <a:t>¿Cómo aumentar la </a:t>
            </a:r>
            <a:r>
              <a:rPr lang="es-CR" sz="2600" dirty="0" smtClean="0">
                <a:solidFill>
                  <a:srgbClr val="FF9900"/>
                </a:solidFill>
                <a:latin typeface="Gill Sans MT" pitchFamily="34" charset="0"/>
                <a:ea typeface="ＭＳ Ｐゴシック" pitchFamily="34" charset="-128"/>
              </a:rPr>
              <a:t>coherencia y coordinación </a:t>
            </a:r>
            <a:r>
              <a:rPr lang="es-CR" sz="2600" dirty="0" smtClean="0">
                <a:solidFill>
                  <a:schemeClr val="bg1"/>
                </a:solidFill>
                <a:latin typeface="Gill Sans MT" pitchFamily="34" charset="0"/>
                <a:ea typeface="ＭＳ Ｐゴシック" pitchFamily="34" charset="-128"/>
              </a:rPr>
              <a:t>entre mecanismos y plataformas en donde se discute el tema.</a:t>
            </a:r>
          </a:p>
          <a:p>
            <a:pPr marL="685800" indent="-285750" eaLnBrk="1" hangingPunct="1">
              <a:lnSpc>
                <a:spcPct val="80000"/>
              </a:lnSpc>
              <a:spcBef>
                <a:spcPts val="0"/>
              </a:spcBef>
              <a:spcAft>
                <a:spcPts val="600"/>
              </a:spcAft>
              <a:tabLst>
                <a:tab pos="715963" algn="l"/>
              </a:tabLst>
            </a:pPr>
            <a:r>
              <a:rPr lang="es-CR" sz="2600" dirty="0" smtClean="0">
                <a:solidFill>
                  <a:schemeClr val="bg1"/>
                </a:solidFill>
                <a:latin typeface="Gill Sans MT" pitchFamily="34" charset="0"/>
                <a:ea typeface="ＭＳ Ｐゴシック" pitchFamily="34" charset="-128"/>
              </a:rPr>
              <a:t>¿Cómo se debe </a:t>
            </a:r>
            <a:r>
              <a:rPr lang="es-CR" sz="2600" dirty="0" smtClean="0">
                <a:solidFill>
                  <a:srgbClr val="FF9900"/>
                </a:solidFill>
                <a:latin typeface="Gill Sans MT" pitchFamily="34" charset="0"/>
                <a:ea typeface="ＭＳ Ｐゴシック" pitchFamily="34" charset="-128"/>
              </a:rPr>
              <a:t>financiar</a:t>
            </a:r>
            <a:r>
              <a:rPr lang="es-CR" sz="2600" dirty="0" smtClean="0">
                <a:solidFill>
                  <a:schemeClr val="bg1"/>
                </a:solidFill>
                <a:latin typeface="Gill Sans MT" pitchFamily="34" charset="0"/>
                <a:ea typeface="ＭＳ Ｐゴシック" pitchFamily="34" charset="-128"/>
              </a:rPr>
              <a:t> el abordaje del tema migratorio?</a:t>
            </a:r>
            <a:endParaRPr lang="en-US" sz="2800" dirty="0" smtClean="0">
              <a:solidFill>
                <a:schemeClr val="bg2"/>
              </a:solidFill>
              <a:latin typeface="Times New Roman" pitchFamily="18" charset="0"/>
              <a:ea typeface="ＭＳ Ｐゴシック" pitchFamily="34" charset="-128"/>
            </a:endParaRPr>
          </a:p>
          <a:p>
            <a:pPr marL="609600" indent="-609600" eaLnBrk="1" hangingPunct="1">
              <a:buFontTx/>
              <a:buNone/>
            </a:pPr>
            <a:endParaRPr lang="en-US" sz="2800" dirty="0" smtClean="0">
              <a:solidFill>
                <a:schemeClr val="bg2"/>
              </a:solidFill>
              <a:latin typeface="Times New Roman" pitchFamily="18" charset="0"/>
              <a:ea typeface="ＭＳ Ｐゴシック" pitchFamily="34" charset="-128"/>
            </a:endParaRPr>
          </a:p>
          <a:p>
            <a:pPr marL="609600" indent="-609600" eaLnBrk="1" hangingPunct="1">
              <a:lnSpc>
                <a:spcPct val="90000"/>
              </a:lnSpc>
            </a:pPr>
            <a:endParaRPr lang="en-US" sz="2800" dirty="0" smtClean="0">
              <a:solidFill>
                <a:schemeClr val="bg2"/>
              </a:solidFill>
              <a:ea typeface="ＭＳ Ｐゴシック" pitchFamily="34" charset="-128"/>
            </a:endParaRPr>
          </a:p>
        </p:txBody>
      </p:sp>
    </p:spTree>
    <p:extLst>
      <p:ext uri="{BB962C8B-B14F-4D97-AF65-F5344CB8AC3E}">
        <p14:creationId xmlns:p14="http://schemas.microsoft.com/office/powerpoint/2010/main" val="271098212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9512" y="363438"/>
            <a:ext cx="8675687" cy="1049338"/>
          </a:xfrm>
        </p:spPr>
        <p:txBody>
          <a:bodyPr/>
          <a:lstStyle/>
          <a:p>
            <a:pPr marL="762000" indent="-762000" algn="ctr" eaLnBrk="1" hangingPunct="1"/>
            <a:r>
              <a:rPr lang="en-US" sz="3800" b="1" dirty="0" err="1" smtClean="0">
                <a:solidFill>
                  <a:srgbClr val="FF9900"/>
                </a:solidFill>
                <a:latin typeface="Gill Sans MT" pitchFamily="34" charset="0"/>
                <a:ea typeface="ＭＳ Ｐゴシック" pitchFamily="34" charset="-128"/>
              </a:rPr>
              <a:t>Insumos</a:t>
            </a:r>
            <a:r>
              <a:rPr lang="en-US" sz="3800" b="1" dirty="0" smtClean="0">
                <a:solidFill>
                  <a:srgbClr val="FF9900"/>
                </a:solidFill>
                <a:latin typeface="Gill Sans MT" pitchFamily="34" charset="0"/>
                <a:ea typeface="ＭＳ Ｐゴシック" pitchFamily="34" charset="-128"/>
              </a:rPr>
              <a:t> </a:t>
            </a:r>
            <a:r>
              <a:rPr lang="en-US" sz="3800" b="1" dirty="0" err="1" smtClean="0">
                <a:solidFill>
                  <a:srgbClr val="FF9900"/>
                </a:solidFill>
                <a:latin typeface="Gill Sans MT" pitchFamily="34" charset="0"/>
                <a:ea typeface="ＭＳ Ｐゴシック" pitchFamily="34" charset="-128"/>
              </a:rPr>
              <a:t>para</a:t>
            </a:r>
            <a:r>
              <a:rPr lang="en-US" sz="3800" b="1" dirty="0" smtClean="0">
                <a:solidFill>
                  <a:srgbClr val="FF9900"/>
                </a:solidFill>
                <a:latin typeface="Gill Sans MT" pitchFamily="34" charset="0"/>
                <a:ea typeface="ＭＳ Ｐゴシック" pitchFamily="34" charset="-128"/>
              </a:rPr>
              <a:t> el DAN-MD 2013</a:t>
            </a:r>
          </a:p>
        </p:txBody>
      </p:sp>
      <p:sp>
        <p:nvSpPr>
          <p:cNvPr id="63491" name="Rectangle 3"/>
          <p:cNvSpPr>
            <a:spLocks noGrp="1" noChangeArrowheads="1"/>
          </p:cNvSpPr>
          <p:nvPr>
            <p:ph type="body" idx="1"/>
          </p:nvPr>
        </p:nvSpPr>
        <p:spPr>
          <a:xfrm>
            <a:off x="107950" y="925021"/>
            <a:ext cx="9036050" cy="5400675"/>
          </a:xfrm>
        </p:spPr>
        <p:txBody>
          <a:bodyPr/>
          <a:lstStyle/>
          <a:p>
            <a:pPr marL="0" indent="0" eaLnBrk="1" hangingPunct="1">
              <a:lnSpc>
                <a:spcPct val="80000"/>
              </a:lnSpc>
              <a:buNone/>
            </a:pPr>
            <a:endParaRPr lang="en-US" sz="2800" dirty="0" smtClean="0">
              <a:solidFill>
                <a:srgbClr val="FFFFFF"/>
              </a:solidFill>
              <a:latin typeface="Gill Sans MT" pitchFamily="34" charset="0"/>
              <a:ea typeface="ＭＳ Ｐゴシック" pitchFamily="34" charset="-128"/>
            </a:endParaRPr>
          </a:p>
          <a:p>
            <a:pPr marL="334963" indent="46038" eaLnBrk="1" hangingPunct="1">
              <a:lnSpc>
                <a:spcPct val="80000"/>
              </a:lnSpc>
              <a:buNone/>
            </a:pPr>
            <a:r>
              <a:rPr lang="es-CR" dirty="0" smtClean="0">
                <a:solidFill>
                  <a:srgbClr val="FFFFFF"/>
                </a:solidFill>
                <a:latin typeface="Gill Sans MT" pitchFamily="34" charset="0"/>
                <a:ea typeface="ＭＳ Ｐゴシック" pitchFamily="34" charset="-128"/>
              </a:rPr>
              <a:t>El DAN </a:t>
            </a:r>
            <a:r>
              <a:rPr lang="es-CR" dirty="0">
                <a:solidFill>
                  <a:srgbClr val="FFFFFF"/>
                </a:solidFill>
                <a:latin typeface="Gill Sans MT" pitchFamily="34" charset="0"/>
                <a:ea typeface="ＭＳ Ｐゴシック" pitchFamily="34" charset="-128"/>
              </a:rPr>
              <a:t>2013 </a:t>
            </a:r>
            <a:r>
              <a:rPr lang="es-CR" dirty="0" smtClean="0">
                <a:solidFill>
                  <a:srgbClr val="FFFFFF"/>
                </a:solidFill>
                <a:latin typeface="Gill Sans MT" pitchFamily="34" charset="0"/>
                <a:ea typeface="ＭＳ Ｐゴシック" pitchFamily="34" charset="-128"/>
              </a:rPr>
              <a:t>ha invitado a elaborar y comunicar insumos desde:</a:t>
            </a:r>
          </a:p>
          <a:p>
            <a:pPr marL="334963" indent="46038" eaLnBrk="1" hangingPunct="1">
              <a:lnSpc>
                <a:spcPct val="80000"/>
              </a:lnSpc>
              <a:buNone/>
            </a:pPr>
            <a:endParaRPr lang="en-US" sz="1600" dirty="0" smtClean="0">
              <a:solidFill>
                <a:srgbClr val="FFFFFF"/>
              </a:solidFill>
              <a:latin typeface="Gill Sans MT" pitchFamily="34" charset="0"/>
              <a:ea typeface="ＭＳ Ｐゴシック" pitchFamily="34" charset="-128"/>
            </a:endParaRPr>
          </a:p>
          <a:p>
            <a:pPr marL="685800" indent="-285750" eaLnBrk="1" hangingPunct="1">
              <a:lnSpc>
                <a:spcPct val="80000"/>
              </a:lnSpc>
              <a:spcBef>
                <a:spcPts val="0"/>
              </a:spcBef>
              <a:spcAft>
                <a:spcPts val="1200"/>
              </a:spcAft>
              <a:tabLst>
                <a:tab pos="715963" algn="l"/>
              </a:tabLst>
            </a:pPr>
            <a:r>
              <a:rPr lang="es-CR" sz="2600" dirty="0" smtClean="0">
                <a:solidFill>
                  <a:srgbClr val="FFFFFF"/>
                </a:solidFill>
                <a:latin typeface="Gill Sans MT" pitchFamily="34" charset="0"/>
                <a:ea typeface="ＭＳ Ｐゴシック" pitchFamily="34" charset="-128"/>
              </a:rPr>
              <a:t>Los países quienes pueden mandar </a:t>
            </a:r>
            <a:r>
              <a:rPr lang="es-CR" sz="2600" dirty="0" smtClean="0">
                <a:solidFill>
                  <a:srgbClr val="FF9900"/>
                </a:solidFill>
                <a:latin typeface="Gill Sans MT" pitchFamily="34" charset="0"/>
                <a:ea typeface="ＭＳ Ｐゴシック" pitchFamily="34" charset="-128"/>
              </a:rPr>
              <a:t>posicionamientos e insumos por escrito</a:t>
            </a:r>
            <a:r>
              <a:rPr lang="es-CR" sz="2600" dirty="0" smtClean="0">
                <a:solidFill>
                  <a:srgbClr val="FFFFFF"/>
                </a:solidFill>
                <a:latin typeface="Gill Sans MT" pitchFamily="34" charset="0"/>
                <a:ea typeface="ＭＳ Ｐゴシック" pitchFamily="34" charset="-128"/>
              </a:rPr>
              <a:t>. </a:t>
            </a:r>
          </a:p>
          <a:p>
            <a:pPr marL="685800" indent="-285750" eaLnBrk="1" hangingPunct="1">
              <a:lnSpc>
                <a:spcPct val="80000"/>
              </a:lnSpc>
              <a:spcBef>
                <a:spcPts val="0"/>
              </a:spcBef>
              <a:spcAft>
                <a:spcPts val="1200"/>
              </a:spcAft>
              <a:tabLst>
                <a:tab pos="715963" algn="l"/>
              </a:tabLst>
            </a:pPr>
            <a:r>
              <a:rPr lang="es-CR" sz="2600" dirty="0" smtClean="0">
                <a:solidFill>
                  <a:srgbClr val="FFFFFF"/>
                </a:solidFill>
                <a:latin typeface="Gill Sans MT" pitchFamily="34" charset="0"/>
                <a:ea typeface="ＭＳ Ｐゴシック" pitchFamily="34" charset="-128"/>
              </a:rPr>
              <a:t>Presentaciones </a:t>
            </a:r>
            <a:r>
              <a:rPr lang="es-CR" sz="2600" dirty="0">
                <a:solidFill>
                  <a:srgbClr val="FFFFFF"/>
                </a:solidFill>
                <a:latin typeface="Gill Sans MT" pitchFamily="34" charset="0"/>
                <a:ea typeface="ＭＳ Ｐゴシック" pitchFamily="34" charset="-128"/>
              </a:rPr>
              <a:t>de </a:t>
            </a:r>
            <a:r>
              <a:rPr lang="es-CR" sz="2600" dirty="0">
                <a:solidFill>
                  <a:srgbClr val="FF9900"/>
                </a:solidFill>
                <a:latin typeface="Gill Sans MT" pitchFamily="34" charset="0"/>
                <a:ea typeface="ＭＳ Ｐゴシック" pitchFamily="34" charset="-128"/>
              </a:rPr>
              <a:t>oradores</a:t>
            </a:r>
            <a:r>
              <a:rPr lang="es-CR" sz="2600" dirty="0">
                <a:solidFill>
                  <a:srgbClr val="FFFFFF"/>
                </a:solidFill>
                <a:latin typeface="Gill Sans MT" pitchFamily="34" charset="0"/>
                <a:ea typeface="ＭＳ Ｐゴシック" pitchFamily="34" charset="-128"/>
              </a:rPr>
              <a:t> durante la Asamblea General</a:t>
            </a:r>
            <a:r>
              <a:rPr lang="es-CR" sz="2600" dirty="0" smtClean="0">
                <a:solidFill>
                  <a:srgbClr val="FFFFFF"/>
                </a:solidFill>
                <a:latin typeface="Gill Sans MT" pitchFamily="34" charset="0"/>
                <a:ea typeface="ＭＳ Ｐゴシック" pitchFamily="34" charset="-128"/>
              </a:rPr>
              <a:t>.</a:t>
            </a:r>
            <a:endParaRPr lang="es-CR" sz="2600" dirty="0">
              <a:solidFill>
                <a:srgbClr val="FF9900"/>
              </a:solidFill>
              <a:latin typeface="Gill Sans MT" pitchFamily="34" charset="0"/>
              <a:ea typeface="ＭＳ Ｐゴシック" pitchFamily="34" charset="-128"/>
            </a:endParaRPr>
          </a:p>
          <a:p>
            <a:pPr marL="685800" indent="-285750" eaLnBrk="1" hangingPunct="1">
              <a:lnSpc>
                <a:spcPct val="80000"/>
              </a:lnSpc>
              <a:spcBef>
                <a:spcPts val="0"/>
              </a:spcBef>
              <a:spcAft>
                <a:spcPts val="1200"/>
              </a:spcAft>
              <a:tabLst>
                <a:tab pos="715963" algn="l"/>
              </a:tabLst>
            </a:pPr>
            <a:r>
              <a:rPr lang="es-CR" sz="2600" dirty="0" smtClean="0">
                <a:solidFill>
                  <a:srgbClr val="FFFFFF"/>
                </a:solidFill>
                <a:latin typeface="Gill Sans MT" pitchFamily="34" charset="0"/>
                <a:ea typeface="ＭＳ Ｐゴシック" pitchFamily="34" charset="-128"/>
              </a:rPr>
              <a:t>Las Comisiones Económicas Regionales. En esta región, la CEPAL y la OIM organizan un </a:t>
            </a:r>
            <a:r>
              <a:rPr lang="es-CR" sz="2600" dirty="0" smtClean="0">
                <a:solidFill>
                  <a:srgbClr val="FF9900"/>
                </a:solidFill>
                <a:latin typeface="Gill Sans MT" pitchFamily="34" charset="0"/>
                <a:ea typeface="ＭＳ Ｐゴシック" pitchFamily="34" charset="-128"/>
              </a:rPr>
              <a:t>evento </a:t>
            </a:r>
            <a:r>
              <a:rPr lang="es-CR" sz="2600" dirty="0">
                <a:solidFill>
                  <a:srgbClr val="FF9900"/>
                </a:solidFill>
                <a:latin typeface="Gill Sans MT" pitchFamily="34" charset="0"/>
                <a:ea typeface="ＭＳ Ｐゴシック" pitchFamily="34" charset="-128"/>
              </a:rPr>
              <a:t>de expertos </a:t>
            </a:r>
            <a:r>
              <a:rPr lang="es-CR" sz="2600" dirty="0">
                <a:solidFill>
                  <a:srgbClr val="FFFFFF"/>
                </a:solidFill>
                <a:latin typeface="Gill Sans MT" pitchFamily="34" charset="0"/>
                <a:ea typeface="ＭＳ Ｐゴシック" pitchFamily="34" charset="-128"/>
              </a:rPr>
              <a:t>para generar insumos </a:t>
            </a:r>
            <a:r>
              <a:rPr lang="es-CR" sz="2600" dirty="0" smtClean="0">
                <a:solidFill>
                  <a:srgbClr val="FFFFFF"/>
                </a:solidFill>
                <a:latin typeface="Gill Sans MT" pitchFamily="34" charset="0"/>
                <a:ea typeface="ＭＳ Ｐゴシック" pitchFamily="34" charset="-128"/>
              </a:rPr>
              <a:t>regionales, en Santiago 10 y 11 de julio. </a:t>
            </a:r>
          </a:p>
          <a:p>
            <a:pPr marL="685800" indent="-285750" eaLnBrk="1" hangingPunct="1">
              <a:lnSpc>
                <a:spcPct val="80000"/>
              </a:lnSpc>
              <a:spcBef>
                <a:spcPts val="0"/>
              </a:spcBef>
              <a:spcAft>
                <a:spcPts val="1200"/>
              </a:spcAft>
              <a:tabLst>
                <a:tab pos="715963" algn="l"/>
              </a:tabLst>
            </a:pPr>
            <a:r>
              <a:rPr lang="es-CR" sz="2600" dirty="0" smtClean="0">
                <a:solidFill>
                  <a:srgbClr val="FFFFFF"/>
                </a:solidFill>
                <a:latin typeface="Gill Sans MT" pitchFamily="34" charset="0"/>
                <a:ea typeface="ＭＳ Ｐゴシック" pitchFamily="34" charset="-128"/>
              </a:rPr>
              <a:t> Otro en Guyana para el Caribe los días 9 y 10 de julio.</a:t>
            </a:r>
          </a:p>
          <a:p>
            <a:pPr marL="685800" indent="-285750" eaLnBrk="1" hangingPunct="1">
              <a:lnSpc>
                <a:spcPct val="80000"/>
              </a:lnSpc>
              <a:spcBef>
                <a:spcPts val="0"/>
              </a:spcBef>
              <a:spcAft>
                <a:spcPts val="1200"/>
              </a:spcAft>
              <a:tabLst>
                <a:tab pos="715963" algn="l"/>
              </a:tabLst>
            </a:pPr>
            <a:r>
              <a:rPr lang="es-CR" sz="2600" dirty="0">
                <a:solidFill>
                  <a:srgbClr val="FFFFFF"/>
                </a:solidFill>
                <a:latin typeface="Gill Sans MT" pitchFamily="34" charset="0"/>
                <a:ea typeface="ＭＳ Ｐゴシック" pitchFamily="34" charset="-128"/>
              </a:rPr>
              <a:t>Los </a:t>
            </a:r>
            <a:r>
              <a:rPr lang="es-CR" sz="2600" dirty="0">
                <a:solidFill>
                  <a:srgbClr val="FF9900"/>
                </a:solidFill>
                <a:latin typeface="Gill Sans MT" pitchFamily="34" charset="0"/>
                <a:ea typeface="ＭＳ Ｐゴシック" pitchFamily="34" charset="-128"/>
              </a:rPr>
              <a:t>procesos regionales de </a:t>
            </a:r>
            <a:r>
              <a:rPr lang="es-CR" sz="2600" dirty="0" smtClean="0">
                <a:solidFill>
                  <a:srgbClr val="FF9900"/>
                </a:solidFill>
                <a:latin typeface="Gill Sans MT" pitchFamily="34" charset="0"/>
                <a:ea typeface="ＭＳ Ｐゴシック" pitchFamily="34" charset="-128"/>
              </a:rPr>
              <a:t>consulta (CRM)</a:t>
            </a:r>
            <a:r>
              <a:rPr lang="es-CR" sz="2600" dirty="0" smtClean="0">
                <a:solidFill>
                  <a:srgbClr val="FFFFFF"/>
                </a:solidFill>
                <a:latin typeface="Gill Sans MT" pitchFamily="34" charset="0"/>
                <a:ea typeface="ＭＳ Ｐゴシック" pitchFamily="34" charset="-128"/>
              </a:rPr>
              <a:t>, </a:t>
            </a:r>
            <a:r>
              <a:rPr lang="es-CR" sz="2600" dirty="0">
                <a:solidFill>
                  <a:srgbClr val="FFFFFF"/>
                </a:solidFill>
                <a:latin typeface="Gill Sans MT" pitchFamily="34" charset="0"/>
                <a:ea typeface="ＭＳ Ｐゴシック" pitchFamily="34" charset="-128"/>
              </a:rPr>
              <a:t>a través de sus Presidencias Pro </a:t>
            </a:r>
            <a:r>
              <a:rPr lang="es-CR" sz="2600" dirty="0" smtClean="0">
                <a:solidFill>
                  <a:srgbClr val="FFFFFF"/>
                </a:solidFill>
                <a:latin typeface="Gill Sans MT" pitchFamily="34" charset="0"/>
                <a:ea typeface="ＭＳ Ｐゴシック" pitchFamily="34" charset="-128"/>
              </a:rPr>
              <a:t>Témpore</a:t>
            </a:r>
            <a:r>
              <a:rPr lang="es-CR" sz="2600" dirty="0">
                <a:solidFill>
                  <a:srgbClr val="FFFFFF"/>
                </a:solidFill>
                <a:latin typeface="Gill Sans MT" pitchFamily="34" charset="0"/>
                <a:ea typeface="ＭＳ Ｐゴシック" pitchFamily="34" charset="-128"/>
              </a:rPr>
              <a:t>.</a:t>
            </a:r>
          </a:p>
          <a:p>
            <a:pPr marL="685800" indent="-285750" eaLnBrk="1" hangingPunct="1">
              <a:lnSpc>
                <a:spcPct val="80000"/>
              </a:lnSpc>
              <a:spcBef>
                <a:spcPts val="0"/>
              </a:spcBef>
              <a:spcAft>
                <a:spcPts val="1200"/>
              </a:spcAft>
              <a:tabLst>
                <a:tab pos="715963" algn="l"/>
              </a:tabLst>
            </a:pPr>
            <a:r>
              <a:rPr lang="es-CR" sz="2600" dirty="0" smtClean="0">
                <a:solidFill>
                  <a:srgbClr val="FFFFFF"/>
                </a:solidFill>
                <a:latin typeface="Gill Sans MT" pitchFamily="34" charset="0"/>
                <a:ea typeface="ＭＳ Ｐゴシック" pitchFamily="34" charset="-128"/>
              </a:rPr>
              <a:t>Reuniones oficiosas con </a:t>
            </a:r>
            <a:r>
              <a:rPr lang="es-CR" sz="2600" dirty="0" err="1" smtClean="0">
                <a:solidFill>
                  <a:srgbClr val="FFFFFF"/>
                </a:solidFill>
                <a:latin typeface="Gill Sans MT" pitchFamily="34" charset="0"/>
                <a:ea typeface="ＭＳ Ｐゴシック" pitchFamily="34" charset="-128"/>
              </a:rPr>
              <a:t>ONGs</a:t>
            </a:r>
            <a:r>
              <a:rPr lang="es-CR" sz="2600" dirty="0" smtClean="0">
                <a:solidFill>
                  <a:srgbClr val="FFFFFF"/>
                </a:solidFill>
                <a:latin typeface="Gill Sans MT" pitchFamily="34" charset="0"/>
                <a:ea typeface="ＭＳ Ｐゴシック" pitchFamily="34" charset="-128"/>
              </a:rPr>
              <a:t>.</a:t>
            </a:r>
          </a:p>
          <a:p>
            <a:pPr marL="609600" indent="-609600" eaLnBrk="1" hangingPunct="1">
              <a:buFontTx/>
              <a:buNone/>
            </a:pPr>
            <a:endParaRPr lang="en-US" sz="2800" dirty="0" smtClean="0">
              <a:solidFill>
                <a:schemeClr val="bg2"/>
              </a:solidFill>
              <a:latin typeface="Times New Roman" pitchFamily="18" charset="0"/>
              <a:ea typeface="ＭＳ Ｐゴシック" pitchFamily="34" charset="-128"/>
            </a:endParaRPr>
          </a:p>
          <a:p>
            <a:pPr marL="609600" indent="-609600" eaLnBrk="1" hangingPunct="1">
              <a:lnSpc>
                <a:spcPct val="90000"/>
              </a:lnSpc>
            </a:pPr>
            <a:endParaRPr lang="en-US" sz="2800" dirty="0" smtClean="0">
              <a:solidFill>
                <a:schemeClr val="bg2"/>
              </a:solidFill>
              <a:ea typeface="ＭＳ Ｐゴシック" pitchFamily="34" charset="-128"/>
            </a:endParaRPr>
          </a:p>
        </p:txBody>
      </p:sp>
    </p:spTree>
    <p:extLst>
      <p:ext uri="{BB962C8B-B14F-4D97-AF65-F5344CB8AC3E}">
        <p14:creationId xmlns:p14="http://schemas.microsoft.com/office/powerpoint/2010/main" val="37318599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56792"/>
          </a:xfrm>
        </p:spPr>
        <p:txBody>
          <a:bodyPr/>
          <a:lstStyle/>
          <a:p>
            <a:r>
              <a:rPr lang="en-GB" dirty="0" err="1" smtClean="0">
                <a:solidFill>
                  <a:srgbClr val="FF9900"/>
                </a:solidFill>
                <a:latin typeface="Gill Sans MT" pitchFamily="34" charset="0"/>
              </a:rPr>
              <a:t>Recomendaciones</a:t>
            </a:r>
            <a:r>
              <a:rPr lang="en-GB" dirty="0" smtClean="0">
                <a:solidFill>
                  <a:srgbClr val="FF9900"/>
                </a:solidFill>
                <a:latin typeface="Gill Sans MT" pitchFamily="34" charset="0"/>
              </a:rPr>
              <a:t> de </a:t>
            </a:r>
            <a:r>
              <a:rPr lang="en-GB" dirty="0" err="1" smtClean="0">
                <a:solidFill>
                  <a:srgbClr val="FF9900"/>
                </a:solidFill>
                <a:latin typeface="Gill Sans MT" pitchFamily="34" charset="0"/>
              </a:rPr>
              <a:t>política</a:t>
            </a:r>
            <a:r>
              <a:rPr lang="en-GB" dirty="0" smtClean="0">
                <a:solidFill>
                  <a:srgbClr val="FF9900"/>
                </a:solidFill>
                <a:latin typeface="Gill Sans MT" pitchFamily="34" charset="0"/>
              </a:rPr>
              <a:t> de OIM </a:t>
            </a:r>
            <a:r>
              <a:rPr lang="en-GB" dirty="0" err="1" smtClean="0">
                <a:solidFill>
                  <a:srgbClr val="FF9900"/>
                </a:solidFill>
                <a:latin typeface="Gill Sans MT" pitchFamily="34" charset="0"/>
              </a:rPr>
              <a:t>para</a:t>
            </a:r>
            <a:r>
              <a:rPr lang="en-GB" dirty="0" smtClean="0">
                <a:solidFill>
                  <a:srgbClr val="FF9900"/>
                </a:solidFill>
                <a:latin typeface="Gill Sans MT" pitchFamily="34" charset="0"/>
              </a:rPr>
              <a:t> el DANMD</a:t>
            </a:r>
            <a:endParaRPr lang="en-GB" dirty="0">
              <a:solidFill>
                <a:srgbClr val="FF9900"/>
              </a:solidFill>
              <a:latin typeface="Gill Sans MT" pitchFamily="34" charset="0"/>
            </a:endParaRPr>
          </a:p>
        </p:txBody>
      </p:sp>
      <p:sp>
        <p:nvSpPr>
          <p:cNvPr id="3" name="Content Placeholder 2"/>
          <p:cNvSpPr>
            <a:spLocks noGrp="1"/>
          </p:cNvSpPr>
          <p:nvPr>
            <p:ph idx="1"/>
          </p:nvPr>
        </p:nvSpPr>
        <p:spPr>
          <a:xfrm>
            <a:off x="35496" y="1523925"/>
            <a:ext cx="9036496" cy="4713387"/>
          </a:xfrm>
        </p:spPr>
        <p:txBody>
          <a:bodyPr/>
          <a:lstStyle/>
          <a:p>
            <a:pPr marL="514350" indent="-514350">
              <a:spcAft>
                <a:spcPts val="1000"/>
              </a:spcAft>
              <a:buFont typeface="+mj-lt"/>
              <a:buAutoNum type="arabicPeriod"/>
            </a:pPr>
            <a:r>
              <a:rPr lang="en-GB" sz="2600" dirty="0" err="1" smtClean="0">
                <a:solidFill>
                  <a:schemeClr val="bg1"/>
                </a:solidFill>
                <a:latin typeface="Gill Sans MT" pitchFamily="34" charset="0"/>
              </a:rPr>
              <a:t>Mejorar</a:t>
            </a:r>
            <a:r>
              <a:rPr lang="en-GB" sz="2600" dirty="0" smtClean="0">
                <a:solidFill>
                  <a:schemeClr val="bg1"/>
                </a:solidFill>
                <a:latin typeface="Gill Sans MT" pitchFamily="34" charset="0"/>
              </a:rPr>
              <a:t> la </a:t>
            </a:r>
            <a:r>
              <a:rPr lang="en-GB" sz="2600" dirty="0" err="1" smtClean="0">
                <a:solidFill>
                  <a:srgbClr val="FF9900"/>
                </a:solidFill>
                <a:latin typeface="Gill Sans MT" pitchFamily="34" charset="0"/>
              </a:rPr>
              <a:t>opinión</a:t>
            </a:r>
            <a:r>
              <a:rPr lang="en-GB" sz="2600" dirty="0" smtClean="0">
                <a:solidFill>
                  <a:srgbClr val="FF9900"/>
                </a:solidFill>
                <a:latin typeface="Gill Sans MT" pitchFamily="34" charset="0"/>
              </a:rPr>
              <a:t> </a:t>
            </a:r>
            <a:r>
              <a:rPr lang="en-GB" sz="2600" dirty="0" err="1" smtClean="0">
                <a:solidFill>
                  <a:srgbClr val="FF9900"/>
                </a:solidFill>
                <a:latin typeface="Gill Sans MT" pitchFamily="34" charset="0"/>
              </a:rPr>
              <a:t>pública</a:t>
            </a:r>
            <a:r>
              <a:rPr lang="en-GB" sz="2600" dirty="0" smtClean="0">
                <a:solidFill>
                  <a:srgbClr val="FF9900"/>
                </a:solidFill>
                <a:latin typeface="Gill Sans MT" pitchFamily="34" charset="0"/>
              </a:rPr>
              <a:t> </a:t>
            </a:r>
            <a:r>
              <a:rPr lang="en-GB" sz="2600" dirty="0" err="1" smtClean="0">
                <a:solidFill>
                  <a:schemeClr val="bg1"/>
                </a:solidFill>
                <a:latin typeface="Gill Sans MT" pitchFamily="34" charset="0"/>
              </a:rPr>
              <a:t>sobre</a:t>
            </a:r>
            <a:r>
              <a:rPr lang="en-GB" sz="2600" dirty="0" smtClean="0">
                <a:solidFill>
                  <a:schemeClr val="bg1"/>
                </a:solidFill>
                <a:latin typeface="Gill Sans MT" pitchFamily="34" charset="0"/>
              </a:rPr>
              <a:t> </a:t>
            </a:r>
            <a:r>
              <a:rPr lang="en-GB" sz="2600" dirty="0" err="1" smtClean="0">
                <a:solidFill>
                  <a:schemeClr val="bg1"/>
                </a:solidFill>
                <a:latin typeface="Gill Sans MT" pitchFamily="34" charset="0"/>
              </a:rPr>
              <a:t>l@s</a:t>
            </a:r>
            <a:r>
              <a:rPr lang="en-GB" sz="2600" dirty="0" smtClean="0">
                <a:solidFill>
                  <a:schemeClr val="bg1"/>
                </a:solidFill>
                <a:latin typeface="Gill Sans MT" pitchFamily="34" charset="0"/>
              </a:rPr>
              <a:t> </a:t>
            </a:r>
            <a:r>
              <a:rPr lang="en-GB" sz="2600" dirty="0" err="1" smtClean="0">
                <a:solidFill>
                  <a:schemeClr val="bg1"/>
                </a:solidFill>
                <a:latin typeface="Gill Sans MT" pitchFamily="34" charset="0"/>
              </a:rPr>
              <a:t>migrantes</a:t>
            </a:r>
            <a:endParaRPr lang="en-GB" sz="2600" dirty="0" smtClean="0">
              <a:solidFill>
                <a:schemeClr val="bg1"/>
              </a:solidFill>
              <a:latin typeface="Gill Sans MT" pitchFamily="34" charset="0"/>
            </a:endParaRPr>
          </a:p>
          <a:p>
            <a:pPr marL="514350" indent="-514350">
              <a:spcAft>
                <a:spcPts val="1000"/>
              </a:spcAft>
              <a:buFont typeface="+mj-lt"/>
              <a:buAutoNum type="arabicPeriod"/>
            </a:pPr>
            <a:r>
              <a:rPr lang="en-GB" sz="2600" dirty="0" err="1" smtClean="0">
                <a:solidFill>
                  <a:schemeClr val="bg1"/>
                </a:solidFill>
                <a:latin typeface="Gill Sans MT" pitchFamily="34" charset="0"/>
              </a:rPr>
              <a:t>Incluir</a:t>
            </a:r>
            <a:r>
              <a:rPr lang="en-GB" sz="2600" dirty="0" smtClean="0">
                <a:solidFill>
                  <a:schemeClr val="bg1"/>
                </a:solidFill>
                <a:latin typeface="Gill Sans MT" pitchFamily="34" charset="0"/>
              </a:rPr>
              <a:t> </a:t>
            </a:r>
            <a:r>
              <a:rPr lang="en-GB" sz="2600" dirty="0" smtClean="0">
                <a:solidFill>
                  <a:srgbClr val="FF9900"/>
                </a:solidFill>
                <a:latin typeface="Gill Sans MT" pitchFamily="34" charset="0"/>
              </a:rPr>
              <a:t>la </a:t>
            </a:r>
            <a:r>
              <a:rPr lang="en-GB" sz="2600" dirty="0" err="1" smtClean="0">
                <a:solidFill>
                  <a:srgbClr val="FF9900"/>
                </a:solidFill>
                <a:latin typeface="Gill Sans MT" pitchFamily="34" charset="0"/>
              </a:rPr>
              <a:t>migración</a:t>
            </a:r>
            <a:r>
              <a:rPr lang="en-GB" sz="2600" dirty="0" smtClean="0">
                <a:solidFill>
                  <a:srgbClr val="FF9900"/>
                </a:solidFill>
                <a:latin typeface="Gill Sans MT" pitchFamily="34" charset="0"/>
              </a:rPr>
              <a:t> en la </a:t>
            </a:r>
            <a:r>
              <a:rPr lang="en-GB" sz="2600" dirty="0" err="1" smtClean="0">
                <a:solidFill>
                  <a:srgbClr val="FF9900"/>
                </a:solidFill>
                <a:latin typeface="Gill Sans MT" pitchFamily="34" charset="0"/>
              </a:rPr>
              <a:t>planeación</a:t>
            </a:r>
            <a:r>
              <a:rPr lang="en-GB" sz="2600" dirty="0" smtClean="0">
                <a:solidFill>
                  <a:srgbClr val="FF9900"/>
                </a:solidFill>
                <a:latin typeface="Gill Sans MT" pitchFamily="34" charset="0"/>
              </a:rPr>
              <a:t> del </a:t>
            </a:r>
            <a:r>
              <a:rPr lang="en-GB" sz="2600" dirty="0" err="1" smtClean="0">
                <a:solidFill>
                  <a:srgbClr val="FF9900"/>
                </a:solidFill>
                <a:latin typeface="Gill Sans MT" pitchFamily="34" charset="0"/>
              </a:rPr>
              <a:t>desarrollo</a:t>
            </a:r>
            <a:r>
              <a:rPr lang="en-GB" sz="2600" dirty="0" smtClean="0">
                <a:solidFill>
                  <a:schemeClr val="bg1"/>
                </a:solidFill>
                <a:latin typeface="Gill Sans MT" pitchFamily="34" charset="0"/>
              </a:rPr>
              <a:t>, a </a:t>
            </a:r>
            <a:r>
              <a:rPr lang="en-GB" sz="2600" dirty="0" err="1" smtClean="0">
                <a:solidFill>
                  <a:schemeClr val="bg1"/>
                </a:solidFill>
                <a:latin typeface="Gill Sans MT" pitchFamily="34" charset="0"/>
              </a:rPr>
              <a:t>nivel</a:t>
            </a:r>
            <a:r>
              <a:rPr lang="en-GB" sz="2600" dirty="0" smtClean="0">
                <a:solidFill>
                  <a:schemeClr val="bg1"/>
                </a:solidFill>
                <a:latin typeface="Gill Sans MT" pitchFamily="34" charset="0"/>
              </a:rPr>
              <a:t> local, </a:t>
            </a:r>
            <a:r>
              <a:rPr lang="en-GB" sz="2600" dirty="0" err="1" smtClean="0">
                <a:solidFill>
                  <a:schemeClr val="bg1"/>
                </a:solidFill>
                <a:latin typeface="Gill Sans MT" pitchFamily="34" charset="0"/>
              </a:rPr>
              <a:t>nacional</a:t>
            </a:r>
            <a:r>
              <a:rPr lang="en-GB" sz="2600" dirty="0" smtClean="0">
                <a:solidFill>
                  <a:schemeClr val="bg1"/>
                </a:solidFill>
                <a:latin typeface="Gill Sans MT" pitchFamily="34" charset="0"/>
              </a:rPr>
              <a:t> y regional, </a:t>
            </a:r>
            <a:r>
              <a:rPr lang="en-GB" sz="2600" dirty="0" err="1" smtClean="0">
                <a:solidFill>
                  <a:schemeClr val="bg1"/>
                </a:solidFill>
                <a:latin typeface="Gill Sans MT" pitchFamily="34" charset="0"/>
              </a:rPr>
              <a:t>así</a:t>
            </a:r>
            <a:r>
              <a:rPr lang="en-GB" sz="2600" dirty="0" smtClean="0">
                <a:solidFill>
                  <a:schemeClr val="bg1"/>
                </a:solidFill>
                <a:latin typeface="Gill Sans MT" pitchFamily="34" charset="0"/>
              </a:rPr>
              <a:t> </a:t>
            </a:r>
            <a:r>
              <a:rPr lang="en-GB" sz="2600" dirty="0" err="1" smtClean="0">
                <a:solidFill>
                  <a:schemeClr val="bg1"/>
                </a:solidFill>
                <a:latin typeface="Gill Sans MT" pitchFamily="34" charset="0"/>
              </a:rPr>
              <a:t>como</a:t>
            </a:r>
            <a:r>
              <a:rPr lang="en-GB" sz="2600" dirty="0" smtClean="0">
                <a:solidFill>
                  <a:schemeClr val="bg1"/>
                </a:solidFill>
                <a:latin typeface="Gill Sans MT" pitchFamily="34" charset="0"/>
              </a:rPr>
              <a:t> en la agenda de </a:t>
            </a:r>
            <a:r>
              <a:rPr lang="en-GB" sz="2600" dirty="0" err="1" smtClean="0">
                <a:solidFill>
                  <a:schemeClr val="bg1"/>
                </a:solidFill>
                <a:latin typeface="Gill Sans MT" pitchFamily="34" charset="0"/>
              </a:rPr>
              <a:t>desarrollo</a:t>
            </a:r>
            <a:r>
              <a:rPr lang="en-GB" sz="2600" dirty="0" smtClean="0">
                <a:solidFill>
                  <a:schemeClr val="bg1"/>
                </a:solidFill>
                <a:latin typeface="Gill Sans MT" pitchFamily="34" charset="0"/>
              </a:rPr>
              <a:t> post-2015</a:t>
            </a:r>
            <a:endParaRPr lang="en-GB" sz="2600" dirty="0">
              <a:solidFill>
                <a:schemeClr val="bg1"/>
              </a:solidFill>
              <a:latin typeface="Gill Sans MT" pitchFamily="34" charset="0"/>
            </a:endParaRPr>
          </a:p>
          <a:p>
            <a:pPr marL="514350" indent="-514350">
              <a:spcAft>
                <a:spcPts val="1000"/>
              </a:spcAft>
              <a:buFont typeface="+mj-lt"/>
              <a:buAutoNum type="arabicPeriod"/>
            </a:pPr>
            <a:r>
              <a:rPr lang="en-GB" sz="2600" dirty="0" err="1" smtClean="0">
                <a:solidFill>
                  <a:schemeClr val="bg1"/>
                </a:solidFill>
                <a:latin typeface="Gill Sans MT" pitchFamily="34" charset="0"/>
              </a:rPr>
              <a:t>Proteger</a:t>
            </a:r>
            <a:r>
              <a:rPr lang="en-GB" sz="2600" dirty="0" smtClean="0">
                <a:solidFill>
                  <a:schemeClr val="bg1"/>
                </a:solidFill>
                <a:latin typeface="Gill Sans MT" pitchFamily="34" charset="0"/>
              </a:rPr>
              <a:t> los </a:t>
            </a:r>
            <a:r>
              <a:rPr lang="en-GB" sz="2600" dirty="0" err="1" smtClean="0">
                <a:solidFill>
                  <a:srgbClr val="FF9900"/>
                </a:solidFill>
                <a:latin typeface="Gill Sans MT" pitchFamily="34" charset="0"/>
              </a:rPr>
              <a:t>derechos</a:t>
            </a:r>
            <a:r>
              <a:rPr lang="en-GB" sz="2600" dirty="0" smtClean="0">
                <a:solidFill>
                  <a:srgbClr val="FF9900"/>
                </a:solidFill>
                <a:latin typeface="Gill Sans MT" pitchFamily="34" charset="0"/>
              </a:rPr>
              <a:t> </a:t>
            </a:r>
            <a:r>
              <a:rPr lang="en-GB" sz="2600" dirty="0" err="1" smtClean="0">
                <a:solidFill>
                  <a:srgbClr val="FF9900"/>
                </a:solidFill>
                <a:latin typeface="Gill Sans MT" pitchFamily="34" charset="0"/>
              </a:rPr>
              <a:t>humanos</a:t>
            </a:r>
            <a:r>
              <a:rPr lang="en-GB" sz="2600" dirty="0" smtClean="0">
                <a:solidFill>
                  <a:srgbClr val="FF9900"/>
                </a:solidFill>
                <a:latin typeface="Gill Sans MT" pitchFamily="34" charset="0"/>
              </a:rPr>
              <a:t> </a:t>
            </a:r>
            <a:r>
              <a:rPr lang="en-GB" sz="2600" dirty="0" smtClean="0">
                <a:solidFill>
                  <a:schemeClr val="bg1"/>
                </a:solidFill>
                <a:latin typeface="Gill Sans MT" pitchFamily="34" charset="0"/>
              </a:rPr>
              <a:t>de </a:t>
            </a:r>
            <a:r>
              <a:rPr lang="en-GB" sz="2600" dirty="0" err="1" smtClean="0">
                <a:solidFill>
                  <a:schemeClr val="bg1"/>
                </a:solidFill>
                <a:latin typeface="Gill Sans MT" pitchFamily="34" charset="0"/>
              </a:rPr>
              <a:t>tod@s</a:t>
            </a:r>
            <a:r>
              <a:rPr lang="en-GB" sz="2600" dirty="0" smtClean="0">
                <a:solidFill>
                  <a:schemeClr val="bg1"/>
                </a:solidFill>
                <a:latin typeface="Gill Sans MT" pitchFamily="34" charset="0"/>
              </a:rPr>
              <a:t> </a:t>
            </a:r>
            <a:r>
              <a:rPr lang="en-GB" sz="2600" dirty="0" err="1" smtClean="0">
                <a:solidFill>
                  <a:schemeClr val="bg1"/>
                </a:solidFill>
                <a:latin typeface="Gill Sans MT" pitchFamily="34" charset="0"/>
              </a:rPr>
              <a:t>l@s</a:t>
            </a:r>
            <a:r>
              <a:rPr lang="en-GB" sz="2600" dirty="0" smtClean="0">
                <a:solidFill>
                  <a:schemeClr val="bg1"/>
                </a:solidFill>
                <a:latin typeface="Gill Sans MT" pitchFamily="34" charset="0"/>
              </a:rPr>
              <a:t> </a:t>
            </a:r>
            <a:r>
              <a:rPr lang="en-GB" sz="2600" dirty="0" err="1" smtClean="0">
                <a:solidFill>
                  <a:schemeClr val="bg1"/>
                </a:solidFill>
                <a:latin typeface="Gill Sans MT" pitchFamily="34" charset="0"/>
              </a:rPr>
              <a:t>migrantes</a:t>
            </a:r>
            <a:endParaRPr lang="en-GB" sz="2600" dirty="0">
              <a:solidFill>
                <a:schemeClr val="bg1"/>
              </a:solidFill>
              <a:latin typeface="Gill Sans MT" pitchFamily="34" charset="0"/>
            </a:endParaRPr>
          </a:p>
          <a:p>
            <a:pPr marL="514350" indent="-514350">
              <a:spcAft>
                <a:spcPts val="1000"/>
              </a:spcAft>
              <a:buFont typeface="+mj-lt"/>
              <a:buAutoNum type="arabicPeriod"/>
            </a:pPr>
            <a:r>
              <a:rPr lang="en-GB" sz="2600" dirty="0" err="1" smtClean="0">
                <a:solidFill>
                  <a:schemeClr val="bg1"/>
                </a:solidFill>
                <a:latin typeface="Gill Sans MT" pitchFamily="34" charset="0"/>
              </a:rPr>
              <a:t>Gestionar</a:t>
            </a:r>
            <a:r>
              <a:rPr lang="en-GB" sz="2600" dirty="0" smtClean="0">
                <a:solidFill>
                  <a:schemeClr val="bg1"/>
                </a:solidFill>
                <a:latin typeface="Gill Sans MT" pitchFamily="34" charset="0"/>
              </a:rPr>
              <a:t> la </a:t>
            </a:r>
            <a:r>
              <a:rPr lang="en-GB" sz="2600" dirty="0" err="1" smtClean="0">
                <a:solidFill>
                  <a:srgbClr val="FF9900"/>
                </a:solidFill>
                <a:latin typeface="Gill Sans MT" pitchFamily="34" charset="0"/>
              </a:rPr>
              <a:t>migración</a:t>
            </a:r>
            <a:r>
              <a:rPr lang="en-GB" sz="2600" dirty="0" smtClean="0">
                <a:solidFill>
                  <a:srgbClr val="FF9900"/>
                </a:solidFill>
                <a:latin typeface="Gill Sans MT" pitchFamily="34" charset="0"/>
              </a:rPr>
              <a:t> en </a:t>
            </a:r>
            <a:r>
              <a:rPr lang="en-GB" sz="2600" dirty="0" err="1" smtClean="0">
                <a:solidFill>
                  <a:srgbClr val="FF9900"/>
                </a:solidFill>
                <a:latin typeface="Gill Sans MT" pitchFamily="34" charset="0"/>
              </a:rPr>
              <a:t>situaciones</a:t>
            </a:r>
            <a:r>
              <a:rPr lang="en-GB" sz="2600" dirty="0" smtClean="0">
                <a:solidFill>
                  <a:srgbClr val="FF9900"/>
                </a:solidFill>
                <a:latin typeface="Gill Sans MT" pitchFamily="34" charset="0"/>
              </a:rPr>
              <a:t> de crisis</a:t>
            </a:r>
            <a:endParaRPr lang="en-GB" sz="2600" dirty="0">
              <a:solidFill>
                <a:schemeClr val="bg1"/>
              </a:solidFill>
              <a:latin typeface="Gill Sans MT" pitchFamily="34" charset="0"/>
            </a:endParaRPr>
          </a:p>
          <a:p>
            <a:pPr marL="514350" indent="-514350">
              <a:spcAft>
                <a:spcPts val="1000"/>
              </a:spcAft>
              <a:buFont typeface="+mj-lt"/>
              <a:buAutoNum type="arabicPeriod"/>
            </a:pPr>
            <a:r>
              <a:rPr lang="en-GB" sz="2600" dirty="0" err="1" smtClean="0">
                <a:solidFill>
                  <a:schemeClr val="bg1"/>
                </a:solidFill>
                <a:latin typeface="Gill Sans MT" pitchFamily="34" charset="0"/>
              </a:rPr>
              <a:t>Incrementar</a:t>
            </a:r>
            <a:r>
              <a:rPr lang="en-GB" sz="2600" dirty="0" smtClean="0">
                <a:solidFill>
                  <a:schemeClr val="bg1"/>
                </a:solidFill>
                <a:latin typeface="Gill Sans MT" pitchFamily="34" charset="0"/>
              </a:rPr>
              <a:t> la </a:t>
            </a:r>
            <a:r>
              <a:rPr lang="en-GB" sz="2600" dirty="0" err="1" smtClean="0">
                <a:solidFill>
                  <a:srgbClr val="FF9900"/>
                </a:solidFill>
                <a:latin typeface="Gill Sans MT" pitchFamily="34" charset="0"/>
              </a:rPr>
              <a:t>evidencia</a:t>
            </a:r>
            <a:r>
              <a:rPr lang="en-GB" sz="2600" dirty="0" smtClean="0">
                <a:solidFill>
                  <a:srgbClr val="FF9900"/>
                </a:solidFill>
                <a:latin typeface="Gill Sans MT" pitchFamily="34" charset="0"/>
              </a:rPr>
              <a:t> y el </a:t>
            </a:r>
            <a:r>
              <a:rPr lang="en-GB" sz="2600" dirty="0" err="1" smtClean="0">
                <a:solidFill>
                  <a:srgbClr val="FF9900"/>
                </a:solidFill>
                <a:latin typeface="Gill Sans MT" pitchFamily="34" charset="0"/>
              </a:rPr>
              <a:t>conocimiento</a:t>
            </a:r>
            <a:endParaRPr lang="en-GB" sz="2600" dirty="0" smtClean="0">
              <a:solidFill>
                <a:schemeClr val="bg1"/>
              </a:solidFill>
              <a:latin typeface="Gill Sans MT" pitchFamily="34" charset="0"/>
            </a:endParaRPr>
          </a:p>
          <a:p>
            <a:pPr marL="514350" indent="-514350">
              <a:spcAft>
                <a:spcPts val="1000"/>
              </a:spcAft>
              <a:buFont typeface="+mj-lt"/>
              <a:buAutoNum type="arabicPeriod"/>
            </a:pPr>
            <a:r>
              <a:rPr lang="en-GB" sz="2600" dirty="0" err="1" smtClean="0">
                <a:solidFill>
                  <a:schemeClr val="bg1"/>
                </a:solidFill>
                <a:latin typeface="Gill Sans MT" pitchFamily="34" charset="0"/>
              </a:rPr>
              <a:t>Promover</a:t>
            </a:r>
            <a:r>
              <a:rPr lang="en-GB" sz="2600" dirty="0" smtClean="0">
                <a:solidFill>
                  <a:schemeClr val="bg1"/>
                </a:solidFill>
                <a:latin typeface="Gill Sans MT" pitchFamily="34" charset="0"/>
              </a:rPr>
              <a:t> la </a:t>
            </a:r>
            <a:r>
              <a:rPr lang="en-GB" sz="2600" dirty="0" err="1" smtClean="0">
                <a:solidFill>
                  <a:srgbClr val="FF9900"/>
                </a:solidFill>
                <a:latin typeface="Gill Sans MT" pitchFamily="34" charset="0"/>
              </a:rPr>
              <a:t>coherencia</a:t>
            </a:r>
            <a:r>
              <a:rPr lang="en-GB" sz="2600" dirty="0" smtClean="0">
                <a:solidFill>
                  <a:srgbClr val="FF9900"/>
                </a:solidFill>
                <a:latin typeface="Gill Sans MT" pitchFamily="34" charset="0"/>
              </a:rPr>
              <a:t> de </a:t>
            </a:r>
            <a:r>
              <a:rPr lang="en-GB" sz="2600" dirty="0" err="1" smtClean="0">
                <a:solidFill>
                  <a:srgbClr val="FF9900"/>
                </a:solidFill>
                <a:latin typeface="Gill Sans MT" pitchFamily="34" charset="0"/>
              </a:rPr>
              <a:t>las</a:t>
            </a:r>
            <a:r>
              <a:rPr lang="en-GB" sz="2600" dirty="0" smtClean="0">
                <a:solidFill>
                  <a:srgbClr val="FF9900"/>
                </a:solidFill>
                <a:latin typeface="Gill Sans MT" pitchFamily="34" charset="0"/>
              </a:rPr>
              <a:t> </a:t>
            </a:r>
            <a:r>
              <a:rPr lang="en-GB" sz="2600" dirty="0" err="1" smtClean="0">
                <a:solidFill>
                  <a:srgbClr val="FF9900"/>
                </a:solidFill>
                <a:latin typeface="Gill Sans MT" pitchFamily="34" charset="0"/>
              </a:rPr>
              <a:t>políticas</a:t>
            </a:r>
            <a:r>
              <a:rPr lang="en-GB" sz="2600" dirty="0" smtClean="0">
                <a:solidFill>
                  <a:srgbClr val="FF9900"/>
                </a:solidFill>
                <a:latin typeface="Gill Sans MT" pitchFamily="34" charset="0"/>
              </a:rPr>
              <a:t> </a:t>
            </a:r>
            <a:r>
              <a:rPr lang="en-GB" sz="2600" dirty="0" smtClean="0">
                <a:solidFill>
                  <a:schemeClr val="bg1"/>
                </a:solidFill>
                <a:latin typeface="Gill Sans MT" pitchFamily="34" charset="0"/>
              </a:rPr>
              <a:t>y el </a:t>
            </a:r>
            <a:r>
              <a:rPr lang="en-GB" sz="2600" dirty="0" err="1" smtClean="0">
                <a:solidFill>
                  <a:srgbClr val="FF9900"/>
                </a:solidFill>
                <a:latin typeface="Gill Sans MT" pitchFamily="34" charset="0"/>
              </a:rPr>
              <a:t>desarrollo</a:t>
            </a:r>
            <a:r>
              <a:rPr lang="en-GB" sz="2600" dirty="0" smtClean="0">
                <a:solidFill>
                  <a:srgbClr val="FF9900"/>
                </a:solidFill>
                <a:latin typeface="Gill Sans MT" pitchFamily="34" charset="0"/>
              </a:rPr>
              <a:t> </a:t>
            </a:r>
            <a:r>
              <a:rPr lang="en-GB" sz="2600" dirty="0" err="1" smtClean="0">
                <a:solidFill>
                  <a:srgbClr val="FF9900"/>
                </a:solidFill>
                <a:latin typeface="Gill Sans MT" pitchFamily="34" charset="0"/>
              </a:rPr>
              <a:t>institucional</a:t>
            </a:r>
            <a:endParaRPr lang="en-GB" sz="2600" dirty="0">
              <a:latin typeface="Gill Sans MT" pitchFamily="34" charset="0"/>
            </a:endParaRPr>
          </a:p>
        </p:txBody>
      </p:sp>
    </p:spTree>
    <p:extLst>
      <p:ext uri="{BB962C8B-B14F-4D97-AF65-F5344CB8AC3E}">
        <p14:creationId xmlns:p14="http://schemas.microsoft.com/office/powerpoint/2010/main" val="34052724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8760"/>
            <a:ext cx="9144000" cy="4785395"/>
          </a:xfrm>
        </p:spPr>
        <p:txBody>
          <a:bodyPr/>
          <a:lstStyle/>
          <a:p>
            <a:pPr marL="0" indent="0" algn="ctr">
              <a:buNone/>
            </a:pPr>
            <a:endParaRPr lang="en-US" sz="2800" dirty="0" smtClean="0">
              <a:solidFill>
                <a:schemeClr val="bg1"/>
              </a:solidFill>
              <a:latin typeface="Gill Sans MT" pitchFamily="34" charset="0"/>
            </a:endParaRPr>
          </a:p>
          <a:p>
            <a:pPr marL="0" indent="0" algn="ctr">
              <a:buNone/>
            </a:pPr>
            <a:endParaRPr lang="en-US" sz="2800" dirty="0">
              <a:solidFill>
                <a:schemeClr val="bg1"/>
              </a:solidFill>
              <a:latin typeface="Gill Sans MT" pitchFamily="34" charset="0"/>
            </a:endParaRPr>
          </a:p>
          <a:p>
            <a:pPr marL="0" indent="0" algn="ctr">
              <a:buNone/>
            </a:pPr>
            <a:r>
              <a:rPr lang="en-US" sz="6000" dirty="0" smtClean="0">
                <a:solidFill>
                  <a:schemeClr val="bg1"/>
                </a:solidFill>
                <a:latin typeface="Gill Sans MT" pitchFamily="34" charset="0"/>
              </a:rPr>
              <a:t>Gracias</a:t>
            </a:r>
          </a:p>
          <a:p>
            <a:pPr marL="0" indent="0" algn="ctr">
              <a:buNone/>
            </a:pPr>
            <a:endParaRPr lang="en-US" sz="6000" dirty="0" smtClean="0">
              <a:solidFill>
                <a:schemeClr val="bg1"/>
              </a:solidFill>
              <a:latin typeface="Gill Sans MT" pitchFamily="34" charset="0"/>
            </a:endParaRPr>
          </a:p>
          <a:p>
            <a:pPr marL="0" indent="0" algn="ctr">
              <a:buNone/>
            </a:pPr>
            <a:r>
              <a:rPr lang="es-CR" dirty="0" smtClean="0">
                <a:solidFill>
                  <a:schemeClr val="bg1"/>
                </a:solidFill>
                <a:latin typeface="Gill Sans MT" pitchFamily="34" charset="0"/>
              </a:rPr>
              <a:t>Para más información </a:t>
            </a:r>
          </a:p>
          <a:p>
            <a:pPr marL="0" indent="0" algn="ctr">
              <a:buNone/>
            </a:pPr>
            <a:r>
              <a:rPr lang="es-CR" dirty="0" smtClean="0">
                <a:solidFill>
                  <a:schemeClr val="bg1"/>
                </a:solidFill>
                <a:latin typeface="Gill Sans MT" pitchFamily="34" charset="0"/>
                <a:hlinkClick r:id="rId3"/>
              </a:rPr>
              <a:t>sgutierrez@iom.int</a:t>
            </a:r>
            <a:endParaRPr lang="es-CR" dirty="0" smtClean="0">
              <a:solidFill>
                <a:schemeClr val="bg1"/>
              </a:solidFill>
              <a:latin typeface="Gill Sans MT" pitchFamily="34" charset="0"/>
            </a:endParaRPr>
          </a:p>
          <a:p>
            <a:pPr marL="0" indent="0" algn="ctr">
              <a:buNone/>
            </a:pPr>
            <a:endParaRPr lang="en-US" dirty="0" smtClean="0">
              <a:solidFill>
                <a:schemeClr val="bg1"/>
              </a:solidFill>
              <a:latin typeface="Gill Sans MT" pitchFamily="34" charset="0"/>
            </a:endParaRPr>
          </a:p>
        </p:txBody>
      </p:sp>
    </p:spTree>
    <p:extLst>
      <p:ext uri="{BB962C8B-B14F-4D97-AF65-F5344CB8AC3E}">
        <p14:creationId xmlns:p14="http://schemas.microsoft.com/office/powerpoint/2010/main" val="155381567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0">
          <a:gsLst>
            <a:gs pos="0">
              <a:srgbClr val="00185E">
                <a:lumMod val="0"/>
              </a:srgbClr>
            </a:gs>
            <a:gs pos="50000">
              <a:srgbClr val="0033CC"/>
            </a:gs>
            <a:gs pos="100000">
              <a:srgbClr val="00185E">
                <a:lumMod val="0"/>
              </a:srgb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3184" y="274638"/>
            <a:ext cx="8507288" cy="1143000"/>
          </a:xfrm>
          <a:ln>
            <a:noFill/>
          </a:ln>
        </p:spPr>
        <p:txBody>
          <a:bodyPr/>
          <a:lstStyle/>
          <a:p>
            <a:r>
              <a:rPr lang="en-US" sz="4100" b="1" dirty="0" smtClean="0">
                <a:solidFill>
                  <a:srgbClr val="FF9900"/>
                </a:solidFill>
                <a:latin typeface="Gill Sans MT" pitchFamily="34" charset="0"/>
              </a:rPr>
              <a:t>2013: ¿</a:t>
            </a:r>
            <a:r>
              <a:rPr lang="en-US" sz="4100" b="1" dirty="0" err="1" smtClean="0">
                <a:solidFill>
                  <a:srgbClr val="FF9900"/>
                </a:solidFill>
                <a:latin typeface="Gill Sans MT" pitchFamily="34" charset="0"/>
              </a:rPr>
              <a:t>Por</a:t>
            </a:r>
            <a:r>
              <a:rPr lang="en-US" sz="4100" b="1" dirty="0" smtClean="0">
                <a:solidFill>
                  <a:srgbClr val="FF9900"/>
                </a:solidFill>
                <a:latin typeface="Gill Sans MT" pitchFamily="34" charset="0"/>
              </a:rPr>
              <a:t> </a:t>
            </a:r>
            <a:r>
              <a:rPr lang="en-US" sz="4100" b="1" dirty="0" err="1" smtClean="0">
                <a:solidFill>
                  <a:srgbClr val="FF9900"/>
                </a:solidFill>
                <a:latin typeface="Gill Sans MT" pitchFamily="34" charset="0"/>
              </a:rPr>
              <a:t>qué</a:t>
            </a:r>
            <a:r>
              <a:rPr lang="en-US" sz="4100" b="1" dirty="0" smtClean="0">
                <a:solidFill>
                  <a:srgbClr val="FF9900"/>
                </a:solidFill>
                <a:latin typeface="Gill Sans MT" pitchFamily="34" charset="0"/>
              </a:rPr>
              <a:t> </a:t>
            </a:r>
            <a:r>
              <a:rPr lang="en-US" sz="4100" b="1" dirty="0" err="1" smtClean="0">
                <a:solidFill>
                  <a:srgbClr val="FF9900"/>
                </a:solidFill>
                <a:latin typeface="Gill Sans MT" pitchFamily="34" charset="0"/>
              </a:rPr>
              <a:t>es</a:t>
            </a:r>
            <a:r>
              <a:rPr lang="en-US" sz="4100" b="1" dirty="0" smtClean="0">
                <a:solidFill>
                  <a:srgbClr val="FF9900"/>
                </a:solidFill>
                <a:latin typeface="Gill Sans MT" pitchFamily="34" charset="0"/>
              </a:rPr>
              <a:t> tan </a:t>
            </a:r>
            <a:r>
              <a:rPr lang="en-US" sz="4100" b="1" dirty="0" err="1" smtClean="0">
                <a:solidFill>
                  <a:srgbClr val="FF9900"/>
                </a:solidFill>
                <a:latin typeface="Gill Sans MT" pitchFamily="34" charset="0"/>
              </a:rPr>
              <a:t>importante</a:t>
            </a:r>
            <a:r>
              <a:rPr lang="en-US" sz="4100" b="1" dirty="0" smtClean="0">
                <a:solidFill>
                  <a:srgbClr val="FF9900"/>
                </a:solidFill>
                <a:latin typeface="Gill Sans MT" pitchFamily="34" charset="0"/>
              </a:rPr>
              <a:t>? </a:t>
            </a:r>
            <a:endParaRPr lang="en-US" sz="4100" b="1" dirty="0">
              <a:solidFill>
                <a:srgbClr val="FF9900"/>
              </a:solidFill>
              <a:latin typeface="Gill Sans MT" pitchFamily="34" charset="0"/>
            </a:endParaRPr>
          </a:p>
        </p:txBody>
      </p:sp>
      <p:sp>
        <p:nvSpPr>
          <p:cNvPr id="3" name="Content Placeholder 2"/>
          <p:cNvSpPr>
            <a:spLocks noGrp="1"/>
          </p:cNvSpPr>
          <p:nvPr>
            <p:ph idx="1"/>
          </p:nvPr>
        </p:nvSpPr>
        <p:spPr>
          <a:xfrm>
            <a:off x="518864" y="1196752"/>
            <a:ext cx="8229600" cy="4525963"/>
          </a:xfrm>
        </p:spPr>
        <p:txBody>
          <a:bodyPr>
            <a:noAutofit/>
          </a:bodyPr>
          <a:lstStyle/>
          <a:p>
            <a:pPr marL="0" indent="0">
              <a:buNone/>
            </a:pPr>
            <a:r>
              <a:rPr lang="es-CR" sz="2800" b="1" dirty="0" smtClean="0">
                <a:solidFill>
                  <a:schemeClr val="bg1"/>
                </a:solidFill>
                <a:latin typeface="Gill Sans MT" pitchFamily="34" charset="0"/>
              </a:rPr>
              <a:t>Por su</a:t>
            </a:r>
            <a:r>
              <a:rPr lang="es-CR" sz="2800" b="1" dirty="0" smtClean="0">
                <a:solidFill>
                  <a:srgbClr val="FF9900"/>
                </a:solidFill>
                <a:latin typeface="Gill Sans MT" pitchFamily="34" charset="0"/>
              </a:rPr>
              <a:t> importancia para la gobernanza del tema migratorio </a:t>
            </a:r>
            <a:r>
              <a:rPr lang="es-CR" sz="2800" b="1" dirty="0" smtClean="0">
                <a:solidFill>
                  <a:schemeClr val="bg1"/>
                </a:solidFill>
                <a:latin typeface="Gill Sans MT" pitchFamily="34" charset="0"/>
              </a:rPr>
              <a:t>a nivel global</a:t>
            </a:r>
            <a:endParaRPr lang="en-US" sz="2800" b="1" dirty="0" smtClean="0">
              <a:solidFill>
                <a:schemeClr val="bg1"/>
              </a:solidFill>
              <a:latin typeface="Gill Sans MT" pitchFamily="34" charset="0"/>
            </a:endParaRPr>
          </a:p>
          <a:p>
            <a:pPr marL="0" indent="0">
              <a:buNone/>
            </a:pPr>
            <a:r>
              <a:rPr lang="en-US" sz="2700" dirty="0" err="1" smtClean="0">
                <a:solidFill>
                  <a:schemeClr val="accent3"/>
                </a:solidFill>
                <a:latin typeface="Gill Sans MT" pitchFamily="34" charset="0"/>
              </a:rPr>
              <a:t>Varias</a:t>
            </a:r>
            <a:r>
              <a:rPr lang="en-US" sz="2700" dirty="0" smtClean="0">
                <a:solidFill>
                  <a:schemeClr val="accent3"/>
                </a:solidFill>
                <a:latin typeface="Gill Sans MT" pitchFamily="34" charset="0"/>
              </a:rPr>
              <a:t> </a:t>
            </a:r>
            <a:r>
              <a:rPr lang="en-US" sz="2700" dirty="0" err="1" smtClean="0">
                <a:solidFill>
                  <a:schemeClr val="accent3"/>
                </a:solidFill>
                <a:latin typeface="Gill Sans MT" pitchFamily="34" charset="0"/>
              </a:rPr>
              <a:t>reuniones</a:t>
            </a:r>
            <a:r>
              <a:rPr lang="en-US" sz="2700" dirty="0" smtClean="0">
                <a:solidFill>
                  <a:schemeClr val="accent3"/>
                </a:solidFill>
                <a:latin typeface="Gill Sans MT" pitchFamily="34" charset="0"/>
              </a:rPr>
              <a:t> y </a:t>
            </a:r>
            <a:r>
              <a:rPr lang="en-US" sz="2700" dirty="0" err="1" smtClean="0">
                <a:solidFill>
                  <a:schemeClr val="accent3"/>
                </a:solidFill>
                <a:latin typeface="Gill Sans MT" pitchFamily="34" charset="0"/>
              </a:rPr>
              <a:t>procesos</a:t>
            </a:r>
            <a:r>
              <a:rPr lang="en-US" sz="2700" dirty="0" smtClean="0">
                <a:solidFill>
                  <a:schemeClr val="accent3"/>
                </a:solidFill>
                <a:latin typeface="Gill Sans MT" pitchFamily="34" charset="0"/>
              </a:rPr>
              <a:t> clave </a:t>
            </a:r>
            <a:r>
              <a:rPr lang="en-US" sz="2700" dirty="0" err="1" smtClean="0">
                <a:solidFill>
                  <a:schemeClr val="accent3"/>
                </a:solidFill>
                <a:latin typeface="Gill Sans MT" pitchFamily="34" charset="0"/>
              </a:rPr>
              <a:t>tendrán</a:t>
            </a:r>
            <a:r>
              <a:rPr lang="en-US" sz="2700" dirty="0" smtClean="0">
                <a:solidFill>
                  <a:schemeClr val="accent3"/>
                </a:solidFill>
                <a:latin typeface="Gill Sans MT" pitchFamily="34" charset="0"/>
              </a:rPr>
              <a:t> </a:t>
            </a:r>
            <a:r>
              <a:rPr lang="en-US" sz="2700" dirty="0" err="1" smtClean="0">
                <a:solidFill>
                  <a:schemeClr val="accent3"/>
                </a:solidFill>
                <a:latin typeface="Gill Sans MT" pitchFamily="34" charset="0"/>
              </a:rPr>
              <a:t>lugar</a:t>
            </a:r>
            <a:r>
              <a:rPr lang="en-US" sz="2700" dirty="0" smtClean="0">
                <a:solidFill>
                  <a:schemeClr val="accent3"/>
                </a:solidFill>
                <a:latin typeface="Gill Sans MT" pitchFamily="34" charset="0"/>
              </a:rPr>
              <a:t> </a:t>
            </a:r>
            <a:r>
              <a:rPr lang="en-US" sz="2700" dirty="0" err="1" smtClean="0">
                <a:solidFill>
                  <a:schemeClr val="accent3"/>
                </a:solidFill>
                <a:latin typeface="Gill Sans MT" pitchFamily="34" charset="0"/>
              </a:rPr>
              <a:t>durante</a:t>
            </a:r>
            <a:r>
              <a:rPr lang="en-US" sz="2700" dirty="0" smtClean="0">
                <a:solidFill>
                  <a:schemeClr val="accent3"/>
                </a:solidFill>
                <a:latin typeface="Gill Sans MT" pitchFamily="34" charset="0"/>
              </a:rPr>
              <a:t> 2013-2015 </a:t>
            </a:r>
            <a:r>
              <a:rPr lang="en-US" sz="2700" dirty="0" err="1" smtClean="0">
                <a:solidFill>
                  <a:schemeClr val="accent3"/>
                </a:solidFill>
                <a:latin typeface="Gill Sans MT" pitchFamily="34" charset="0"/>
              </a:rPr>
              <a:t>que</a:t>
            </a:r>
            <a:r>
              <a:rPr lang="en-US" sz="2700" dirty="0" smtClean="0">
                <a:solidFill>
                  <a:schemeClr val="accent3"/>
                </a:solidFill>
                <a:latin typeface="Gill Sans MT" pitchFamily="34" charset="0"/>
              </a:rPr>
              <a:t> </a:t>
            </a:r>
            <a:r>
              <a:rPr lang="en-US" sz="2700" dirty="0" err="1" smtClean="0">
                <a:solidFill>
                  <a:schemeClr val="accent3"/>
                </a:solidFill>
                <a:latin typeface="Gill Sans MT" pitchFamily="34" charset="0"/>
              </a:rPr>
              <a:t>incidirán</a:t>
            </a:r>
            <a:r>
              <a:rPr lang="en-US" sz="2700" dirty="0" smtClean="0">
                <a:solidFill>
                  <a:schemeClr val="accent3"/>
                </a:solidFill>
                <a:latin typeface="Gill Sans MT" pitchFamily="34" charset="0"/>
              </a:rPr>
              <a:t> en la forma en la </a:t>
            </a:r>
            <a:r>
              <a:rPr lang="en-US" sz="2700" dirty="0" err="1" smtClean="0">
                <a:solidFill>
                  <a:schemeClr val="accent3"/>
                </a:solidFill>
                <a:latin typeface="Gill Sans MT" pitchFamily="34" charset="0"/>
              </a:rPr>
              <a:t>que</a:t>
            </a:r>
            <a:r>
              <a:rPr lang="en-US" sz="2700" dirty="0" smtClean="0">
                <a:solidFill>
                  <a:schemeClr val="accent3"/>
                </a:solidFill>
                <a:latin typeface="Gill Sans MT" pitchFamily="34" charset="0"/>
              </a:rPr>
              <a:t> el </a:t>
            </a:r>
            <a:r>
              <a:rPr lang="en-US" sz="2700" dirty="0" err="1" smtClean="0">
                <a:solidFill>
                  <a:schemeClr val="accent3"/>
                </a:solidFill>
                <a:latin typeface="Gill Sans MT" pitchFamily="34" charset="0"/>
              </a:rPr>
              <a:t>mundo</a:t>
            </a:r>
            <a:r>
              <a:rPr lang="en-US" sz="2700" dirty="0" smtClean="0">
                <a:solidFill>
                  <a:schemeClr val="accent3"/>
                </a:solidFill>
                <a:latin typeface="Gill Sans MT" pitchFamily="34" charset="0"/>
              </a:rPr>
              <a:t> </a:t>
            </a:r>
            <a:r>
              <a:rPr lang="en-US" sz="2700" dirty="0" err="1" smtClean="0">
                <a:solidFill>
                  <a:schemeClr val="accent3"/>
                </a:solidFill>
                <a:latin typeface="Gill Sans MT" pitchFamily="34" charset="0"/>
              </a:rPr>
              <a:t>entiende</a:t>
            </a:r>
            <a:r>
              <a:rPr lang="en-US" sz="2700" dirty="0" smtClean="0">
                <a:solidFill>
                  <a:schemeClr val="accent3"/>
                </a:solidFill>
                <a:latin typeface="Gill Sans MT" pitchFamily="34" charset="0"/>
              </a:rPr>
              <a:t> y </a:t>
            </a:r>
            <a:r>
              <a:rPr lang="en-US" sz="2700" dirty="0" err="1" smtClean="0">
                <a:solidFill>
                  <a:schemeClr val="accent3"/>
                </a:solidFill>
                <a:latin typeface="Gill Sans MT" pitchFamily="34" charset="0"/>
              </a:rPr>
              <a:t>encara</a:t>
            </a:r>
            <a:r>
              <a:rPr lang="en-US" sz="2700" dirty="0" smtClean="0">
                <a:solidFill>
                  <a:schemeClr val="accent3"/>
                </a:solidFill>
                <a:latin typeface="Gill Sans MT" pitchFamily="34" charset="0"/>
              </a:rPr>
              <a:t> la </a:t>
            </a:r>
            <a:r>
              <a:rPr lang="en-US" sz="2700" dirty="0" err="1" smtClean="0">
                <a:solidFill>
                  <a:schemeClr val="accent3"/>
                </a:solidFill>
                <a:latin typeface="Gill Sans MT" pitchFamily="34" charset="0"/>
              </a:rPr>
              <a:t>migración</a:t>
            </a:r>
            <a:r>
              <a:rPr lang="en-US" sz="2700" dirty="0" smtClean="0">
                <a:solidFill>
                  <a:schemeClr val="accent3"/>
                </a:solidFill>
                <a:latin typeface="Gill Sans MT" pitchFamily="34" charset="0"/>
              </a:rPr>
              <a:t>.</a:t>
            </a:r>
          </a:p>
          <a:p>
            <a:pPr marL="0" indent="0">
              <a:buNone/>
            </a:pPr>
            <a:r>
              <a:rPr lang="es-CR" sz="2800" b="1" dirty="0" smtClean="0">
                <a:solidFill>
                  <a:schemeClr val="bg1"/>
                </a:solidFill>
                <a:latin typeface="Gill Sans MT" pitchFamily="34" charset="0"/>
              </a:rPr>
              <a:t>Por su importancia para el tema migratorio, </a:t>
            </a:r>
            <a:r>
              <a:rPr lang="es-CR" sz="2800" b="1" dirty="0" smtClean="0">
                <a:solidFill>
                  <a:srgbClr val="FF9900"/>
                </a:solidFill>
                <a:latin typeface="Gill Sans MT" pitchFamily="34" charset="0"/>
              </a:rPr>
              <a:t>se destacan:</a:t>
            </a:r>
            <a:endParaRPr lang="en-US" sz="2800" b="1" dirty="0" smtClean="0">
              <a:solidFill>
                <a:srgbClr val="FF9900"/>
              </a:solidFill>
              <a:latin typeface="Gill Sans MT" pitchFamily="34" charset="0"/>
            </a:endParaRPr>
          </a:p>
          <a:p>
            <a:pPr marL="514350" indent="-514350">
              <a:buFont typeface="+mj-lt"/>
              <a:buAutoNum type="arabicPeriod"/>
            </a:pPr>
            <a:r>
              <a:rPr lang="es-CR" sz="2700" dirty="0" smtClean="0">
                <a:solidFill>
                  <a:schemeClr val="accent3"/>
                </a:solidFill>
                <a:latin typeface="Gill Sans MT" pitchFamily="34" charset="0"/>
              </a:rPr>
              <a:t>El Diálogo de Alto Nivel sobre Migración Internacional y </a:t>
            </a:r>
            <a:r>
              <a:rPr lang="es-CR" sz="2700" dirty="0" smtClean="0">
                <a:solidFill>
                  <a:schemeClr val="accent3"/>
                </a:solidFill>
                <a:latin typeface="Gill Sans MT" pitchFamily="34" charset="0"/>
              </a:rPr>
              <a:t>Desarrollo (DAN-MD)</a:t>
            </a:r>
            <a:r>
              <a:rPr lang="en-GB" sz="2700" dirty="0" smtClean="0">
                <a:solidFill>
                  <a:schemeClr val="accent3"/>
                </a:solidFill>
                <a:latin typeface="Gill Sans MT" pitchFamily="34" charset="0"/>
              </a:rPr>
              <a:t>.</a:t>
            </a:r>
            <a:endParaRPr lang="en-GB" sz="2700" dirty="0" smtClean="0">
              <a:solidFill>
                <a:schemeClr val="accent3"/>
              </a:solidFill>
              <a:latin typeface="Gill Sans MT" pitchFamily="34" charset="0"/>
            </a:endParaRPr>
          </a:p>
          <a:p>
            <a:pPr marL="514350" indent="-514350">
              <a:buFont typeface="+mj-lt"/>
              <a:buAutoNum type="arabicPeriod"/>
            </a:pPr>
            <a:r>
              <a:rPr lang="en-GB" sz="2700" dirty="0" smtClean="0">
                <a:solidFill>
                  <a:schemeClr val="accent3"/>
                </a:solidFill>
                <a:latin typeface="Gill Sans MT" pitchFamily="34" charset="0"/>
              </a:rPr>
              <a:t>El </a:t>
            </a:r>
            <a:r>
              <a:rPr lang="en-GB" sz="2700" dirty="0" err="1" smtClean="0">
                <a:solidFill>
                  <a:schemeClr val="accent3"/>
                </a:solidFill>
                <a:latin typeface="Gill Sans MT" pitchFamily="34" charset="0"/>
              </a:rPr>
              <a:t>proceso</a:t>
            </a:r>
            <a:r>
              <a:rPr lang="en-GB" sz="2700" dirty="0" smtClean="0">
                <a:solidFill>
                  <a:schemeClr val="accent3"/>
                </a:solidFill>
                <a:latin typeface="Gill Sans MT" pitchFamily="34" charset="0"/>
              </a:rPr>
              <a:t> de </a:t>
            </a:r>
            <a:r>
              <a:rPr lang="en-GB" sz="2700" dirty="0" err="1" smtClean="0">
                <a:solidFill>
                  <a:schemeClr val="accent3"/>
                </a:solidFill>
                <a:latin typeface="Gill Sans MT" pitchFamily="34" charset="0"/>
              </a:rPr>
              <a:t>elaboración</a:t>
            </a:r>
            <a:r>
              <a:rPr lang="en-GB" sz="2700" dirty="0" smtClean="0">
                <a:solidFill>
                  <a:schemeClr val="accent3"/>
                </a:solidFill>
                <a:latin typeface="Gill Sans MT" pitchFamily="34" charset="0"/>
              </a:rPr>
              <a:t> de la Agenda </a:t>
            </a:r>
            <a:r>
              <a:rPr lang="en-GB" sz="2700" dirty="0" err="1" smtClean="0">
                <a:solidFill>
                  <a:schemeClr val="accent3"/>
                </a:solidFill>
                <a:latin typeface="Gill Sans MT" pitchFamily="34" charset="0"/>
              </a:rPr>
              <a:t>para</a:t>
            </a:r>
            <a:r>
              <a:rPr lang="en-GB" sz="2700" dirty="0" smtClean="0">
                <a:solidFill>
                  <a:schemeClr val="accent3"/>
                </a:solidFill>
                <a:latin typeface="Gill Sans MT" pitchFamily="34" charset="0"/>
              </a:rPr>
              <a:t> el </a:t>
            </a:r>
            <a:r>
              <a:rPr lang="en-GB" sz="2700" dirty="0" err="1" smtClean="0">
                <a:solidFill>
                  <a:schemeClr val="accent3"/>
                </a:solidFill>
                <a:latin typeface="Gill Sans MT" pitchFamily="34" charset="0"/>
              </a:rPr>
              <a:t>Desarrollo</a:t>
            </a:r>
            <a:r>
              <a:rPr lang="en-GB" sz="2700" dirty="0" smtClean="0">
                <a:solidFill>
                  <a:schemeClr val="accent3"/>
                </a:solidFill>
                <a:latin typeface="Gill Sans MT" pitchFamily="34" charset="0"/>
              </a:rPr>
              <a:t> </a:t>
            </a:r>
            <a:r>
              <a:rPr lang="en-GB" sz="2700" dirty="0" err="1" smtClean="0">
                <a:solidFill>
                  <a:schemeClr val="accent3"/>
                </a:solidFill>
                <a:latin typeface="Gill Sans MT" pitchFamily="34" charset="0"/>
              </a:rPr>
              <a:t>después</a:t>
            </a:r>
            <a:r>
              <a:rPr lang="en-GB" sz="2700" dirty="0" smtClean="0">
                <a:solidFill>
                  <a:schemeClr val="accent3"/>
                </a:solidFill>
                <a:latin typeface="Gill Sans MT" pitchFamily="34" charset="0"/>
              </a:rPr>
              <a:t> de 2015.   </a:t>
            </a:r>
            <a:endParaRPr lang="en-GB" sz="2700" dirty="0">
              <a:solidFill>
                <a:schemeClr val="accent3"/>
              </a:solidFill>
              <a:latin typeface="Gill Sans MT" pitchFamily="34" charset="0"/>
            </a:endParaRPr>
          </a:p>
          <a:p>
            <a:pPr marL="0" indent="0">
              <a:buNone/>
            </a:pPr>
            <a:endParaRPr lang="en-US" sz="2800" dirty="0">
              <a:solidFill>
                <a:schemeClr val="accent3"/>
              </a:solidFill>
              <a:latin typeface="Gill Sans MT" pitchFamily="34" charset="0"/>
            </a:endParaRPr>
          </a:p>
        </p:txBody>
      </p:sp>
    </p:spTree>
    <p:extLst>
      <p:ext uri="{BB962C8B-B14F-4D97-AF65-F5344CB8AC3E}">
        <p14:creationId xmlns:p14="http://schemas.microsoft.com/office/powerpoint/2010/main" val="208872134"/>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3712" y="-55592"/>
            <a:ext cx="9144000" cy="6885384"/>
          </a:xfrm>
          <a:prstGeom prst="rect">
            <a:avLst/>
          </a:prstGeom>
          <a:gradFill rotWithShape="1">
            <a:gsLst>
              <a:gs pos="34000">
                <a:schemeClr val="accent2">
                  <a:alpha val="0"/>
                </a:schemeClr>
              </a:gs>
              <a:gs pos="5000">
                <a:srgbClr val="000080">
                  <a:gamma/>
                  <a:shade val="46275"/>
                  <a:invGamma/>
                  <a:lumMod val="99000"/>
                  <a:lumOff val="1000"/>
                </a:srgbClr>
              </a:gs>
              <a:gs pos="75000">
                <a:schemeClr val="accent6">
                  <a:alpha val="0"/>
                </a:schemeClr>
              </a:gs>
              <a:gs pos="97000">
                <a:srgbClr val="000080">
                  <a:gamma/>
                  <a:shade val="46275"/>
                  <a:invGamma/>
                </a:srgbClr>
              </a:gs>
            </a:gsLst>
            <a:lin ang="5400000" scaled="1"/>
          </a:gradFill>
          <a:ln>
            <a:noFill/>
          </a:ln>
          <a:effectLst/>
          <a:extLst/>
        </p:spPr>
        <p:txBody>
          <a:bodyPr wrap="none" anchor="ctr"/>
          <a:lstStyle/>
          <a:p>
            <a:pPr>
              <a:defRPr/>
            </a:pPr>
            <a:endParaRPr lang="en-US" dirty="0">
              <a:latin typeface="Arial" charset="0"/>
            </a:endParaRPr>
          </a:p>
        </p:txBody>
      </p:sp>
      <p:pic>
        <p:nvPicPr>
          <p:cNvPr id="4101"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4985309"/>
            <a:ext cx="2088232" cy="1872691"/>
          </a:xfrm>
          <a:prstGeom prst="rect">
            <a:avLst/>
          </a:prstGeom>
          <a:noFill/>
          <a:ln w="127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11266" name="Rectangle 2"/>
          <p:cNvSpPr>
            <a:spLocks noGrp="1" noChangeArrowheads="1"/>
          </p:cNvSpPr>
          <p:nvPr>
            <p:ph type="title"/>
          </p:nvPr>
        </p:nvSpPr>
        <p:spPr>
          <a:xfrm>
            <a:off x="179512" y="291430"/>
            <a:ext cx="8589838" cy="1049338"/>
          </a:xfrm>
        </p:spPr>
        <p:txBody>
          <a:bodyPr/>
          <a:lstStyle/>
          <a:p>
            <a:pPr algn="ctr" eaLnBrk="1" hangingPunct="1"/>
            <a:r>
              <a:rPr lang="en-US" sz="3600" b="1" dirty="0" smtClean="0">
                <a:solidFill>
                  <a:srgbClr val="FF9900"/>
                </a:solidFill>
                <a:latin typeface="Gill Sans MT" pitchFamily="34" charset="0"/>
                <a:ea typeface="ＭＳ Ｐゴシック" pitchFamily="34" charset="-128"/>
              </a:rPr>
              <a:t>El DANM en </a:t>
            </a:r>
            <a:r>
              <a:rPr lang="en-US" sz="3600" b="1" dirty="0" err="1" smtClean="0">
                <a:solidFill>
                  <a:srgbClr val="FF9900"/>
                </a:solidFill>
                <a:latin typeface="Gill Sans MT" pitchFamily="34" charset="0"/>
                <a:ea typeface="ＭＳ Ｐゴシック" pitchFamily="34" charset="-128"/>
              </a:rPr>
              <a:t>breve</a:t>
            </a:r>
            <a:r>
              <a:rPr lang="en-US" sz="3600" b="1" dirty="0" smtClean="0">
                <a:solidFill>
                  <a:srgbClr val="FF9900"/>
                </a:solidFill>
                <a:latin typeface="Gill Sans MT" pitchFamily="34" charset="0"/>
                <a:ea typeface="ＭＳ Ｐゴシック" pitchFamily="34" charset="-128"/>
              </a:rPr>
              <a:t>: </a:t>
            </a:r>
            <a:r>
              <a:rPr lang="en-US" sz="3600" b="1" dirty="0" err="1" smtClean="0">
                <a:solidFill>
                  <a:srgbClr val="FF9900"/>
                </a:solidFill>
                <a:latin typeface="Gill Sans MT" pitchFamily="34" charset="0"/>
                <a:ea typeface="ＭＳ Ｐゴシック" pitchFamily="34" charset="-128"/>
              </a:rPr>
              <a:t>una</a:t>
            </a:r>
            <a:r>
              <a:rPr lang="en-US" sz="3600" b="1" dirty="0" smtClean="0">
                <a:solidFill>
                  <a:srgbClr val="FF9900"/>
                </a:solidFill>
                <a:latin typeface="Gill Sans MT" pitchFamily="34" charset="0"/>
                <a:ea typeface="ＭＳ Ｐゴシック" pitchFamily="34" charset="-128"/>
              </a:rPr>
              <a:t> </a:t>
            </a:r>
            <a:r>
              <a:rPr lang="en-US" sz="3600" b="1" dirty="0" err="1" smtClean="0">
                <a:solidFill>
                  <a:srgbClr val="FF9900"/>
                </a:solidFill>
                <a:latin typeface="Gill Sans MT" pitchFamily="34" charset="0"/>
                <a:ea typeface="ＭＳ Ｐゴシック" pitchFamily="34" charset="-128"/>
              </a:rPr>
              <a:t>oportunidad</a:t>
            </a:r>
            <a:endParaRPr lang="en-US" sz="3600" b="1" dirty="0" smtClean="0">
              <a:solidFill>
                <a:srgbClr val="FF9900"/>
              </a:solidFill>
              <a:latin typeface="Gill Sans MT" pitchFamily="34" charset="0"/>
              <a:ea typeface="ＭＳ Ｐゴシック" pitchFamily="34" charset="-128"/>
            </a:endParaRPr>
          </a:p>
        </p:txBody>
      </p:sp>
      <p:sp>
        <p:nvSpPr>
          <p:cNvPr id="11267" name="Rectangle 3"/>
          <p:cNvSpPr>
            <a:spLocks noGrp="1" noChangeArrowheads="1"/>
          </p:cNvSpPr>
          <p:nvPr>
            <p:ph type="body" idx="1"/>
          </p:nvPr>
        </p:nvSpPr>
        <p:spPr>
          <a:xfrm>
            <a:off x="250825" y="1412776"/>
            <a:ext cx="8509000" cy="4608612"/>
          </a:xfrm>
        </p:spPr>
        <p:txBody>
          <a:bodyPr/>
          <a:lstStyle/>
          <a:p>
            <a:pPr marL="0" indent="0" eaLnBrk="1" hangingPunct="1">
              <a:spcAft>
                <a:spcPct val="25000"/>
              </a:spcAft>
              <a:buNone/>
            </a:pPr>
            <a:r>
              <a:rPr lang="en-US" dirty="0" smtClean="0">
                <a:solidFill>
                  <a:srgbClr val="FFFFFF"/>
                </a:solidFill>
                <a:latin typeface="Gill Sans MT" pitchFamily="34" charset="0"/>
                <a:ea typeface="ＭＳ Ｐゴシック" pitchFamily="34" charset="-128"/>
              </a:rPr>
              <a:t>Dar forma al </a:t>
            </a:r>
            <a:r>
              <a:rPr lang="en-US" dirty="0" err="1" smtClean="0">
                <a:solidFill>
                  <a:srgbClr val="FF9900"/>
                </a:solidFill>
                <a:latin typeface="Gill Sans MT" pitchFamily="34" charset="0"/>
                <a:ea typeface="ＭＳ Ｐゴシック" pitchFamily="34" charset="-128"/>
              </a:rPr>
              <a:t>diálogo</a:t>
            </a:r>
            <a:r>
              <a:rPr lang="en-US" dirty="0" smtClean="0">
                <a:solidFill>
                  <a:srgbClr val="FF9900"/>
                </a:solidFill>
                <a:latin typeface="Gill Sans MT" pitchFamily="34" charset="0"/>
                <a:ea typeface="ＭＳ Ｐゴシック" pitchFamily="34" charset="-128"/>
              </a:rPr>
              <a:t> global y a </a:t>
            </a:r>
            <a:r>
              <a:rPr lang="en-US" dirty="0" err="1" smtClean="0">
                <a:solidFill>
                  <a:srgbClr val="FF9900"/>
                </a:solidFill>
                <a:latin typeface="Gill Sans MT" pitchFamily="34" charset="0"/>
                <a:ea typeface="ＭＳ Ｐゴシック" pitchFamily="34" charset="-128"/>
              </a:rPr>
              <a:t>las</a:t>
            </a:r>
            <a:r>
              <a:rPr lang="en-US" dirty="0" smtClean="0">
                <a:solidFill>
                  <a:srgbClr val="FF9900"/>
                </a:solidFill>
                <a:latin typeface="Gill Sans MT" pitchFamily="34" charset="0"/>
                <a:ea typeface="ＭＳ Ｐゴシック" pitchFamily="34" charset="-128"/>
              </a:rPr>
              <a:t> </a:t>
            </a:r>
            <a:r>
              <a:rPr lang="en-US" dirty="0" err="1" smtClean="0">
                <a:solidFill>
                  <a:srgbClr val="FF9900"/>
                </a:solidFill>
                <a:latin typeface="Gill Sans MT" pitchFamily="34" charset="0"/>
                <a:ea typeface="ＭＳ Ｐゴシック" pitchFamily="34" charset="-128"/>
              </a:rPr>
              <a:t>acciones</a:t>
            </a:r>
            <a:r>
              <a:rPr lang="en-US" dirty="0" smtClean="0">
                <a:solidFill>
                  <a:srgbClr val="FF9900"/>
                </a:solidFill>
                <a:latin typeface="Gill Sans MT" pitchFamily="34" charset="0"/>
                <a:ea typeface="ＭＳ Ｐゴシック" pitchFamily="34" charset="-128"/>
              </a:rPr>
              <a:t> </a:t>
            </a:r>
            <a:r>
              <a:rPr lang="en-US" dirty="0" smtClean="0">
                <a:solidFill>
                  <a:srgbClr val="FFFFFF"/>
                </a:solidFill>
                <a:latin typeface="Gill Sans MT" pitchFamily="34" charset="0"/>
                <a:ea typeface="ＭＳ Ｐゴシック" pitchFamily="34" charset="-128"/>
              </a:rPr>
              <a:t>en el </a:t>
            </a:r>
            <a:r>
              <a:rPr lang="en-US" dirty="0" err="1" smtClean="0">
                <a:solidFill>
                  <a:srgbClr val="FFFFFF"/>
                </a:solidFill>
                <a:latin typeface="Gill Sans MT" pitchFamily="34" charset="0"/>
                <a:ea typeface="ＭＳ Ｐゴシック" pitchFamily="34" charset="-128"/>
              </a:rPr>
              <a:t>tema</a:t>
            </a:r>
            <a:r>
              <a:rPr lang="en-US" dirty="0" smtClean="0">
                <a:solidFill>
                  <a:srgbClr val="FFFFFF"/>
                </a:solidFill>
                <a:latin typeface="Gill Sans MT" pitchFamily="34" charset="0"/>
                <a:ea typeface="ＭＳ Ｐゴシック" pitchFamily="34" charset="-128"/>
              </a:rPr>
              <a:t> </a:t>
            </a:r>
            <a:r>
              <a:rPr lang="en-US" dirty="0" err="1" smtClean="0">
                <a:solidFill>
                  <a:srgbClr val="FFFFFF"/>
                </a:solidFill>
                <a:latin typeface="Gill Sans MT" pitchFamily="34" charset="0"/>
                <a:ea typeface="ＭＳ Ｐゴシック" pitchFamily="34" charset="-128"/>
              </a:rPr>
              <a:t>migratorio</a:t>
            </a:r>
            <a:r>
              <a:rPr lang="en-US" dirty="0" smtClean="0">
                <a:solidFill>
                  <a:srgbClr val="FFFFFF"/>
                </a:solidFill>
                <a:latin typeface="Gill Sans MT" pitchFamily="34" charset="0"/>
                <a:ea typeface="ＭＳ Ｐゴシック" pitchFamily="34" charset="-128"/>
              </a:rPr>
              <a:t> a </a:t>
            </a:r>
            <a:r>
              <a:rPr lang="en-US" dirty="0" err="1" smtClean="0">
                <a:solidFill>
                  <a:srgbClr val="FFFFFF"/>
                </a:solidFill>
                <a:latin typeface="Gill Sans MT" pitchFamily="34" charset="0"/>
                <a:ea typeface="ＭＳ Ｐゴシック" pitchFamily="34" charset="-128"/>
              </a:rPr>
              <a:t>nivel</a:t>
            </a:r>
            <a:r>
              <a:rPr lang="en-US" dirty="0" smtClean="0">
                <a:solidFill>
                  <a:srgbClr val="FFFFFF"/>
                </a:solidFill>
                <a:latin typeface="Gill Sans MT" pitchFamily="34" charset="0"/>
                <a:ea typeface="ＭＳ Ｐゴシック" pitchFamily="34" charset="-128"/>
              </a:rPr>
              <a:t> </a:t>
            </a:r>
            <a:r>
              <a:rPr lang="en-US" dirty="0" err="1" smtClean="0">
                <a:solidFill>
                  <a:srgbClr val="FFFFFF"/>
                </a:solidFill>
                <a:latin typeface="Gill Sans MT" pitchFamily="34" charset="0"/>
                <a:ea typeface="ＭＳ Ｐゴシック" pitchFamily="34" charset="-128"/>
              </a:rPr>
              <a:t>mundial</a:t>
            </a:r>
            <a:r>
              <a:rPr lang="en-US" dirty="0" smtClean="0">
                <a:solidFill>
                  <a:srgbClr val="FFFFFF"/>
                </a:solidFill>
                <a:latin typeface="Gill Sans MT" pitchFamily="34" charset="0"/>
                <a:ea typeface="ＭＳ Ｐゴシック" pitchFamily="34" charset="-128"/>
              </a:rPr>
              <a:t> en </a:t>
            </a:r>
            <a:r>
              <a:rPr lang="en-US" dirty="0" err="1" smtClean="0">
                <a:solidFill>
                  <a:srgbClr val="FFFFFF"/>
                </a:solidFill>
                <a:latin typeface="Gill Sans MT" pitchFamily="34" charset="0"/>
                <a:ea typeface="ＭＳ Ｐゴシック" pitchFamily="34" charset="-128"/>
              </a:rPr>
              <a:t>preparación</a:t>
            </a:r>
            <a:r>
              <a:rPr lang="en-US" dirty="0" smtClean="0">
                <a:solidFill>
                  <a:srgbClr val="FFFFFF"/>
                </a:solidFill>
                <a:latin typeface="Gill Sans MT" pitchFamily="34" charset="0"/>
                <a:ea typeface="ＭＳ Ｐゴシック" pitchFamily="34" charset="-128"/>
              </a:rPr>
              <a:t> </a:t>
            </a:r>
            <a:r>
              <a:rPr lang="en-US" dirty="0" err="1" smtClean="0">
                <a:solidFill>
                  <a:srgbClr val="FFFFFF"/>
                </a:solidFill>
                <a:latin typeface="Gill Sans MT" pitchFamily="34" charset="0"/>
                <a:ea typeface="ＭＳ Ｐゴシック" pitchFamily="34" charset="-128"/>
              </a:rPr>
              <a:t>para</a:t>
            </a:r>
            <a:r>
              <a:rPr lang="en-US" dirty="0" smtClean="0">
                <a:solidFill>
                  <a:srgbClr val="FFFFFF"/>
                </a:solidFill>
                <a:latin typeface="Gill Sans MT" pitchFamily="34" charset="0"/>
                <a:ea typeface="ＭＳ Ｐゴシック" pitchFamily="34" charset="-128"/>
              </a:rPr>
              <a:t> la </a:t>
            </a:r>
            <a:r>
              <a:rPr lang="en-US" dirty="0" err="1" smtClean="0">
                <a:solidFill>
                  <a:srgbClr val="FF9900"/>
                </a:solidFill>
                <a:latin typeface="Gill Sans MT" pitchFamily="34" charset="0"/>
                <a:ea typeface="ＭＳ Ｐゴシック" pitchFamily="34" charset="-128"/>
              </a:rPr>
              <a:t>definición</a:t>
            </a:r>
            <a:r>
              <a:rPr lang="en-US" dirty="0" smtClean="0">
                <a:solidFill>
                  <a:srgbClr val="FF9900"/>
                </a:solidFill>
                <a:latin typeface="Gill Sans MT" pitchFamily="34" charset="0"/>
                <a:ea typeface="ＭＳ Ｐゴシック" pitchFamily="34" charset="-128"/>
              </a:rPr>
              <a:t> de la agenda de </a:t>
            </a:r>
            <a:r>
              <a:rPr lang="en-US" dirty="0" err="1" smtClean="0">
                <a:solidFill>
                  <a:srgbClr val="FF9900"/>
                </a:solidFill>
                <a:latin typeface="Gill Sans MT" pitchFamily="34" charset="0"/>
                <a:ea typeface="ＭＳ Ｐゴシック" pitchFamily="34" charset="-128"/>
              </a:rPr>
              <a:t>desarrollo</a:t>
            </a:r>
            <a:r>
              <a:rPr lang="en-US" dirty="0" smtClean="0">
                <a:solidFill>
                  <a:srgbClr val="FF9900"/>
                </a:solidFill>
                <a:latin typeface="Gill Sans MT" pitchFamily="34" charset="0"/>
                <a:ea typeface="ＭＳ Ｐゴシック" pitchFamily="34" charset="-128"/>
              </a:rPr>
              <a:t> post-2015</a:t>
            </a:r>
          </a:p>
          <a:p>
            <a:pPr marL="182563" indent="-182563" eaLnBrk="1" hangingPunct="1">
              <a:spcBef>
                <a:spcPts val="0"/>
              </a:spcBef>
              <a:spcAft>
                <a:spcPts val="0"/>
              </a:spcAft>
            </a:pPr>
            <a:r>
              <a:rPr lang="en-US" sz="2800" dirty="0" err="1" smtClean="0">
                <a:solidFill>
                  <a:srgbClr val="FFFFFF"/>
                </a:solidFill>
                <a:latin typeface="Gill Sans MT" pitchFamily="34" charset="0"/>
                <a:ea typeface="ＭＳ Ｐゴシック" pitchFamily="34" charset="-128"/>
              </a:rPr>
              <a:t>Más</a:t>
            </a:r>
            <a:r>
              <a:rPr lang="en-US" sz="2800" dirty="0" smtClean="0">
                <a:solidFill>
                  <a:srgbClr val="FFFFFF"/>
                </a:solidFill>
                <a:latin typeface="Gill Sans MT" pitchFamily="34" charset="0"/>
                <a:ea typeface="ＭＳ Ｐゴシック" pitchFamily="34" charset="-128"/>
              </a:rPr>
              <a:t> </a:t>
            </a:r>
            <a:r>
              <a:rPr lang="en-US" sz="2800" dirty="0" err="1" smtClean="0">
                <a:solidFill>
                  <a:srgbClr val="FFFFFF"/>
                </a:solidFill>
                <a:latin typeface="Gill Sans MT" pitchFamily="34" charset="0"/>
                <a:ea typeface="ＭＳ Ｐゴシック" pitchFamily="34" charset="-128"/>
              </a:rPr>
              <a:t>beneficios</a:t>
            </a:r>
            <a:r>
              <a:rPr lang="en-US" sz="2800" dirty="0" smtClean="0">
                <a:solidFill>
                  <a:srgbClr val="FFFFFF"/>
                </a:solidFill>
                <a:latin typeface="Gill Sans MT" pitchFamily="34" charset="0"/>
                <a:ea typeface="ＭＳ Ｐゴシック" pitchFamily="34" charset="-128"/>
              </a:rPr>
              <a:t> </a:t>
            </a:r>
            <a:r>
              <a:rPr lang="en-US" sz="2800" dirty="0" err="1" smtClean="0">
                <a:solidFill>
                  <a:srgbClr val="FFFFFF"/>
                </a:solidFill>
                <a:latin typeface="Gill Sans MT" pitchFamily="34" charset="0"/>
                <a:ea typeface="ＭＳ Ｐゴシック" pitchFamily="34" charset="-128"/>
              </a:rPr>
              <a:t>para</a:t>
            </a:r>
            <a:r>
              <a:rPr lang="en-US" sz="2800" dirty="0" smtClean="0">
                <a:solidFill>
                  <a:srgbClr val="FFFFFF"/>
                </a:solidFill>
                <a:latin typeface="Gill Sans MT" pitchFamily="34" charset="0"/>
                <a:ea typeface="ＭＳ Ｐゴシック" pitchFamily="34" charset="-128"/>
              </a:rPr>
              <a:t> los </a:t>
            </a:r>
            <a:r>
              <a:rPr lang="en-US" sz="2800" dirty="0" err="1" smtClean="0">
                <a:solidFill>
                  <a:srgbClr val="FFFFFF"/>
                </a:solidFill>
                <a:latin typeface="Gill Sans MT" pitchFamily="34" charset="0"/>
                <a:ea typeface="ＭＳ Ｐゴシック" pitchFamily="34" charset="-128"/>
              </a:rPr>
              <a:t>migrantes</a:t>
            </a:r>
            <a:r>
              <a:rPr lang="en-US" sz="2800" dirty="0" smtClean="0">
                <a:solidFill>
                  <a:srgbClr val="FFFFFF"/>
                </a:solidFill>
                <a:latin typeface="Gill Sans MT" pitchFamily="34" charset="0"/>
                <a:ea typeface="ＭＳ Ｐゴシック" pitchFamily="34" charset="-128"/>
              </a:rPr>
              <a:t>.</a:t>
            </a:r>
            <a:endParaRPr lang="en-US" sz="2800" dirty="0">
              <a:solidFill>
                <a:srgbClr val="FFFFFF"/>
              </a:solidFill>
              <a:latin typeface="Gill Sans MT" pitchFamily="34" charset="0"/>
              <a:ea typeface="ＭＳ Ｐゴシック" pitchFamily="34" charset="-128"/>
            </a:endParaRPr>
          </a:p>
          <a:p>
            <a:pPr marL="182563" indent="-182563" eaLnBrk="1" hangingPunct="1">
              <a:spcBef>
                <a:spcPts val="0"/>
              </a:spcBef>
              <a:spcAft>
                <a:spcPts val="0"/>
              </a:spcAft>
            </a:pPr>
            <a:r>
              <a:rPr lang="en-US" sz="2800" dirty="0" err="1" smtClean="0">
                <a:solidFill>
                  <a:srgbClr val="FFFFFF"/>
                </a:solidFill>
                <a:latin typeface="Gill Sans MT" pitchFamily="34" charset="0"/>
                <a:ea typeface="ＭＳ Ｐゴシック" pitchFamily="34" charset="-128"/>
              </a:rPr>
              <a:t>Mejores</a:t>
            </a:r>
            <a:r>
              <a:rPr lang="en-US" sz="2800" dirty="0" smtClean="0">
                <a:solidFill>
                  <a:srgbClr val="FFFFFF"/>
                </a:solidFill>
                <a:latin typeface="Gill Sans MT" pitchFamily="34" charset="0"/>
                <a:ea typeface="ＭＳ Ｐゴシック" pitchFamily="34" charset="-128"/>
              </a:rPr>
              <a:t> </a:t>
            </a:r>
            <a:r>
              <a:rPr lang="en-US" sz="2800" dirty="0" err="1" smtClean="0">
                <a:solidFill>
                  <a:srgbClr val="FFFFFF"/>
                </a:solidFill>
                <a:latin typeface="Gill Sans MT" pitchFamily="34" charset="0"/>
                <a:ea typeface="ＭＳ Ｐゴシック" pitchFamily="34" charset="-128"/>
              </a:rPr>
              <a:t>impactos</a:t>
            </a:r>
            <a:r>
              <a:rPr lang="en-US" sz="2800" dirty="0" smtClean="0">
                <a:solidFill>
                  <a:srgbClr val="FFFFFF"/>
                </a:solidFill>
                <a:latin typeface="Gill Sans MT" pitchFamily="34" charset="0"/>
                <a:ea typeface="ＭＳ Ｐゴシック" pitchFamily="34" charset="-128"/>
              </a:rPr>
              <a:t> </a:t>
            </a:r>
            <a:r>
              <a:rPr lang="en-US" sz="2800" dirty="0" err="1" smtClean="0">
                <a:solidFill>
                  <a:srgbClr val="FFFFFF"/>
                </a:solidFill>
                <a:latin typeface="Gill Sans MT" pitchFamily="34" charset="0"/>
                <a:ea typeface="ＭＳ Ｐゴシック" pitchFamily="34" charset="-128"/>
              </a:rPr>
              <a:t>para</a:t>
            </a:r>
            <a:r>
              <a:rPr lang="en-US" sz="2800" dirty="0" smtClean="0">
                <a:solidFill>
                  <a:srgbClr val="FFFFFF"/>
                </a:solidFill>
                <a:latin typeface="Gill Sans MT" pitchFamily="34" charset="0"/>
                <a:ea typeface="ＭＳ Ｐゴシック" pitchFamily="34" charset="-128"/>
              </a:rPr>
              <a:t> el </a:t>
            </a:r>
            <a:r>
              <a:rPr lang="en-US" sz="2800" dirty="0" err="1" smtClean="0">
                <a:solidFill>
                  <a:srgbClr val="FFFFFF"/>
                </a:solidFill>
                <a:latin typeface="Gill Sans MT" pitchFamily="34" charset="0"/>
                <a:ea typeface="ＭＳ Ｐゴシック" pitchFamily="34" charset="-128"/>
              </a:rPr>
              <a:t>desarrollo</a:t>
            </a:r>
            <a:r>
              <a:rPr lang="en-US" sz="2800" dirty="0" smtClean="0">
                <a:solidFill>
                  <a:srgbClr val="FFFFFF"/>
                </a:solidFill>
                <a:latin typeface="Gill Sans MT" pitchFamily="34" charset="0"/>
                <a:ea typeface="ＭＳ Ｐゴシック" pitchFamily="34" charset="-128"/>
              </a:rPr>
              <a:t> de </a:t>
            </a:r>
            <a:r>
              <a:rPr lang="en-US" sz="2800" dirty="0" err="1" smtClean="0">
                <a:solidFill>
                  <a:srgbClr val="FFFFFF"/>
                </a:solidFill>
                <a:latin typeface="Gill Sans MT" pitchFamily="34" charset="0"/>
                <a:ea typeface="ＭＳ Ｐゴシック" pitchFamily="34" charset="-128"/>
              </a:rPr>
              <a:t>las</a:t>
            </a:r>
            <a:r>
              <a:rPr lang="en-US" sz="2800" dirty="0" smtClean="0">
                <a:solidFill>
                  <a:srgbClr val="FFFFFF"/>
                </a:solidFill>
                <a:latin typeface="Gill Sans MT" pitchFamily="34" charset="0"/>
                <a:ea typeface="ＭＳ Ｐゴシック" pitchFamily="34" charset="-128"/>
              </a:rPr>
              <a:t> </a:t>
            </a:r>
            <a:r>
              <a:rPr lang="en-US" sz="2800" dirty="0" err="1" smtClean="0">
                <a:solidFill>
                  <a:srgbClr val="FFFFFF"/>
                </a:solidFill>
                <a:latin typeface="Gill Sans MT" pitchFamily="34" charset="0"/>
                <a:ea typeface="ＭＳ Ｐゴシック" pitchFamily="34" charset="-128"/>
              </a:rPr>
              <a:t>sociedades</a:t>
            </a:r>
            <a:r>
              <a:rPr lang="en-US" sz="2800" dirty="0" smtClean="0">
                <a:solidFill>
                  <a:srgbClr val="FFFFFF"/>
                </a:solidFill>
                <a:latin typeface="Gill Sans MT" pitchFamily="34" charset="0"/>
                <a:ea typeface="ＭＳ Ｐゴシック" pitchFamily="34" charset="-128"/>
              </a:rPr>
              <a:t> de </a:t>
            </a:r>
            <a:r>
              <a:rPr lang="en-US" sz="2800" dirty="0" err="1" smtClean="0">
                <a:solidFill>
                  <a:srgbClr val="FFFFFF"/>
                </a:solidFill>
                <a:latin typeface="Gill Sans MT" pitchFamily="34" charset="0"/>
                <a:ea typeface="ＭＳ Ｐゴシック" pitchFamily="34" charset="-128"/>
              </a:rPr>
              <a:t>origen</a:t>
            </a:r>
            <a:r>
              <a:rPr lang="en-US" sz="2800" dirty="0">
                <a:solidFill>
                  <a:srgbClr val="FFFFFF"/>
                </a:solidFill>
                <a:latin typeface="Gill Sans MT" pitchFamily="34" charset="0"/>
                <a:ea typeface="ＭＳ Ｐゴシック" pitchFamily="34" charset="-128"/>
              </a:rPr>
              <a:t> </a:t>
            </a:r>
            <a:r>
              <a:rPr lang="en-US" sz="2800" dirty="0" smtClean="0">
                <a:solidFill>
                  <a:srgbClr val="FFFFFF"/>
                </a:solidFill>
                <a:latin typeface="Gill Sans MT" pitchFamily="34" charset="0"/>
                <a:ea typeface="ＭＳ Ｐゴシック" pitchFamily="34" charset="-128"/>
              </a:rPr>
              <a:t>y de </a:t>
            </a:r>
            <a:r>
              <a:rPr lang="en-US" sz="2800" dirty="0" err="1" smtClean="0">
                <a:solidFill>
                  <a:srgbClr val="FFFFFF"/>
                </a:solidFill>
                <a:latin typeface="Gill Sans MT" pitchFamily="34" charset="0"/>
                <a:ea typeface="ＭＳ Ｐゴシック" pitchFamily="34" charset="-128"/>
              </a:rPr>
              <a:t>destino</a:t>
            </a:r>
            <a:r>
              <a:rPr lang="en-US" sz="2800" dirty="0" smtClean="0">
                <a:solidFill>
                  <a:srgbClr val="FFFFFF"/>
                </a:solidFill>
                <a:latin typeface="Gill Sans MT" pitchFamily="34" charset="0"/>
                <a:ea typeface="ＭＳ Ｐゴシック" pitchFamily="34" charset="-128"/>
              </a:rPr>
              <a:t>.</a:t>
            </a:r>
          </a:p>
          <a:p>
            <a:pPr marL="0" indent="0" algn="ctr" eaLnBrk="1" hangingPunct="1">
              <a:spcAft>
                <a:spcPts val="1200"/>
              </a:spcAft>
              <a:buNone/>
            </a:pPr>
            <a:endParaRPr lang="en-US" sz="2800" dirty="0">
              <a:solidFill>
                <a:srgbClr val="FFFFFF"/>
              </a:solidFill>
              <a:latin typeface="Gill Sans MT" pitchFamily="34" charset="0"/>
              <a:ea typeface="ＭＳ Ｐゴシック" pitchFamily="34" charset="-128"/>
            </a:endParaRPr>
          </a:p>
        </p:txBody>
      </p:sp>
    </p:spTree>
    <p:extLst>
      <p:ext uri="{BB962C8B-B14F-4D97-AF65-F5344CB8AC3E}">
        <p14:creationId xmlns:p14="http://schemas.microsoft.com/office/powerpoint/2010/main" val="159898811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r>
              <a:rPr lang="en-US" sz="4000" b="1" dirty="0" err="1" smtClean="0">
                <a:solidFill>
                  <a:srgbClr val="FF9900"/>
                </a:solidFill>
                <a:latin typeface="Gill Sans MT" pitchFamily="34" charset="0"/>
                <a:ea typeface="ＭＳ Ｐゴシック" pitchFamily="34" charset="-128"/>
              </a:rPr>
              <a:t>Antecedentes</a:t>
            </a:r>
            <a:r>
              <a:rPr lang="en-US" sz="4000" b="1" dirty="0" smtClean="0">
                <a:solidFill>
                  <a:srgbClr val="FF9900"/>
                </a:solidFill>
                <a:latin typeface="Gill Sans MT" pitchFamily="34" charset="0"/>
                <a:ea typeface="ＭＳ Ｐゴシック" pitchFamily="34" charset="-128"/>
              </a:rPr>
              <a:t> del DANM</a:t>
            </a:r>
            <a:endParaRPr lang="en-GB" sz="3800" dirty="0">
              <a:solidFill>
                <a:schemeClr val="bg1"/>
              </a:solidFill>
              <a:latin typeface="Gill Sans MT" pitchFamily="34" charset="0"/>
            </a:endParaRPr>
          </a:p>
        </p:txBody>
      </p:sp>
      <p:sp>
        <p:nvSpPr>
          <p:cNvPr id="3" name="Content Placeholder 2"/>
          <p:cNvSpPr>
            <a:spLocks noGrp="1"/>
          </p:cNvSpPr>
          <p:nvPr>
            <p:ph idx="1"/>
          </p:nvPr>
        </p:nvSpPr>
        <p:spPr/>
        <p:txBody>
          <a:bodyPr/>
          <a:lstStyle/>
          <a:p>
            <a:pPr marL="0" indent="0">
              <a:buNone/>
            </a:pPr>
            <a:r>
              <a:rPr lang="es-CR" dirty="0">
                <a:solidFill>
                  <a:srgbClr val="FF9900"/>
                </a:solidFill>
                <a:latin typeface="Gill Sans MT" pitchFamily="34" charset="0"/>
              </a:rPr>
              <a:t>1990 en adelante: </a:t>
            </a:r>
            <a:r>
              <a:rPr lang="es-CR" dirty="0" smtClean="0">
                <a:solidFill>
                  <a:schemeClr val="bg1"/>
                </a:solidFill>
                <a:latin typeface="Gill Sans MT" pitchFamily="34" charset="0"/>
              </a:rPr>
              <a:t>se pasa de un enfoque </a:t>
            </a:r>
            <a:r>
              <a:rPr lang="es-CR" dirty="0">
                <a:solidFill>
                  <a:schemeClr val="bg1"/>
                </a:solidFill>
                <a:latin typeface="Gill Sans MT" pitchFamily="34" charset="0"/>
              </a:rPr>
              <a:t>nacional / bilateral de las políticas migratorias a </a:t>
            </a:r>
            <a:r>
              <a:rPr lang="es-CR" dirty="0" smtClean="0">
                <a:solidFill>
                  <a:schemeClr val="bg1"/>
                </a:solidFill>
                <a:latin typeface="Gill Sans MT" pitchFamily="34" charset="0"/>
              </a:rPr>
              <a:t>una </a:t>
            </a:r>
            <a:r>
              <a:rPr lang="es-CR" dirty="0">
                <a:solidFill>
                  <a:schemeClr val="bg1"/>
                </a:solidFill>
                <a:latin typeface="Gill Sans MT" pitchFamily="34" charset="0"/>
              </a:rPr>
              <a:t>creciente </a:t>
            </a:r>
            <a:r>
              <a:rPr lang="es-CR" dirty="0">
                <a:solidFill>
                  <a:srgbClr val="FF9900"/>
                </a:solidFill>
                <a:latin typeface="Gill Sans MT" pitchFamily="34" charset="0"/>
              </a:rPr>
              <a:t>cooperación mundial </a:t>
            </a:r>
            <a:r>
              <a:rPr lang="es-CR" dirty="0">
                <a:solidFill>
                  <a:schemeClr val="bg1"/>
                </a:solidFill>
                <a:latin typeface="Gill Sans MT" pitchFamily="34" charset="0"/>
              </a:rPr>
              <a:t>en materia de </a:t>
            </a:r>
            <a:r>
              <a:rPr lang="es-CR" dirty="0" smtClean="0">
                <a:solidFill>
                  <a:schemeClr val="bg1"/>
                </a:solidFill>
                <a:latin typeface="Gill Sans MT" pitchFamily="34" charset="0"/>
              </a:rPr>
              <a:t>migración. Por ejemplo: </a:t>
            </a:r>
          </a:p>
          <a:p>
            <a:pPr marL="0" indent="0">
              <a:buNone/>
            </a:pPr>
            <a:endParaRPr lang="es-CR" sz="1400" dirty="0" smtClean="0">
              <a:solidFill>
                <a:schemeClr val="bg1"/>
              </a:solidFill>
              <a:latin typeface="Gill Sans MT" pitchFamily="34" charset="0"/>
            </a:endParaRPr>
          </a:p>
          <a:p>
            <a:pPr marL="0" indent="0">
              <a:buNone/>
            </a:pPr>
            <a:r>
              <a:rPr lang="es-CR" sz="2800" dirty="0" smtClean="0">
                <a:solidFill>
                  <a:schemeClr val="bg1"/>
                </a:solidFill>
                <a:latin typeface="Gill Sans MT" pitchFamily="34" charset="0"/>
              </a:rPr>
              <a:t>1990 </a:t>
            </a:r>
            <a:r>
              <a:rPr lang="es-CR" sz="2800" dirty="0">
                <a:solidFill>
                  <a:schemeClr val="bg1"/>
                </a:solidFill>
                <a:latin typeface="Gill Sans MT" pitchFamily="34" charset="0"/>
              </a:rPr>
              <a:t>Convención </a:t>
            </a:r>
            <a:r>
              <a:rPr lang="es-CR" sz="2800" dirty="0" smtClean="0">
                <a:solidFill>
                  <a:schemeClr val="bg1"/>
                </a:solidFill>
                <a:latin typeface="Gill Sans MT" pitchFamily="34" charset="0"/>
              </a:rPr>
              <a:t>Trabajadores Migratorios, </a:t>
            </a:r>
            <a:r>
              <a:rPr lang="es-CR" sz="2800" dirty="0">
                <a:solidFill>
                  <a:schemeClr val="bg1"/>
                </a:solidFill>
                <a:latin typeface="Gill Sans MT" pitchFamily="34" charset="0"/>
              </a:rPr>
              <a:t>1994 Conferencia de Población de las Naciones Unidas, </a:t>
            </a:r>
            <a:r>
              <a:rPr lang="es-CR" sz="2800" dirty="0" smtClean="0">
                <a:solidFill>
                  <a:schemeClr val="bg1"/>
                </a:solidFill>
                <a:latin typeface="Gill Sans MT" pitchFamily="34" charset="0"/>
              </a:rPr>
              <a:t>la </a:t>
            </a:r>
            <a:r>
              <a:rPr lang="es-CR" sz="2800" dirty="0">
                <a:solidFill>
                  <a:schemeClr val="bg1"/>
                </a:solidFill>
                <a:latin typeface="Gill Sans MT" pitchFamily="34" charset="0"/>
              </a:rPr>
              <a:t>Iniciativa de Berna, Comisión Mundial sobre las Migraciones </a:t>
            </a:r>
            <a:r>
              <a:rPr lang="es-CR" sz="2800" dirty="0" smtClean="0">
                <a:solidFill>
                  <a:schemeClr val="bg1"/>
                </a:solidFill>
                <a:latin typeface="Gill Sans MT" pitchFamily="34" charset="0"/>
              </a:rPr>
              <a:t>Internacionales</a:t>
            </a:r>
            <a:r>
              <a:rPr lang="es-CR" sz="2800" dirty="0">
                <a:solidFill>
                  <a:schemeClr val="bg1"/>
                </a:solidFill>
                <a:latin typeface="Gill Sans MT" pitchFamily="34" charset="0"/>
              </a:rPr>
              <a:t> </a:t>
            </a:r>
            <a:r>
              <a:rPr lang="es-CR" sz="2800" dirty="0" smtClean="0">
                <a:solidFill>
                  <a:schemeClr val="bg1"/>
                </a:solidFill>
                <a:latin typeface="Gill Sans MT" pitchFamily="34" charset="0"/>
              </a:rPr>
              <a:t>y por supuesto los </a:t>
            </a:r>
            <a:r>
              <a:rPr lang="es-CR" sz="2800" dirty="0" smtClean="0">
                <a:solidFill>
                  <a:srgbClr val="FF9900"/>
                </a:solidFill>
                <a:latin typeface="Gill Sans MT" pitchFamily="34" charset="0"/>
              </a:rPr>
              <a:t>Procesos Regionales de Consulta (CRM)</a:t>
            </a:r>
            <a:endParaRPr lang="en-GB" dirty="0">
              <a:solidFill>
                <a:srgbClr val="FF9900"/>
              </a:solidFill>
            </a:endParaRPr>
          </a:p>
        </p:txBody>
      </p:sp>
    </p:spTree>
    <p:extLst>
      <p:ext uri="{BB962C8B-B14F-4D97-AF65-F5344CB8AC3E}">
        <p14:creationId xmlns:p14="http://schemas.microsoft.com/office/powerpoint/2010/main" val="175086607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654"/>
            <a:ext cx="8229600" cy="778098"/>
          </a:xfrm>
        </p:spPr>
        <p:txBody>
          <a:bodyPr/>
          <a:lstStyle/>
          <a:p>
            <a:r>
              <a:rPr lang="en-GB" sz="3800" b="1" dirty="0" smtClean="0">
                <a:solidFill>
                  <a:srgbClr val="FF9900"/>
                </a:solidFill>
                <a:latin typeface="Gill Sans MT" pitchFamily="34" charset="0"/>
              </a:rPr>
              <a:t>Primer DAN-MD (2006)</a:t>
            </a:r>
            <a:endParaRPr lang="en-GB" sz="3800" b="1" dirty="0">
              <a:solidFill>
                <a:srgbClr val="FF9900"/>
              </a:solidFill>
              <a:latin typeface="Gill Sans MT" pitchFamily="34" charset="0"/>
            </a:endParaRPr>
          </a:p>
        </p:txBody>
      </p:sp>
      <p:sp>
        <p:nvSpPr>
          <p:cNvPr id="3" name="Content Placeholder 2"/>
          <p:cNvSpPr>
            <a:spLocks noGrp="1"/>
          </p:cNvSpPr>
          <p:nvPr>
            <p:ph idx="1"/>
          </p:nvPr>
        </p:nvSpPr>
        <p:spPr>
          <a:xfrm>
            <a:off x="167640" y="1268760"/>
            <a:ext cx="8976360" cy="4781128"/>
          </a:xfrm>
        </p:spPr>
        <p:txBody>
          <a:bodyPr/>
          <a:lstStyle/>
          <a:p>
            <a:pPr marL="0" indent="0">
              <a:buNone/>
            </a:pPr>
            <a:r>
              <a:rPr lang="es-CR" sz="2800" dirty="0">
                <a:solidFill>
                  <a:schemeClr val="bg1"/>
                </a:solidFill>
                <a:latin typeface="Gill Sans MT" pitchFamily="34" charset="0"/>
              </a:rPr>
              <a:t>Previo a HLD 2006:</a:t>
            </a:r>
          </a:p>
          <a:p>
            <a:r>
              <a:rPr lang="es-CR" sz="2400" dirty="0" smtClean="0">
                <a:solidFill>
                  <a:schemeClr val="bg1"/>
                </a:solidFill>
                <a:latin typeface="Gill Sans MT" pitchFamily="34" charset="0"/>
              </a:rPr>
              <a:t>Grupo de Ginebra sobre Migración </a:t>
            </a:r>
            <a:r>
              <a:rPr lang="en-GB" sz="2400" dirty="0" smtClean="0">
                <a:solidFill>
                  <a:schemeClr val="bg1"/>
                </a:solidFill>
                <a:latin typeface="Gill Sans MT" pitchFamily="34" charset="0"/>
                <a:sym typeface="Wingdings" pitchFamily="2" charset="2"/>
              </a:rPr>
              <a:t> </a:t>
            </a:r>
            <a:r>
              <a:rPr lang="es-CR" sz="2400" dirty="0" smtClean="0">
                <a:solidFill>
                  <a:schemeClr val="bg1"/>
                </a:solidFill>
                <a:latin typeface="Gill Sans MT" pitchFamily="34" charset="0"/>
              </a:rPr>
              <a:t>Grupo </a:t>
            </a:r>
            <a:r>
              <a:rPr lang="es-CR" sz="2400" dirty="0">
                <a:solidFill>
                  <a:schemeClr val="bg1"/>
                </a:solidFill>
                <a:latin typeface="Gill Sans MT" pitchFamily="34" charset="0"/>
              </a:rPr>
              <a:t>Mundial sobre Migración</a:t>
            </a:r>
          </a:p>
          <a:p>
            <a:r>
              <a:rPr lang="es-CR" sz="2400" dirty="0">
                <a:solidFill>
                  <a:schemeClr val="bg1"/>
                </a:solidFill>
                <a:latin typeface="Gill Sans MT" pitchFamily="34" charset="0"/>
              </a:rPr>
              <a:t>Nombramiento del Representante Especial de las Naciones Unidas sobre Migración Internacional y Desarrollo</a:t>
            </a:r>
            <a:endParaRPr lang="en-GB" sz="2400" dirty="0" smtClean="0">
              <a:solidFill>
                <a:schemeClr val="bg1"/>
              </a:solidFill>
              <a:latin typeface="Gill Sans MT" pitchFamily="34" charset="0"/>
            </a:endParaRPr>
          </a:p>
          <a:p>
            <a:pPr marL="0" indent="0">
              <a:buNone/>
            </a:pPr>
            <a:endParaRPr lang="en-GB" sz="2800" dirty="0" smtClean="0">
              <a:solidFill>
                <a:schemeClr val="bg1"/>
              </a:solidFill>
              <a:latin typeface="Gill Sans MT" pitchFamily="34" charset="0"/>
            </a:endParaRPr>
          </a:p>
          <a:p>
            <a:pPr marL="0" indent="0">
              <a:buNone/>
            </a:pPr>
            <a:endParaRPr lang="en-GB" sz="1800" dirty="0" smtClean="0">
              <a:solidFill>
                <a:schemeClr val="bg1"/>
              </a:solidFill>
              <a:latin typeface="Gill Sans MT" pitchFamily="34" charset="0"/>
            </a:endParaRPr>
          </a:p>
          <a:p>
            <a:pPr marL="0" indent="0">
              <a:buNone/>
            </a:pPr>
            <a:endParaRPr lang="en-GB" sz="2400" dirty="0" smtClean="0">
              <a:solidFill>
                <a:srgbClr val="FFFF00"/>
              </a:solidFill>
              <a:latin typeface="Gill Sans MT" pitchFamily="34" charset="0"/>
            </a:endParaRPr>
          </a:p>
          <a:p>
            <a:pPr marL="0" indent="0">
              <a:buNone/>
            </a:pPr>
            <a:r>
              <a:rPr lang="es-CR" sz="2800" dirty="0">
                <a:solidFill>
                  <a:schemeClr val="bg1"/>
                </a:solidFill>
                <a:latin typeface="Gill Sans MT" pitchFamily="34" charset="0"/>
              </a:rPr>
              <a:t>Los </a:t>
            </a:r>
            <a:r>
              <a:rPr lang="es-CR" sz="2800" dirty="0">
                <a:solidFill>
                  <a:srgbClr val="FF9900"/>
                </a:solidFill>
                <a:latin typeface="Gill Sans MT" pitchFamily="34" charset="0"/>
              </a:rPr>
              <a:t>resultados del Diálogo de Alto Nivel 2006</a:t>
            </a:r>
            <a:r>
              <a:rPr lang="es-CR" sz="2800" dirty="0">
                <a:solidFill>
                  <a:schemeClr val="bg1"/>
                </a:solidFill>
                <a:latin typeface="Gill Sans MT" pitchFamily="34" charset="0"/>
              </a:rPr>
              <a:t>:</a:t>
            </a:r>
          </a:p>
          <a:p>
            <a:r>
              <a:rPr lang="es-CR" sz="2300" dirty="0" smtClean="0">
                <a:solidFill>
                  <a:schemeClr val="bg1"/>
                </a:solidFill>
                <a:latin typeface="Gill Sans MT" pitchFamily="34" charset="0"/>
              </a:rPr>
              <a:t>Se ubica a la migración como una prioridad más </a:t>
            </a:r>
            <a:r>
              <a:rPr lang="es-CR" sz="2300" dirty="0">
                <a:solidFill>
                  <a:schemeClr val="bg1"/>
                </a:solidFill>
                <a:latin typeface="Gill Sans MT" pitchFamily="34" charset="0"/>
              </a:rPr>
              <a:t>alta en la agenda de desarrollo de los Estados</a:t>
            </a:r>
          </a:p>
          <a:p>
            <a:r>
              <a:rPr lang="es-CR" sz="2300" dirty="0" smtClean="0">
                <a:solidFill>
                  <a:schemeClr val="bg1"/>
                </a:solidFill>
                <a:latin typeface="Gill Sans MT" pitchFamily="34" charset="0"/>
              </a:rPr>
              <a:t>Establecimiento del Foro </a:t>
            </a:r>
            <a:r>
              <a:rPr lang="es-CR" sz="2300" dirty="0">
                <a:solidFill>
                  <a:schemeClr val="bg1"/>
                </a:solidFill>
                <a:latin typeface="Gill Sans MT" pitchFamily="34" charset="0"/>
              </a:rPr>
              <a:t>Global </a:t>
            </a:r>
            <a:r>
              <a:rPr lang="es-CR" sz="2300" dirty="0" smtClean="0">
                <a:solidFill>
                  <a:schemeClr val="bg1"/>
                </a:solidFill>
                <a:latin typeface="Gill Sans MT" pitchFamily="34" charset="0"/>
              </a:rPr>
              <a:t>sobre </a:t>
            </a:r>
            <a:r>
              <a:rPr lang="es-CR" sz="2300" dirty="0">
                <a:solidFill>
                  <a:schemeClr val="bg1"/>
                </a:solidFill>
                <a:latin typeface="Gill Sans MT" pitchFamily="34" charset="0"/>
              </a:rPr>
              <a:t>Migración y </a:t>
            </a:r>
            <a:r>
              <a:rPr lang="es-CR" sz="2300" dirty="0" smtClean="0">
                <a:solidFill>
                  <a:schemeClr val="bg1"/>
                </a:solidFill>
                <a:latin typeface="Gill Sans MT" pitchFamily="34" charset="0"/>
              </a:rPr>
              <a:t>Desarrollo (GFMD)</a:t>
            </a:r>
            <a:endParaRPr lang="en-GB" sz="2300" dirty="0">
              <a:solidFill>
                <a:schemeClr val="bg1"/>
              </a:solidFill>
              <a:latin typeface="Gill Sans MT" pitchFamily="34" charset="0"/>
            </a:endParaRPr>
          </a:p>
        </p:txBody>
      </p:sp>
      <p:pic>
        <p:nvPicPr>
          <p:cNvPr id="4" name="Picture 3" descr="New_York_0069_-_UNO-Haupgebaud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3369568"/>
            <a:ext cx="2880320" cy="1290774"/>
          </a:xfrm>
          <a:prstGeom prst="rect">
            <a:avLst/>
          </a:prstGeom>
          <a:noFill/>
          <a:ln w="12700">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14495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r>
              <a:rPr lang="en-GB" sz="3800" b="1" dirty="0" smtClean="0">
                <a:solidFill>
                  <a:srgbClr val="FF9900"/>
                </a:solidFill>
                <a:latin typeface="Gill Sans MT" pitchFamily="34" charset="0"/>
              </a:rPr>
              <a:t>Segundo DAN-MD 2013 </a:t>
            </a:r>
            <a:endParaRPr lang="en-GB" sz="3800" b="1" dirty="0">
              <a:solidFill>
                <a:srgbClr val="FF9900"/>
              </a:solidFill>
              <a:latin typeface="Gill Sans MT" pitchFamily="34" charset="0"/>
            </a:endParaRPr>
          </a:p>
        </p:txBody>
      </p:sp>
      <p:sp>
        <p:nvSpPr>
          <p:cNvPr id="3" name="Content Placeholder 2"/>
          <p:cNvSpPr>
            <a:spLocks noGrp="1"/>
          </p:cNvSpPr>
          <p:nvPr>
            <p:ph idx="1"/>
          </p:nvPr>
        </p:nvSpPr>
        <p:spPr>
          <a:xfrm>
            <a:off x="467544" y="1340768"/>
            <a:ext cx="8507288" cy="4853136"/>
          </a:xfrm>
        </p:spPr>
        <p:txBody>
          <a:bodyPr/>
          <a:lstStyle/>
          <a:p>
            <a:pPr marL="0">
              <a:spcBef>
                <a:spcPts val="0"/>
              </a:spcBef>
              <a:spcAft>
                <a:spcPts val="2400"/>
              </a:spcAft>
            </a:pPr>
            <a:r>
              <a:rPr lang="en-GB" sz="2800" dirty="0" smtClean="0">
                <a:solidFill>
                  <a:schemeClr val="bg1"/>
                </a:solidFill>
                <a:latin typeface="Gill Sans MT" pitchFamily="34" charset="0"/>
              </a:rPr>
              <a:t>En 2008, la </a:t>
            </a:r>
            <a:r>
              <a:rPr lang="en-GB" sz="2800" dirty="0" err="1" smtClean="0">
                <a:solidFill>
                  <a:schemeClr val="bg1"/>
                </a:solidFill>
                <a:latin typeface="Gill Sans MT" pitchFamily="34" charset="0"/>
              </a:rPr>
              <a:t>Asamblea</a:t>
            </a:r>
            <a:r>
              <a:rPr lang="en-GB" sz="2800" dirty="0" smtClean="0">
                <a:solidFill>
                  <a:schemeClr val="bg1"/>
                </a:solidFill>
                <a:latin typeface="Gill Sans MT" pitchFamily="34" charset="0"/>
              </a:rPr>
              <a:t> General de la ONU </a:t>
            </a:r>
            <a:r>
              <a:rPr lang="en-GB" sz="2800" dirty="0" err="1" smtClean="0">
                <a:solidFill>
                  <a:schemeClr val="bg1"/>
                </a:solidFill>
                <a:latin typeface="Gill Sans MT" pitchFamily="34" charset="0"/>
              </a:rPr>
              <a:t>decidió</a:t>
            </a:r>
            <a:r>
              <a:rPr lang="en-GB" sz="2800" dirty="0" smtClean="0">
                <a:solidFill>
                  <a:schemeClr val="bg1"/>
                </a:solidFill>
                <a:latin typeface="Gill Sans MT" pitchFamily="34" charset="0"/>
              </a:rPr>
              <a:t> </a:t>
            </a:r>
            <a:r>
              <a:rPr lang="en-GB" sz="2800" dirty="0" err="1" smtClean="0">
                <a:solidFill>
                  <a:schemeClr val="bg1"/>
                </a:solidFill>
                <a:latin typeface="Gill Sans MT" pitchFamily="34" charset="0"/>
              </a:rPr>
              <a:t>organizar</a:t>
            </a:r>
            <a:r>
              <a:rPr lang="en-GB" sz="2800" dirty="0" smtClean="0">
                <a:solidFill>
                  <a:schemeClr val="bg1"/>
                </a:solidFill>
                <a:latin typeface="Gill Sans MT" pitchFamily="34" charset="0"/>
              </a:rPr>
              <a:t> un </a:t>
            </a:r>
            <a:r>
              <a:rPr lang="en-GB" sz="2800" dirty="0" err="1" smtClean="0">
                <a:solidFill>
                  <a:schemeClr val="bg1"/>
                </a:solidFill>
                <a:latin typeface="Gill Sans MT" pitchFamily="34" charset="0"/>
              </a:rPr>
              <a:t>segundo</a:t>
            </a:r>
            <a:r>
              <a:rPr lang="en-GB" sz="2800" dirty="0" smtClean="0">
                <a:solidFill>
                  <a:schemeClr val="bg1"/>
                </a:solidFill>
                <a:latin typeface="Gill Sans MT" pitchFamily="34" charset="0"/>
              </a:rPr>
              <a:t> DAN-MD en 2013.</a:t>
            </a:r>
          </a:p>
          <a:p>
            <a:pPr marL="0">
              <a:spcBef>
                <a:spcPts val="0"/>
              </a:spcBef>
              <a:spcAft>
                <a:spcPts val="2400"/>
              </a:spcAft>
            </a:pPr>
            <a:r>
              <a:rPr lang="en-GB" sz="2800" dirty="0">
                <a:solidFill>
                  <a:schemeClr val="bg1"/>
                </a:solidFill>
                <a:latin typeface="Gill Sans MT" pitchFamily="34" charset="0"/>
              </a:rPr>
              <a:t>E</a:t>
            </a:r>
            <a:r>
              <a:rPr lang="en-GB" sz="2800" dirty="0" smtClean="0">
                <a:solidFill>
                  <a:schemeClr val="bg1"/>
                </a:solidFill>
                <a:latin typeface="Gill Sans MT" pitchFamily="34" charset="0"/>
              </a:rPr>
              <a:t>n 2012, la </a:t>
            </a:r>
            <a:r>
              <a:rPr lang="en-GB" sz="2800" dirty="0" err="1" smtClean="0">
                <a:solidFill>
                  <a:schemeClr val="bg1"/>
                </a:solidFill>
                <a:latin typeface="Gill Sans MT" pitchFamily="34" charset="0"/>
              </a:rPr>
              <a:t>Segunda</a:t>
            </a:r>
            <a:r>
              <a:rPr lang="en-GB" sz="2800" dirty="0" smtClean="0">
                <a:solidFill>
                  <a:schemeClr val="bg1"/>
                </a:solidFill>
                <a:latin typeface="Gill Sans MT" pitchFamily="34" charset="0"/>
              </a:rPr>
              <a:t> </a:t>
            </a:r>
            <a:r>
              <a:rPr lang="en-GB" sz="2800" dirty="0" err="1" smtClean="0">
                <a:solidFill>
                  <a:schemeClr val="bg1"/>
                </a:solidFill>
                <a:latin typeface="Gill Sans MT" pitchFamily="34" charset="0"/>
              </a:rPr>
              <a:t>Comisión</a:t>
            </a:r>
            <a:r>
              <a:rPr lang="en-GB" sz="2800" dirty="0" smtClean="0">
                <a:solidFill>
                  <a:schemeClr val="bg1"/>
                </a:solidFill>
                <a:latin typeface="Gill Sans MT" pitchFamily="34" charset="0"/>
              </a:rPr>
              <a:t> de la </a:t>
            </a:r>
            <a:r>
              <a:rPr lang="en-GB" sz="2800" dirty="0" err="1" smtClean="0">
                <a:solidFill>
                  <a:schemeClr val="bg1"/>
                </a:solidFill>
                <a:latin typeface="Gill Sans MT" pitchFamily="34" charset="0"/>
              </a:rPr>
              <a:t>Asamblea</a:t>
            </a:r>
            <a:r>
              <a:rPr lang="en-GB" sz="2800" dirty="0" smtClean="0">
                <a:solidFill>
                  <a:schemeClr val="bg1"/>
                </a:solidFill>
                <a:latin typeface="Gill Sans MT" pitchFamily="34" charset="0"/>
              </a:rPr>
              <a:t> General </a:t>
            </a:r>
            <a:r>
              <a:rPr lang="en-GB" sz="2800" dirty="0" err="1" smtClean="0">
                <a:solidFill>
                  <a:schemeClr val="bg1"/>
                </a:solidFill>
                <a:latin typeface="Gill Sans MT" pitchFamily="34" charset="0"/>
              </a:rPr>
              <a:t>determinó</a:t>
            </a:r>
            <a:r>
              <a:rPr lang="en-GB" sz="2800" dirty="0" smtClean="0">
                <a:solidFill>
                  <a:schemeClr val="bg1"/>
                </a:solidFill>
                <a:latin typeface="Gill Sans MT" pitchFamily="34" charset="0"/>
              </a:rPr>
              <a:t> </a:t>
            </a:r>
            <a:r>
              <a:rPr lang="en-GB" sz="2800" dirty="0" err="1" smtClean="0">
                <a:solidFill>
                  <a:schemeClr val="bg1"/>
                </a:solidFill>
                <a:latin typeface="Gill Sans MT" pitchFamily="34" charset="0"/>
              </a:rPr>
              <a:t>las</a:t>
            </a:r>
            <a:r>
              <a:rPr lang="en-GB" sz="2800" dirty="0" smtClean="0">
                <a:solidFill>
                  <a:schemeClr val="bg1"/>
                </a:solidFill>
                <a:latin typeface="Gill Sans MT" pitchFamily="34" charset="0"/>
              </a:rPr>
              <a:t> </a:t>
            </a:r>
            <a:r>
              <a:rPr lang="en-GB" sz="2800" dirty="0" err="1" smtClean="0">
                <a:solidFill>
                  <a:schemeClr val="bg1"/>
                </a:solidFill>
                <a:latin typeface="Gill Sans MT" pitchFamily="34" charset="0"/>
              </a:rPr>
              <a:t>modalidades</a:t>
            </a:r>
            <a:r>
              <a:rPr lang="en-GB" sz="2800" dirty="0" smtClean="0">
                <a:solidFill>
                  <a:schemeClr val="bg1"/>
                </a:solidFill>
                <a:latin typeface="Gill Sans MT" pitchFamily="34" charset="0"/>
              </a:rPr>
              <a:t> </a:t>
            </a:r>
            <a:r>
              <a:rPr lang="en-GB" sz="2800" dirty="0">
                <a:solidFill>
                  <a:schemeClr val="bg1"/>
                </a:solidFill>
                <a:latin typeface="Gill Sans MT" pitchFamily="34" charset="0"/>
              </a:rPr>
              <a:t>del </a:t>
            </a:r>
            <a:r>
              <a:rPr lang="en-GB" sz="2800" dirty="0" smtClean="0">
                <a:solidFill>
                  <a:schemeClr val="bg1"/>
                </a:solidFill>
                <a:latin typeface="Gill Sans MT" pitchFamily="34" charset="0"/>
              </a:rPr>
              <a:t>DAN-MD </a:t>
            </a:r>
            <a:r>
              <a:rPr lang="en-GB" sz="2000" dirty="0" smtClean="0">
                <a:solidFill>
                  <a:srgbClr val="FF9900"/>
                </a:solidFill>
                <a:latin typeface="Gill Sans MT" pitchFamily="34" charset="0"/>
              </a:rPr>
              <a:t>(</a:t>
            </a:r>
            <a:r>
              <a:rPr lang="en-GB" sz="2000" dirty="0" err="1" smtClean="0">
                <a:solidFill>
                  <a:srgbClr val="FF9900"/>
                </a:solidFill>
                <a:latin typeface="Gill Sans MT" pitchFamily="34" charset="0"/>
              </a:rPr>
              <a:t>Resolución</a:t>
            </a:r>
            <a:r>
              <a:rPr lang="en-GB" sz="2000" dirty="0" smtClean="0">
                <a:solidFill>
                  <a:srgbClr val="FF9900"/>
                </a:solidFill>
                <a:latin typeface="Gill Sans MT" pitchFamily="34" charset="0"/>
              </a:rPr>
              <a:t> A/67/439/Add.2). </a:t>
            </a:r>
          </a:p>
          <a:p>
            <a:pPr marL="0">
              <a:spcBef>
                <a:spcPts val="0"/>
              </a:spcBef>
              <a:spcAft>
                <a:spcPts val="600"/>
              </a:spcAft>
            </a:pPr>
            <a:r>
              <a:rPr lang="en-GB" sz="2800" dirty="0" smtClean="0">
                <a:solidFill>
                  <a:schemeClr val="bg1"/>
                </a:solidFill>
                <a:latin typeface="Gill Sans MT" pitchFamily="34" charset="0"/>
              </a:rPr>
              <a:t>El </a:t>
            </a:r>
            <a:r>
              <a:rPr lang="en-GB" sz="2800" dirty="0" err="1" smtClean="0">
                <a:solidFill>
                  <a:schemeClr val="bg1"/>
                </a:solidFill>
                <a:latin typeface="Gill Sans MT" pitchFamily="34" charset="0"/>
              </a:rPr>
              <a:t>tema</a:t>
            </a:r>
            <a:r>
              <a:rPr lang="en-GB" sz="2800" dirty="0" smtClean="0">
                <a:solidFill>
                  <a:schemeClr val="bg1"/>
                </a:solidFill>
                <a:latin typeface="Gill Sans MT" pitchFamily="34" charset="0"/>
              </a:rPr>
              <a:t> general del DAN-MD 2013 </a:t>
            </a:r>
            <a:r>
              <a:rPr lang="en-GB" sz="2800" dirty="0" err="1" smtClean="0">
                <a:solidFill>
                  <a:schemeClr val="bg1"/>
                </a:solidFill>
                <a:latin typeface="Gill Sans MT" pitchFamily="34" charset="0"/>
              </a:rPr>
              <a:t>será</a:t>
            </a:r>
            <a:r>
              <a:rPr lang="en-GB" sz="2800" dirty="0" smtClean="0">
                <a:solidFill>
                  <a:schemeClr val="bg1"/>
                </a:solidFill>
                <a:latin typeface="Gill Sans MT" pitchFamily="34" charset="0"/>
              </a:rPr>
              <a:t>: </a:t>
            </a:r>
          </a:p>
          <a:p>
            <a:pPr marL="0" indent="0" algn="ctr">
              <a:spcBef>
                <a:spcPts val="0"/>
              </a:spcBef>
              <a:buNone/>
            </a:pPr>
            <a:r>
              <a:rPr lang="es-CR" sz="2400" i="1" dirty="0">
                <a:solidFill>
                  <a:srgbClr val="FF9900"/>
                </a:solidFill>
                <a:latin typeface="Gill Sans MT" pitchFamily="34" charset="0"/>
              </a:rPr>
              <a:t>“Determinación de medidas concretas para fortalecer </a:t>
            </a:r>
            <a:r>
              <a:rPr lang="es-CR" sz="2400" i="1" dirty="0" smtClean="0">
                <a:solidFill>
                  <a:srgbClr val="FF9900"/>
                </a:solidFill>
                <a:latin typeface="Gill Sans MT" pitchFamily="34" charset="0"/>
              </a:rPr>
              <a:t>la coherencia </a:t>
            </a:r>
            <a:r>
              <a:rPr lang="es-CR" sz="2400" i="1" dirty="0">
                <a:solidFill>
                  <a:srgbClr val="FF9900"/>
                </a:solidFill>
                <a:latin typeface="Gill Sans MT" pitchFamily="34" charset="0"/>
              </a:rPr>
              <a:t>y la cooperación en todos los niveles, con miras </a:t>
            </a:r>
            <a:r>
              <a:rPr lang="es-CR" sz="2400" i="1" dirty="0" smtClean="0">
                <a:solidFill>
                  <a:srgbClr val="FF9900"/>
                </a:solidFill>
                <a:latin typeface="Gill Sans MT" pitchFamily="34" charset="0"/>
              </a:rPr>
              <a:t>a aumentar </a:t>
            </a:r>
            <a:r>
              <a:rPr lang="es-CR" sz="2400" i="1" dirty="0">
                <a:solidFill>
                  <a:srgbClr val="FF9900"/>
                </a:solidFill>
                <a:latin typeface="Gill Sans MT" pitchFamily="34" charset="0"/>
              </a:rPr>
              <a:t>los </a:t>
            </a:r>
            <a:r>
              <a:rPr lang="es-CR" sz="2400" i="1" dirty="0" smtClean="0">
                <a:solidFill>
                  <a:srgbClr val="FF9900"/>
                </a:solidFill>
                <a:latin typeface="Gill Sans MT" pitchFamily="34" charset="0"/>
              </a:rPr>
              <a:t>beneficios </a:t>
            </a:r>
            <a:r>
              <a:rPr lang="es-CR" sz="2400" i="1" dirty="0">
                <a:solidFill>
                  <a:srgbClr val="FF9900"/>
                </a:solidFill>
                <a:latin typeface="Gill Sans MT" pitchFamily="34" charset="0"/>
              </a:rPr>
              <a:t>de la migración internacional para </a:t>
            </a:r>
            <a:r>
              <a:rPr lang="es-CR" sz="2400" i="1" dirty="0" smtClean="0">
                <a:solidFill>
                  <a:srgbClr val="FF9900"/>
                </a:solidFill>
                <a:latin typeface="Gill Sans MT" pitchFamily="34" charset="0"/>
              </a:rPr>
              <a:t>los migrantes </a:t>
            </a:r>
            <a:r>
              <a:rPr lang="es-CR" sz="2400" i="1" dirty="0">
                <a:solidFill>
                  <a:srgbClr val="FF9900"/>
                </a:solidFill>
                <a:latin typeface="Gill Sans MT" pitchFamily="34" charset="0"/>
              </a:rPr>
              <a:t>y para los países por </a:t>
            </a:r>
            <a:r>
              <a:rPr lang="es-CR" sz="2400" i="1" dirty="0" smtClean="0">
                <a:solidFill>
                  <a:srgbClr val="FF9900"/>
                </a:solidFill>
                <a:latin typeface="Gill Sans MT" pitchFamily="34" charset="0"/>
              </a:rPr>
              <a:t> igual </a:t>
            </a:r>
            <a:r>
              <a:rPr lang="es-CR" sz="2400" i="1" dirty="0">
                <a:solidFill>
                  <a:srgbClr val="FF9900"/>
                </a:solidFill>
                <a:latin typeface="Gill Sans MT" pitchFamily="34" charset="0"/>
              </a:rPr>
              <a:t>y sus vínculos </a:t>
            </a:r>
            <a:r>
              <a:rPr lang="es-CR" sz="2400" i="1" dirty="0" smtClean="0">
                <a:solidFill>
                  <a:srgbClr val="FF9900"/>
                </a:solidFill>
                <a:latin typeface="Gill Sans MT" pitchFamily="34" charset="0"/>
              </a:rPr>
              <a:t>importantes con </a:t>
            </a:r>
            <a:r>
              <a:rPr lang="es-CR" sz="2400" i="1" dirty="0">
                <a:solidFill>
                  <a:srgbClr val="FF9900"/>
                </a:solidFill>
                <a:latin typeface="Gill Sans MT" pitchFamily="34" charset="0"/>
              </a:rPr>
              <a:t>el desarrollo, reduciendo al mismo tiempo sus </a:t>
            </a:r>
            <a:r>
              <a:rPr lang="es-CR" sz="2400" i="1" dirty="0" smtClean="0">
                <a:solidFill>
                  <a:srgbClr val="FF9900"/>
                </a:solidFill>
                <a:latin typeface="Gill Sans MT" pitchFamily="34" charset="0"/>
              </a:rPr>
              <a:t>efectos </a:t>
            </a:r>
            <a:r>
              <a:rPr lang="es-CR" sz="2400" i="1" dirty="0">
                <a:solidFill>
                  <a:srgbClr val="FF9900"/>
                </a:solidFill>
                <a:latin typeface="Gill Sans MT" pitchFamily="34" charset="0"/>
              </a:rPr>
              <a:t>negativos”</a:t>
            </a:r>
            <a:r>
              <a:rPr lang="en-GB" sz="2400" i="1" dirty="0" smtClean="0">
                <a:solidFill>
                  <a:srgbClr val="FF9900"/>
                </a:solidFill>
                <a:latin typeface="Gill Sans MT" pitchFamily="34" charset="0"/>
              </a:rPr>
              <a:t>    </a:t>
            </a:r>
            <a:endParaRPr lang="en-GB" sz="2400" i="1" dirty="0">
              <a:solidFill>
                <a:srgbClr val="FF9900"/>
              </a:solidFill>
              <a:latin typeface="Gill Sans MT" pitchFamily="34" charset="0"/>
            </a:endParaRPr>
          </a:p>
        </p:txBody>
      </p:sp>
    </p:spTree>
    <p:extLst>
      <p:ext uri="{BB962C8B-B14F-4D97-AF65-F5344CB8AC3E}">
        <p14:creationId xmlns:p14="http://schemas.microsoft.com/office/powerpoint/2010/main" val="289417786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854968"/>
          </a:xfrm>
        </p:spPr>
        <p:txBody>
          <a:bodyPr/>
          <a:lstStyle/>
          <a:p>
            <a:r>
              <a:rPr lang="en-GB" sz="3800" b="1" dirty="0" err="1" smtClean="0">
                <a:solidFill>
                  <a:srgbClr val="FF9900"/>
                </a:solidFill>
                <a:latin typeface="Gill Sans MT" pitchFamily="34" charset="0"/>
              </a:rPr>
              <a:t>Estructura</a:t>
            </a:r>
            <a:r>
              <a:rPr lang="en-GB" sz="3800" b="1" dirty="0" smtClean="0">
                <a:solidFill>
                  <a:srgbClr val="FF9900"/>
                </a:solidFill>
                <a:latin typeface="Gill Sans MT" pitchFamily="34" charset="0"/>
              </a:rPr>
              <a:t> del DANMD 2013 </a:t>
            </a:r>
            <a:endParaRPr lang="en-GB" sz="3800" b="1" dirty="0">
              <a:solidFill>
                <a:srgbClr val="FF9900"/>
              </a:solidFill>
              <a:latin typeface="Gill Sans MT" pitchFamily="34" charset="0"/>
            </a:endParaRPr>
          </a:p>
        </p:txBody>
      </p:sp>
      <p:sp>
        <p:nvSpPr>
          <p:cNvPr id="3" name="Content Placeholder 2"/>
          <p:cNvSpPr>
            <a:spLocks noGrp="1"/>
          </p:cNvSpPr>
          <p:nvPr>
            <p:ph idx="1"/>
          </p:nvPr>
        </p:nvSpPr>
        <p:spPr>
          <a:xfrm>
            <a:off x="457200" y="1412776"/>
            <a:ext cx="8229600" cy="4713387"/>
          </a:xfrm>
        </p:spPr>
        <p:txBody>
          <a:bodyPr/>
          <a:lstStyle/>
          <a:p>
            <a:pPr marL="0" indent="0">
              <a:buNone/>
            </a:pPr>
            <a:r>
              <a:rPr lang="en-GB" sz="2600" dirty="0" err="1" smtClean="0">
                <a:solidFill>
                  <a:schemeClr val="bg1"/>
                </a:solidFill>
                <a:latin typeface="Gill Sans MT" pitchFamily="34" charset="0"/>
              </a:rPr>
              <a:t>Cuatro</a:t>
            </a:r>
            <a:r>
              <a:rPr lang="en-GB" sz="2600" dirty="0" smtClean="0">
                <a:solidFill>
                  <a:schemeClr val="bg1"/>
                </a:solidFill>
                <a:latin typeface="Gill Sans MT" pitchFamily="34" charset="0"/>
              </a:rPr>
              <a:t> </a:t>
            </a:r>
            <a:r>
              <a:rPr lang="en-GB" sz="2600" dirty="0" err="1" smtClean="0">
                <a:solidFill>
                  <a:schemeClr val="bg1"/>
                </a:solidFill>
                <a:latin typeface="Gill Sans MT" pitchFamily="34" charset="0"/>
              </a:rPr>
              <a:t>plenarias</a:t>
            </a:r>
            <a:r>
              <a:rPr lang="en-GB" sz="2600" dirty="0" smtClean="0">
                <a:solidFill>
                  <a:schemeClr val="bg1"/>
                </a:solidFill>
                <a:latin typeface="Gill Sans MT" pitchFamily="34" charset="0"/>
              </a:rPr>
              <a:t> y </a:t>
            </a:r>
            <a:r>
              <a:rPr lang="en-GB" sz="2600" dirty="0" err="1" smtClean="0">
                <a:solidFill>
                  <a:schemeClr val="bg1"/>
                </a:solidFill>
                <a:latin typeface="Gill Sans MT" pitchFamily="34" charset="0"/>
              </a:rPr>
              <a:t>cuatro</a:t>
            </a:r>
            <a:r>
              <a:rPr lang="en-GB" sz="2600" dirty="0" smtClean="0">
                <a:solidFill>
                  <a:schemeClr val="bg1"/>
                </a:solidFill>
                <a:latin typeface="Gill Sans MT" pitchFamily="34" charset="0"/>
              </a:rPr>
              <a:t> mesas </a:t>
            </a:r>
            <a:r>
              <a:rPr lang="en-GB" sz="2600" dirty="0" err="1" smtClean="0">
                <a:solidFill>
                  <a:schemeClr val="bg1"/>
                </a:solidFill>
                <a:latin typeface="Gill Sans MT" pitchFamily="34" charset="0"/>
              </a:rPr>
              <a:t>redondas</a:t>
            </a:r>
            <a:r>
              <a:rPr lang="en-GB" sz="2600" dirty="0" smtClean="0">
                <a:solidFill>
                  <a:schemeClr val="bg1"/>
                </a:solidFill>
                <a:latin typeface="Gill Sans MT" pitchFamily="34" charset="0"/>
              </a:rPr>
              <a:t> </a:t>
            </a:r>
            <a:r>
              <a:rPr lang="en-GB" sz="2600" dirty="0" err="1" smtClean="0">
                <a:solidFill>
                  <a:schemeClr val="bg1"/>
                </a:solidFill>
                <a:latin typeface="Gill Sans MT" pitchFamily="34" charset="0"/>
              </a:rPr>
              <a:t>interactivas</a:t>
            </a:r>
            <a:r>
              <a:rPr lang="en-GB" sz="2600" dirty="0" smtClean="0">
                <a:solidFill>
                  <a:schemeClr val="bg1"/>
                </a:solidFill>
                <a:latin typeface="Gill Sans MT" pitchFamily="34" charset="0"/>
              </a:rPr>
              <a:t>: </a:t>
            </a:r>
            <a:endParaRPr lang="en-GB" sz="2600" dirty="0">
              <a:solidFill>
                <a:schemeClr val="bg1"/>
              </a:solidFill>
              <a:latin typeface="Gill Sans MT" pitchFamily="34" charset="0"/>
            </a:endParaRPr>
          </a:p>
        </p:txBody>
      </p:sp>
      <p:sp>
        <p:nvSpPr>
          <p:cNvPr id="4" name="Oval 3"/>
          <p:cNvSpPr/>
          <p:nvPr/>
        </p:nvSpPr>
        <p:spPr>
          <a:xfrm>
            <a:off x="251520" y="4068534"/>
            <a:ext cx="2160240" cy="2088232"/>
          </a:xfrm>
          <a:prstGeom prst="ellipse">
            <a:avLst/>
          </a:prstGeom>
          <a:solidFill>
            <a:srgbClr val="FFFFC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95536" y="4287287"/>
            <a:ext cx="1872208" cy="1585049"/>
          </a:xfrm>
          <a:prstGeom prst="rect">
            <a:avLst/>
          </a:prstGeom>
          <a:noFill/>
        </p:spPr>
        <p:txBody>
          <a:bodyPr wrap="square" rtlCol="0">
            <a:spAutoFit/>
          </a:bodyPr>
          <a:lstStyle/>
          <a:p>
            <a:pPr algn="ctr"/>
            <a:r>
              <a:rPr lang="en-GB" sz="1600" b="1" dirty="0" err="1" smtClean="0">
                <a:solidFill>
                  <a:schemeClr val="accent2"/>
                </a:solidFill>
                <a:latin typeface="Gill Sans MT" pitchFamily="34" charset="0"/>
              </a:rPr>
              <a:t>Efectos</a:t>
            </a:r>
            <a:r>
              <a:rPr lang="en-GB" sz="1600" b="1" dirty="0" smtClean="0">
                <a:solidFill>
                  <a:schemeClr val="accent2"/>
                </a:solidFill>
                <a:latin typeface="Gill Sans MT" pitchFamily="34" charset="0"/>
              </a:rPr>
              <a:t> de la </a:t>
            </a:r>
            <a:r>
              <a:rPr lang="en-GB" sz="1600" b="1" dirty="0" err="1" smtClean="0">
                <a:solidFill>
                  <a:schemeClr val="accent2"/>
                </a:solidFill>
                <a:latin typeface="Gill Sans MT" pitchFamily="34" charset="0"/>
              </a:rPr>
              <a:t>migración</a:t>
            </a:r>
            <a:r>
              <a:rPr lang="en-GB" sz="1600" b="1" dirty="0" smtClean="0">
                <a:solidFill>
                  <a:schemeClr val="accent2"/>
                </a:solidFill>
                <a:latin typeface="Gill Sans MT" pitchFamily="34" charset="0"/>
              </a:rPr>
              <a:t> </a:t>
            </a:r>
            <a:r>
              <a:rPr lang="en-GB" sz="1600" b="1" dirty="0" err="1" smtClean="0">
                <a:solidFill>
                  <a:schemeClr val="accent2"/>
                </a:solidFill>
                <a:latin typeface="Gill Sans MT" pitchFamily="34" charset="0"/>
              </a:rPr>
              <a:t>internacional</a:t>
            </a:r>
            <a:r>
              <a:rPr lang="en-GB" sz="1600" b="1" dirty="0" smtClean="0">
                <a:solidFill>
                  <a:schemeClr val="accent2"/>
                </a:solidFill>
                <a:latin typeface="Gill Sans MT" pitchFamily="34" charset="0"/>
              </a:rPr>
              <a:t> en el </a:t>
            </a:r>
            <a:r>
              <a:rPr lang="en-GB" sz="1600" b="1" dirty="0" err="1" smtClean="0">
                <a:solidFill>
                  <a:schemeClr val="accent2"/>
                </a:solidFill>
                <a:latin typeface="Gill Sans MT" pitchFamily="34" charset="0"/>
              </a:rPr>
              <a:t>desarrollo</a:t>
            </a:r>
            <a:r>
              <a:rPr lang="en-GB" sz="1600" b="1" dirty="0" smtClean="0">
                <a:solidFill>
                  <a:schemeClr val="accent2"/>
                </a:solidFill>
                <a:latin typeface="Gill Sans MT" pitchFamily="34" charset="0"/>
              </a:rPr>
              <a:t>/ </a:t>
            </a:r>
            <a:r>
              <a:rPr lang="en-GB" sz="1600" b="1" dirty="0" err="1" smtClean="0">
                <a:solidFill>
                  <a:schemeClr val="accent2"/>
                </a:solidFill>
                <a:latin typeface="Gill Sans MT" pitchFamily="34" charset="0"/>
              </a:rPr>
              <a:t>prioridades</a:t>
            </a:r>
            <a:r>
              <a:rPr lang="en-GB" sz="1600" b="1" dirty="0" smtClean="0">
                <a:solidFill>
                  <a:schemeClr val="accent2"/>
                </a:solidFill>
                <a:latin typeface="Gill Sans MT" pitchFamily="34" charset="0"/>
              </a:rPr>
              <a:t> post 2015  </a:t>
            </a:r>
            <a:endParaRPr lang="en-GB" sz="1600" b="1" dirty="0">
              <a:solidFill>
                <a:schemeClr val="accent2"/>
              </a:solidFill>
              <a:latin typeface="Gill Sans MT" pitchFamily="34" charset="0"/>
            </a:endParaRPr>
          </a:p>
        </p:txBody>
      </p:sp>
      <p:sp>
        <p:nvSpPr>
          <p:cNvPr id="6" name="Oval 5"/>
          <p:cNvSpPr/>
          <p:nvPr/>
        </p:nvSpPr>
        <p:spPr>
          <a:xfrm>
            <a:off x="2267744" y="2577971"/>
            <a:ext cx="2160240" cy="2088232"/>
          </a:xfrm>
          <a:prstGeom prst="ellipse">
            <a:avLst/>
          </a:prstGeom>
          <a:solidFill>
            <a:srgbClr val="FFFFC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2411760" y="2420888"/>
            <a:ext cx="1821904" cy="2062103"/>
          </a:xfrm>
          <a:prstGeom prst="rect">
            <a:avLst/>
          </a:prstGeom>
          <a:noFill/>
        </p:spPr>
        <p:txBody>
          <a:bodyPr wrap="square" rtlCol="0">
            <a:spAutoFit/>
          </a:bodyPr>
          <a:lstStyle/>
          <a:p>
            <a:pPr algn="ctr"/>
            <a:endParaRPr lang="en-GB" sz="1600" b="1" dirty="0" smtClean="0">
              <a:solidFill>
                <a:schemeClr val="accent2"/>
              </a:solidFill>
              <a:latin typeface="Gill Sans"/>
            </a:endParaRPr>
          </a:p>
          <a:p>
            <a:pPr algn="ctr"/>
            <a:r>
              <a:rPr lang="en-GB" sz="1600" b="1" dirty="0" err="1" smtClean="0">
                <a:solidFill>
                  <a:schemeClr val="accent2"/>
                </a:solidFill>
                <a:latin typeface="Gill Sans MT" pitchFamily="34" charset="0"/>
              </a:rPr>
              <a:t>Derechos</a:t>
            </a:r>
            <a:r>
              <a:rPr lang="en-GB" sz="1600" b="1" dirty="0" smtClean="0">
                <a:solidFill>
                  <a:schemeClr val="accent2"/>
                </a:solidFill>
                <a:latin typeface="Gill Sans MT" pitchFamily="34" charset="0"/>
              </a:rPr>
              <a:t> </a:t>
            </a:r>
            <a:r>
              <a:rPr lang="en-GB" sz="1600" b="1" dirty="0" err="1" smtClean="0">
                <a:solidFill>
                  <a:schemeClr val="accent2"/>
                </a:solidFill>
                <a:latin typeface="Gill Sans MT" pitchFamily="34" charset="0"/>
              </a:rPr>
              <a:t>humanos</a:t>
            </a:r>
            <a:r>
              <a:rPr lang="en-GB" sz="1600" b="1" dirty="0" smtClean="0">
                <a:solidFill>
                  <a:schemeClr val="accent2"/>
                </a:solidFill>
                <a:latin typeface="Gill Sans MT" pitchFamily="34" charset="0"/>
              </a:rPr>
              <a:t> de los </a:t>
            </a:r>
            <a:r>
              <a:rPr lang="en-GB" sz="1600" b="1" dirty="0" err="1" smtClean="0">
                <a:solidFill>
                  <a:schemeClr val="accent2"/>
                </a:solidFill>
                <a:latin typeface="Gill Sans MT" pitchFamily="34" charset="0"/>
              </a:rPr>
              <a:t>migrantes</a:t>
            </a:r>
            <a:r>
              <a:rPr lang="en-GB" sz="1600" b="1" dirty="0" smtClean="0">
                <a:solidFill>
                  <a:schemeClr val="accent2"/>
                </a:solidFill>
                <a:latin typeface="Gill Sans MT" pitchFamily="34" charset="0"/>
              </a:rPr>
              <a:t>, esp. </a:t>
            </a:r>
            <a:r>
              <a:rPr lang="en-GB" sz="1600" b="1" dirty="0" err="1" smtClean="0">
                <a:solidFill>
                  <a:schemeClr val="accent2"/>
                </a:solidFill>
                <a:latin typeface="Gill Sans MT" pitchFamily="34" charset="0"/>
              </a:rPr>
              <a:t>mujeres</a:t>
            </a:r>
            <a:r>
              <a:rPr lang="en-GB" sz="1600" b="1" dirty="0" smtClean="0">
                <a:solidFill>
                  <a:schemeClr val="accent2"/>
                </a:solidFill>
                <a:latin typeface="Gill Sans MT" pitchFamily="34" charset="0"/>
              </a:rPr>
              <a:t> y </a:t>
            </a:r>
            <a:r>
              <a:rPr lang="en-GB" sz="1600" b="1" dirty="0" err="1" smtClean="0">
                <a:solidFill>
                  <a:schemeClr val="accent2"/>
                </a:solidFill>
                <a:latin typeface="Gill Sans MT" pitchFamily="34" charset="0"/>
              </a:rPr>
              <a:t>niños</a:t>
            </a:r>
            <a:r>
              <a:rPr lang="en-GB" sz="1600" b="1" dirty="0" smtClean="0">
                <a:solidFill>
                  <a:schemeClr val="accent2"/>
                </a:solidFill>
                <a:latin typeface="Gill Sans MT" pitchFamily="34" charset="0"/>
              </a:rPr>
              <a:t> / </a:t>
            </a:r>
            <a:r>
              <a:rPr lang="en-GB" sz="1600" b="1" dirty="0" err="1" smtClean="0">
                <a:solidFill>
                  <a:schemeClr val="accent2"/>
                </a:solidFill>
                <a:latin typeface="Gill Sans MT" pitchFamily="34" charset="0"/>
              </a:rPr>
              <a:t>combate</a:t>
            </a:r>
            <a:r>
              <a:rPr lang="en-GB" sz="1600" b="1" dirty="0" smtClean="0">
                <a:solidFill>
                  <a:schemeClr val="accent2"/>
                </a:solidFill>
                <a:latin typeface="Gill Sans MT" pitchFamily="34" charset="0"/>
              </a:rPr>
              <a:t> a la </a:t>
            </a:r>
            <a:r>
              <a:rPr lang="en-GB" sz="1600" b="1" dirty="0" err="1" smtClean="0">
                <a:solidFill>
                  <a:schemeClr val="accent2"/>
                </a:solidFill>
                <a:latin typeface="Gill Sans MT" pitchFamily="34" charset="0"/>
              </a:rPr>
              <a:t>trata</a:t>
            </a:r>
            <a:r>
              <a:rPr lang="en-GB" sz="1600" b="1" dirty="0" smtClean="0">
                <a:solidFill>
                  <a:schemeClr val="accent2"/>
                </a:solidFill>
                <a:latin typeface="Gill Sans MT" pitchFamily="34" charset="0"/>
              </a:rPr>
              <a:t> y al </a:t>
            </a:r>
            <a:r>
              <a:rPr lang="en-GB" sz="1600" b="1" dirty="0" err="1" smtClean="0">
                <a:solidFill>
                  <a:schemeClr val="accent2"/>
                </a:solidFill>
                <a:latin typeface="Gill Sans MT" pitchFamily="34" charset="0"/>
              </a:rPr>
              <a:t>tráfico</a:t>
            </a:r>
            <a:r>
              <a:rPr lang="en-GB" sz="1600" b="1" dirty="0" smtClean="0">
                <a:solidFill>
                  <a:schemeClr val="accent2"/>
                </a:solidFill>
                <a:latin typeface="Gill Sans MT" pitchFamily="34" charset="0"/>
              </a:rPr>
              <a:t> </a:t>
            </a:r>
            <a:r>
              <a:rPr lang="en-GB" sz="1600" b="1" dirty="0" err="1" smtClean="0">
                <a:solidFill>
                  <a:schemeClr val="accent2"/>
                </a:solidFill>
                <a:latin typeface="Gill Sans MT" pitchFamily="34" charset="0"/>
              </a:rPr>
              <a:t>ilícito</a:t>
            </a:r>
            <a:endParaRPr lang="en-GB" sz="1600" b="1" dirty="0">
              <a:solidFill>
                <a:schemeClr val="accent2"/>
              </a:solidFill>
              <a:latin typeface="Gill Sans MT" pitchFamily="34" charset="0"/>
            </a:endParaRPr>
          </a:p>
        </p:txBody>
      </p:sp>
      <p:sp>
        <p:nvSpPr>
          <p:cNvPr id="8" name="Oval 7"/>
          <p:cNvSpPr/>
          <p:nvPr/>
        </p:nvSpPr>
        <p:spPr>
          <a:xfrm>
            <a:off x="4801032" y="2492896"/>
            <a:ext cx="2160240" cy="2088232"/>
          </a:xfrm>
          <a:prstGeom prst="ellipse">
            <a:avLst/>
          </a:prstGeom>
          <a:solidFill>
            <a:srgbClr val="FFFFC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p:cNvSpPr txBox="1"/>
          <p:nvPr/>
        </p:nvSpPr>
        <p:spPr>
          <a:xfrm>
            <a:off x="4945048" y="2636912"/>
            <a:ext cx="1872208" cy="1754326"/>
          </a:xfrm>
          <a:prstGeom prst="rect">
            <a:avLst/>
          </a:prstGeom>
          <a:noFill/>
        </p:spPr>
        <p:txBody>
          <a:bodyPr wrap="square" rtlCol="0">
            <a:spAutoFit/>
          </a:bodyPr>
          <a:lstStyle/>
          <a:p>
            <a:pPr algn="ctr"/>
            <a:r>
              <a:rPr lang="en-GB" b="1" dirty="0" err="1" smtClean="0">
                <a:solidFill>
                  <a:schemeClr val="accent2"/>
                </a:solidFill>
                <a:latin typeface="Gill Sans MT" pitchFamily="34" charset="0"/>
              </a:rPr>
              <a:t>Alianzas</a:t>
            </a:r>
            <a:r>
              <a:rPr lang="en-GB" b="1" dirty="0" smtClean="0">
                <a:solidFill>
                  <a:schemeClr val="accent2"/>
                </a:solidFill>
                <a:latin typeface="Gill Sans MT" pitchFamily="34" charset="0"/>
              </a:rPr>
              <a:t> y </a:t>
            </a:r>
            <a:r>
              <a:rPr lang="en-GB" b="1" dirty="0" err="1" smtClean="0">
                <a:solidFill>
                  <a:schemeClr val="accent2"/>
                </a:solidFill>
                <a:latin typeface="Gill Sans MT" pitchFamily="34" charset="0"/>
              </a:rPr>
              <a:t>cooperación</a:t>
            </a:r>
            <a:r>
              <a:rPr lang="en-GB" b="1" dirty="0" smtClean="0">
                <a:solidFill>
                  <a:schemeClr val="accent2"/>
                </a:solidFill>
                <a:latin typeface="Gill Sans MT" pitchFamily="34" charset="0"/>
              </a:rPr>
              <a:t>, </a:t>
            </a:r>
            <a:r>
              <a:rPr lang="en-GB" b="1" dirty="0" err="1" smtClean="0">
                <a:solidFill>
                  <a:schemeClr val="accent2"/>
                </a:solidFill>
                <a:latin typeface="Gill Sans MT" pitchFamily="34" charset="0"/>
              </a:rPr>
              <a:t>integración</a:t>
            </a:r>
            <a:r>
              <a:rPr lang="en-GB" b="1" dirty="0" smtClean="0">
                <a:solidFill>
                  <a:schemeClr val="accent2"/>
                </a:solidFill>
                <a:latin typeface="Gill Sans MT" pitchFamily="34" charset="0"/>
              </a:rPr>
              <a:t> de la </a:t>
            </a:r>
            <a:r>
              <a:rPr lang="en-GB" b="1" dirty="0" err="1" smtClean="0">
                <a:solidFill>
                  <a:schemeClr val="accent2"/>
                </a:solidFill>
                <a:latin typeface="Gill Sans MT" pitchFamily="34" charset="0"/>
              </a:rPr>
              <a:t>migración</a:t>
            </a:r>
            <a:r>
              <a:rPr lang="en-GB" b="1" dirty="0" smtClean="0">
                <a:solidFill>
                  <a:schemeClr val="accent2"/>
                </a:solidFill>
                <a:latin typeface="Gill Sans MT" pitchFamily="34" charset="0"/>
              </a:rPr>
              <a:t> en </a:t>
            </a:r>
            <a:r>
              <a:rPr lang="en-GB" b="1" dirty="0" err="1" smtClean="0">
                <a:solidFill>
                  <a:schemeClr val="accent2"/>
                </a:solidFill>
                <a:latin typeface="Gill Sans MT" pitchFamily="34" charset="0"/>
              </a:rPr>
              <a:t>políticas</a:t>
            </a:r>
            <a:r>
              <a:rPr lang="en-GB" b="1" dirty="0" smtClean="0">
                <a:solidFill>
                  <a:schemeClr val="accent2"/>
                </a:solidFill>
                <a:latin typeface="Gill Sans MT" pitchFamily="34" charset="0"/>
              </a:rPr>
              <a:t> de </a:t>
            </a:r>
            <a:r>
              <a:rPr lang="en-GB" b="1" dirty="0" err="1" smtClean="0">
                <a:solidFill>
                  <a:schemeClr val="accent2"/>
                </a:solidFill>
                <a:latin typeface="Gill Sans MT" pitchFamily="34" charset="0"/>
              </a:rPr>
              <a:t>desarrollo</a:t>
            </a:r>
            <a:endParaRPr lang="en-GB" b="1" dirty="0">
              <a:solidFill>
                <a:schemeClr val="accent2"/>
              </a:solidFill>
              <a:latin typeface="Gill Sans MT" pitchFamily="34" charset="0"/>
            </a:endParaRPr>
          </a:p>
        </p:txBody>
      </p:sp>
      <p:sp>
        <p:nvSpPr>
          <p:cNvPr id="10" name="Oval 9"/>
          <p:cNvSpPr/>
          <p:nvPr/>
        </p:nvSpPr>
        <p:spPr>
          <a:xfrm>
            <a:off x="6732240" y="4068534"/>
            <a:ext cx="2160240" cy="2088232"/>
          </a:xfrm>
          <a:prstGeom prst="ellipse">
            <a:avLst/>
          </a:prstGeom>
          <a:solidFill>
            <a:srgbClr val="FFFFCC"/>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6876256" y="4266962"/>
            <a:ext cx="1872208" cy="1477328"/>
          </a:xfrm>
          <a:prstGeom prst="rect">
            <a:avLst/>
          </a:prstGeom>
          <a:noFill/>
        </p:spPr>
        <p:txBody>
          <a:bodyPr wrap="square" rtlCol="0">
            <a:spAutoFit/>
          </a:bodyPr>
          <a:lstStyle/>
          <a:p>
            <a:pPr algn="ctr"/>
            <a:r>
              <a:rPr lang="en-GB" b="1" dirty="0" err="1" smtClean="0">
                <a:solidFill>
                  <a:schemeClr val="accent2"/>
                </a:solidFill>
                <a:latin typeface="Gill Sans MT" pitchFamily="34" charset="0"/>
              </a:rPr>
              <a:t>Mobilidad</a:t>
            </a:r>
            <a:r>
              <a:rPr lang="en-GB" b="1" dirty="0" smtClean="0">
                <a:solidFill>
                  <a:schemeClr val="accent2"/>
                </a:solidFill>
                <a:latin typeface="Gill Sans MT" pitchFamily="34" charset="0"/>
              </a:rPr>
              <a:t> </a:t>
            </a:r>
            <a:r>
              <a:rPr lang="en-GB" b="1" dirty="0" err="1" smtClean="0">
                <a:solidFill>
                  <a:schemeClr val="accent2"/>
                </a:solidFill>
                <a:latin typeface="Gill Sans MT" pitchFamily="34" charset="0"/>
              </a:rPr>
              <a:t>laboral</a:t>
            </a:r>
            <a:r>
              <a:rPr lang="en-GB" b="1" dirty="0" smtClean="0">
                <a:solidFill>
                  <a:schemeClr val="accent2"/>
                </a:solidFill>
                <a:latin typeface="Gill Sans MT" pitchFamily="34" charset="0"/>
              </a:rPr>
              <a:t> regional e </a:t>
            </a:r>
            <a:r>
              <a:rPr lang="en-GB" b="1" dirty="0" err="1" smtClean="0">
                <a:solidFill>
                  <a:schemeClr val="accent2"/>
                </a:solidFill>
                <a:latin typeface="Gill Sans MT" pitchFamily="34" charset="0"/>
              </a:rPr>
              <a:t>internacional</a:t>
            </a:r>
            <a:r>
              <a:rPr lang="en-GB" b="1" dirty="0" smtClean="0">
                <a:solidFill>
                  <a:schemeClr val="accent2"/>
                </a:solidFill>
                <a:latin typeface="Gill Sans MT" pitchFamily="34" charset="0"/>
              </a:rPr>
              <a:t> y </a:t>
            </a:r>
            <a:r>
              <a:rPr lang="en-GB" b="1" dirty="0" err="1" smtClean="0">
                <a:solidFill>
                  <a:schemeClr val="accent2"/>
                </a:solidFill>
                <a:latin typeface="Gill Sans MT" pitchFamily="34" charset="0"/>
              </a:rPr>
              <a:t>sus</a:t>
            </a:r>
            <a:r>
              <a:rPr lang="en-GB" b="1" dirty="0" smtClean="0">
                <a:solidFill>
                  <a:schemeClr val="accent2"/>
                </a:solidFill>
                <a:latin typeface="Gill Sans MT" pitchFamily="34" charset="0"/>
              </a:rPr>
              <a:t> </a:t>
            </a:r>
            <a:r>
              <a:rPr lang="en-GB" b="1" dirty="0" err="1" smtClean="0">
                <a:solidFill>
                  <a:schemeClr val="accent2"/>
                </a:solidFill>
                <a:latin typeface="Gill Sans MT" pitchFamily="34" charset="0"/>
              </a:rPr>
              <a:t>impactos</a:t>
            </a:r>
            <a:r>
              <a:rPr lang="en-GB" b="1" dirty="0" smtClean="0">
                <a:solidFill>
                  <a:schemeClr val="accent2"/>
                </a:solidFill>
                <a:latin typeface="Gill Sans MT" pitchFamily="34" charset="0"/>
              </a:rPr>
              <a:t> en el </a:t>
            </a:r>
            <a:r>
              <a:rPr lang="en-GB" b="1" dirty="0" err="1" smtClean="0">
                <a:solidFill>
                  <a:schemeClr val="accent2"/>
                </a:solidFill>
                <a:latin typeface="Gill Sans MT" pitchFamily="34" charset="0"/>
              </a:rPr>
              <a:t>desarrollo</a:t>
            </a:r>
            <a:endParaRPr lang="en-GB" b="1" dirty="0">
              <a:solidFill>
                <a:schemeClr val="accent2"/>
              </a:solidFill>
              <a:latin typeface="Gill Sans MT" pitchFamily="34" charset="0"/>
            </a:endParaRPr>
          </a:p>
        </p:txBody>
      </p:sp>
    </p:spTree>
    <p:extLst>
      <p:ext uri="{BB962C8B-B14F-4D97-AF65-F5344CB8AC3E}">
        <p14:creationId xmlns:p14="http://schemas.microsoft.com/office/powerpoint/2010/main" val="348447837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13792"/>
            <a:ext cx="8968165" cy="1143000"/>
          </a:xfrm>
        </p:spPr>
        <p:txBody>
          <a:bodyPr/>
          <a:lstStyle/>
          <a:p>
            <a:r>
              <a:rPr lang="en-GB" sz="3600" dirty="0" smtClean="0">
                <a:solidFill>
                  <a:srgbClr val="FF9900"/>
                </a:solidFill>
                <a:latin typeface="Gill Sans MT" pitchFamily="34" charset="0"/>
              </a:rPr>
              <a:t>Bases del </a:t>
            </a:r>
            <a:r>
              <a:rPr lang="en-GB" sz="3600" dirty="0" err="1" smtClean="0">
                <a:solidFill>
                  <a:srgbClr val="FF9900"/>
                </a:solidFill>
                <a:latin typeface="Gill Sans MT" pitchFamily="34" charset="0"/>
              </a:rPr>
              <a:t>involucramiento</a:t>
            </a:r>
            <a:r>
              <a:rPr lang="en-GB" sz="3600" dirty="0" smtClean="0">
                <a:solidFill>
                  <a:srgbClr val="FF9900"/>
                </a:solidFill>
                <a:latin typeface="Gill Sans MT" pitchFamily="34" charset="0"/>
              </a:rPr>
              <a:t> de OIM en el DAN</a:t>
            </a:r>
            <a:endParaRPr lang="en-GB" sz="3600" dirty="0">
              <a:solidFill>
                <a:srgbClr val="FF9900"/>
              </a:solidFill>
              <a:latin typeface="Gill Sans MT" pitchFamily="34" charset="0"/>
            </a:endParaRPr>
          </a:p>
        </p:txBody>
      </p:sp>
      <p:sp>
        <p:nvSpPr>
          <p:cNvPr id="3" name="Content Placeholder 2"/>
          <p:cNvSpPr>
            <a:spLocks noGrp="1"/>
          </p:cNvSpPr>
          <p:nvPr>
            <p:ph idx="1"/>
          </p:nvPr>
        </p:nvSpPr>
        <p:spPr>
          <a:xfrm>
            <a:off x="179512" y="1484784"/>
            <a:ext cx="8784976" cy="4968552"/>
          </a:xfrm>
        </p:spPr>
        <p:txBody>
          <a:bodyPr/>
          <a:lstStyle/>
          <a:p>
            <a:pPr>
              <a:spcAft>
                <a:spcPts val="600"/>
              </a:spcAft>
            </a:pPr>
            <a:r>
              <a:rPr lang="en-GB" sz="2700" dirty="0" err="1" smtClean="0">
                <a:solidFill>
                  <a:schemeClr val="bg1"/>
                </a:solidFill>
                <a:latin typeface="Gill Sans MT" pitchFamily="34" charset="0"/>
              </a:rPr>
              <a:t>Constitución</a:t>
            </a:r>
            <a:r>
              <a:rPr lang="en-GB" sz="2700" dirty="0" smtClean="0">
                <a:solidFill>
                  <a:schemeClr val="bg1"/>
                </a:solidFill>
                <a:latin typeface="Gill Sans MT" pitchFamily="34" charset="0"/>
              </a:rPr>
              <a:t> de OIM</a:t>
            </a:r>
          </a:p>
          <a:p>
            <a:pPr>
              <a:spcAft>
                <a:spcPts val="600"/>
              </a:spcAft>
            </a:pPr>
            <a:r>
              <a:rPr lang="en-GB" sz="2700" dirty="0" err="1" smtClean="0">
                <a:solidFill>
                  <a:schemeClr val="bg1"/>
                </a:solidFill>
                <a:latin typeface="Gill Sans MT" pitchFamily="34" charset="0"/>
              </a:rPr>
              <a:t>Resolución</a:t>
            </a:r>
            <a:r>
              <a:rPr lang="en-GB" sz="2700" dirty="0" smtClean="0">
                <a:solidFill>
                  <a:schemeClr val="bg1"/>
                </a:solidFill>
                <a:latin typeface="Gill Sans MT" pitchFamily="34" charset="0"/>
              </a:rPr>
              <a:t> UNGA </a:t>
            </a:r>
            <a:r>
              <a:rPr lang="en-GB" sz="2700" dirty="0">
                <a:solidFill>
                  <a:schemeClr val="bg1"/>
                </a:solidFill>
                <a:latin typeface="Gill Sans MT" pitchFamily="34" charset="0"/>
              </a:rPr>
              <a:t>2010</a:t>
            </a:r>
            <a:endParaRPr lang="en-GB" sz="2700" dirty="0" smtClean="0">
              <a:solidFill>
                <a:schemeClr val="bg1"/>
              </a:solidFill>
              <a:latin typeface="Gill Sans MT" pitchFamily="34" charset="0"/>
            </a:endParaRPr>
          </a:p>
          <a:p>
            <a:pPr>
              <a:spcAft>
                <a:spcPts val="600"/>
              </a:spcAft>
            </a:pPr>
            <a:r>
              <a:rPr lang="en-GB" sz="2700" dirty="0" err="1" smtClean="0">
                <a:solidFill>
                  <a:schemeClr val="bg1"/>
                </a:solidFill>
                <a:latin typeface="Gill Sans MT" pitchFamily="34" charset="0"/>
              </a:rPr>
              <a:t>Resolución</a:t>
            </a:r>
            <a:r>
              <a:rPr lang="en-GB" sz="2700" dirty="0" smtClean="0">
                <a:solidFill>
                  <a:schemeClr val="bg1"/>
                </a:solidFill>
                <a:latin typeface="Gill Sans MT" pitchFamily="34" charset="0"/>
              </a:rPr>
              <a:t> </a:t>
            </a:r>
            <a:r>
              <a:rPr lang="en-GB" sz="2700" dirty="0" err="1" smtClean="0">
                <a:solidFill>
                  <a:schemeClr val="bg1"/>
                </a:solidFill>
                <a:latin typeface="Gill Sans MT" pitchFamily="34" charset="0"/>
              </a:rPr>
              <a:t>Consejo</a:t>
            </a:r>
            <a:r>
              <a:rPr lang="en-GB" sz="2700" dirty="0" smtClean="0">
                <a:solidFill>
                  <a:schemeClr val="bg1"/>
                </a:solidFill>
                <a:latin typeface="Gill Sans MT" pitchFamily="34" charset="0"/>
              </a:rPr>
              <a:t> OIM 2012 </a:t>
            </a:r>
            <a:endParaRPr lang="en-GB" sz="2700" dirty="0">
              <a:solidFill>
                <a:schemeClr val="bg1"/>
              </a:solidFill>
              <a:latin typeface="Gill Sans MT" pitchFamily="34" charset="0"/>
            </a:endParaRPr>
          </a:p>
          <a:p>
            <a:pPr>
              <a:spcAft>
                <a:spcPts val="600"/>
              </a:spcAft>
            </a:pPr>
            <a:r>
              <a:rPr lang="en-GB" sz="2700" dirty="0" err="1" smtClean="0">
                <a:solidFill>
                  <a:schemeClr val="bg1"/>
                </a:solidFill>
                <a:latin typeface="Gill Sans MT" pitchFamily="34" charset="0"/>
              </a:rPr>
              <a:t>Resolución</a:t>
            </a:r>
            <a:r>
              <a:rPr lang="en-GB" sz="2700" dirty="0" smtClean="0">
                <a:solidFill>
                  <a:schemeClr val="bg1"/>
                </a:solidFill>
                <a:latin typeface="Gill Sans MT" pitchFamily="34" charset="0"/>
              </a:rPr>
              <a:t> UNGA </a:t>
            </a:r>
            <a:r>
              <a:rPr lang="en-GB" sz="2700" dirty="0" err="1" smtClean="0">
                <a:solidFill>
                  <a:schemeClr val="bg1"/>
                </a:solidFill>
                <a:latin typeface="Gill Sans MT" pitchFamily="34" charset="0"/>
              </a:rPr>
              <a:t>sobre</a:t>
            </a:r>
            <a:r>
              <a:rPr lang="en-GB" sz="2700" dirty="0" smtClean="0">
                <a:solidFill>
                  <a:schemeClr val="bg1"/>
                </a:solidFill>
                <a:latin typeface="Gill Sans MT" pitchFamily="34" charset="0"/>
              </a:rPr>
              <a:t> </a:t>
            </a:r>
          </a:p>
          <a:p>
            <a:pPr marL="0" indent="0">
              <a:spcAft>
                <a:spcPts val="600"/>
              </a:spcAft>
              <a:buNone/>
            </a:pPr>
            <a:r>
              <a:rPr lang="en-GB" sz="2700" dirty="0">
                <a:solidFill>
                  <a:schemeClr val="bg1"/>
                </a:solidFill>
                <a:latin typeface="Gill Sans MT" pitchFamily="34" charset="0"/>
              </a:rPr>
              <a:t> </a:t>
            </a:r>
            <a:r>
              <a:rPr lang="en-GB" sz="2700" dirty="0" smtClean="0">
                <a:solidFill>
                  <a:schemeClr val="bg1"/>
                </a:solidFill>
                <a:latin typeface="Gill Sans MT" pitchFamily="34" charset="0"/>
              </a:rPr>
              <a:t>   </a:t>
            </a:r>
            <a:r>
              <a:rPr lang="en-GB" sz="2700" dirty="0" err="1" smtClean="0">
                <a:solidFill>
                  <a:schemeClr val="bg1"/>
                </a:solidFill>
                <a:latin typeface="Gill Sans MT" pitchFamily="34" charset="0"/>
              </a:rPr>
              <a:t>modalidades</a:t>
            </a:r>
            <a:r>
              <a:rPr lang="en-GB" sz="2700" dirty="0" smtClean="0">
                <a:solidFill>
                  <a:schemeClr val="bg1"/>
                </a:solidFill>
                <a:latin typeface="Gill Sans MT" pitchFamily="34" charset="0"/>
              </a:rPr>
              <a:t> del DAN 2012</a:t>
            </a:r>
          </a:p>
          <a:p>
            <a:pPr>
              <a:spcAft>
                <a:spcPts val="600"/>
              </a:spcAft>
            </a:pPr>
            <a:r>
              <a:rPr lang="es-CR" sz="2700" dirty="0" smtClean="0">
                <a:solidFill>
                  <a:schemeClr val="bg1"/>
                </a:solidFill>
                <a:latin typeface="Gill Sans MT" pitchFamily="34" charset="0"/>
              </a:rPr>
              <a:t>Decisión Junta </a:t>
            </a:r>
            <a:r>
              <a:rPr lang="es-CR" sz="2700" dirty="0">
                <a:solidFill>
                  <a:schemeClr val="bg1"/>
                </a:solidFill>
                <a:latin typeface="Gill Sans MT" pitchFamily="34" charset="0"/>
              </a:rPr>
              <a:t>de Jefes Ejecutivos de las Naciones Unidas </a:t>
            </a:r>
            <a:r>
              <a:rPr lang="es-CR" sz="2700" dirty="0" smtClean="0">
                <a:solidFill>
                  <a:schemeClr val="bg1"/>
                </a:solidFill>
                <a:latin typeface="Gill Sans MT" pitchFamily="34" charset="0"/>
              </a:rPr>
              <a:t>emitió (2012), </a:t>
            </a:r>
            <a:r>
              <a:rPr lang="es-CR" sz="2700" dirty="0">
                <a:solidFill>
                  <a:schemeClr val="bg1"/>
                </a:solidFill>
                <a:latin typeface="Gill Sans MT" pitchFamily="34" charset="0"/>
              </a:rPr>
              <a:t>solicitando a la OIM y al UNFPA que </a:t>
            </a:r>
            <a:r>
              <a:rPr lang="es-CR" sz="2700" dirty="0" smtClean="0">
                <a:solidFill>
                  <a:schemeClr val="bg1"/>
                </a:solidFill>
                <a:latin typeface="Gill Sans MT" pitchFamily="34" charset="0"/>
              </a:rPr>
              <a:t>preparasen un </a:t>
            </a:r>
            <a:r>
              <a:rPr lang="es-CR" sz="2700" dirty="0">
                <a:solidFill>
                  <a:schemeClr val="bg1"/>
                </a:solidFill>
                <a:latin typeface="Gill Sans MT" pitchFamily="34" charset="0"/>
              </a:rPr>
              <a:t>proyecto de resultados y recomendaciones sobre la migración </a:t>
            </a:r>
            <a:r>
              <a:rPr lang="es-CR" sz="2700" dirty="0" smtClean="0">
                <a:solidFill>
                  <a:schemeClr val="bg1"/>
                </a:solidFill>
                <a:latin typeface="Gill Sans MT" pitchFamily="34" charset="0"/>
              </a:rPr>
              <a:t>en preparación al DAB 2013</a:t>
            </a:r>
            <a:endParaRPr lang="en-GB" dirty="0"/>
          </a:p>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1772816"/>
            <a:ext cx="3676085" cy="2448272"/>
          </a:xfrm>
          <a:prstGeom prst="rect">
            <a:avLst/>
          </a:prstGeom>
          <a:noFill/>
          <a:ln w="127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670387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79512" y="363438"/>
            <a:ext cx="8675687" cy="1049338"/>
          </a:xfrm>
        </p:spPr>
        <p:txBody>
          <a:bodyPr/>
          <a:lstStyle/>
          <a:p>
            <a:pPr marL="762000" indent="-762000" algn="ctr" eaLnBrk="1" hangingPunct="1"/>
            <a:r>
              <a:rPr lang="en-US" sz="3800" dirty="0" smtClean="0">
                <a:solidFill>
                  <a:srgbClr val="FF9900"/>
                </a:solidFill>
                <a:latin typeface="Gill Sans MT" pitchFamily="34" charset="0"/>
                <a:ea typeface="ＭＳ Ｐゴシック" pitchFamily="34" charset="-128"/>
              </a:rPr>
              <a:t>DAN-MD 2013</a:t>
            </a:r>
          </a:p>
        </p:txBody>
      </p:sp>
      <p:sp>
        <p:nvSpPr>
          <p:cNvPr id="63491" name="Rectangle 3"/>
          <p:cNvSpPr>
            <a:spLocks noGrp="1" noChangeArrowheads="1"/>
          </p:cNvSpPr>
          <p:nvPr>
            <p:ph type="body" idx="1"/>
          </p:nvPr>
        </p:nvSpPr>
        <p:spPr>
          <a:xfrm>
            <a:off x="107950" y="1412701"/>
            <a:ext cx="9036050" cy="5400675"/>
          </a:xfrm>
        </p:spPr>
        <p:txBody>
          <a:bodyPr/>
          <a:lstStyle/>
          <a:p>
            <a:pPr marL="0" indent="0" eaLnBrk="1" hangingPunct="1">
              <a:lnSpc>
                <a:spcPct val="80000"/>
              </a:lnSpc>
              <a:buNone/>
            </a:pPr>
            <a:endParaRPr lang="en-US" sz="2800" dirty="0" smtClean="0">
              <a:solidFill>
                <a:srgbClr val="FFFFFF"/>
              </a:solidFill>
              <a:latin typeface="Gill Sans MT" pitchFamily="34" charset="0"/>
              <a:ea typeface="ＭＳ Ｐゴシック" pitchFamily="34" charset="-128"/>
            </a:endParaRPr>
          </a:p>
          <a:p>
            <a:pPr marL="334963" indent="46038" eaLnBrk="1" hangingPunct="1">
              <a:lnSpc>
                <a:spcPct val="80000"/>
              </a:lnSpc>
              <a:buNone/>
            </a:pPr>
            <a:r>
              <a:rPr lang="es-CR" dirty="0" smtClean="0">
                <a:solidFill>
                  <a:srgbClr val="FFFFFF"/>
                </a:solidFill>
                <a:latin typeface="Gill Sans MT" pitchFamily="34" charset="0"/>
                <a:ea typeface="ＭＳ Ｐゴシック" pitchFamily="34" charset="-128"/>
              </a:rPr>
              <a:t>DAN </a:t>
            </a:r>
            <a:r>
              <a:rPr lang="es-CR" dirty="0">
                <a:solidFill>
                  <a:srgbClr val="FFFFFF"/>
                </a:solidFill>
                <a:latin typeface="Gill Sans MT" pitchFamily="34" charset="0"/>
                <a:ea typeface="ＭＳ Ｐゴシック" pitchFamily="34" charset="-128"/>
              </a:rPr>
              <a:t>2013 </a:t>
            </a:r>
            <a:r>
              <a:rPr lang="es-CR" dirty="0" smtClean="0">
                <a:solidFill>
                  <a:srgbClr val="FFFFFF"/>
                </a:solidFill>
                <a:latin typeface="Gill Sans MT" pitchFamily="34" charset="0"/>
                <a:ea typeface="ＭＳ Ｐゴシック" pitchFamily="34" charset="-128"/>
              </a:rPr>
              <a:t>algunos posibles temas y </a:t>
            </a:r>
            <a:r>
              <a:rPr lang="es-CR" dirty="0">
                <a:solidFill>
                  <a:srgbClr val="FFFFFF"/>
                </a:solidFill>
                <a:latin typeface="Gill Sans MT" pitchFamily="34" charset="0"/>
                <a:ea typeface="ＭＳ Ｐゴシック" pitchFamily="34" charset="-128"/>
              </a:rPr>
              <a:t>puntos de </a:t>
            </a:r>
            <a:r>
              <a:rPr lang="es-CR" dirty="0" smtClean="0">
                <a:solidFill>
                  <a:srgbClr val="FFFFFF"/>
                </a:solidFill>
                <a:latin typeface="Gill Sans MT" pitchFamily="34" charset="0"/>
                <a:ea typeface="ＭＳ Ｐゴシック" pitchFamily="34" charset="-128"/>
              </a:rPr>
              <a:t>reflexión y reconocimiento:</a:t>
            </a:r>
          </a:p>
          <a:p>
            <a:pPr marL="334963" indent="46038" eaLnBrk="1" hangingPunct="1">
              <a:lnSpc>
                <a:spcPct val="80000"/>
              </a:lnSpc>
              <a:buNone/>
            </a:pPr>
            <a:endParaRPr lang="en-US" sz="1600" dirty="0" smtClean="0">
              <a:solidFill>
                <a:srgbClr val="FFFFFF"/>
              </a:solidFill>
              <a:latin typeface="Gill Sans MT" pitchFamily="34" charset="0"/>
              <a:ea typeface="ＭＳ Ｐゴシック" pitchFamily="34" charset="-128"/>
            </a:endParaRPr>
          </a:p>
          <a:p>
            <a:pPr marL="685800" indent="-285750" eaLnBrk="1" hangingPunct="1">
              <a:lnSpc>
                <a:spcPct val="80000"/>
              </a:lnSpc>
              <a:spcAft>
                <a:spcPts val="1200"/>
              </a:spcAft>
              <a:tabLst>
                <a:tab pos="715963" algn="l"/>
              </a:tabLst>
            </a:pPr>
            <a:r>
              <a:rPr lang="es-CR" sz="2600" dirty="0" smtClean="0">
                <a:solidFill>
                  <a:srgbClr val="FFFFFF"/>
                </a:solidFill>
                <a:latin typeface="Gill Sans MT" pitchFamily="34" charset="0"/>
                <a:ea typeface="ＭＳ Ｐゴシック" pitchFamily="34" charset="-128"/>
              </a:rPr>
              <a:t>Modalidades de </a:t>
            </a:r>
            <a:r>
              <a:rPr lang="es-CR" sz="2600" dirty="0" err="1" smtClean="0">
                <a:solidFill>
                  <a:srgbClr val="FF9900"/>
                </a:solidFill>
                <a:latin typeface="Gill Sans MT" pitchFamily="34" charset="0"/>
                <a:ea typeface="ＭＳ Ｐゴシック" pitchFamily="34" charset="-128"/>
              </a:rPr>
              <a:t>transversalización</a:t>
            </a:r>
            <a:r>
              <a:rPr lang="es-CR" sz="2600" dirty="0" smtClean="0">
                <a:solidFill>
                  <a:srgbClr val="FF9900"/>
                </a:solidFill>
                <a:latin typeface="Gill Sans MT" pitchFamily="34" charset="0"/>
                <a:ea typeface="ＭＳ Ｐゴシック" pitchFamily="34" charset="-128"/>
              </a:rPr>
              <a:t> </a:t>
            </a:r>
            <a:r>
              <a:rPr lang="es-CR" sz="2600" dirty="0" smtClean="0">
                <a:solidFill>
                  <a:srgbClr val="FFFFFF"/>
                </a:solidFill>
                <a:latin typeface="Gill Sans MT" pitchFamily="34" charset="0"/>
                <a:ea typeface="ＭＳ Ｐゴシック" pitchFamily="34" charset="-128"/>
              </a:rPr>
              <a:t>de la migración en la planificación del desarrollo.</a:t>
            </a:r>
            <a:endParaRPr lang="es-CR" sz="2600" dirty="0">
              <a:solidFill>
                <a:srgbClr val="FFFFFF"/>
              </a:solidFill>
              <a:latin typeface="Gill Sans MT" pitchFamily="34" charset="0"/>
              <a:ea typeface="ＭＳ Ｐゴシック" pitchFamily="34" charset="-128"/>
            </a:endParaRPr>
          </a:p>
          <a:p>
            <a:pPr marL="685800" indent="-285750" eaLnBrk="1" hangingPunct="1">
              <a:lnSpc>
                <a:spcPct val="80000"/>
              </a:lnSpc>
              <a:spcAft>
                <a:spcPts val="1200"/>
              </a:spcAft>
              <a:tabLst>
                <a:tab pos="715963" algn="l"/>
              </a:tabLst>
            </a:pPr>
            <a:r>
              <a:rPr lang="es-CR" sz="2600" dirty="0" smtClean="0">
                <a:solidFill>
                  <a:srgbClr val="FFFFFF"/>
                </a:solidFill>
                <a:latin typeface="Gill Sans MT" pitchFamily="34" charset="0"/>
                <a:ea typeface="ＭＳ Ｐゴシック" pitchFamily="34" charset="-128"/>
              </a:rPr>
              <a:t>Reconocimiento de derechos, en especial de </a:t>
            </a:r>
            <a:r>
              <a:rPr lang="es-CR" sz="2600" dirty="0" smtClean="0">
                <a:solidFill>
                  <a:srgbClr val="FF9900"/>
                </a:solidFill>
                <a:latin typeface="Gill Sans MT" pitchFamily="34" charset="0"/>
                <a:ea typeface="ＭＳ Ｐゴシック" pitchFamily="34" charset="-128"/>
              </a:rPr>
              <a:t>migrantes vulnerables.</a:t>
            </a:r>
            <a:endParaRPr lang="es-CR" sz="2600" dirty="0">
              <a:solidFill>
                <a:srgbClr val="FF9900"/>
              </a:solidFill>
              <a:latin typeface="Gill Sans MT" pitchFamily="34" charset="0"/>
              <a:ea typeface="ＭＳ Ｐゴシック" pitchFamily="34" charset="-128"/>
            </a:endParaRPr>
          </a:p>
          <a:p>
            <a:pPr marL="685800" indent="-285750" eaLnBrk="1" hangingPunct="1">
              <a:lnSpc>
                <a:spcPct val="80000"/>
              </a:lnSpc>
              <a:spcAft>
                <a:spcPts val="1200"/>
              </a:spcAft>
              <a:tabLst>
                <a:tab pos="715963" algn="l"/>
              </a:tabLst>
            </a:pPr>
            <a:r>
              <a:rPr lang="es-CR" sz="2600" dirty="0" smtClean="0">
                <a:solidFill>
                  <a:srgbClr val="FFFFFF"/>
                </a:solidFill>
                <a:latin typeface="Gill Sans MT" pitchFamily="34" charset="0"/>
                <a:ea typeface="ＭＳ Ｐゴシック" pitchFamily="34" charset="-128"/>
              </a:rPr>
              <a:t>Reconocimiento de derechos de </a:t>
            </a:r>
            <a:r>
              <a:rPr lang="es-CR" sz="2600" dirty="0" smtClean="0">
                <a:solidFill>
                  <a:srgbClr val="FF9900"/>
                </a:solidFill>
                <a:latin typeface="Gill Sans MT" pitchFamily="34" charset="0"/>
                <a:ea typeface="ＭＳ Ｐゴシック" pitchFamily="34" charset="-128"/>
              </a:rPr>
              <a:t>trabajadores migrantes.</a:t>
            </a:r>
            <a:endParaRPr lang="es-CR" sz="2600" dirty="0" smtClean="0">
              <a:solidFill>
                <a:srgbClr val="FFFFFF"/>
              </a:solidFill>
              <a:latin typeface="Gill Sans MT" pitchFamily="34" charset="0"/>
              <a:ea typeface="ＭＳ Ｐゴシック" pitchFamily="34" charset="-128"/>
            </a:endParaRPr>
          </a:p>
          <a:p>
            <a:pPr marL="685800" indent="-285750" eaLnBrk="1" hangingPunct="1">
              <a:lnSpc>
                <a:spcPct val="80000"/>
              </a:lnSpc>
              <a:spcAft>
                <a:spcPts val="1200"/>
              </a:spcAft>
              <a:tabLst>
                <a:tab pos="715963" algn="l"/>
              </a:tabLst>
            </a:pPr>
            <a:r>
              <a:rPr lang="es-CR" sz="2600" dirty="0" smtClean="0">
                <a:solidFill>
                  <a:srgbClr val="FFFFFF"/>
                </a:solidFill>
                <a:latin typeface="Gill Sans MT" pitchFamily="34" charset="0"/>
                <a:ea typeface="ＭＳ Ｐゴシック" pitchFamily="34" charset="-128"/>
              </a:rPr>
              <a:t>Posiciones al respecto de: </a:t>
            </a:r>
            <a:r>
              <a:rPr lang="es-CR" sz="2600" dirty="0" smtClean="0">
                <a:solidFill>
                  <a:srgbClr val="FF9900"/>
                </a:solidFill>
                <a:latin typeface="Gill Sans MT" pitchFamily="34" charset="0"/>
                <a:ea typeface="ＭＳ Ｐゴシック" pitchFamily="34" charset="-128"/>
              </a:rPr>
              <a:t>migración de migrantes calificados y de remesas.</a:t>
            </a:r>
            <a:endParaRPr lang="en-US" sz="2800" dirty="0" smtClean="0">
              <a:solidFill>
                <a:schemeClr val="bg2"/>
              </a:solidFill>
              <a:latin typeface="Times New Roman" pitchFamily="18" charset="0"/>
              <a:ea typeface="ＭＳ Ｐゴシック" pitchFamily="34" charset="-128"/>
            </a:endParaRPr>
          </a:p>
          <a:p>
            <a:pPr marL="609600" indent="-609600" eaLnBrk="1" hangingPunct="1">
              <a:buFontTx/>
              <a:buNone/>
            </a:pPr>
            <a:endParaRPr lang="en-US" sz="2800" dirty="0" smtClean="0">
              <a:solidFill>
                <a:schemeClr val="bg2"/>
              </a:solidFill>
              <a:latin typeface="Times New Roman" pitchFamily="18" charset="0"/>
              <a:ea typeface="ＭＳ Ｐゴシック" pitchFamily="34" charset="-128"/>
            </a:endParaRPr>
          </a:p>
          <a:p>
            <a:pPr marL="609600" indent="-609600" eaLnBrk="1" hangingPunct="1">
              <a:buFontTx/>
              <a:buNone/>
            </a:pPr>
            <a:endParaRPr lang="en-US" sz="2800" dirty="0" smtClean="0">
              <a:solidFill>
                <a:schemeClr val="bg2"/>
              </a:solidFill>
              <a:latin typeface="Times New Roman" pitchFamily="18" charset="0"/>
              <a:ea typeface="ＭＳ Ｐゴシック" pitchFamily="34" charset="-128"/>
            </a:endParaRPr>
          </a:p>
          <a:p>
            <a:pPr marL="609600" indent="-609600" eaLnBrk="1" hangingPunct="1">
              <a:lnSpc>
                <a:spcPct val="90000"/>
              </a:lnSpc>
            </a:pPr>
            <a:endParaRPr lang="en-US" sz="2800" dirty="0" smtClean="0">
              <a:solidFill>
                <a:schemeClr val="bg2"/>
              </a:solidFill>
              <a:ea typeface="ＭＳ Ｐゴシック" pitchFamily="34" charset="-128"/>
            </a:endParaRPr>
          </a:p>
        </p:txBody>
      </p:sp>
    </p:spTree>
    <p:extLst>
      <p:ext uri="{BB962C8B-B14F-4D97-AF65-F5344CB8AC3E}">
        <p14:creationId xmlns:p14="http://schemas.microsoft.com/office/powerpoint/2010/main" val="353419059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23102</TotalTime>
  <Words>2994</Words>
  <Application>Microsoft Office PowerPoint</Application>
  <PresentationFormat>On-screen Show (4:3)</PresentationFormat>
  <Paragraphs>212</Paragraphs>
  <Slides>13</Slides>
  <Notes>12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1_Default Design</vt:lpstr>
      <vt:lpstr>San José, 25 de junio de 2013  Los preparativos del Diálogo de Alto Nivel sobre Migración Internacional y Desarrollo y de la Agenda de Desarrollo Post 2015   Salvador Gutiérrez Oficial Regional de Enlace y Políticas</vt:lpstr>
      <vt:lpstr>2013: ¿Por qué es tan importante? </vt:lpstr>
      <vt:lpstr>El DANM en breve: una oportunidad</vt:lpstr>
      <vt:lpstr>Antecedentes del DANM</vt:lpstr>
      <vt:lpstr>Primer DAN-MD (2006)</vt:lpstr>
      <vt:lpstr>Segundo DAN-MD 2013 </vt:lpstr>
      <vt:lpstr>Estructura del DANMD 2013 </vt:lpstr>
      <vt:lpstr>Bases del involucramiento de OIM en el DAN</vt:lpstr>
      <vt:lpstr>DAN-MD 2013</vt:lpstr>
      <vt:lpstr>DAN-MD 2013</vt:lpstr>
      <vt:lpstr>Insumos para el DAN-MD 2013</vt:lpstr>
      <vt:lpstr>Recomendaciones de política de OIM para el DANMD</vt:lpstr>
      <vt:lpstr>PowerPoint Presentation</vt:lpstr>
    </vt:vector>
  </TitlesOfParts>
  <Company>IOM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sgutierrez@iom.int</dc:creator>
  <cp:lastModifiedBy>GUTIERREZ Salvador</cp:lastModifiedBy>
  <cp:revision>1281</cp:revision>
  <cp:lastPrinted>2013-06-25T13:27:03Z</cp:lastPrinted>
  <dcterms:created xsi:type="dcterms:W3CDTF">2004-09-01T14:41:56Z</dcterms:created>
  <dcterms:modified xsi:type="dcterms:W3CDTF">2013-06-25T13:27:06Z</dcterms:modified>
</cp:coreProperties>
</file>