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8"/>
  </p:notesMasterIdLst>
  <p:sldIdLst>
    <p:sldId id="286" r:id="rId2"/>
    <p:sldId id="288" r:id="rId3"/>
    <p:sldId id="293" r:id="rId4"/>
    <p:sldId id="289" r:id="rId5"/>
    <p:sldId id="294" r:id="rId6"/>
    <p:sldId id="292" r:id="rId7"/>
    <p:sldId id="295" r:id="rId8"/>
    <p:sldId id="307" r:id="rId9"/>
    <p:sldId id="297" r:id="rId10"/>
    <p:sldId id="298" r:id="rId11"/>
    <p:sldId id="299" r:id="rId12"/>
    <p:sldId id="302" r:id="rId13"/>
    <p:sldId id="303" r:id="rId14"/>
    <p:sldId id="305" r:id="rId15"/>
    <p:sldId id="306" r:id="rId16"/>
    <p:sldId id="308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ARDY Anna" initials="H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00"/>
    <a:srgbClr val="33CC33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47" d="100"/>
          <a:sy n="147" d="100"/>
        </p:scale>
        <p:origin x="-576" y="-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240"/>
    </p:cViewPr>
  </p:sorterViewPr>
  <p:notesViewPr>
    <p:cSldViewPr>
      <p:cViewPr varScale="1">
        <p:scale>
          <a:sx n="80" d="100"/>
          <a:sy n="80" d="100"/>
        </p:scale>
        <p:origin x="-1974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commentAuthors" Target="commentAuthors.xml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B535BD-8E47-4853-9762-96DEA584B5A7}" type="datetimeFigureOut">
              <a:rPr lang="en-GB" smtClean="0"/>
              <a:pPr/>
              <a:t>9/17/13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B414A2-F79C-4311-A8B4-85A0CF896D41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5320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BCC22-3F9D-4DE3-9D6A-07D4B1899CF4}" type="datetimeFigureOut">
              <a:rPr lang="en-US" smtClean="0"/>
              <a:pPr/>
              <a:t>9/17/13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2E76E-89F3-441F-B165-41BD9A00BC69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143" name="Picture 14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220400"/>
            <a:ext cx="3124200" cy="254884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BCC22-3F9D-4DE3-9D6A-07D4B1899CF4}" type="datetimeFigureOut">
              <a:rPr lang="en-US" smtClean="0"/>
              <a:pPr/>
              <a:t>9/17/13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2E76E-89F3-441F-B165-41BD9A00BC69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BCC22-3F9D-4DE3-9D6A-07D4B1899CF4}" type="datetimeFigureOut">
              <a:rPr lang="en-US" smtClean="0"/>
              <a:pPr/>
              <a:t>9/17/13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2E76E-89F3-441F-B165-41BD9A00BC69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BCC22-3F9D-4DE3-9D6A-07D4B1899CF4}" type="datetimeFigureOut">
              <a:rPr lang="en-US" smtClean="0"/>
              <a:pPr/>
              <a:t>9/17/13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2E76E-89F3-441F-B165-41BD9A00BC69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BCC22-3F9D-4DE3-9D6A-07D4B1899CF4}" type="datetimeFigureOut">
              <a:rPr lang="en-US" smtClean="0"/>
              <a:pPr/>
              <a:t>9/17/13</a:t>
            </a:fld>
            <a:endParaRPr lang="en-US" dirty="0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2E76E-89F3-441F-B165-41BD9A00BC69}" type="slidenum">
              <a:rPr lang="en-US" smtClean="0"/>
              <a:pPr/>
              <a:t>‹Nr.›</a:t>
            </a:fld>
            <a:endParaRPr lang="en-US" dirty="0"/>
          </a:p>
        </p:txBody>
      </p:sp>
      <p:pic>
        <p:nvPicPr>
          <p:cNvPr id="98" name="Picture 97"/>
          <p:cNvPicPr>
            <a:picLocks noChangeAspect="1"/>
          </p:cNvPicPr>
          <p:nvPr userDrawn="1"/>
        </p:nvPicPr>
        <p:blipFill>
          <a:blip r:embed="rId2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5151" y="4428185"/>
            <a:ext cx="2062285" cy="1682496"/>
          </a:xfrm>
          <a:prstGeom prst="rect">
            <a:avLst/>
          </a:prstGeom>
          <a:noFill/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BCC22-3F9D-4DE3-9D6A-07D4B1899CF4}" type="datetimeFigureOut">
              <a:rPr lang="en-US" smtClean="0"/>
              <a:pPr/>
              <a:t>9/17/13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2E76E-89F3-441F-B165-41BD9A00BC69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BCC22-3F9D-4DE3-9D6A-07D4B1899CF4}" type="datetimeFigureOut">
              <a:rPr lang="en-US" smtClean="0"/>
              <a:pPr/>
              <a:t>9/17/13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2E76E-89F3-441F-B165-41BD9A00BC69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BCC22-3F9D-4DE3-9D6A-07D4B1899CF4}" type="datetimeFigureOut">
              <a:rPr lang="en-US" smtClean="0"/>
              <a:pPr/>
              <a:t>9/17/13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2E76E-89F3-441F-B165-41BD9A00BC69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BCC22-3F9D-4DE3-9D6A-07D4B1899CF4}" type="datetimeFigureOut">
              <a:rPr lang="en-US" smtClean="0"/>
              <a:pPr/>
              <a:t>9/17/13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2E76E-89F3-441F-B165-41BD9A00BC69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BCC22-3F9D-4DE3-9D6A-07D4B1899CF4}" type="datetimeFigureOut">
              <a:rPr lang="en-US" smtClean="0"/>
              <a:pPr/>
              <a:t>9/17/13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2E76E-89F3-441F-B165-41BD9A00BC69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BCC22-3F9D-4DE3-9D6A-07D4B1899CF4}" type="datetimeFigureOut">
              <a:rPr lang="en-US" smtClean="0"/>
              <a:pPr/>
              <a:t>9/17/13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2E76E-89F3-441F-B165-41BD9A00BC69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0EBCC22-3F9D-4DE3-9D6A-07D4B1899CF4}" type="datetimeFigureOut">
              <a:rPr lang="en-US" smtClean="0"/>
              <a:pPr/>
              <a:t>9/17/13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F22E76E-89F3-441F-B165-41BD9A00BC69}" type="slidenum">
              <a:rPr lang="en-US" smtClean="0"/>
              <a:pPr/>
              <a:t>‹Nr.›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5136" y="916981"/>
            <a:ext cx="6158111" cy="5024037"/>
          </a:xfrm>
          <a:prstGeom prst="rect">
            <a:avLst/>
          </a:prstGeom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 anchorCtr="0">
            <a:noAutofit/>
          </a:bodyPr>
          <a:lstStyle/>
          <a:p>
            <a:pPr marL="0" indent="0" algn="ctr">
              <a:lnSpc>
                <a:spcPts val="3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None/>
            </a:pPr>
            <a:r>
              <a:rPr lang="en-GB" sz="3600" dirty="0" smtClean="0"/>
              <a:t>Public Policy on Return, Reintegration and Integration</a:t>
            </a:r>
            <a:endParaRPr lang="en-GB" dirty="0" smtClean="0"/>
          </a:p>
          <a:p>
            <a:pPr marL="0" indent="0" algn="ctr">
              <a:lnSpc>
                <a:spcPts val="3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None/>
            </a:pPr>
            <a:r>
              <a:rPr lang="en-GB" dirty="0" smtClean="0"/>
              <a:t>Regional Workshop on Policies, Practices and Conclusions for the Return, Reintegration and Integration of Migrants</a:t>
            </a:r>
          </a:p>
          <a:p>
            <a:pPr marL="0" indent="0" algn="ctr">
              <a:lnSpc>
                <a:spcPts val="3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None/>
            </a:pPr>
            <a:r>
              <a:rPr lang="en-GB" dirty="0" smtClean="0"/>
              <a:t>San José, Costa Rica, September 17-18,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71018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Autofit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Key Aspects in Return and Reintegration Policies (II)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229600" cy="4525963"/>
          </a:xfrm>
        </p:spPr>
        <p:txBody>
          <a:bodyPr anchor="ctr" anchorCtr="0">
            <a:noAutofit/>
          </a:bodyPr>
          <a:lstStyle/>
          <a:p>
            <a:pPr>
              <a:lnSpc>
                <a:spcPts val="3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Font typeface="Wingdings" pitchFamily="2" charset="2"/>
              <a:buChar char="Ø"/>
            </a:pPr>
            <a:r>
              <a:rPr lang="en-GB" sz="3200" dirty="0" smtClean="0"/>
              <a:t> Guidance upon arrival – accommodation, food;</a:t>
            </a:r>
          </a:p>
          <a:p>
            <a:pPr>
              <a:lnSpc>
                <a:spcPts val="3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Font typeface="Wingdings" pitchFamily="2" charset="2"/>
              <a:buChar char="Ø"/>
            </a:pPr>
            <a:r>
              <a:rPr lang="en-GB" sz="3200" dirty="0" smtClean="0"/>
              <a:t> Registering returned persons; </a:t>
            </a:r>
          </a:p>
          <a:p>
            <a:pPr>
              <a:lnSpc>
                <a:spcPts val="3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Font typeface="Wingdings" pitchFamily="2" charset="2"/>
              <a:buChar char="Ø"/>
            </a:pPr>
            <a:r>
              <a:rPr lang="en-GB" sz="3200" dirty="0" smtClean="0"/>
              <a:t>Employment services;</a:t>
            </a:r>
          </a:p>
          <a:p>
            <a:pPr>
              <a:lnSpc>
                <a:spcPts val="3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Font typeface="Wingdings" pitchFamily="2" charset="2"/>
              <a:buChar char="Ø"/>
            </a:pPr>
            <a:r>
              <a:rPr lang="en-GB" sz="3200" dirty="0" smtClean="0"/>
              <a:t> Guidance for productive investment and credit granting;</a:t>
            </a:r>
            <a:endParaRPr lang="en-GB" sz="3200" dirty="0" smtClean="0"/>
          </a:p>
          <a:p>
            <a:pPr>
              <a:lnSpc>
                <a:spcPts val="3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Font typeface="Wingdings" pitchFamily="2" charset="2"/>
              <a:buChar char="Ø"/>
            </a:pPr>
            <a:r>
              <a:rPr lang="en-GB" sz="3200" dirty="0" smtClean="0"/>
              <a:t>Facilitating access to housing, scholarships, and health care.  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8503477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Programmes to Support Returned Migrants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229600" cy="4525963"/>
          </a:xfrm>
        </p:spPr>
        <p:txBody>
          <a:bodyPr anchor="ctr" anchorCtr="0">
            <a:noAutofit/>
          </a:bodyPr>
          <a:lstStyle/>
          <a:p>
            <a:pPr marL="0" indent="0">
              <a:lnSpc>
                <a:spcPts val="3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None/>
            </a:pPr>
            <a:r>
              <a:rPr lang="en-GB" dirty="0" smtClean="0"/>
              <a:t>As receiving countries: Mexico, Guatemala, El Salvador, Nicaragua</a:t>
            </a:r>
          </a:p>
          <a:p>
            <a:pPr marL="0" indent="0">
              <a:lnSpc>
                <a:spcPts val="3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None/>
            </a:pPr>
            <a:r>
              <a:rPr lang="en-GB" dirty="0" smtClean="0"/>
              <a:t>As sending countries: Canada, Dominican Republic</a:t>
            </a:r>
          </a:p>
          <a:p>
            <a:pPr marL="0" indent="0">
              <a:lnSpc>
                <a:spcPts val="3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58580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5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Factors that Influence the Sustainability of Return and Reintegration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229600" cy="4525963"/>
          </a:xfrm>
        </p:spPr>
        <p:txBody>
          <a:bodyPr anchor="ctr" anchorCtr="0">
            <a:noAutofit/>
          </a:bodyPr>
          <a:lstStyle/>
          <a:p>
            <a:pPr>
              <a:lnSpc>
                <a:spcPts val="3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Font typeface="Wingdings" pitchFamily="2" charset="2"/>
              <a:buChar char="§"/>
            </a:pPr>
            <a:r>
              <a:rPr lang="en-GB" dirty="0" smtClean="0"/>
              <a:t>Length of stay and experience abroad;</a:t>
            </a:r>
          </a:p>
          <a:p>
            <a:pPr>
              <a:lnSpc>
                <a:spcPts val="3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Font typeface="Wingdings" pitchFamily="2" charset="2"/>
              <a:buChar char="§"/>
            </a:pPr>
            <a:r>
              <a:rPr lang="en-GB" dirty="0" smtClean="0"/>
              <a:t>Reason for returning (voluntary or forced);</a:t>
            </a:r>
          </a:p>
          <a:p>
            <a:pPr>
              <a:lnSpc>
                <a:spcPts val="3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Font typeface="Wingdings" pitchFamily="2" charset="2"/>
              <a:buChar char="§"/>
            </a:pPr>
            <a:r>
              <a:rPr lang="en-GB" dirty="0" smtClean="0"/>
              <a:t>Financial resources, family networks; </a:t>
            </a:r>
          </a:p>
          <a:p>
            <a:pPr>
              <a:lnSpc>
                <a:spcPts val="3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Font typeface="Wingdings" pitchFamily="2" charset="2"/>
              <a:buChar char="§"/>
            </a:pPr>
            <a:r>
              <a:rPr lang="en-GB" dirty="0" smtClean="0"/>
              <a:t>Location of return (rural or urban);</a:t>
            </a:r>
          </a:p>
          <a:p>
            <a:pPr>
              <a:lnSpc>
                <a:spcPts val="3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Font typeface="Wingdings" pitchFamily="2" charset="2"/>
              <a:buChar char="§"/>
            </a:pPr>
            <a:r>
              <a:rPr lang="en-GB" dirty="0" smtClean="0"/>
              <a:t>Education, skills, experience;</a:t>
            </a:r>
          </a:p>
          <a:p>
            <a:pPr>
              <a:lnSpc>
                <a:spcPts val="3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Font typeface="Wingdings" pitchFamily="2" charset="2"/>
              <a:buChar char="§"/>
            </a:pPr>
            <a:r>
              <a:rPr lang="en-GB" dirty="0" smtClean="0"/>
              <a:t>Psychosocial support and expectations.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16076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5400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 smtClean="0"/>
              <a:t>Real Reintegration </a:t>
            </a:r>
            <a:r>
              <a:rPr lang="en-GB" dirty="0" smtClean="0"/>
              <a:t>(and Integration)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229600" cy="4525963"/>
          </a:xfrm>
        </p:spPr>
        <p:txBody>
          <a:bodyPr anchor="ctr" anchorCtr="0">
            <a:noAutofit/>
          </a:bodyPr>
          <a:lstStyle/>
          <a:p>
            <a:pPr>
              <a:lnSpc>
                <a:spcPts val="3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Font typeface="Wingdings" pitchFamily="2" charset="2"/>
              <a:buChar char="Ø"/>
            </a:pPr>
            <a:r>
              <a:rPr lang="en-GB" dirty="0" smtClean="0"/>
              <a:t> Access to the labour market;</a:t>
            </a:r>
          </a:p>
          <a:p>
            <a:pPr>
              <a:lnSpc>
                <a:spcPts val="3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Font typeface="Wingdings" pitchFamily="2" charset="2"/>
              <a:buChar char="Ø"/>
            </a:pPr>
            <a:r>
              <a:rPr lang="en-GB" dirty="0" smtClean="0"/>
              <a:t> Access to education;</a:t>
            </a:r>
          </a:p>
          <a:p>
            <a:pPr>
              <a:lnSpc>
                <a:spcPts val="3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Font typeface="Wingdings" pitchFamily="2" charset="2"/>
              <a:buChar char="Ø"/>
            </a:pPr>
            <a:r>
              <a:rPr lang="en-GB" dirty="0" smtClean="0"/>
              <a:t> Self-employment, microcredit, training; </a:t>
            </a:r>
          </a:p>
          <a:p>
            <a:pPr>
              <a:lnSpc>
                <a:spcPts val="3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Font typeface="Wingdings" pitchFamily="2" charset="2"/>
              <a:buChar char="Ø"/>
            </a:pPr>
            <a:r>
              <a:rPr lang="en-GB" dirty="0" smtClean="0"/>
              <a:t>Certification of competencies, recognition of diplomas/degrees; </a:t>
            </a:r>
          </a:p>
          <a:p>
            <a:pPr>
              <a:lnSpc>
                <a:spcPts val="3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Font typeface="Wingdings" pitchFamily="2" charset="2"/>
              <a:buChar char="Ø"/>
            </a:pPr>
            <a:r>
              <a:rPr lang="en-GB" dirty="0" smtClean="0"/>
              <a:t>Pension portability;</a:t>
            </a:r>
          </a:p>
          <a:p>
            <a:pPr>
              <a:lnSpc>
                <a:spcPts val="3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Font typeface="Wingdings" pitchFamily="2" charset="2"/>
              <a:buChar char="Ø"/>
            </a:pPr>
            <a:r>
              <a:rPr lang="en-GB" dirty="0" smtClean="0"/>
              <a:t> Access to public services;</a:t>
            </a:r>
          </a:p>
          <a:p>
            <a:pPr>
              <a:lnSpc>
                <a:spcPts val="3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Font typeface="Wingdings" pitchFamily="2" charset="2"/>
              <a:buChar char="Ø"/>
            </a:pPr>
            <a:r>
              <a:rPr lang="en-GB" dirty="0" smtClean="0"/>
              <a:t> Psychosocial support.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5719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5400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 smtClean="0"/>
              <a:t>Final Reflections (I)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229600" cy="4525963"/>
          </a:xfrm>
        </p:spPr>
        <p:txBody>
          <a:bodyPr anchor="ctr" anchorCtr="0">
            <a:noAutofit/>
          </a:bodyPr>
          <a:lstStyle/>
          <a:p>
            <a:pPr marL="0" indent="0">
              <a:lnSpc>
                <a:spcPts val="3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None/>
            </a:pPr>
            <a:r>
              <a:rPr lang="en-GB" dirty="0" smtClean="0"/>
              <a:t>Differentiating between facilitation or initial assistance and effective long-term reintegration. </a:t>
            </a:r>
          </a:p>
          <a:p>
            <a:pPr marL="0" indent="0">
              <a:lnSpc>
                <a:spcPts val="3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None/>
            </a:pPr>
            <a:r>
              <a:rPr lang="en-GB" dirty="0" smtClean="0"/>
              <a:t>The success depends on political will as well as </a:t>
            </a:r>
            <a:r>
              <a:rPr lang="en-GB" dirty="0" smtClean="0"/>
              <a:t>human and financial resources. </a:t>
            </a:r>
          </a:p>
          <a:p>
            <a:pPr marL="0" indent="0">
              <a:lnSpc>
                <a:spcPts val="3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None/>
            </a:pPr>
            <a:r>
              <a:rPr lang="en-GB" dirty="0"/>
              <a:t>S</a:t>
            </a:r>
            <a:r>
              <a:rPr lang="en-GB" dirty="0" smtClean="0"/>
              <a:t>trong inter-institutional coordination is required.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42739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5400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 smtClean="0"/>
              <a:t>Final Reflections (II)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229600" cy="4525963"/>
          </a:xfrm>
        </p:spPr>
        <p:txBody>
          <a:bodyPr anchor="ctr" anchorCtr="0">
            <a:noAutofit/>
          </a:bodyPr>
          <a:lstStyle/>
          <a:p>
            <a:pPr marL="457200" indent="-342900">
              <a:lnSpc>
                <a:spcPts val="3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</a:pPr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link between the assistance provided before departure in the country of destination and the assistance provided during reintegration in the country of origin should be promoted</a:t>
            </a: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GB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342900">
              <a:lnSpc>
                <a:spcPts val="3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</a:pP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ffective reintegration involves addressing the underlying causes of migration through assistance for reintegration </a:t>
            </a:r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within the context of the country of origin and </a:t>
            </a:r>
            <a:r>
              <a:rPr lang="en-GB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balanced support between returned migrants and receiving communities. </a:t>
            </a:r>
          </a:p>
          <a:p>
            <a:pPr marL="457200" lvl="1" indent="-342900">
              <a:lnSpc>
                <a:spcPts val="3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</a:pPr>
            <a:r>
              <a:rPr lang="en-GB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Effective reintegration involves providing services for migrants in vulnerable situations (unaccompanied boys, girls and adolescents, victims of trafficking, migrants with medical conditions, etc.).</a:t>
            </a:r>
            <a:endParaRPr lang="en-GB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212125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5400"/>
            <a:ext cx="8229600" cy="1143000"/>
          </a:xfrm>
        </p:spPr>
        <p:txBody>
          <a:bodyPr>
            <a:normAutofit/>
          </a:bodyPr>
          <a:lstStyle/>
          <a:p>
            <a:r>
              <a:rPr lang="es-ES_tradnl" dirty="0" smtClean="0"/>
              <a:t> 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229600" cy="4525963"/>
          </a:xfrm>
        </p:spPr>
        <p:txBody>
          <a:bodyPr anchor="ctr" anchorCtr="0">
            <a:noAutofit/>
          </a:bodyPr>
          <a:lstStyle/>
          <a:p>
            <a:pPr marL="114300" indent="0" algn="ctr">
              <a:lnSpc>
                <a:spcPts val="3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None/>
            </a:pPr>
            <a:r>
              <a:rPr lang="en-GB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</a:t>
            </a:r>
            <a:endParaRPr lang="en-GB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338199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 smtClean="0"/>
              <a:t>Key Definitions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153400" cy="4754563"/>
          </a:xfrm>
        </p:spPr>
        <p:txBody>
          <a:bodyPr anchor="ctr" anchorCtr="0">
            <a:noAutofit/>
          </a:bodyPr>
          <a:lstStyle/>
          <a:p>
            <a:pPr marL="0" indent="0">
              <a:lnSpc>
                <a:spcPts val="3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None/>
            </a:pPr>
            <a:endParaRPr lang="en-GB" dirty="0" smtClean="0"/>
          </a:p>
          <a:p>
            <a:pPr marL="0" indent="0">
              <a:lnSpc>
                <a:spcPts val="3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None/>
            </a:pPr>
            <a:r>
              <a:rPr lang="en-GB" dirty="0" smtClean="0"/>
              <a:t>1. </a:t>
            </a:r>
            <a:r>
              <a:rPr lang="en-GB" u="sng" dirty="0" smtClean="0"/>
              <a:t>Integration</a:t>
            </a:r>
            <a:r>
              <a:rPr lang="en-GB" dirty="0" smtClean="0"/>
              <a:t>: A</a:t>
            </a:r>
            <a:r>
              <a:rPr lang="en-GB" dirty="0" smtClean="0"/>
              <a:t> p</a:t>
            </a:r>
            <a:r>
              <a:rPr lang="en-GB" dirty="0" smtClean="0"/>
              <a:t>rocess  whereby individual migrants and groups of migrants are accepted in a </a:t>
            </a:r>
            <a:r>
              <a:rPr lang="en-GB" dirty="0" smtClean="0"/>
              <a:t>society. Integration is a shared responsibility of migrants, the receiving government, institutions and communities</a:t>
            </a:r>
            <a:r>
              <a:rPr lang="en-GB" dirty="0" smtClean="0"/>
              <a:t>.</a:t>
            </a:r>
          </a:p>
          <a:p>
            <a:pPr marL="0" indent="0">
              <a:lnSpc>
                <a:spcPts val="3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None/>
            </a:pPr>
            <a:r>
              <a:rPr lang="en-GB" dirty="0" smtClean="0"/>
              <a:t>2. </a:t>
            </a:r>
            <a:r>
              <a:rPr lang="en-GB" u="sng" dirty="0" smtClean="0"/>
              <a:t>Return</a:t>
            </a:r>
            <a:r>
              <a:rPr lang="en-GB" dirty="0" smtClean="0"/>
              <a:t>: The return of an international migrant to the country of origin with the </a:t>
            </a:r>
            <a:r>
              <a:rPr lang="en-GB" dirty="0" smtClean="0"/>
              <a:t>intention of re-establishing residence in the </a:t>
            </a:r>
            <a:r>
              <a:rPr lang="en-GB" dirty="0" smtClean="0"/>
              <a:t>country of origin.</a:t>
            </a:r>
          </a:p>
          <a:p>
            <a:pPr marL="0" indent="0">
              <a:lnSpc>
                <a:spcPts val="3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None/>
            </a:pPr>
            <a:r>
              <a:rPr lang="en-GB" dirty="0" smtClean="0"/>
              <a:t>3. </a:t>
            </a:r>
            <a:r>
              <a:rPr lang="en-GB" u="sng" dirty="0" smtClean="0"/>
              <a:t>Reintegration:</a:t>
            </a:r>
            <a:r>
              <a:rPr lang="en-GB" dirty="0"/>
              <a:t> </a:t>
            </a:r>
            <a:r>
              <a:rPr lang="en-GB" dirty="0" smtClean="0"/>
              <a:t>Re-inclusion or reincorporation </a:t>
            </a:r>
            <a:r>
              <a:rPr lang="en-GB" dirty="0" smtClean="0"/>
              <a:t>of a person into a group or </a:t>
            </a:r>
            <a:r>
              <a:rPr lang="en-GB" dirty="0" smtClean="0"/>
              <a:t>a </a:t>
            </a:r>
            <a:r>
              <a:rPr lang="en-GB" dirty="0" smtClean="0"/>
              <a:t>process</a:t>
            </a:r>
            <a:r>
              <a:rPr lang="en-GB" dirty="0"/>
              <a:t> </a:t>
            </a:r>
            <a:r>
              <a:rPr lang="en-GB" dirty="0" smtClean="0"/>
              <a:t>–</a:t>
            </a:r>
            <a:r>
              <a:rPr lang="en-GB" dirty="0" smtClean="0"/>
              <a:t> for example, a migrant into the society in the country of origin. Includes family, social, economic and cultural reintegration.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8872665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Initial Reflections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229600" cy="4525963"/>
          </a:xfrm>
        </p:spPr>
        <p:txBody>
          <a:bodyPr anchor="ctr" anchorCtr="0">
            <a:noAutofit/>
          </a:bodyPr>
          <a:lstStyle/>
          <a:p>
            <a:pPr>
              <a:lnSpc>
                <a:spcPts val="3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Font typeface="Wingdings" pitchFamily="2" charset="2"/>
              <a:buChar char="§"/>
            </a:pPr>
            <a:r>
              <a:rPr lang="en-GB" dirty="0" smtClean="0"/>
              <a:t>Returning is a right: </a:t>
            </a:r>
            <a:r>
              <a:rPr lang="en-GB" dirty="0" smtClean="0"/>
              <a:t>Universal Declaration of Human Rights </a:t>
            </a:r>
            <a:r>
              <a:rPr lang="en-GB" dirty="0" smtClean="0"/>
              <a:t>(1948). Article 13. “Every person has the right to (…) return to his country”.</a:t>
            </a:r>
          </a:p>
          <a:p>
            <a:pPr>
              <a:lnSpc>
                <a:spcPts val="3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Font typeface="Wingdings" pitchFamily="2" charset="2"/>
              <a:buChar char="§"/>
            </a:pPr>
            <a:r>
              <a:rPr lang="en-GB" dirty="0" smtClean="0"/>
              <a:t>Returned migrants can contribute to development in the country of origin or, as a minimum, help to meet labour needs. </a:t>
            </a:r>
          </a:p>
          <a:p>
            <a:pPr>
              <a:lnSpc>
                <a:spcPts val="3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Font typeface="Wingdings" pitchFamily="2" charset="2"/>
              <a:buChar char="§"/>
            </a:pPr>
            <a:r>
              <a:rPr lang="en-GB" dirty="0" smtClean="0"/>
              <a:t>Various </a:t>
            </a:r>
            <a:r>
              <a:rPr lang="en-GB" dirty="0" smtClean="0"/>
              <a:t>motives for returning</a:t>
            </a:r>
            <a:r>
              <a:rPr lang="en-GB" dirty="0" smtClean="0"/>
              <a:t>: having accumulated savings, retiring from productive life, non-adaptation, failed labour integration, reasons relating to family, deportation. </a:t>
            </a:r>
          </a:p>
          <a:p>
            <a:pPr>
              <a:lnSpc>
                <a:spcPts val="3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Font typeface="Wingdings" pitchFamily="2" charset="2"/>
              <a:buChar char="§"/>
            </a:pPr>
            <a:r>
              <a:rPr lang="en-GB" dirty="0" smtClean="0"/>
              <a:t>Is return without reintegration u</a:t>
            </a:r>
            <a:r>
              <a:rPr lang="en-GB" dirty="0" smtClean="0"/>
              <a:t>seful for migrants and society?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9877527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5400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 smtClean="0"/>
              <a:t>A Few Starting Points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229600" cy="4525963"/>
          </a:xfrm>
        </p:spPr>
        <p:txBody>
          <a:bodyPr anchor="ctr" anchorCtr="0">
            <a:noAutofit/>
          </a:bodyPr>
          <a:lstStyle/>
          <a:p>
            <a:pPr marL="0" indent="0">
              <a:lnSpc>
                <a:spcPts val="3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None/>
            </a:pPr>
            <a:r>
              <a:rPr lang="en-GB" dirty="0" smtClean="0"/>
              <a:t>Migration and return are inseparable – as a reality or as a potential alternative.</a:t>
            </a:r>
          </a:p>
          <a:p>
            <a:pPr marL="0" indent="0">
              <a:lnSpc>
                <a:spcPts val="3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None/>
            </a:pPr>
            <a:r>
              <a:rPr lang="en-GB" dirty="0" smtClean="0"/>
              <a:t>Return is a desirable objective for societies of origin when they identify loss of qualified labour. </a:t>
            </a:r>
          </a:p>
          <a:p>
            <a:pPr marL="0" indent="0">
              <a:lnSpc>
                <a:spcPts val="3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None/>
            </a:pPr>
            <a:r>
              <a:rPr lang="en-GB" dirty="0" smtClean="0"/>
              <a:t>Return is not a new phenomenon; return migration </a:t>
            </a:r>
            <a:r>
              <a:rPr lang="en-GB" dirty="0" smtClean="0"/>
              <a:t>has occurred for decades and has increased in recent years</a:t>
            </a:r>
            <a:r>
              <a:rPr lang="en-GB" dirty="0" smtClean="0"/>
              <a:t>. 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41206197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5400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 smtClean="0"/>
              <a:t>Measuring Return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229600" cy="4525963"/>
          </a:xfrm>
        </p:spPr>
        <p:txBody>
          <a:bodyPr anchor="ctr" anchorCtr="0">
            <a:noAutofit/>
          </a:bodyPr>
          <a:lstStyle/>
          <a:p>
            <a:pPr marL="0" indent="0">
              <a:lnSpc>
                <a:spcPts val="3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None/>
            </a:pPr>
            <a:r>
              <a:rPr lang="en-GB" sz="3200" dirty="0" smtClean="0"/>
              <a:t>Return is not a new phenomenon, it has been experienced for decades and has increased in recent years. It is </a:t>
            </a:r>
            <a:r>
              <a:rPr lang="en-GB" sz="3200" dirty="0" smtClean="0"/>
              <a:t>difficult to measure</a:t>
            </a:r>
            <a:r>
              <a:rPr lang="en-GB" sz="3200" dirty="0" smtClean="0"/>
              <a:t>:</a:t>
            </a:r>
          </a:p>
          <a:p>
            <a:pPr>
              <a:lnSpc>
                <a:spcPts val="3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Font typeface="Wingdings" pitchFamily="2" charset="2"/>
              <a:buChar char="§"/>
            </a:pPr>
            <a:r>
              <a:rPr lang="en-GB" sz="3200" dirty="0" smtClean="0"/>
              <a:t>Dispersed data sources;</a:t>
            </a:r>
          </a:p>
          <a:p>
            <a:pPr>
              <a:lnSpc>
                <a:spcPts val="3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Font typeface="Wingdings" pitchFamily="2" charset="2"/>
              <a:buChar char="§"/>
            </a:pPr>
            <a:r>
              <a:rPr lang="en-GB" sz="3200" dirty="0" smtClean="0"/>
              <a:t>Difficulty to compare data;</a:t>
            </a:r>
          </a:p>
          <a:p>
            <a:pPr>
              <a:lnSpc>
                <a:spcPts val="3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Font typeface="Wingdings" pitchFamily="2" charset="2"/>
              <a:buChar char="§"/>
            </a:pPr>
            <a:r>
              <a:rPr lang="en-GB" sz="3200" dirty="0" smtClean="0"/>
              <a:t>Limitations in identifying the volume of irregular migration, including return.  </a:t>
            </a:r>
            <a:endParaRPr lang="en-GB" sz="3200" dirty="0" smtClean="0"/>
          </a:p>
        </p:txBody>
      </p:sp>
    </p:spTree>
    <p:extLst>
      <p:ext uri="{BB962C8B-B14F-4D97-AF65-F5344CB8AC3E}">
        <p14:creationId xmlns:p14="http://schemas.microsoft.com/office/powerpoint/2010/main" val="9587442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5400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 smtClean="0"/>
              <a:t>Return Today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229600" cy="4525963"/>
          </a:xfrm>
        </p:spPr>
        <p:txBody>
          <a:bodyPr anchor="ctr" anchorCtr="0">
            <a:noAutofit/>
          </a:bodyPr>
          <a:lstStyle/>
          <a:p>
            <a:pPr marL="0" indent="0">
              <a:lnSpc>
                <a:spcPts val="3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None/>
            </a:pPr>
            <a:r>
              <a:rPr lang="en-GB" dirty="0" smtClean="0"/>
              <a:t>Out-migration flows from Latin America and the Caribbean (LAC) to traditional destinations (North America and Europe) tend to decrease</a:t>
            </a:r>
            <a:r>
              <a:rPr lang="en-GB" dirty="0"/>
              <a:t>.</a:t>
            </a:r>
            <a:endParaRPr lang="en-GB" dirty="0" smtClean="0"/>
          </a:p>
          <a:p>
            <a:pPr marL="0" indent="0">
              <a:lnSpc>
                <a:spcPts val="3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None/>
            </a:pPr>
            <a:r>
              <a:rPr lang="en-GB" dirty="0" smtClean="0"/>
              <a:t>Today, 500,000 migrants return to Central America each year. </a:t>
            </a:r>
          </a:p>
          <a:p>
            <a:pPr marL="0" indent="0">
              <a:lnSpc>
                <a:spcPts val="3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None/>
            </a:pPr>
            <a:r>
              <a:rPr lang="en-GB" dirty="0" smtClean="0"/>
              <a:t>Few countries exist </a:t>
            </a:r>
            <a:r>
              <a:rPr lang="en-GB" dirty="0" smtClean="0"/>
              <a:t>in LAC </a:t>
            </a:r>
            <a:r>
              <a:rPr lang="en-GB" dirty="0" smtClean="0"/>
              <a:t>where a comprehensive return and reintegration is in place for their nationals.</a:t>
            </a:r>
          </a:p>
          <a:p>
            <a:pPr marL="0" indent="0">
              <a:lnSpc>
                <a:spcPts val="3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None/>
            </a:pPr>
            <a:r>
              <a:rPr lang="en-GB" dirty="0" smtClean="0"/>
              <a:t>Voluntary assisted return programmes from countries of destination exist </a:t>
            </a:r>
            <a:r>
              <a:rPr lang="en-GB" dirty="0" smtClean="0"/>
              <a:t>(for example, Canada and European countries).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8948079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5400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 smtClean="0"/>
              <a:t>Characteristics of the Return (</a:t>
            </a:r>
            <a:r>
              <a:rPr lang="en-GB" dirty="0" smtClean="0"/>
              <a:t>I)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229600" cy="4525963"/>
          </a:xfrm>
        </p:spPr>
        <p:txBody>
          <a:bodyPr anchor="ctr" anchorCtr="0">
            <a:noAutofit/>
          </a:bodyPr>
          <a:lstStyle/>
          <a:p>
            <a:pPr marL="0" indent="0">
              <a:lnSpc>
                <a:spcPts val="3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None/>
            </a:pPr>
            <a:r>
              <a:rPr lang="en-GB" dirty="0" smtClean="0"/>
              <a:t>In most cases, migrants returning to Central </a:t>
            </a:r>
            <a:r>
              <a:rPr lang="en-GB" dirty="0" smtClean="0"/>
              <a:t>America and Mexico are forced to return. </a:t>
            </a:r>
            <a:endParaRPr lang="en-GB" dirty="0" smtClean="0"/>
          </a:p>
          <a:p>
            <a:pPr marL="0" indent="0">
              <a:lnSpc>
                <a:spcPts val="3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None/>
            </a:pPr>
            <a:r>
              <a:rPr lang="en-GB" dirty="0" smtClean="0"/>
              <a:t>In some cases, migrants that are forced to return had been well established in the country of destination. </a:t>
            </a:r>
          </a:p>
          <a:p>
            <a:pPr marL="0" indent="0">
              <a:lnSpc>
                <a:spcPts val="3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None/>
            </a:pPr>
            <a:r>
              <a:rPr lang="en-GB" dirty="0" smtClean="0"/>
              <a:t>The majority of </a:t>
            </a:r>
            <a:r>
              <a:rPr lang="en-GB" dirty="0" smtClean="0"/>
              <a:t>returning migrants are men.</a:t>
            </a:r>
            <a:endParaRPr lang="en-GB" dirty="0" smtClean="0"/>
          </a:p>
          <a:p>
            <a:pPr marL="0" indent="0">
              <a:lnSpc>
                <a:spcPts val="3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None/>
            </a:pPr>
            <a:r>
              <a:rPr lang="en-GB" dirty="0" smtClean="0"/>
              <a:t>Return leads to situations of marginalization similar to those that led to initial migration. 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3689597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5400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 smtClean="0"/>
              <a:t>Characteristics of the Return (</a:t>
            </a:r>
            <a:r>
              <a:rPr lang="en-GB" dirty="0" smtClean="0"/>
              <a:t>II)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229600" cy="4525963"/>
          </a:xfrm>
        </p:spPr>
        <p:txBody>
          <a:bodyPr anchor="ctr" anchorCtr="0">
            <a:noAutofit/>
          </a:bodyPr>
          <a:lstStyle/>
          <a:p>
            <a:pPr marL="0" indent="0">
              <a:lnSpc>
                <a:spcPts val="3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None/>
            </a:pPr>
            <a:r>
              <a:rPr lang="en-GB" dirty="0" smtClean="0"/>
              <a:t>Few </a:t>
            </a:r>
            <a:r>
              <a:rPr lang="en-GB" dirty="0"/>
              <a:t>countries exist in LAC </a:t>
            </a:r>
            <a:r>
              <a:rPr lang="en-GB" dirty="0" smtClean="0"/>
              <a:t>where </a:t>
            </a:r>
            <a:r>
              <a:rPr lang="en-GB" dirty="0"/>
              <a:t>a comprehensive return and reintegration </a:t>
            </a:r>
            <a:r>
              <a:rPr lang="en-GB" dirty="0" smtClean="0"/>
              <a:t>is in </a:t>
            </a:r>
            <a:r>
              <a:rPr lang="en-GB" dirty="0"/>
              <a:t>place for their </a:t>
            </a:r>
            <a:r>
              <a:rPr lang="en-GB" dirty="0" smtClean="0"/>
              <a:t>nationals.</a:t>
            </a:r>
          </a:p>
          <a:p>
            <a:pPr marL="0" indent="0">
              <a:lnSpc>
                <a:spcPts val="3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None/>
            </a:pPr>
            <a:r>
              <a:rPr lang="en-GB" dirty="0" smtClean="0"/>
              <a:t>Voluntary assisted return programmes in countries of destination are not necessarily complemented by processes to promote medium- to long-term reintegration in receiving countries</a:t>
            </a:r>
            <a:r>
              <a:rPr lang="en-GB" dirty="0" smtClean="0"/>
              <a:t>.</a:t>
            </a:r>
          </a:p>
          <a:p>
            <a:pPr marL="0" indent="0">
              <a:lnSpc>
                <a:spcPts val="3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None/>
            </a:pPr>
            <a:r>
              <a:rPr lang="en-GB" dirty="0" smtClean="0"/>
              <a:t>Limited mechanisms for monitoring reintegration.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9413185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8229600" cy="1143000"/>
          </a:xfrm>
        </p:spPr>
        <p:txBody>
          <a:bodyPr>
            <a:noAutofit/>
          </a:bodyPr>
          <a:lstStyle/>
          <a:p>
            <a:r>
              <a:rPr lang="en-GB" dirty="0" smtClean="0"/>
              <a:t>Key Aspects in Return and Reintegration Policies (I)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229600" cy="4525963"/>
          </a:xfrm>
        </p:spPr>
        <p:txBody>
          <a:bodyPr anchor="ctr" anchorCtr="0">
            <a:noAutofit/>
          </a:bodyPr>
          <a:lstStyle/>
          <a:p>
            <a:pPr>
              <a:lnSpc>
                <a:spcPts val="3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Font typeface="Wingdings" pitchFamily="2" charset="2"/>
              <a:buChar char="Ø"/>
            </a:pPr>
            <a:r>
              <a:rPr lang="en-GB" sz="3200" dirty="0" smtClean="0"/>
              <a:t> Disseminating information about available services; </a:t>
            </a:r>
          </a:p>
          <a:p>
            <a:pPr>
              <a:lnSpc>
                <a:spcPts val="3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Font typeface="Wingdings" pitchFamily="2" charset="2"/>
              <a:buChar char="Ø"/>
            </a:pPr>
            <a:r>
              <a:rPr lang="en-GB" sz="3200" dirty="0" smtClean="0"/>
              <a:t>Providing information on employment opportunities;</a:t>
            </a:r>
          </a:p>
          <a:p>
            <a:pPr>
              <a:lnSpc>
                <a:spcPts val="3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Font typeface="Wingdings" pitchFamily="2" charset="2"/>
              <a:buChar char="Ø"/>
            </a:pPr>
            <a:r>
              <a:rPr lang="en-GB" sz="3200" dirty="0" smtClean="0"/>
              <a:t> Facilitating transportation;</a:t>
            </a:r>
          </a:p>
          <a:p>
            <a:pPr>
              <a:lnSpc>
                <a:spcPts val="3000"/>
              </a:lnSpc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Font typeface="Wingdings" pitchFamily="2" charset="2"/>
              <a:buChar char="Ø"/>
            </a:pPr>
            <a:r>
              <a:rPr lang="en-GB" sz="3200" dirty="0" smtClean="0"/>
              <a:t> Granting financial support and subsidies.  </a:t>
            </a:r>
            <a:endParaRPr lang="en-GB" sz="3200" dirty="0" smtClean="0"/>
          </a:p>
        </p:txBody>
      </p:sp>
    </p:spTree>
    <p:extLst>
      <p:ext uri="{BB962C8B-B14F-4D97-AF65-F5344CB8AC3E}">
        <p14:creationId xmlns:p14="http://schemas.microsoft.com/office/powerpoint/2010/main" val="29023527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hatch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1860</TotalTime>
  <Words>877</Words>
  <Application>Microsoft Macintosh PowerPoint</Application>
  <PresentationFormat>Presentación en pantalla (4:3)</PresentationFormat>
  <Paragraphs>76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7" baseType="lpstr">
      <vt:lpstr>Thatch</vt:lpstr>
      <vt:lpstr> </vt:lpstr>
      <vt:lpstr>Key Definitions</vt:lpstr>
      <vt:lpstr>   Initial Reflections</vt:lpstr>
      <vt:lpstr>A Few Starting Points</vt:lpstr>
      <vt:lpstr>Measuring Return</vt:lpstr>
      <vt:lpstr>Return Today</vt:lpstr>
      <vt:lpstr>Characteristics of the Return (I)</vt:lpstr>
      <vt:lpstr>Characteristics of the Return (II)</vt:lpstr>
      <vt:lpstr>Key Aspects in Return and Reintegration Policies (I)</vt:lpstr>
      <vt:lpstr>  Key Aspects in Return and Reintegration Policies (II)</vt:lpstr>
      <vt:lpstr>  Programmes to Support Returned Migrants</vt:lpstr>
      <vt:lpstr>Factors that Influence the Sustainability of Return and Reintegration</vt:lpstr>
      <vt:lpstr>Real Reintegration (and Integration)</vt:lpstr>
      <vt:lpstr>Final Reflections (I)</vt:lpstr>
      <vt:lpstr>Final Reflections (II)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Cato</dc:creator>
  <cp:lastModifiedBy>Christiane Lehnhoff</cp:lastModifiedBy>
  <cp:revision>172</cp:revision>
  <dcterms:created xsi:type="dcterms:W3CDTF">2012-06-18T07:37:23Z</dcterms:created>
  <dcterms:modified xsi:type="dcterms:W3CDTF">2013-09-17T20:52:25Z</dcterms:modified>
</cp:coreProperties>
</file>