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8"/>
  </p:notesMasterIdLst>
  <p:sldIdLst>
    <p:sldId id="286" r:id="rId2"/>
    <p:sldId id="288" r:id="rId3"/>
    <p:sldId id="293" r:id="rId4"/>
    <p:sldId id="289" r:id="rId5"/>
    <p:sldId id="294" r:id="rId6"/>
    <p:sldId id="292" r:id="rId7"/>
    <p:sldId id="295" r:id="rId8"/>
    <p:sldId id="307" r:id="rId9"/>
    <p:sldId id="297" r:id="rId10"/>
    <p:sldId id="298" r:id="rId11"/>
    <p:sldId id="299" r:id="rId12"/>
    <p:sldId id="302" r:id="rId13"/>
    <p:sldId id="303" r:id="rId14"/>
    <p:sldId id="305" r:id="rId15"/>
    <p:sldId id="306" r:id="rId16"/>
    <p:sldId id="30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RDY Anna" initials="H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33CC33"/>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98"/>
      </p:cViewPr>
      <p:guideLst>
        <p:guide orient="horz" pos="2160"/>
        <p:guide pos="2880"/>
      </p:guideLst>
    </p:cSldViewPr>
  </p:slideViewPr>
  <p:notesTextViewPr>
    <p:cViewPr>
      <p:scale>
        <a:sx n="1" d="1"/>
        <a:sy n="1" d="1"/>
      </p:scale>
      <p:origin x="0" y="0"/>
    </p:cViewPr>
  </p:notesTextViewPr>
  <p:sorterViewPr>
    <p:cViewPr>
      <p:scale>
        <a:sx n="150" d="100"/>
        <a:sy n="150" d="100"/>
      </p:scale>
      <p:origin x="0" y="240"/>
    </p:cViewPr>
  </p:sorterViewPr>
  <p:notesViewPr>
    <p:cSldViewPr>
      <p:cViewPr varScale="1">
        <p:scale>
          <a:sx n="80" d="100"/>
          <a:sy n="80" d="100"/>
        </p:scale>
        <p:origin x="-197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B535BD-8E47-4853-9762-96DEA584B5A7}" type="datetimeFigureOut">
              <a:rPr lang="en-GB" smtClean="0"/>
              <a:pPr/>
              <a:t>17/09/2013</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B414A2-F79C-4311-A8B4-85A0CF896D41}" type="slidenum">
              <a:rPr lang="en-GB" smtClean="0"/>
              <a:pPr/>
              <a:t>‹#›</a:t>
            </a:fld>
            <a:endParaRPr lang="en-GB" dirty="0"/>
          </a:p>
        </p:txBody>
      </p:sp>
    </p:spTree>
    <p:extLst>
      <p:ext uri="{BB962C8B-B14F-4D97-AF65-F5344CB8AC3E}">
        <p14:creationId xmlns:p14="http://schemas.microsoft.com/office/powerpoint/2010/main" val="1255320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B0EBCC22-3F9D-4DE3-9D6A-07D4B1899CF4}"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22E76E-89F3-441F-B165-41BD9A00BC69}" type="slidenum">
              <a:rPr lang="en-US" smtClean="0"/>
              <a:pPr/>
              <a:t>‹#›</a:t>
            </a:fld>
            <a:endParaRPr lang="en-US" dirty="0"/>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143" name="Picture 14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0" y="2220400"/>
            <a:ext cx="3124200" cy="2548849"/>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EBCC22-3F9D-4DE3-9D6A-07D4B1899CF4}"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22E76E-89F3-441F-B165-41BD9A00BC6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EBCC22-3F9D-4DE3-9D6A-07D4B1899CF4}"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22E76E-89F3-441F-B165-41BD9A00BC6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0EBCC22-3F9D-4DE3-9D6A-07D4B1899CF4}" type="datetimeFigureOut">
              <a:rPr lang="en-US" smtClean="0"/>
              <a:pPr/>
              <a:t>9/17/2013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22E76E-89F3-441F-B165-41BD9A00BC6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B0EBCC22-3F9D-4DE3-9D6A-07D4B1899CF4}" type="datetimeFigureOut">
              <a:rPr lang="en-US" smtClean="0"/>
              <a:pPr/>
              <a:t>9/17/2013</a:t>
            </a:fld>
            <a:endParaRPr lang="en-US" dirty="0"/>
          </a:p>
        </p:txBody>
      </p:sp>
      <p:sp>
        <p:nvSpPr>
          <p:cNvPr id="91" name="Footer Placeholder 90"/>
          <p:cNvSpPr>
            <a:spLocks noGrp="1"/>
          </p:cNvSpPr>
          <p:nvPr>
            <p:ph type="ftr" sz="quarter" idx="11"/>
          </p:nvPr>
        </p:nvSpPr>
        <p:spPr/>
        <p:txBody>
          <a:bodyPr/>
          <a:lstStyle/>
          <a:p>
            <a:endParaRPr lang="en-US" dirty="0"/>
          </a:p>
        </p:txBody>
      </p:sp>
      <p:sp>
        <p:nvSpPr>
          <p:cNvPr id="92" name="Slide Number Placeholder 91"/>
          <p:cNvSpPr>
            <a:spLocks noGrp="1"/>
          </p:cNvSpPr>
          <p:nvPr>
            <p:ph type="sldNum" sz="quarter" idx="12"/>
          </p:nvPr>
        </p:nvSpPr>
        <p:spPr/>
        <p:txBody>
          <a:bodyPr/>
          <a:lstStyle/>
          <a:p>
            <a:fld id="{AF22E76E-89F3-441F-B165-41BD9A00BC69}" type="slidenum">
              <a:rPr lang="en-US" smtClean="0"/>
              <a:pPr/>
              <a:t>‹#›</a:t>
            </a:fld>
            <a:endParaRPr lang="en-US" dirty="0"/>
          </a:p>
        </p:txBody>
      </p:sp>
      <p:pic>
        <p:nvPicPr>
          <p:cNvPr id="98" name="Picture 97"/>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095151" y="4428185"/>
            <a:ext cx="2062285" cy="1682496"/>
          </a:xfrm>
          <a:prstGeom prst="rect">
            <a:avLst/>
          </a:prstGeom>
          <a:noFill/>
        </p:spPr>
      </p:pic>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B0EBCC22-3F9D-4DE3-9D6A-07D4B1899CF4}" type="datetimeFigureOut">
              <a:rPr lang="en-US" smtClean="0"/>
              <a:pPr/>
              <a:t>9/17/2013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22E76E-89F3-441F-B165-41BD9A00BC6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EBCC22-3F9D-4DE3-9D6A-07D4B1899CF4}" type="datetimeFigureOut">
              <a:rPr lang="en-US" smtClean="0"/>
              <a:pPr/>
              <a:t>9/17/2013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F22E76E-89F3-441F-B165-41BD9A00BC6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EBCC22-3F9D-4DE3-9D6A-07D4B1899CF4}" type="datetimeFigureOut">
              <a:rPr lang="en-US" smtClean="0"/>
              <a:pPr/>
              <a:t>9/17/2013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F22E76E-89F3-441F-B165-41BD9A00BC6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EBCC22-3F9D-4DE3-9D6A-07D4B1899CF4}" type="datetimeFigureOut">
              <a:rPr lang="en-US" smtClean="0"/>
              <a:pPr/>
              <a:t>9/17/2013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F22E76E-89F3-441F-B165-41BD9A00BC6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0EBCC22-3F9D-4DE3-9D6A-07D4B1899CF4}" type="datetimeFigureOut">
              <a:rPr lang="en-US" smtClean="0"/>
              <a:pPr/>
              <a:t>9/17/2013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22E76E-89F3-441F-B165-41BD9A00BC69}" type="slidenum">
              <a:rPr lang="en-US" smtClean="0"/>
              <a:pPr/>
              <a:t>‹#›</a:t>
            </a:fld>
            <a:endParaRPr lang="en-US" dirty="0"/>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5" name="Date Placeholder 4"/>
          <p:cNvSpPr>
            <a:spLocks noGrp="1"/>
          </p:cNvSpPr>
          <p:nvPr>
            <p:ph type="dt" sz="half" idx="10"/>
          </p:nvPr>
        </p:nvSpPr>
        <p:spPr/>
        <p:txBody>
          <a:bodyPr/>
          <a:lstStyle/>
          <a:p>
            <a:fld id="{B0EBCC22-3F9D-4DE3-9D6A-07D4B1899CF4}" type="datetimeFigureOut">
              <a:rPr lang="en-US" smtClean="0"/>
              <a:pPr/>
              <a:t>9/17/2013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22E76E-89F3-441F-B165-41BD9A00BC69}" type="slidenum">
              <a:rPr lang="en-US" smtClean="0"/>
              <a:pPr/>
              <a:t>‹#›</a:t>
            </a:fld>
            <a:endParaRPr lang="en-US" dirty="0"/>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B0EBCC22-3F9D-4DE3-9D6A-07D4B1899CF4}" type="datetimeFigureOut">
              <a:rPr lang="en-US" smtClean="0"/>
              <a:pPr/>
              <a:t>9/17/2013</a:t>
            </a:fld>
            <a:endParaRPr lang="en-US" dirty="0"/>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AF22E76E-89F3-441F-B165-41BD9A00BC69}" type="slidenum">
              <a:rPr lang="en-US" smtClean="0"/>
              <a:pPr/>
              <a:t>‹#›</a:t>
            </a:fld>
            <a:endParaRPr lang="en-US" dirty="0"/>
          </a:p>
        </p:txBody>
      </p:sp>
      <p:pic>
        <p:nvPicPr>
          <p:cNvPr id="9" name="Picture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505136" y="916981"/>
            <a:ext cx="6158111" cy="5024037"/>
          </a:xfrm>
          <a:prstGeom prst="rect">
            <a:avLst/>
          </a:prstGeom>
        </p:spPr>
      </p:pic>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1"/>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GB" dirty="0"/>
          </a:p>
        </p:txBody>
      </p:sp>
      <p:sp>
        <p:nvSpPr>
          <p:cNvPr id="3" name="Content Placeholder 2"/>
          <p:cNvSpPr>
            <a:spLocks noGrp="1"/>
          </p:cNvSpPr>
          <p:nvPr>
            <p:ph idx="1"/>
          </p:nvPr>
        </p:nvSpPr>
        <p:spPr/>
        <p:txBody>
          <a:bodyPr anchor="ctr" anchorCtr="0">
            <a:noAutofit/>
          </a:bodyPr>
          <a:lstStyle/>
          <a:p>
            <a:pPr marL="0" indent="0" algn="ctr">
              <a:lnSpc>
                <a:spcPts val="3000"/>
              </a:lnSpc>
              <a:spcBef>
                <a:spcPts val="1200"/>
              </a:spcBef>
              <a:spcAft>
                <a:spcPts val="1200"/>
              </a:spcAft>
              <a:buClr>
                <a:schemeClr val="tx1"/>
              </a:buClr>
              <a:buNone/>
            </a:pPr>
            <a:r>
              <a:rPr lang="es-ES_tradnl" sz="3600" dirty="0" smtClean="0"/>
              <a:t>Políticas Publicas sobre Retorno, Reintegración e Integración</a:t>
            </a:r>
          </a:p>
          <a:p>
            <a:pPr marL="0" indent="0">
              <a:lnSpc>
                <a:spcPts val="3000"/>
              </a:lnSpc>
              <a:spcBef>
                <a:spcPts val="1200"/>
              </a:spcBef>
              <a:spcAft>
                <a:spcPts val="1200"/>
              </a:spcAft>
              <a:buClr>
                <a:schemeClr val="tx1"/>
              </a:buClr>
              <a:buNone/>
            </a:pPr>
            <a:endParaRPr lang="es-ES_tradnl" dirty="0" smtClean="0"/>
          </a:p>
          <a:p>
            <a:pPr marL="0" indent="0" algn="ctr">
              <a:lnSpc>
                <a:spcPts val="3000"/>
              </a:lnSpc>
              <a:spcBef>
                <a:spcPts val="1200"/>
              </a:spcBef>
              <a:spcAft>
                <a:spcPts val="1200"/>
              </a:spcAft>
              <a:buClr>
                <a:schemeClr val="tx1"/>
              </a:buClr>
              <a:buNone/>
            </a:pPr>
            <a:r>
              <a:rPr lang="es-ES_tradnl" dirty="0" smtClean="0"/>
              <a:t>Taller Regional sobre Políticas, Practicas y Conclusiones para el Retorno, Reintegración e Integración de Personas Migrantes</a:t>
            </a:r>
          </a:p>
          <a:p>
            <a:pPr marL="0" indent="0" algn="ctr">
              <a:lnSpc>
                <a:spcPts val="3000"/>
              </a:lnSpc>
              <a:spcBef>
                <a:spcPts val="1200"/>
              </a:spcBef>
              <a:spcAft>
                <a:spcPts val="1200"/>
              </a:spcAft>
              <a:buClr>
                <a:schemeClr val="tx1"/>
              </a:buClr>
              <a:buNone/>
            </a:pPr>
            <a:r>
              <a:rPr lang="es-ES_tradnl" dirty="0" smtClean="0"/>
              <a:t>San José, Costa Rica, 17 y 18 de setiembre de 2013</a:t>
            </a:r>
            <a:endParaRPr lang="es-ES_tradnl" dirty="0"/>
          </a:p>
        </p:txBody>
      </p:sp>
    </p:spTree>
    <p:extLst>
      <p:ext uri="{BB962C8B-B14F-4D97-AF65-F5344CB8AC3E}">
        <p14:creationId xmlns:p14="http://schemas.microsoft.com/office/powerpoint/2010/main" val="29571018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r>
              <a:rPr lang="es-ES_tradnl" dirty="0" smtClean="0"/>
              <a:t/>
            </a:r>
            <a:br>
              <a:rPr lang="es-ES_tradnl" dirty="0" smtClean="0"/>
            </a:br>
            <a:r>
              <a:rPr lang="es-ES_tradnl" dirty="0"/>
              <a:t/>
            </a:r>
            <a:br>
              <a:rPr lang="es-ES_tradnl" dirty="0"/>
            </a:br>
            <a:r>
              <a:rPr lang="es-ES_tradnl" dirty="0" smtClean="0"/>
              <a:t>Aspectos </a:t>
            </a:r>
            <a:r>
              <a:rPr lang="es-ES_tradnl" dirty="0" smtClean="0"/>
              <a:t>clave en políticas de retorno y </a:t>
            </a:r>
            <a:r>
              <a:rPr lang="es-ES_tradnl" dirty="0" smtClean="0"/>
              <a:t>reintegración (II)</a:t>
            </a:r>
            <a:endParaRPr lang="es-ES_tradnl" dirty="0"/>
          </a:p>
        </p:txBody>
      </p:sp>
      <p:sp>
        <p:nvSpPr>
          <p:cNvPr id="3" name="Content Placeholder 2"/>
          <p:cNvSpPr>
            <a:spLocks noGrp="1"/>
          </p:cNvSpPr>
          <p:nvPr>
            <p:ph idx="1"/>
          </p:nvPr>
        </p:nvSpPr>
        <p:spPr>
          <a:xfrm>
            <a:off x="381000" y="1600200"/>
            <a:ext cx="8229600" cy="4525963"/>
          </a:xfrm>
        </p:spPr>
        <p:txBody>
          <a:bodyPr anchor="ctr" anchorCtr="0">
            <a:noAutofit/>
          </a:bodyPr>
          <a:lstStyle/>
          <a:p>
            <a:pPr>
              <a:lnSpc>
                <a:spcPts val="3000"/>
              </a:lnSpc>
              <a:spcBef>
                <a:spcPts val="1200"/>
              </a:spcBef>
              <a:spcAft>
                <a:spcPts val="1200"/>
              </a:spcAft>
              <a:buClr>
                <a:schemeClr val="tx1"/>
              </a:buClr>
              <a:buFont typeface="Wingdings" pitchFamily="2" charset="2"/>
              <a:buChar char="Ø"/>
            </a:pPr>
            <a:r>
              <a:rPr lang="es-ES_tradnl" sz="3200" dirty="0" smtClean="0"/>
              <a:t> Orientación </a:t>
            </a:r>
            <a:r>
              <a:rPr lang="es-ES_tradnl" sz="3200" dirty="0"/>
              <a:t>a la llegada– hospedaje, alimentación</a:t>
            </a:r>
          </a:p>
          <a:p>
            <a:pPr>
              <a:lnSpc>
                <a:spcPts val="3000"/>
              </a:lnSpc>
              <a:spcBef>
                <a:spcPts val="1200"/>
              </a:spcBef>
              <a:spcAft>
                <a:spcPts val="1200"/>
              </a:spcAft>
              <a:buClr>
                <a:schemeClr val="tx1"/>
              </a:buClr>
              <a:buFont typeface="Wingdings" pitchFamily="2" charset="2"/>
              <a:buChar char="Ø"/>
            </a:pPr>
            <a:r>
              <a:rPr lang="es-ES_tradnl" sz="3200" dirty="0" smtClean="0"/>
              <a:t> Empadronamiento </a:t>
            </a:r>
            <a:r>
              <a:rPr lang="es-ES_tradnl" sz="3200" dirty="0"/>
              <a:t>de las personas retornadas</a:t>
            </a:r>
          </a:p>
          <a:p>
            <a:pPr>
              <a:lnSpc>
                <a:spcPts val="3000"/>
              </a:lnSpc>
              <a:spcBef>
                <a:spcPts val="1200"/>
              </a:spcBef>
              <a:spcAft>
                <a:spcPts val="1200"/>
              </a:spcAft>
              <a:buClr>
                <a:schemeClr val="tx1"/>
              </a:buClr>
              <a:buFont typeface="Wingdings" pitchFamily="2" charset="2"/>
              <a:buChar char="Ø"/>
            </a:pPr>
            <a:r>
              <a:rPr lang="es-ES_tradnl" sz="3200" dirty="0" smtClean="0"/>
              <a:t> Servicios </a:t>
            </a:r>
            <a:r>
              <a:rPr lang="es-ES_tradnl" sz="3200" dirty="0"/>
              <a:t>de empleo</a:t>
            </a:r>
          </a:p>
          <a:p>
            <a:pPr>
              <a:lnSpc>
                <a:spcPts val="3000"/>
              </a:lnSpc>
              <a:spcBef>
                <a:spcPts val="1200"/>
              </a:spcBef>
              <a:spcAft>
                <a:spcPts val="1200"/>
              </a:spcAft>
              <a:buClr>
                <a:schemeClr val="tx1"/>
              </a:buClr>
              <a:buFont typeface="Wingdings" pitchFamily="2" charset="2"/>
              <a:buChar char="Ø"/>
            </a:pPr>
            <a:r>
              <a:rPr lang="es-ES_tradnl" sz="3200" dirty="0" smtClean="0"/>
              <a:t> Orientación </a:t>
            </a:r>
            <a:r>
              <a:rPr lang="es-ES_tradnl" sz="3200" dirty="0"/>
              <a:t>de inversiones productivas y otorgamiento de créditos</a:t>
            </a:r>
          </a:p>
          <a:p>
            <a:pPr>
              <a:lnSpc>
                <a:spcPts val="3000"/>
              </a:lnSpc>
              <a:spcBef>
                <a:spcPts val="1200"/>
              </a:spcBef>
              <a:spcAft>
                <a:spcPts val="1200"/>
              </a:spcAft>
              <a:buClr>
                <a:schemeClr val="tx1"/>
              </a:buClr>
              <a:buFont typeface="Wingdings" pitchFamily="2" charset="2"/>
              <a:buChar char="Ø"/>
            </a:pPr>
            <a:r>
              <a:rPr lang="es-ES_tradnl" sz="3200" dirty="0" smtClean="0"/>
              <a:t> Facilitación </a:t>
            </a:r>
            <a:r>
              <a:rPr lang="es-ES_tradnl" sz="3200" dirty="0"/>
              <a:t>de acceso a vivienda, becas y salud</a:t>
            </a:r>
          </a:p>
        </p:txBody>
      </p:sp>
    </p:spTree>
    <p:extLst>
      <p:ext uri="{BB962C8B-B14F-4D97-AF65-F5344CB8AC3E}">
        <p14:creationId xmlns:p14="http://schemas.microsoft.com/office/powerpoint/2010/main" val="18503477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s-ES_tradnl" dirty="0" smtClean="0"/>
              <a:t/>
            </a:r>
            <a:br>
              <a:rPr lang="es-ES_tradnl" dirty="0" smtClean="0"/>
            </a:br>
            <a:r>
              <a:rPr lang="es-ES_tradnl" dirty="0"/>
              <a:t/>
            </a:r>
            <a:br>
              <a:rPr lang="es-ES_tradnl" dirty="0"/>
            </a:br>
            <a:r>
              <a:rPr lang="es-ES_tradnl" dirty="0" smtClean="0"/>
              <a:t>Programas de apoyo  a la persona retornada</a:t>
            </a:r>
            <a:endParaRPr lang="es-ES_tradnl" dirty="0"/>
          </a:p>
        </p:txBody>
      </p:sp>
      <p:sp>
        <p:nvSpPr>
          <p:cNvPr id="3" name="Content Placeholder 2"/>
          <p:cNvSpPr>
            <a:spLocks noGrp="1"/>
          </p:cNvSpPr>
          <p:nvPr>
            <p:ph idx="1"/>
          </p:nvPr>
        </p:nvSpPr>
        <p:spPr>
          <a:xfrm>
            <a:off x="381000" y="1600200"/>
            <a:ext cx="8229600" cy="4525963"/>
          </a:xfrm>
        </p:spPr>
        <p:txBody>
          <a:bodyPr anchor="ctr" anchorCtr="0">
            <a:noAutofit/>
          </a:bodyPr>
          <a:lstStyle/>
          <a:p>
            <a:pPr marL="0" indent="0">
              <a:lnSpc>
                <a:spcPts val="3000"/>
              </a:lnSpc>
              <a:spcBef>
                <a:spcPts val="1200"/>
              </a:spcBef>
              <a:spcAft>
                <a:spcPts val="1200"/>
              </a:spcAft>
              <a:buClr>
                <a:schemeClr val="tx1"/>
              </a:buClr>
              <a:buNone/>
            </a:pPr>
            <a:r>
              <a:rPr lang="es-ES_tradnl" dirty="0" smtClean="0"/>
              <a:t>Como país de recepción: México, Guatemala, El Salvador, Nicaragua</a:t>
            </a:r>
          </a:p>
          <a:p>
            <a:pPr marL="0" indent="0">
              <a:lnSpc>
                <a:spcPts val="3000"/>
              </a:lnSpc>
              <a:spcBef>
                <a:spcPts val="1200"/>
              </a:spcBef>
              <a:spcAft>
                <a:spcPts val="1200"/>
              </a:spcAft>
              <a:buClr>
                <a:schemeClr val="tx1"/>
              </a:buClr>
              <a:buNone/>
            </a:pPr>
            <a:r>
              <a:rPr lang="es-ES_tradnl" dirty="0" smtClean="0"/>
              <a:t>Como país de envío: Canadá, Republica Dominicana</a:t>
            </a:r>
          </a:p>
          <a:p>
            <a:pPr marL="0" indent="0">
              <a:lnSpc>
                <a:spcPts val="3000"/>
              </a:lnSpc>
              <a:spcBef>
                <a:spcPts val="1200"/>
              </a:spcBef>
              <a:spcAft>
                <a:spcPts val="1200"/>
              </a:spcAft>
              <a:buClr>
                <a:schemeClr val="tx1"/>
              </a:buClr>
              <a:buNone/>
            </a:pPr>
            <a:endParaRPr lang="es-ES_tradnl" dirty="0"/>
          </a:p>
        </p:txBody>
      </p:sp>
    </p:spTree>
    <p:extLst>
      <p:ext uri="{BB962C8B-B14F-4D97-AF65-F5344CB8AC3E}">
        <p14:creationId xmlns:p14="http://schemas.microsoft.com/office/powerpoint/2010/main" val="41858580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00"/>
            <a:ext cx="8229600" cy="1143000"/>
          </a:xfrm>
        </p:spPr>
        <p:txBody>
          <a:bodyPr>
            <a:normAutofit fontScale="90000"/>
          </a:bodyPr>
          <a:lstStyle/>
          <a:p>
            <a:r>
              <a:rPr lang="es-ES_tradnl" dirty="0" smtClean="0"/>
              <a:t>Factores que inciden en la sostenibilidad del </a:t>
            </a:r>
            <a:r>
              <a:rPr lang="es-ES_tradnl" dirty="0" smtClean="0"/>
              <a:t>retorno y la reintegración </a:t>
            </a:r>
            <a:endParaRPr lang="es-ES_tradnl" dirty="0"/>
          </a:p>
        </p:txBody>
      </p:sp>
      <p:sp>
        <p:nvSpPr>
          <p:cNvPr id="3" name="Content Placeholder 2"/>
          <p:cNvSpPr>
            <a:spLocks noGrp="1"/>
          </p:cNvSpPr>
          <p:nvPr>
            <p:ph idx="1"/>
          </p:nvPr>
        </p:nvSpPr>
        <p:spPr>
          <a:xfrm>
            <a:off x="381000" y="1600200"/>
            <a:ext cx="8229600" cy="4525963"/>
          </a:xfrm>
        </p:spPr>
        <p:txBody>
          <a:bodyPr anchor="ctr" anchorCtr="0">
            <a:noAutofit/>
          </a:bodyPr>
          <a:lstStyle/>
          <a:p>
            <a:pPr>
              <a:lnSpc>
                <a:spcPts val="3000"/>
              </a:lnSpc>
              <a:spcBef>
                <a:spcPts val="1200"/>
              </a:spcBef>
              <a:spcAft>
                <a:spcPts val="1200"/>
              </a:spcAft>
              <a:buClr>
                <a:schemeClr val="tx1"/>
              </a:buClr>
              <a:buFont typeface="Wingdings" pitchFamily="2" charset="2"/>
              <a:buChar char="§"/>
            </a:pPr>
            <a:r>
              <a:rPr lang="es-ES_tradnl" dirty="0"/>
              <a:t>El tiempo de estadía en el exterior y la experiencia </a:t>
            </a:r>
            <a:r>
              <a:rPr lang="es-ES_tradnl" dirty="0" smtClean="0"/>
              <a:t>vivida</a:t>
            </a:r>
          </a:p>
          <a:p>
            <a:pPr>
              <a:lnSpc>
                <a:spcPts val="3000"/>
              </a:lnSpc>
              <a:spcBef>
                <a:spcPts val="1200"/>
              </a:spcBef>
              <a:spcAft>
                <a:spcPts val="1200"/>
              </a:spcAft>
              <a:buClr>
                <a:schemeClr val="tx1"/>
              </a:buClr>
              <a:buFont typeface="Wingdings" pitchFamily="2" charset="2"/>
              <a:buChar char="§"/>
            </a:pPr>
            <a:r>
              <a:rPr lang="es-ES_tradnl" dirty="0" smtClean="0"/>
              <a:t>Razones </a:t>
            </a:r>
            <a:r>
              <a:rPr lang="es-ES_tradnl" dirty="0"/>
              <a:t>para el retorno (voluntario o forzado)</a:t>
            </a:r>
          </a:p>
          <a:p>
            <a:pPr>
              <a:lnSpc>
                <a:spcPts val="3000"/>
              </a:lnSpc>
              <a:spcBef>
                <a:spcPts val="1200"/>
              </a:spcBef>
              <a:spcAft>
                <a:spcPts val="1200"/>
              </a:spcAft>
              <a:buClr>
                <a:schemeClr val="tx1"/>
              </a:buClr>
              <a:buFont typeface="Wingdings" pitchFamily="2" charset="2"/>
              <a:buChar char="§"/>
            </a:pPr>
            <a:r>
              <a:rPr lang="es-ES_tradnl" dirty="0"/>
              <a:t>Recursos financieros, redes familiares</a:t>
            </a:r>
          </a:p>
          <a:p>
            <a:pPr>
              <a:lnSpc>
                <a:spcPts val="3000"/>
              </a:lnSpc>
              <a:spcBef>
                <a:spcPts val="1200"/>
              </a:spcBef>
              <a:spcAft>
                <a:spcPts val="1200"/>
              </a:spcAft>
              <a:buClr>
                <a:schemeClr val="tx1"/>
              </a:buClr>
              <a:buFont typeface="Wingdings" pitchFamily="2" charset="2"/>
              <a:buChar char="§"/>
            </a:pPr>
            <a:r>
              <a:rPr lang="es-ES_tradnl" dirty="0"/>
              <a:t>Lugar de regreso (rural o urbano)</a:t>
            </a:r>
          </a:p>
          <a:p>
            <a:pPr>
              <a:lnSpc>
                <a:spcPts val="3000"/>
              </a:lnSpc>
              <a:spcBef>
                <a:spcPts val="1200"/>
              </a:spcBef>
              <a:spcAft>
                <a:spcPts val="1200"/>
              </a:spcAft>
              <a:buClr>
                <a:schemeClr val="tx1"/>
              </a:buClr>
              <a:buFont typeface="Wingdings" pitchFamily="2" charset="2"/>
              <a:buChar char="§"/>
            </a:pPr>
            <a:r>
              <a:rPr lang="es-ES_tradnl" dirty="0"/>
              <a:t>Educación, habilidades, experiencia</a:t>
            </a:r>
          </a:p>
          <a:p>
            <a:pPr>
              <a:lnSpc>
                <a:spcPts val="3000"/>
              </a:lnSpc>
              <a:spcBef>
                <a:spcPts val="1200"/>
              </a:spcBef>
              <a:spcAft>
                <a:spcPts val="1200"/>
              </a:spcAft>
              <a:buClr>
                <a:schemeClr val="tx1"/>
              </a:buClr>
              <a:buFont typeface="Wingdings" pitchFamily="2" charset="2"/>
              <a:buChar char="§"/>
            </a:pPr>
            <a:r>
              <a:rPr lang="es-ES_tradnl" dirty="0"/>
              <a:t>Preparación sicosocial y expectativas</a:t>
            </a:r>
          </a:p>
        </p:txBody>
      </p:sp>
    </p:spTree>
    <p:extLst>
      <p:ext uri="{BB962C8B-B14F-4D97-AF65-F5344CB8AC3E}">
        <p14:creationId xmlns:p14="http://schemas.microsoft.com/office/powerpoint/2010/main" val="41816076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00"/>
            <a:ext cx="8229600" cy="1143000"/>
          </a:xfrm>
        </p:spPr>
        <p:txBody>
          <a:bodyPr>
            <a:normAutofit fontScale="90000"/>
          </a:bodyPr>
          <a:lstStyle/>
          <a:p>
            <a:r>
              <a:rPr lang="es-ES_tradnl" dirty="0" smtClean="0"/>
              <a:t>La verdadera </a:t>
            </a:r>
            <a:r>
              <a:rPr lang="es-ES_tradnl" dirty="0" smtClean="0"/>
              <a:t>reintegración (e integración)</a:t>
            </a:r>
            <a:endParaRPr lang="es-ES_tradnl" dirty="0"/>
          </a:p>
        </p:txBody>
      </p:sp>
      <p:sp>
        <p:nvSpPr>
          <p:cNvPr id="3" name="Content Placeholder 2"/>
          <p:cNvSpPr>
            <a:spLocks noGrp="1"/>
          </p:cNvSpPr>
          <p:nvPr>
            <p:ph idx="1"/>
          </p:nvPr>
        </p:nvSpPr>
        <p:spPr>
          <a:xfrm>
            <a:off x="381000" y="1600200"/>
            <a:ext cx="8229600" cy="4525963"/>
          </a:xfrm>
        </p:spPr>
        <p:txBody>
          <a:bodyPr anchor="ctr" anchorCtr="0">
            <a:noAutofit/>
          </a:bodyPr>
          <a:lstStyle/>
          <a:p>
            <a:pPr>
              <a:lnSpc>
                <a:spcPts val="3000"/>
              </a:lnSpc>
              <a:spcBef>
                <a:spcPts val="1200"/>
              </a:spcBef>
              <a:spcAft>
                <a:spcPts val="1200"/>
              </a:spcAft>
              <a:buClr>
                <a:schemeClr val="tx1"/>
              </a:buClr>
              <a:buFont typeface="Wingdings" pitchFamily="2" charset="2"/>
              <a:buChar char="Ø"/>
            </a:pPr>
            <a:r>
              <a:rPr lang="es-ES_tradnl" dirty="0" smtClean="0"/>
              <a:t> Acceso </a:t>
            </a:r>
            <a:r>
              <a:rPr lang="es-ES_tradnl" dirty="0" smtClean="0"/>
              <a:t>al mercado laboral</a:t>
            </a:r>
          </a:p>
          <a:p>
            <a:pPr>
              <a:lnSpc>
                <a:spcPts val="3000"/>
              </a:lnSpc>
              <a:spcBef>
                <a:spcPts val="1200"/>
              </a:spcBef>
              <a:spcAft>
                <a:spcPts val="1200"/>
              </a:spcAft>
              <a:buClr>
                <a:schemeClr val="tx1"/>
              </a:buClr>
              <a:buFont typeface="Wingdings" pitchFamily="2" charset="2"/>
              <a:buChar char="Ø"/>
            </a:pPr>
            <a:r>
              <a:rPr lang="es-ES_tradnl" dirty="0" smtClean="0"/>
              <a:t> Acceso </a:t>
            </a:r>
            <a:r>
              <a:rPr lang="es-ES_tradnl" dirty="0" smtClean="0"/>
              <a:t>a la formación</a:t>
            </a:r>
          </a:p>
          <a:p>
            <a:pPr>
              <a:lnSpc>
                <a:spcPts val="3000"/>
              </a:lnSpc>
              <a:spcBef>
                <a:spcPts val="1200"/>
              </a:spcBef>
              <a:spcAft>
                <a:spcPts val="1200"/>
              </a:spcAft>
              <a:buClr>
                <a:schemeClr val="tx1"/>
              </a:buClr>
              <a:buFont typeface="Wingdings" pitchFamily="2" charset="2"/>
              <a:buChar char="Ø"/>
            </a:pPr>
            <a:r>
              <a:rPr lang="es-ES_tradnl" dirty="0" smtClean="0"/>
              <a:t> Auto-empleo</a:t>
            </a:r>
            <a:r>
              <a:rPr lang="es-ES_tradnl" dirty="0" smtClean="0"/>
              <a:t>, microcréditos, capacitación</a:t>
            </a:r>
          </a:p>
          <a:p>
            <a:pPr>
              <a:lnSpc>
                <a:spcPts val="3000"/>
              </a:lnSpc>
              <a:spcBef>
                <a:spcPts val="1200"/>
              </a:spcBef>
              <a:spcAft>
                <a:spcPts val="1200"/>
              </a:spcAft>
              <a:buClr>
                <a:schemeClr val="tx1"/>
              </a:buClr>
              <a:buFont typeface="Wingdings" pitchFamily="2" charset="2"/>
              <a:buChar char="Ø"/>
            </a:pPr>
            <a:r>
              <a:rPr lang="es-ES_tradnl" dirty="0" smtClean="0"/>
              <a:t> Certificación </a:t>
            </a:r>
            <a:r>
              <a:rPr lang="es-ES_tradnl" dirty="0" smtClean="0"/>
              <a:t>de competencias, homologación de títulos</a:t>
            </a:r>
          </a:p>
          <a:p>
            <a:pPr>
              <a:lnSpc>
                <a:spcPts val="3000"/>
              </a:lnSpc>
              <a:spcBef>
                <a:spcPts val="1200"/>
              </a:spcBef>
              <a:spcAft>
                <a:spcPts val="1200"/>
              </a:spcAft>
              <a:buClr>
                <a:schemeClr val="tx1"/>
              </a:buClr>
              <a:buFont typeface="Wingdings" pitchFamily="2" charset="2"/>
              <a:buChar char="Ø"/>
            </a:pPr>
            <a:r>
              <a:rPr lang="es-ES_tradnl" dirty="0" smtClean="0"/>
              <a:t> Portabilidad </a:t>
            </a:r>
            <a:r>
              <a:rPr lang="es-ES_tradnl" dirty="0" smtClean="0"/>
              <a:t>de pensiones</a:t>
            </a:r>
          </a:p>
          <a:p>
            <a:pPr>
              <a:lnSpc>
                <a:spcPts val="3000"/>
              </a:lnSpc>
              <a:spcBef>
                <a:spcPts val="1200"/>
              </a:spcBef>
              <a:spcAft>
                <a:spcPts val="1200"/>
              </a:spcAft>
              <a:buClr>
                <a:schemeClr val="tx1"/>
              </a:buClr>
              <a:buFont typeface="Wingdings" pitchFamily="2" charset="2"/>
              <a:buChar char="Ø"/>
            </a:pPr>
            <a:r>
              <a:rPr lang="es-ES_tradnl" dirty="0" smtClean="0"/>
              <a:t> Acceso </a:t>
            </a:r>
            <a:r>
              <a:rPr lang="es-ES_tradnl" dirty="0" smtClean="0"/>
              <a:t>a servicios públicos</a:t>
            </a:r>
          </a:p>
          <a:p>
            <a:pPr>
              <a:lnSpc>
                <a:spcPts val="3000"/>
              </a:lnSpc>
              <a:spcBef>
                <a:spcPts val="1200"/>
              </a:spcBef>
              <a:spcAft>
                <a:spcPts val="1200"/>
              </a:spcAft>
              <a:buClr>
                <a:schemeClr val="tx1"/>
              </a:buClr>
              <a:buFont typeface="Wingdings" pitchFamily="2" charset="2"/>
              <a:buChar char="Ø"/>
            </a:pPr>
            <a:r>
              <a:rPr lang="es-ES_tradnl" dirty="0" smtClean="0"/>
              <a:t> Atención </a:t>
            </a:r>
            <a:r>
              <a:rPr lang="es-ES_tradnl" dirty="0" smtClean="0"/>
              <a:t>Sico-social</a:t>
            </a:r>
            <a:endParaRPr lang="es-ES_tradnl" dirty="0"/>
          </a:p>
        </p:txBody>
      </p:sp>
    </p:spTree>
    <p:extLst>
      <p:ext uri="{BB962C8B-B14F-4D97-AF65-F5344CB8AC3E}">
        <p14:creationId xmlns:p14="http://schemas.microsoft.com/office/powerpoint/2010/main" val="2855719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00"/>
            <a:ext cx="8229600" cy="1143000"/>
          </a:xfrm>
        </p:spPr>
        <p:txBody>
          <a:bodyPr>
            <a:normAutofit/>
          </a:bodyPr>
          <a:lstStyle/>
          <a:p>
            <a:r>
              <a:rPr lang="es-ES_tradnl" dirty="0" smtClean="0"/>
              <a:t>Reflexiones finales (</a:t>
            </a:r>
            <a:r>
              <a:rPr lang="es-ES_tradnl" dirty="0" smtClean="0"/>
              <a:t>I)</a:t>
            </a:r>
            <a:endParaRPr lang="es-ES_tradnl" dirty="0"/>
          </a:p>
        </p:txBody>
      </p:sp>
      <p:sp>
        <p:nvSpPr>
          <p:cNvPr id="3" name="Content Placeholder 2"/>
          <p:cNvSpPr>
            <a:spLocks noGrp="1"/>
          </p:cNvSpPr>
          <p:nvPr>
            <p:ph idx="1"/>
          </p:nvPr>
        </p:nvSpPr>
        <p:spPr>
          <a:xfrm>
            <a:off x="381000" y="1600200"/>
            <a:ext cx="8229600" cy="4525963"/>
          </a:xfrm>
        </p:spPr>
        <p:txBody>
          <a:bodyPr anchor="ctr" anchorCtr="0">
            <a:noAutofit/>
          </a:bodyPr>
          <a:lstStyle/>
          <a:p>
            <a:pPr marL="0" indent="0">
              <a:lnSpc>
                <a:spcPts val="3000"/>
              </a:lnSpc>
              <a:spcBef>
                <a:spcPts val="1200"/>
              </a:spcBef>
              <a:spcAft>
                <a:spcPts val="1200"/>
              </a:spcAft>
              <a:buClr>
                <a:schemeClr val="tx1"/>
              </a:buClr>
              <a:buNone/>
            </a:pPr>
            <a:r>
              <a:rPr lang="es-ES_tradnl" dirty="0" smtClean="0"/>
              <a:t>Distinguir </a:t>
            </a:r>
            <a:r>
              <a:rPr lang="es-ES_tradnl" dirty="0"/>
              <a:t>entre facilitación—asistencia inicial y la reintegración efectiva a largo plazo</a:t>
            </a:r>
          </a:p>
          <a:p>
            <a:pPr marL="0" indent="0">
              <a:lnSpc>
                <a:spcPts val="3000"/>
              </a:lnSpc>
              <a:spcBef>
                <a:spcPts val="1200"/>
              </a:spcBef>
              <a:spcAft>
                <a:spcPts val="1200"/>
              </a:spcAft>
              <a:buClr>
                <a:schemeClr val="tx1"/>
              </a:buClr>
              <a:buNone/>
            </a:pPr>
            <a:r>
              <a:rPr lang="es-ES_tradnl" dirty="0"/>
              <a:t>Éxito depende de la voluntad política, recursos humanos y financieros</a:t>
            </a:r>
          </a:p>
          <a:p>
            <a:pPr marL="0" indent="0">
              <a:lnSpc>
                <a:spcPts val="3000"/>
              </a:lnSpc>
              <a:spcBef>
                <a:spcPts val="1200"/>
              </a:spcBef>
              <a:spcAft>
                <a:spcPts val="1200"/>
              </a:spcAft>
              <a:buClr>
                <a:schemeClr val="tx1"/>
              </a:buClr>
              <a:buNone/>
            </a:pPr>
            <a:r>
              <a:rPr lang="es-ES_tradnl" dirty="0"/>
              <a:t>Se requiere una solida coordinación inter-</a:t>
            </a:r>
            <a:r>
              <a:rPr lang="es-ES_tradnl" dirty="0" smtClean="0"/>
              <a:t>institucional</a:t>
            </a:r>
            <a:endParaRPr lang="es-ES_tradnl" dirty="0"/>
          </a:p>
        </p:txBody>
      </p:sp>
    </p:spTree>
    <p:extLst>
      <p:ext uri="{BB962C8B-B14F-4D97-AF65-F5344CB8AC3E}">
        <p14:creationId xmlns:p14="http://schemas.microsoft.com/office/powerpoint/2010/main" val="31242739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00"/>
            <a:ext cx="8229600" cy="1143000"/>
          </a:xfrm>
        </p:spPr>
        <p:txBody>
          <a:bodyPr>
            <a:normAutofit/>
          </a:bodyPr>
          <a:lstStyle/>
          <a:p>
            <a:r>
              <a:rPr lang="es-ES_tradnl" dirty="0" smtClean="0"/>
              <a:t>Reflexiones finales </a:t>
            </a:r>
            <a:r>
              <a:rPr lang="es-ES_tradnl" smtClean="0"/>
              <a:t>(</a:t>
            </a:r>
            <a:r>
              <a:rPr lang="es-ES_tradnl" smtClean="0"/>
              <a:t>II)</a:t>
            </a:r>
            <a:endParaRPr lang="es-ES_tradnl" dirty="0"/>
          </a:p>
        </p:txBody>
      </p:sp>
      <p:sp>
        <p:nvSpPr>
          <p:cNvPr id="3" name="Content Placeholder 2"/>
          <p:cNvSpPr>
            <a:spLocks noGrp="1"/>
          </p:cNvSpPr>
          <p:nvPr>
            <p:ph idx="1"/>
          </p:nvPr>
        </p:nvSpPr>
        <p:spPr>
          <a:xfrm>
            <a:off x="381000" y="1600200"/>
            <a:ext cx="8229600" cy="4525963"/>
          </a:xfrm>
        </p:spPr>
        <p:txBody>
          <a:bodyPr anchor="ctr" anchorCtr="0">
            <a:noAutofit/>
          </a:bodyPr>
          <a:lstStyle/>
          <a:p>
            <a:pPr marL="457200" indent="-342900">
              <a:lnSpc>
                <a:spcPts val="3000"/>
              </a:lnSpc>
              <a:spcBef>
                <a:spcPts val="1200"/>
              </a:spcBef>
              <a:spcAft>
                <a:spcPts val="1200"/>
              </a:spcAft>
              <a:buClr>
                <a:schemeClr val="tx1"/>
              </a:buClr>
            </a:pPr>
            <a:r>
              <a:rPr lang="es-ES_tradnl" dirty="0" smtClean="0">
                <a:effectLst>
                  <a:outerShdw blurRad="38100" dist="38100" dir="2700000" algn="tl">
                    <a:srgbClr val="000000">
                      <a:alpha val="43137"/>
                    </a:srgbClr>
                  </a:outerShdw>
                </a:effectLst>
              </a:rPr>
              <a:t>Es necesario promover </a:t>
            </a:r>
            <a:r>
              <a:rPr lang="es-ES_tradnl" dirty="0">
                <a:effectLst>
                  <a:outerShdw blurRad="38100" dist="38100" dir="2700000" algn="tl">
                    <a:srgbClr val="000000">
                      <a:alpha val="43137"/>
                    </a:srgbClr>
                  </a:outerShdw>
                </a:effectLst>
              </a:rPr>
              <a:t>el vinculo entre las asistencia antes de partir en el país de destino y la asistencia en la reintegración dada en el país de origen;</a:t>
            </a:r>
          </a:p>
          <a:p>
            <a:pPr marL="457200" indent="-342900">
              <a:lnSpc>
                <a:spcPts val="3000"/>
              </a:lnSpc>
              <a:spcBef>
                <a:spcPts val="1200"/>
              </a:spcBef>
              <a:spcAft>
                <a:spcPts val="1200"/>
              </a:spcAft>
              <a:buClr>
                <a:schemeClr val="tx1"/>
              </a:buClr>
            </a:pPr>
            <a:r>
              <a:rPr lang="es-ES_tradnl" dirty="0" smtClean="0">
                <a:effectLst>
                  <a:outerShdw blurRad="38100" dist="38100" dir="2700000" algn="tl">
                    <a:srgbClr val="000000">
                      <a:alpha val="43137"/>
                    </a:srgbClr>
                  </a:outerShdw>
                </a:effectLst>
              </a:rPr>
              <a:t>Una reintegración efectiva aborda </a:t>
            </a:r>
            <a:r>
              <a:rPr lang="es-ES_tradnl" dirty="0">
                <a:effectLst>
                  <a:outerShdw blurRad="38100" dist="38100" dir="2700000" algn="tl">
                    <a:srgbClr val="000000">
                      <a:alpha val="43137"/>
                    </a:srgbClr>
                  </a:outerShdw>
                </a:effectLst>
              </a:rPr>
              <a:t>las causas estructurales de la migración través de: </a:t>
            </a:r>
            <a:r>
              <a:rPr lang="es-ES_tradnl" sz="2100" dirty="0" smtClean="0">
                <a:effectLst>
                  <a:outerShdw blurRad="38100" dist="38100" dir="2700000" algn="tl">
                    <a:srgbClr val="000000">
                      <a:alpha val="43137"/>
                    </a:srgbClr>
                  </a:outerShdw>
                </a:effectLst>
              </a:rPr>
              <a:t>Asistencia </a:t>
            </a:r>
            <a:r>
              <a:rPr lang="es-ES_tradnl" sz="2100" dirty="0">
                <a:effectLst>
                  <a:outerShdw blurRad="38100" dist="38100" dir="2700000" algn="tl">
                    <a:srgbClr val="000000">
                      <a:alpha val="43137"/>
                    </a:srgbClr>
                  </a:outerShdw>
                </a:effectLst>
              </a:rPr>
              <a:t>en la reintegración como parte del contexto del país de origen </a:t>
            </a:r>
            <a:r>
              <a:rPr lang="es-ES_tradnl" sz="2100" dirty="0" smtClean="0">
                <a:effectLst>
                  <a:outerShdw blurRad="38100" dist="38100" dir="2700000" algn="tl">
                    <a:srgbClr val="000000">
                      <a:alpha val="43137"/>
                    </a:srgbClr>
                  </a:outerShdw>
                </a:effectLst>
              </a:rPr>
              <a:t>y</a:t>
            </a:r>
            <a:r>
              <a:rPr lang="es-ES_tradnl" sz="2100" dirty="0">
                <a:effectLst>
                  <a:outerShdw blurRad="38100" dist="38100" dir="2700000" algn="tl">
                    <a:srgbClr val="000000">
                      <a:alpha val="43137"/>
                    </a:srgbClr>
                  </a:outerShdw>
                </a:effectLst>
              </a:rPr>
              <a:t> </a:t>
            </a:r>
            <a:r>
              <a:rPr lang="es-ES_tradnl" dirty="0" smtClean="0">
                <a:effectLst>
                  <a:outerShdw blurRad="38100" dist="38100" dir="2700000" algn="tl">
                    <a:srgbClr val="000000">
                      <a:alpha val="43137"/>
                    </a:srgbClr>
                  </a:outerShdw>
                </a:effectLst>
              </a:rPr>
              <a:t>Apoyo </a:t>
            </a:r>
            <a:r>
              <a:rPr lang="es-ES_tradnl" dirty="0">
                <a:effectLst>
                  <a:outerShdw blurRad="38100" dist="38100" dir="2700000" algn="tl">
                    <a:srgbClr val="000000">
                      <a:alpha val="43137"/>
                    </a:srgbClr>
                  </a:outerShdw>
                </a:effectLst>
              </a:rPr>
              <a:t>equilibrado entre las personas retornadas y las comunidades que los recibe; </a:t>
            </a:r>
          </a:p>
          <a:p>
            <a:pPr marL="457200" lvl="1" indent="-342900">
              <a:lnSpc>
                <a:spcPts val="3000"/>
              </a:lnSpc>
              <a:spcBef>
                <a:spcPts val="1200"/>
              </a:spcBef>
              <a:spcAft>
                <a:spcPts val="1200"/>
              </a:spcAft>
              <a:buClr>
                <a:schemeClr val="tx1"/>
              </a:buClr>
            </a:pPr>
            <a:r>
              <a:rPr lang="es-ES_tradnl" sz="2400" dirty="0" smtClean="0">
                <a:effectLst>
                  <a:outerShdw blurRad="38100" dist="38100" dir="2700000" algn="tl">
                    <a:srgbClr val="000000">
                      <a:alpha val="43137"/>
                    </a:srgbClr>
                  </a:outerShdw>
                </a:effectLst>
              </a:rPr>
              <a:t>La reintegración efectiva provee </a:t>
            </a:r>
            <a:r>
              <a:rPr lang="es-ES_tradnl" sz="2400" dirty="0">
                <a:effectLst>
                  <a:outerShdw blurRad="38100" dist="38100" dir="2700000" algn="tl">
                    <a:srgbClr val="000000">
                      <a:alpha val="43137"/>
                    </a:srgbClr>
                  </a:outerShdw>
                </a:effectLst>
              </a:rPr>
              <a:t>servicios dirigidos a grupos en condición de vulnerabilidad (NNA no acompañados, victimas de trata, migrantes con necesidad medicas, etc. </a:t>
            </a:r>
          </a:p>
        </p:txBody>
      </p:sp>
    </p:spTree>
    <p:extLst>
      <p:ext uri="{BB962C8B-B14F-4D97-AF65-F5344CB8AC3E}">
        <p14:creationId xmlns:p14="http://schemas.microsoft.com/office/powerpoint/2010/main" val="17212125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00"/>
            <a:ext cx="8229600" cy="1143000"/>
          </a:xfrm>
        </p:spPr>
        <p:txBody>
          <a:bodyPr>
            <a:normAutofit/>
          </a:bodyPr>
          <a:lstStyle/>
          <a:p>
            <a:endParaRPr lang="es-ES_tradnl" dirty="0"/>
          </a:p>
        </p:txBody>
      </p:sp>
      <p:sp>
        <p:nvSpPr>
          <p:cNvPr id="3" name="Content Placeholder 2"/>
          <p:cNvSpPr>
            <a:spLocks noGrp="1"/>
          </p:cNvSpPr>
          <p:nvPr>
            <p:ph idx="1"/>
          </p:nvPr>
        </p:nvSpPr>
        <p:spPr>
          <a:xfrm>
            <a:off x="381000" y="1600200"/>
            <a:ext cx="8229600" cy="4525963"/>
          </a:xfrm>
        </p:spPr>
        <p:txBody>
          <a:bodyPr anchor="ctr" anchorCtr="0">
            <a:noAutofit/>
          </a:bodyPr>
          <a:lstStyle/>
          <a:p>
            <a:pPr marL="114300" indent="0" algn="ctr">
              <a:lnSpc>
                <a:spcPts val="3000"/>
              </a:lnSpc>
              <a:spcBef>
                <a:spcPts val="1200"/>
              </a:spcBef>
              <a:spcAft>
                <a:spcPts val="1200"/>
              </a:spcAft>
              <a:buClr>
                <a:schemeClr val="tx1"/>
              </a:buClr>
              <a:buNone/>
            </a:pPr>
            <a:r>
              <a:rPr lang="es-ES_tradnl" sz="4000" dirty="0" smtClean="0">
                <a:effectLst>
                  <a:outerShdw blurRad="38100" dist="38100" dir="2700000" algn="tl">
                    <a:srgbClr val="000000">
                      <a:alpha val="43137"/>
                    </a:srgbClr>
                  </a:outerShdw>
                </a:effectLst>
              </a:rPr>
              <a:t>MUCHAS GRACIAS</a:t>
            </a:r>
            <a:endParaRPr lang="es-ES_tradnl" sz="4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338199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GB" dirty="0" err="1" smtClean="0"/>
              <a:t>Algunas</a:t>
            </a:r>
            <a:r>
              <a:rPr lang="en-GB" dirty="0" smtClean="0"/>
              <a:t> </a:t>
            </a:r>
            <a:r>
              <a:rPr lang="en-GB" dirty="0" err="1" smtClean="0"/>
              <a:t>definiciones</a:t>
            </a:r>
            <a:r>
              <a:rPr lang="en-GB" dirty="0" smtClean="0"/>
              <a:t> clave</a:t>
            </a:r>
            <a:endParaRPr lang="en-GB" dirty="0"/>
          </a:p>
        </p:txBody>
      </p:sp>
      <p:sp>
        <p:nvSpPr>
          <p:cNvPr id="3" name="Content Placeholder 2"/>
          <p:cNvSpPr>
            <a:spLocks noGrp="1"/>
          </p:cNvSpPr>
          <p:nvPr>
            <p:ph idx="1"/>
          </p:nvPr>
        </p:nvSpPr>
        <p:spPr>
          <a:xfrm>
            <a:off x="381000" y="1219200"/>
            <a:ext cx="8153400" cy="4754563"/>
          </a:xfrm>
        </p:spPr>
        <p:txBody>
          <a:bodyPr anchor="ctr" anchorCtr="0">
            <a:noAutofit/>
          </a:bodyPr>
          <a:lstStyle/>
          <a:p>
            <a:pPr marL="0" indent="0">
              <a:lnSpc>
                <a:spcPts val="3000"/>
              </a:lnSpc>
              <a:spcBef>
                <a:spcPts val="1200"/>
              </a:spcBef>
              <a:spcAft>
                <a:spcPts val="1200"/>
              </a:spcAft>
              <a:buClr>
                <a:schemeClr val="tx1"/>
              </a:buClr>
              <a:buNone/>
            </a:pPr>
            <a:endParaRPr lang="es-ES_tradnl" dirty="0" smtClean="0"/>
          </a:p>
          <a:p>
            <a:pPr marL="0" indent="0">
              <a:lnSpc>
                <a:spcPts val="3000"/>
              </a:lnSpc>
              <a:spcBef>
                <a:spcPts val="1200"/>
              </a:spcBef>
              <a:spcAft>
                <a:spcPts val="1200"/>
              </a:spcAft>
              <a:buClr>
                <a:schemeClr val="tx1"/>
              </a:buClr>
              <a:buNone/>
            </a:pPr>
            <a:r>
              <a:rPr lang="es-ES_tradnl" dirty="0" smtClean="0"/>
              <a:t>1</a:t>
            </a:r>
            <a:r>
              <a:rPr lang="es-ES_tradnl" dirty="0" smtClean="0"/>
              <a:t>. </a:t>
            </a:r>
            <a:r>
              <a:rPr lang="es-ES_tradnl" u="sng" dirty="0" smtClean="0"/>
              <a:t>Integración: </a:t>
            </a:r>
            <a:r>
              <a:rPr lang="es-ES_tradnl" dirty="0" smtClean="0"/>
              <a:t>Proceso por el cual las personas migrantes, tanto individual como en grupo, son aceptados en una sociedad. La responsabilidad de la integración recae no solo en la persona migrante sino también en el gobierno receptor, las instituciones y las comunidades.</a:t>
            </a:r>
          </a:p>
          <a:p>
            <a:pPr marL="0" indent="0">
              <a:lnSpc>
                <a:spcPts val="3000"/>
              </a:lnSpc>
              <a:spcBef>
                <a:spcPts val="1200"/>
              </a:spcBef>
              <a:spcAft>
                <a:spcPts val="1200"/>
              </a:spcAft>
              <a:buClr>
                <a:schemeClr val="tx1"/>
              </a:buClr>
              <a:buNone/>
            </a:pPr>
            <a:r>
              <a:rPr lang="es-ES_tradnl" dirty="0" smtClean="0"/>
              <a:t>2. </a:t>
            </a:r>
            <a:r>
              <a:rPr lang="es-ES_tradnl" u="sng" dirty="0" smtClean="0"/>
              <a:t>Retorno: </a:t>
            </a:r>
            <a:r>
              <a:rPr lang="es-ES_tradnl" dirty="0" smtClean="0"/>
              <a:t>el regreso de una persona migrante internacional a su país de origen, con intención de restablecer su residencia.</a:t>
            </a:r>
          </a:p>
          <a:p>
            <a:pPr marL="0" indent="0">
              <a:lnSpc>
                <a:spcPts val="3000"/>
              </a:lnSpc>
              <a:spcBef>
                <a:spcPts val="1200"/>
              </a:spcBef>
              <a:spcAft>
                <a:spcPts val="1200"/>
              </a:spcAft>
              <a:buClr>
                <a:schemeClr val="tx1"/>
              </a:buClr>
              <a:buNone/>
            </a:pPr>
            <a:r>
              <a:rPr lang="es-ES_tradnl" dirty="0" smtClean="0"/>
              <a:t>3. </a:t>
            </a:r>
            <a:r>
              <a:rPr lang="es-ES_tradnl" u="sng" dirty="0" smtClean="0"/>
              <a:t>Reintegración: </a:t>
            </a:r>
            <a:r>
              <a:rPr lang="es-ES_tradnl" dirty="0" smtClean="0"/>
              <a:t>re inclusión o reincorporación de una persona a un grupo o a un proceso, por ejemplo un persona migrante en la sociedad fe su país de origen. Incluye la reinserción familiar, social, económica y cultural.</a:t>
            </a:r>
          </a:p>
        </p:txBody>
      </p:sp>
    </p:spTree>
    <p:extLst>
      <p:ext uri="{BB962C8B-B14F-4D97-AF65-F5344CB8AC3E}">
        <p14:creationId xmlns:p14="http://schemas.microsoft.com/office/powerpoint/2010/main" val="8872665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GB" dirty="0" smtClean="0"/>
              <a:t/>
            </a:r>
            <a:br>
              <a:rPr lang="en-GB" dirty="0" smtClean="0"/>
            </a:br>
            <a:r>
              <a:rPr lang="en-GB" dirty="0"/>
              <a:t/>
            </a:r>
            <a:br>
              <a:rPr lang="en-GB" dirty="0"/>
            </a:br>
            <a:r>
              <a:rPr lang="en-GB" dirty="0" smtClean="0"/>
              <a:t/>
            </a:r>
            <a:br>
              <a:rPr lang="en-GB" dirty="0" smtClean="0"/>
            </a:br>
            <a:r>
              <a:rPr lang="en-GB" dirty="0" err="1" smtClean="0"/>
              <a:t>Reflexiones</a:t>
            </a:r>
            <a:r>
              <a:rPr lang="en-GB" dirty="0" smtClean="0"/>
              <a:t> </a:t>
            </a:r>
            <a:r>
              <a:rPr lang="en-GB" dirty="0" err="1" smtClean="0"/>
              <a:t>iniciales</a:t>
            </a:r>
            <a:endParaRPr lang="en-GB" dirty="0"/>
          </a:p>
        </p:txBody>
      </p:sp>
      <p:sp>
        <p:nvSpPr>
          <p:cNvPr id="3" name="Content Placeholder 2"/>
          <p:cNvSpPr>
            <a:spLocks noGrp="1"/>
          </p:cNvSpPr>
          <p:nvPr>
            <p:ph idx="1"/>
          </p:nvPr>
        </p:nvSpPr>
        <p:spPr>
          <a:xfrm>
            <a:off x="381000" y="1600200"/>
            <a:ext cx="8229600" cy="4525963"/>
          </a:xfrm>
        </p:spPr>
        <p:txBody>
          <a:bodyPr anchor="ctr" anchorCtr="0">
            <a:noAutofit/>
          </a:bodyPr>
          <a:lstStyle/>
          <a:p>
            <a:pPr>
              <a:lnSpc>
                <a:spcPts val="3000"/>
              </a:lnSpc>
              <a:spcBef>
                <a:spcPts val="1200"/>
              </a:spcBef>
              <a:spcAft>
                <a:spcPts val="1200"/>
              </a:spcAft>
              <a:buClr>
                <a:schemeClr val="tx1"/>
              </a:buClr>
              <a:buFont typeface="Wingdings" pitchFamily="2" charset="2"/>
              <a:buChar char="§"/>
            </a:pPr>
            <a:r>
              <a:rPr lang="es-ES_tradnl" dirty="0" smtClean="0"/>
              <a:t>El </a:t>
            </a:r>
            <a:r>
              <a:rPr lang="es-ES_tradnl" dirty="0" smtClean="0"/>
              <a:t>retorno es un derecho: Declaración Universal de los Derechos Humanos (1948). Art. 13. “Toda persona tiene derecho a (…) regresar a sus país”</a:t>
            </a:r>
          </a:p>
          <a:p>
            <a:pPr>
              <a:lnSpc>
                <a:spcPts val="3000"/>
              </a:lnSpc>
              <a:spcBef>
                <a:spcPts val="1200"/>
              </a:spcBef>
              <a:spcAft>
                <a:spcPts val="1200"/>
              </a:spcAft>
              <a:buClr>
                <a:schemeClr val="tx1"/>
              </a:buClr>
              <a:buFont typeface="Wingdings" pitchFamily="2" charset="2"/>
              <a:buChar char="§"/>
            </a:pPr>
            <a:r>
              <a:rPr lang="es-ES_tradnl" dirty="0" smtClean="0"/>
              <a:t>Retorno </a:t>
            </a:r>
            <a:r>
              <a:rPr lang="es-ES_tradnl" dirty="0" smtClean="0"/>
              <a:t>puede contribuir al desarrollo de país de origen o al menos a necesidades de la fuerza </a:t>
            </a:r>
            <a:r>
              <a:rPr lang="es-ES_tradnl" dirty="0" smtClean="0"/>
              <a:t>laboral</a:t>
            </a:r>
            <a:endParaRPr lang="es-ES_tradnl" dirty="0"/>
          </a:p>
          <a:p>
            <a:pPr>
              <a:lnSpc>
                <a:spcPts val="3000"/>
              </a:lnSpc>
              <a:spcBef>
                <a:spcPts val="1200"/>
              </a:spcBef>
              <a:spcAft>
                <a:spcPts val="1200"/>
              </a:spcAft>
              <a:buClr>
                <a:schemeClr val="tx1"/>
              </a:buClr>
              <a:buFont typeface="Wingdings" pitchFamily="2" charset="2"/>
              <a:buChar char="§"/>
            </a:pPr>
            <a:r>
              <a:rPr lang="es-ES_tradnl" dirty="0"/>
              <a:t>Diversidad en los motivos del retorno: acumulación o ahorro cumplido, retiro de vida laboral, no adaptación, inserción laboral fallida, motivos familiares, deportación</a:t>
            </a:r>
            <a:endParaRPr lang="es-ES_tradnl" dirty="0" smtClean="0"/>
          </a:p>
          <a:p>
            <a:pPr>
              <a:lnSpc>
                <a:spcPts val="3000"/>
              </a:lnSpc>
              <a:spcBef>
                <a:spcPts val="1200"/>
              </a:spcBef>
              <a:spcAft>
                <a:spcPts val="1200"/>
              </a:spcAft>
              <a:buClr>
                <a:schemeClr val="tx1"/>
              </a:buClr>
              <a:buFont typeface="Wingdings" pitchFamily="2" charset="2"/>
              <a:buChar char="§"/>
            </a:pPr>
            <a:r>
              <a:rPr lang="es-ES_tradnl" dirty="0" smtClean="0"/>
              <a:t>Es </a:t>
            </a:r>
            <a:r>
              <a:rPr lang="es-ES_tradnl" dirty="0" smtClean="0"/>
              <a:t>útil para migrantes y sociedad un retorno sin reintegración?</a:t>
            </a:r>
          </a:p>
        </p:txBody>
      </p:sp>
    </p:spTree>
    <p:extLst>
      <p:ext uri="{BB962C8B-B14F-4D97-AF65-F5344CB8AC3E}">
        <p14:creationId xmlns:p14="http://schemas.microsoft.com/office/powerpoint/2010/main" val="9877527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00"/>
            <a:ext cx="8229600" cy="1143000"/>
          </a:xfrm>
        </p:spPr>
        <p:txBody>
          <a:bodyPr>
            <a:normAutofit/>
          </a:bodyPr>
          <a:lstStyle/>
          <a:p>
            <a:r>
              <a:rPr lang="en-GB" dirty="0" err="1" smtClean="0"/>
              <a:t>Algunos</a:t>
            </a:r>
            <a:r>
              <a:rPr lang="en-GB" dirty="0" smtClean="0"/>
              <a:t> </a:t>
            </a:r>
            <a:r>
              <a:rPr lang="en-GB" dirty="0" err="1" smtClean="0"/>
              <a:t>Puntos</a:t>
            </a:r>
            <a:r>
              <a:rPr lang="en-GB" dirty="0" smtClean="0"/>
              <a:t> de </a:t>
            </a:r>
            <a:r>
              <a:rPr lang="en-GB" dirty="0" err="1" smtClean="0"/>
              <a:t>Partida</a:t>
            </a:r>
            <a:endParaRPr lang="en-GB" dirty="0"/>
          </a:p>
        </p:txBody>
      </p:sp>
      <p:sp>
        <p:nvSpPr>
          <p:cNvPr id="3" name="Content Placeholder 2"/>
          <p:cNvSpPr>
            <a:spLocks noGrp="1"/>
          </p:cNvSpPr>
          <p:nvPr>
            <p:ph idx="1"/>
          </p:nvPr>
        </p:nvSpPr>
        <p:spPr>
          <a:xfrm>
            <a:off x="381000" y="1600200"/>
            <a:ext cx="8229600" cy="4525963"/>
          </a:xfrm>
        </p:spPr>
        <p:txBody>
          <a:bodyPr anchor="ctr" anchorCtr="0">
            <a:noAutofit/>
          </a:bodyPr>
          <a:lstStyle/>
          <a:p>
            <a:pPr marL="0" indent="0">
              <a:lnSpc>
                <a:spcPts val="3000"/>
              </a:lnSpc>
              <a:spcBef>
                <a:spcPts val="1200"/>
              </a:spcBef>
              <a:spcAft>
                <a:spcPts val="1200"/>
              </a:spcAft>
              <a:buClr>
                <a:schemeClr val="tx1"/>
              </a:buClr>
              <a:buNone/>
            </a:pPr>
            <a:r>
              <a:rPr lang="es-ES_tradnl" dirty="0" smtClean="0"/>
              <a:t>La migración y el retorno binomio inseparable, como realidad o como alternativa potencial. </a:t>
            </a:r>
          </a:p>
          <a:p>
            <a:pPr marL="0" indent="0">
              <a:lnSpc>
                <a:spcPts val="3000"/>
              </a:lnSpc>
              <a:spcBef>
                <a:spcPts val="1200"/>
              </a:spcBef>
              <a:spcAft>
                <a:spcPts val="1200"/>
              </a:spcAft>
              <a:buClr>
                <a:schemeClr val="tx1"/>
              </a:buClr>
              <a:buNone/>
            </a:pPr>
            <a:r>
              <a:rPr lang="es-ES_tradnl" dirty="0" smtClean="0"/>
              <a:t>. </a:t>
            </a:r>
            <a:endParaRPr lang="es-ES_tradnl" dirty="0" smtClean="0"/>
          </a:p>
          <a:p>
            <a:pPr marL="0" indent="0">
              <a:lnSpc>
                <a:spcPts val="3000"/>
              </a:lnSpc>
              <a:spcBef>
                <a:spcPts val="1200"/>
              </a:spcBef>
              <a:spcAft>
                <a:spcPts val="1200"/>
              </a:spcAft>
              <a:buClr>
                <a:schemeClr val="tx1"/>
              </a:buClr>
              <a:buNone/>
            </a:pPr>
            <a:r>
              <a:rPr lang="es-ES_tradnl" dirty="0" smtClean="0"/>
              <a:t>El retorno es objetivo deseable para sociedades de origen cuando perciben perdidas de sectores calificados</a:t>
            </a:r>
          </a:p>
          <a:p>
            <a:pPr marL="0" indent="0">
              <a:lnSpc>
                <a:spcPts val="3000"/>
              </a:lnSpc>
              <a:spcBef>
                <a:spcPts val="1200"/>
              </a:spcBef>
              <a:spcAft>
                <a:spcPts val="1200"/>
              </a:spcAft>
              <a:buClr>
                <a:schemeClr val="tx1"/>
              </a:buClr>
              <a:buNone/>
            </a:pPr>
            <a:r>
              <a:rPr lang="es-ES_tradnl" dirty="0" smtClean="0"/>
              <a:t>El retorno no es un fenómeno nuevo, la migración de retorno se vive desde hace décadas, con un aumento en los últimos años. </a:t>
            </a:r>
          </a:p>
        </p:txBody>
      </p:sp>
    </p:spTree>
    <p:extLst>
      <p:ext uri="{BB962C8B-B14F-4D97-AF65-F5344CB8AC3E}">
        <p14:creationId xmlns:p14="http://schemas.microsoft.com/office/powerpoint/2010/main" val="41206197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00"/>
            <a:ext cx="8229600" cy="1143000"/>
          </a:xfrm>
        </p:spPr>
        <p:txBody>
          <a:bodyPr>
            <a:normAutofit/>
          </a:bodyPr>
          <a:lstStyle/>
          <a:p>
            <a:r>
              <a:rPr lang="es-CR" dirty="0" smtClean="0"/>
              <a:t>La medición del retorno</a:t>
            </a:r>
            <a:endParaRPr lang="es-CR" dirty="0"/>
          </a:p>
        </p:txBody>
      </p:sp>
      <p:sp>
        <p:nvSpPr>
          <p:cNvPr id="3" name="Content Placeholder 2"/>
          <p:cNvSpPr>
            <a:spLocks noGrp="1"/>
          </p:cNvSpPr>
          <p:nvPr>
            <p:ph idx="1"/>
          </p:nvPr>
        </p:nvSpPr>
        <p:spPr>
          <a:xfrm>
            <a:off x="381000" y="1600200"/>
            <a:ext cx="8229600" cy="4525963"/>
          </a:xfrm>
        </p:spPr>
        <p:txBody>
          <a:bodyPr anchor="ctr" anchorCtr="0">
            <a:noAutofit/>
          </a:bodyPr>
          <a:lstStyle/>
          <a:p>
            <a:pPr marL="0" indent="0">
              <a:lnSpc>
                <a:spcPts val="3000"/>
              </a:lnSpc>
              <a:spcBef>
                <a:spcPts val="1200"/>
              </a:spcBef>
              <a:spcAft>
                <a:spcPts val="1200"/>
              </a:spcAft>
              <a:buClr>
                <a:schemeClr val="tx1"/>
              </a:buClr>
              <a:buNone/>
            </a:pPr>
            <a:r>
              <a:rPr lang="es-ES_tradnl" sz="3200" dirty="0" smtClean="0"/>
              <a:t>El </a:t>
            </a:r>
            <a:r>
              <a:rPr lang="es-ES_tradnl" sz="3200" dirty="0"/>
              <a:t>retorno no es un fenómeno nuevo, la migración de retorno se vive desde hace décadas, con un aumento en los últimos años. </a:t>
            </a:r>
            <a:r>
              <a:rPr lang="es-ES_tradnl" sz="3200" dirty="0" smtClean="0"/>
              <a:t>Hay dificultades en su medición:</a:t>
            </a:r>
            <a:endParaRPr lang="es-ES_tradnl" sz="3200" dirty="0"/>
          </a:p>
          <a:p>
            <a:pPr>
              <a:lnSpc>
                <a:spcPts val="3000"/>
              </a:lnSpc>
              <a:spcBef>
                <a:spcPts val="1200"/>
              </a:spcBef>
              <a:spcAft>
                <a:spcPts val="1200"/>
              </a:spcAft>
              <a:buClr>
                <a:schemeClr val="tx1"/>
              </a:buClr>
              <a:buFont typeface="Wingdings" pitchFamily="2" charset="2"/>
              <a:buChar char="§"/>
            </a:pPr>
            <a:r>
              <a:rPr lang="es-ES_tradnl" sz="3200" dirty="0" smtClean="0"/>
              <a:t>Dispersión </a:t>
            </a:r>
            <a:r>
              <a:rPr lang="es-ES_tradnl" sz="3200" dirty="0" smtClean="0"/>
              <a:t>de fuentes de datos</a:t>
            </a:r>
          </a:p>
          <a:p>
            <a:pPr>
              <a:lnSpc>
                <a:spcPts val="3000"/>
              </a:lnSpc>
              <a:spcBef>
                <a:spcPts val="1200"/>
              </a:spcBef>
              <a:spcAft>
                <a:spcPts val="1200"/>
              </a:spcAft>
              <a:buClr>
                <a:schemeClr val="tx1"/>
              </a:buClr>
              <a:buFont typeface="Wingdings" pitchFamily="2" charset="2"/>
              <a:buChar char="§"/>
            </a:pPr>
            <a:r>
              <a:rPr lang="es-ES_tradnl" sz="3200" dirty="0" smtClean="0"/>
              <a:t>Dificultades de comparabilidad de datos</a:t>
            </a:r>
          </a:p>
          <a:p>
            <a:pPr>
              <a:lnSpc>
                <a:spcPts val="3000"/>
              </a:lnSpc>
              <a:spcBef>
                <a:spcPts val="1200"/>
              </a:spcBef>
              <a:spcAft>
                <a:spcPts val="1200"/>
              </a:spcAft>
              <a:buClr>
                <a:schemeClr val="tx1"/>
              </a:buClr>
              <a:buFont typeface="Wingdings" pitchFamily="2" charset="2"/>
              <a:buChar char="§"/>
            </a:pPr>
            <a:r>
              <a:rPr lang="es-ES_tradnl" sz="3200" dirty="0" smtClean="0"/>
              <a:t>Limitaciones para identificar el volumen de la migración irregular, incluyendo la del retorno</a:t>
            </a:r>
          </a:p>
        </p:txBody>
      </p:sp>
    </p:spTree>
    <p:extLst>
      <p:ext uri="{BB962C8B-B14F-4D97-AF65-F5344CB8AC3E}">
        <p14:creationId xmlns:p14="http://schemas.microsoft.com/office/powerpoint/2010/main" val="9587442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00"/>
            <a:ext cx="8229600" cy="1143000"/>
          </a:xfrm>
        </p:spPr>
        <p:txBody>
          <a:bodyPr>
            <a:normAutofit/>
          </a:bodyPr>
          <a:lstStyle/>
          <a:p>
            <a:r>
              <a:rPr lang="en-GB" dirty="0" err="1" smtClean="0"/>
              <a:t>Retorno</a:t>
            </a:r>
            <a:r>
              <a:rPr lang="en-GB" dirty="0" smtClean="0"/>
              <a:t> en la </a:t>
            </a:r>
            <a:r>
              <a:rPr lang="en-GB" dirty="0" err="1" smtClean="0"/>
              <a:t>actualidad</a:t>
            </a:r>
            <a:endParaRPr lang="en-GB" dirty="0"/>
          </a:p>
        </p:txBody>
      </p:sp>
      <p:sp>
        <p:nvSpPr>
          <p:cNvPr id="3" name="Content Placeholder 2"/>
          <p:cNvSpPr>
            <a:spLocks noGrp="1"/>
          </p:cNvSpPr>
          <p:nvPr>
            <p:ph idx="1"/>
          </p:nvPr>
        </p:nvSpPr>
        <p:spPr>
          <a:xfrm>
            <a:off x="381000" y="1600200"/>
            <a:ext cx="8229600" cy="4525963"/>
          </a:xfrm>
        </p:spPr>
        <p:txBody>
          <a:bodyPr anchor="ctr" anchorCtr="0">
            <a:noAutofit/>
          </a:bodyPr>
          <a:lstStyle/>
          <a:p>
            <a:pPr marL="0" indent="0">
              <a:lnSpc>
                <a:spcPts val="3000"/>
              </a:lnSpc>
              <a:spcBef>
                <a:spcPts val="1200"/>
              </a:spcBef>
              <a:spcAft>
                <a:spcPts val="1200"/>
              </a:spcAft>
              <a:buClr>
                <a:schemeClr val="tx1"/>
              </a:buClr>
              <a:buNone/>
            </a:pPr>
            <a:r>
              <a:rPr lang="es-ES_tradnl" dirty="0" smtClean="0"/>
              <a:t>Tienden a disminuir los flujos de emigración LAC hacia los destinos tradicionales (América del Norte y Europa)</a:t>
            </a:r>
          </a:p>
          <a:p>
            <a:pPr marL="0" indent="0">
              <a:lnSpc>
                <a:spcPts val="3000"/>
              </a:lnSpc>
              <a:spcBef>
                <a:spcPts val="1200"/>
              </a:spcBef>
              <a:spcAft>
                <a:spcPts val="1200"/>
              </a:spcAft>
              <a:buClr>
                <a:schemeClr val="tx1"/>
              </a:buClr>
              <a:buNone/>
            </a:pPr>
            <a:r>
              <a:rPr lang="es-ES_tradnl" dirty="0" smtClean="0"/>
              <a:t>En la actualidad 500,000 migrantes retornan a Centroamérica cada año. </a:t>
            </a:r>
          </a:p>
          <a:p>
            <a:pPr marL="0" indent="0">
              <a:lnSpc>
                <a:spcPts val="3000"/>
              </a:lnSpc>
              <a:spcBef>
                <a:spcPts val="1200"/>
              </a:spcBef>
              <a:spcAft>
                <a:spcPts val="1200"/>
              </a:spcAft>
              <a:buClr>
                <a:schemeClr val="tx1"/>
              </a:buClr>
              <a:buNone/>
            </a:pPr>
            <a:r>
              <a:rPr lang="es-ES_tradnl" dirty="0" smtClean="0"/>
              <a:t>Existen pocos países en LAC donde exista una política integral de retorno y reintegración de sus nacionales</a:t>
            </a:r>
          </a:p>
          <a:p>
            <a:pPr marL="0" indent="0">
              <a:lnSpc>
                <a:spcPts val="3000"/>
              </a:lnSpc>
              <a:spcBef>
                <a:spcPts val="1200"/>
              </a:spcBef>
              <a:spcAft>
                <a:spcPts val="1200"/>
              </a:spcAft>
              <a:buClr>
                <a:schemeClr val="tx1"/>
              </a:buClr>
              <a:buNone/>
            </a:pPr>
            <a:r>
              <a:rPr lang="es-ES_tradnl" dirty="0" smtClean="0"/>
              <a:t>Existen programas de retorno voluntario asistido desde países de </a:t>
            </a:r>
            <a:r>
              <a:rPr lang="es-ES_tradnl" dirty="0" smtClean="0"/>
              <a:t>destino (ejemplo Canadá</a:t>
            </a:r>
            <a:r>
              <a:rPr lang="es-ES_tradnl" dirty="0" smtClean="0"/>
              <a:t> y países europeos)</a:t>
            </a:r>
            <a:endParaRPr lang="es-ES_tradnl" dirty="0" smtClean="0"/>
          </a:p>
        </p:txBody>
      </p:sp>
    </p:spTree>
    <p:extLst>
      <p:ext uri="{BB962C8B-B14F-4D97-AF65-F5344CB8AC3E}">
        <p14:creationId xmlns:p14="http://schemas.microsoft.com/office/powerpoint/2010/main" val="28948079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00"/>
            <a:ext cx="8229600" cy="1143000"/>
          </a:xfrm>
        </p:spPr>
        <p:txBody>
          <a:bodyPr>
            <a:normAutofit/>
          </a:bodyPr>
          <a:lstStyle/>
          <a:p>
            <a:r>
              <a:rPr lang="en-GB" dirty="0" err="1" smtClean="0"/>
              <a:t>Caracteristicas</a:t>
            </a:r>
            <a:r>
              <a:rPr lang="en-GB" dirty="0" smtClean="0"/>
              <a:t> del </a:t>
            </a:r>
            <a:r>
              <a:rPr lang="en-GB" dirty="0" err="1" smtClean="0"/>
              <a:t>retorno</a:t>
            </a:r>
            <a:r>
              <a:rPr lang="en-GB" dirty="0" smtClean="0"/>
              <a:t> (I)</a:t>
            </a:r>
            <a:endParaRPr lang="en-GB" dirty="0"/>
          </a:p>
        </p:txBody>
      </p:sp>
      <p:sp>
        <p:nvSpPr>
          <p:cNvPr id="3" name="Content Placeholder 2"/>
          <p:cNvSpPr>
            <a:spLocks noGrp="1"/>
          </p:cNvSpPr>
          <p:nvPr>
            <p:ph idx="1"/>
          </p:nvPr>
        </p:nvSpPr>
        <p:spPr>
          <a:xfrm>
            <a:off x="381000" y="1600200"/>
            <a:ext cx="8229600" cy="4525963"/>
          </a:xfrm>
        </p:spPr>
        <p:txBody>
          <a:bodyPr anchor="ctr" anchorCtr="0">
            <a:noAutofit/>
          </a:bodyPr>
          <a:lstStyle/>
          <a:p>
            <a:pPr marL="0" indent="0">
              <a:lnSpc>
                <a:spcPts val="3000"/>
              </a:lnSpc>
              <a:spcBef>
                <a:spcPts val="1200"/>
              </a:spcBef>
              <a:spcAft>
                <a:spcPts val="1200"/>
              </a:spcAft>
              <a:buClr>
                <a:schemeClr val="tx1"/>
              </a:buClr>
              <a:buNone/>
            </a:pPr>
            <a:r>
              <a:rPr lang="es-ES_tradnl" dirty="0" smtClean="0"/>
              <a:t>La mayor parte parte del retorno hacia Centroamérica y México es retorno forzado</a:t>
            </a:r>
          </a:p>
          <a:p>
            <a:pPr marL="0" indent="0">
              <a:lnSpc>
                <a:spcPts val="3000"/>
              </a:lnSpc>
              <a:spcBef>
                <a:spcPts val="1200"/>
              </a:spcBef>
              <a:spcAft>
                <a:spcPts val="1200"/>
              </a:spcAft>
              <a:buClr>
                <a:schemeClr val="tx1"/>
              </a:buClr>
              <a:buNone/>
            </a:pPr>
            <a:r>
              <a:rPr lang="es-ES_tradnl" dirty="0" smtClean="0"/>
              <a:t>Existen </a:t>
            </a:r>
            <a:r>
              <a:rPr lang="es-ES_tradnl" dirty="0" smtClean="0"/>
              <a:t>retornos </a:t>
            </a:r>
            <a:r>
              <a:rPr lang="es-ES_tradnl" dirty="0" smtClean="0"/>
              <a:t>forzados  de migrantes que tienen un nivel importante de </a:t>
            </a:r>
            <a:r>
              <a:rPr lang="es-ES_tradnl" dirty="0" smtClean="0"/>
              <a:t>arraigo en país de destino</a:t>
            </a:r>
            <a:endParaRPr lang="es-ES_tradnl" dirty="0" smtClean="0"/>
          </a:p>
          <a:p>
            <a:pPr marL="0" indent="0">
              <a:lnSpc>
                <a:spcPts val="3000"/>
              </a:lnSpc>
              <a:spcBef>
                <a:spcPts val="1200"/>
              </a:spcBef>
              <a:spcAft>
                <a:spcPts val="1200"/>
              </a:spcAft>
              <a:buClr>
                <a:schemeClr val="tx1"/>
              </a:buClr>
              <a:buNone/>
            </a:pPr>
            <a:r>
              <a:rPr lang="es-ES_tradnl" dirty="0" smtClean="0"/>
              <a:t>El retorno tiene un perfil mayoritariamente masculino</a:t>
            </a:r>
          </a:p>
          <a:p>
            <a:pPr marL="0" indent="0">
              <a:lnSpc>
                <a:spcPts val="3000"/>
              </a:lnSpc>
              <a:spcBef>
                <a:spcPts val="1200"/>
              </a:spcBef>
              <a:spcAft>
                <a:spcPts val="1200"/>
              </a:spcAft>
              <a:buClr>
                <a:schemeClr val="tx1"/>
              </a:buClr>
              <a:buNone/>
            </a:pPr>
            <a:r>
              <a:rPr lang="es-ES_tradnl" dirty="0" smtClean="0"/>
              <a:t>El retorno se da a condiciones de marginalización similares a las que causaron </a:t>
            </a:r>
            <a:r>
              <a:rPr lang="es-ES_tradnl" dirty="0" smtClean="0"/>
              <a:t>la migración </a:t>
            </a:r>
            <a:r>
              <a:rPr lang="es-ES_tradnl" dirty="0" smtClean="0"/>
              <a:t>inicial</a:t>
            </a:r>
          </a:p>
        </p:txBody>
      </p:sp>
    </p:spTree>
    <p:extLst>
      <p:ext uri="{BB962C8B-B14F-4D97-AF65-F5344CB8AC3E}">
        <p14:creationId xmlns:p14="http://schemas.microsoft.com/office/powerpoint/2010/main" val="23689597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00"/>
            <a:ext cx="8229600" cy="1143000"/>
          </a:xfrm>
        </p:spPr>
        <p:txBody>
          <a:bodyPr>
            <a:normAutofit/>
          </a:bodyPr>
          <a:lstStyle/>
          <a:p>
            <a:r>
              <a:rPr lang="en-GB" dirty="0" err="1" smtClean="0"/>
              <a:t>Caracteristicas</a:t>
            </a:r>
            <a:r>
              <a:rPr lang="en-GB" dirty="0" smtClean="0"/>
              <a:t> del </a:t>
            </a:r>
            <a:r>
              <a:rPr lang="en-GB" dirty="0" err="1" smtClean="0"/>
              <a:t>retorno</a:t>
            </a:r>
            <a:r>
              <a:rPr lang="en-GB" dirty="0" smtClean="0"/>
              <a:t> (II)</a:t>
            </a:r>
            <a:endParaRPr lang="en-GB" dirty="0"/>
          </a:p>
        </p:txBody>
      </p:sp>
      <p:sp>
        <p:nvSpPr>
          <p:cNvPr id="3" name="Content Placeholder 2"/>
          <p:cNvSpPr>
            <a:spLocks noGrp="1"/>
          </p:cNvSpPr>
          <p:nvPr>
            <p:ph idx="1"/>
          </p:nvPr>
        </p:nvSpPr>
        <p:spPr>
          <a:xfrm>
            <a:off x="381000" y="1600200"/>
            <a:ext cx="8229600" cy="4525963"/>
          </a:xfrm>
        </p:spPr>
        <p:txBody>
          <a:bodyPr anchor="ctr" anchorCtr="0">
            <a:noAutofit/>
          </a:bodyPr>
          <a:lstStyle/>
          <a:p>
            <a:pPr marL="0" indent="0">
              <a:lnSpc>
                <a:spcPts val="3000"/>
              </a:lnSpc>
              <a:spcBef>
                <a:spcPts val="1200"/>
              </a:spcBef>
              <a:spcAft>
                <a:spcPts val="1200"/>
              </a:spcAft>
              <a:buClr>
                <a:schemeClr val="tx1"/>
              </a:buClr>
              <a:buNone/>
            </a:pPr>
            <a:r>
              <a:rPr lang="es-ES_tradnl" dirty="0" smtClean="0"/>
              <a:t>Existen pocos países en LAC donde exista una política integral de retorno y reintegración de sus nacionales</a:t>
            </a:r>
          </a:p>
          <a:p>
            <a:pPr marL="0" indent="0">
              <a:lnSpc>
                <a:spcPts val="3000"/>
              </a:lnSpc>
              <a:spcBef>
                <a:spcPts val="1200"/>
              </a:spcBef>
              <a:spcAft>
                <a:spcPts val="1200"/>
              </a:spcAft>
              <a:buClr>
                <a:schemeClr val="tx1"/>
              </a:buClr>
              <a:buNone/>
            </a:pPr>
            <a:r>
              <a:rPr lang="es-ES_tradnl" dirty="0" smtClean="0"/>
              <a:t>Los programas </a:t>
            </a:r>
            <a:r>
              <a:rPr lang="es-ES_tradnl" dirty="0" smtClean="0"/>
              <a:t>de retorno voluntario asistido desde países de destino que no necesariamente encuentran un complementariedad en país de </a:t>
            </a:r>
            <a:r>
              <a:rPr lang="es-ES_tradnl" dirty="0" smtClean="0"/>
              <a:t>recepción para promover la reintegración de medio o largo plaz</a:t>
            </a:r>
            <a:r>
              <a:rPr lang="es-ES_tradnl" dirty="0" smtClean="0"/>
              <a:t>o.</a:t>
            </a:r>
          </a:p>
          <a:p>
            <a:pPr marL="0" indent="0">
              <a:lnSpc>
                <a:spcPts val="3000"/>
              </a:lnSpc>
              <a:spcBef>
                <a:spcPts val="1200"/>
              </a:spcBef>
              <a:spcAft>
                <a:spcPts val="1200"/>
              </a:spcAft>
              <a:buClr>
                <a:schemeClr val="tx1"/>
              </a:buClr>
              <a:buNone/>
            </a:pPr>
            <a:r>
              <a:rPr lang="es-ES_tradnl" dirty="0" smtClean="0"/>
              <a:t>Mecanismos limitados de monitoreo de la reintegración.</a:t>
            </a:r>
            <a:endParaRPr lang="es-ES_tradnl" dirty="0" smtClean="0"/>
          </a:p>
        </p:txBody>
      </p:sp>
    </p:spTree>
    <p:extLst>
      <p:ext uri="{BB962C8B-B14F-4D97-AF65-F5344CB8AC3E}">
        <p14:creationId xmlns:p14="http://schemas.microsoft.com/office/powerpoint/2010/main" val="9413185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1143000"/>
          </a:xfrm>
        </p:spPr>
        <p:txBody>
          <a:bodyPr>
            <a:noAutofit/>
          </a:bodyPr>
          <a:lstStyle/>
          <a:p>
            <a:r>
              <a:rPr lang="es-ES_tradnl" dirty="0" smtClean="0"/>
              <a:t>Aspectos clave en políticas de retorno y </a:t>
            </a:r>
            <a:r>
              <a:rPr lang="es-ES_tradnl" dirty="0" smtClean="0"/>
              <a:t>reintegración (I)</a:t>
            </a:r>
            <a:endParaRPr lang="es-ES_tradnl" dirty="0"/>
          </a:p>
        </p:txBody>
      </p:sp>
      <p:sp>
        <p:nvSpPr>
          <p:cNvPr id="3" name="Content Placeholder 2"/>
          <p:cNvSpPr>
            <a:spLocks noGrp="1"/>
          </p:cNvSpPr>
          <p:nvPr>
            <p:ph idx="1"/>
          </p:nvPr>
        </p:nvSpPr>
        <p:spPr>
          <a:xfrm>
            <a:off x="381000" y="1600200"/>
            <a:ext cx="8229600" cy="4525963"/>
          </a:xfrm>
        </p:spPr>
        <p:txBody>
          <a:bodyPr anchor="ctr" anchorCtr="0">
            <a:noAutofit/>
          </a:bodyPr>
          <a:lstStyle/>
          <a:p>
            <a:pPr>
              <a:lnSpc>
                <a:spcPts val="3000"/>
              </a:lnSpc>
              <a:spcBef>
                <a:spcPts val="1200"/>
              </a:spcBef>
              <a:spcAft>
                <a:spcPts val="1200"/>
              </a:spcAft>
              <a:buClr>
                <a:schemeClr val="tx1"/>
              </a:buClr>
              <a:buFont typeface="Wingdings" pitchFamily="2" charset="2"/>
              <a:buChar char="Ø"/>
            </a:pPr>
            <a:r>
              <a:rPr lang="es-ES_tradnl" sz="3200" dirty="0" smtClean="0"/>
              <a:t> Difusión </a:t>
            </a:r>
            <a:r>
              <a:rPr lang="es-ES_tradnl" sz="3200" dirty="0" smtClean="0"/>
              <a:t>de información sobre servicios disponibles</a:t>
            </a:r>
          </a:p>
          <a:p>
            <a:pPr>
              <a:lnSpc>
                <a:spcPts val="3000"/>
              </a:lnSpc>
              <a:spcBef>
                <a:spcPts val="1200"/>
              </a:spcBef>
              <a:spcAft>
                <a:spcPts val="1200"/>
              </a:spcAft>
              <a:buClr>
                <a:schemeClr val="tx1"/>
              </a:buClr>
              <a:buFont typeface="Wingdings" pitchFamily="2" charset="2"/>
              <a:buChar char="Ø"/>
            </a:pPr>
            <a:r>
              <a:rPr lang="es-ES_tradnl" sz="3200" dirty="0" smtClean="0"/>
              <a:t> Suministro </a:t>
            </a:r>
            <a:r>
              <a:rPr lang="es-ES_tradnl" sz="3200" dirty="0" smtClean="0"/>
              <a:t>de información sobre oportunidades laborales</a:t>
            </a:r>
          </a:p>
          <a:p>
            <a:pPr>
              <a:lnSpc>
                <a:spcPts val="3000"/>
              </a:lnSpc>
              <a:spcBef>
                <a:spcPts val="1200"/>
              </a:spcBef>
              <a:spcAft>
                <a:spcPts val="1200"/>
              </a:spcAft>
              <a:buClr>
                <a:schemeClr val="tx1"/>
              </a:buClr>
              <a:buFont typeface="Wingdings" pitchFamily="2" charset="2"/>
              <a:buChar char="Ø"/>
            </a:pPr>
            <a:r>
              <a:rPr lang="es-ES_tradnl" sz="3200" dirty="0" smtClean="0"/>
              <a:t> Facilitación </a:t>
            </a:r>
            <a:r>
              <a:rPr lang="es-ES_tradnl" sz="3200" dirty="0" smtClean="0"/>
              <a:t>de transporte</a:t>
            </a:r>
          </a:p>
          <a:p>
            <a:pPr>
              <a:lnSpc>
                <a:spcPts val="3000"/>
              </a:lnSpc>
              <a:spcBef>
                <a:spcPts val="1200"/>
              </a:spcBef>
              <a:spcAft>
                <a:spcPts val="1200"/>
              </a:spcAft>
              <a:buClr>
                <a:schemeClr val="tx1"/>
              </a:buClr>
              <a:buFont typeface="Wingdings" pitchFamily="2" charset="2"/>
              <a:buChar char="Ø"/>
            </a:pPr>
            <a:r>
              <a:rPr lang="es-ES_tradnl" sz="3200" dirty="0" smtClean="0"/>
              <a:t> Otorgamiento </a:t>
            </a:r>
            <a:r>
              <a:rPr lang="es-ES_tradnl" sz="3200" dirty="0" smtClean="0"/>
              <a:t>de ayudas económicas y subsidios</a:t>
            </a:r>
          </a:p>
        </p:txBody>
      </p:sp>
    </p:spTree>
    <p:extLst>
      <p:ext uri="{BB962C8B-B14F-4D97-AF65-F5344CB8AC3E}">
        <p14:creationId xmlns:p14="http://schemas.microsoft.com/office/powerpoint/2010/main" val="290235279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1685</TotalTime>
  <Words>883</Words>
  <Application>Microsoft Office PowerPoint</Application>
  <PresentationFormat>On-screen Show (4:3)</PresentationFormat>
  <Paragraphs>76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Thatch</vt:lpstr>
      <vt:lpstr>PowerPoint Presentation</vt:lpstr>
      <vt:lpstr>Algunas definiciones clave</vt:lpstr>
      <vt:lpstr>   Reflexiones iniciales</vt:lpstr>
      <vt:lpstr>Algunos Puntos de Partida</vt:lpstr>
      <vt:lpstr>La medición del retorno</vt:lpstr>
      <vt:lpstr>Retorno en la actualidad</vt:lpstr>
      <vt:lpstr>Caracteristicas del retorno (I)</vt:lpstr>
      <vt:lpstr>Caracteristicas del retorno (II)</vt:lpstr>
      <vt:lpstr>Aspectos clave en políticas de retorno y reintegración (I)</vt:lpstr>
      <vt:lpstr>  Aspectos clave en políticas de retorno y reintegración (II)</vt:lpstr>
      <vt:lpstr>  Programas de apoyo  a la persona retornada</vt:lpstr>
      <vt:lpstr>Factores que inciden en la sostenibilidad del retorno y la reintegración </vt:lpstr>
      <vt:lpstr>La verdadera reintegración (e integración)</vt:lpstr>
      <vt:lpstr>Reflexiones finales (I)</vt:lpstr>
      <vt:lpstr>Reflexiones finales (II)</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Cato</dc:creator>
  <cp:lastModifiedBy>Agueda Marin</cp:lastModifiedBy>
  <cp:revision>138</cp:revision>
  <dcterms:created xsi:type="dcterms:W3CDTF">2012-06-18T07:37:23Z</dcterms:created>
  <dcterms:modified xsi:type="dcterms:W3CDTF">2013-09-17T13:16:22Z</dcterms:modified>
</cp:coreProperties>
</file>