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259" r:id="rId5"/>
    <p:sldId id="273" r:id="rId6"/>
    <p:sldId id="260" r:id="rId7"/>
    <p:sldId id="262" r:id="rId8"/>
    <p:sldId id="261" r:id="rId9"/>
    <p:sldId id="263" r:id="rId10"/>
    <p:sldId id="264" r:id="rId11"/>
    <p:sldId id="265" r:id="rId12"/>
    <p:sldId id="266" r:id="rId13"/>
    <p:sldId id="268" r:id="rId14"/>
    <p:sldId id="269" r:id="rId15"/>
    <p:sldId id="274" r:id="rId16"/>
    <p:sldId id="275" r:id="rId17"/>
    <p:sldId id="270" r:id="rId18"/>
    <p:sldId id="271" r:id="rId1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DD87"/>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5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es-ES" dirty="0"/>
              <a:t>MINISTERIO DE GOBERNACIÓN-MIGOB</a:t>
            </a:r>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7F668B5-4F02-423D-AE93-F31221160832}" type="datetimeFigureOut">
              <a:rPr lang="es-ES"/>
              <a:pPr>
                <a:defRPr/>
              </a:pPr>
              <a:t>22/06/2012</a:t>
            </a:fld>
            <a:endParaRPr lang="es-ES" dirty="0"/>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dirty="0"/>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7DEE63D-B26A-4266-A50D-F03D577CB2D8}" type="slidenum">
              <a:rPr lang="es-ES"/>
              <a:pPr>
                <a:defRPr/>
              </a:pPr>
              <a:t>‹Nº›</a:t>
            </a:fld>
            <a:endParaRPr lang="es-ES" dirty="0"/>
          </a:p>
        </p:txBody>
      </p:sp>
    </p:spTree>
    <p:extLst>
      <p:ext uri="{BB962C8B-B14F-4D97-AF65-F5344CB8AC3E}">
        <p14:creationId xmlns:p14="http://schemas.microsoft.com/office/powerpoint/2010/main" val="47173424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es-ES" dirty="0"/>
              <a:t>MINISTERIO DE GOBERNACIÓN-MIGOB</a:t>
            </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27432E2-CAB2-45AD-88FF-B89F0500EE13}" type="datetimeFigureOut">
              <a:rPr lang="es-ES"/>
              <a:pPr>
                <a:defRPr/>
              </a:pPr>
              <a:t>22/06/2012</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86CAC55-BEDF-41A8-BDD4-E708C30F7551}" type="slidenum">
              <a:rPr lang="es-ES"/>
              <a:pPr>
                <a:defRPr/>
              </a:pPr>
              <a:t>‹Nº›</a:t>
            </a:fld>
            <a:endParaRPr lang="es-ES" dirty="0"/>
          </a:p>
        </p:txBody>
      </p:sp>
    </p:spTree>
    <p:extLst>
      <p:ext uri="{BB962C8B-B14F-4D97-AF65-F5344CB8AC3E}">
        <p14:creationId xmlns:p14="http://schemas.microsoft.com/office/powerpoint/2010/main" val="171448777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GT" dirty="0"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9C4C76-87C7-4BA2-ACCB-20F3045F2F40}" type="slidenum">
              <a:rPr lang="es-ES" smtClean="0"/>
              <a:pPr fontAlgn="base">
                <a:spcBef>
                  <a:spcPct val="0"/>
                </a:spcBef>
                <a:spcAft>
                  <a:spcPct val="0"/>
                </a:spcAft>
                <a:defRPr/>
              </a:pPr>
              <a:t>3</a:t>
            </a:fld>
            <a:endParaRPr lang="es-ES" dirty="0" smtClean="0"/>
          </a:p>
        </p:txBody>
      </p:sp>
      <p:sp>
        <p:nvSpPr>
          <p:cNvPr id="18436" name="4 Marcador de encabezado"/>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ES" dirty="0" smtClean="0"/>
              <a:t>MINISTERIO DE GOBERNACIÓN-MIGOB</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1449B253-37B6-4A5A-A6AF-79468D4DE453}" type="datetime1">
              <a:rPr lang="es-ES"/>
              <a:pPr>
                <a:defRPr/>
              </a:pPr>
              <a:t>22/06/2012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B1CCF931-BB9C-4D90-8439-1A14484610D3}" type="slidenum">
              <a:rPr lang="es-ES"/>
              <a:pPr>
                <a:defRPr/>
              </a:pPr>
              <a:t>‹Nº›</a:t>
            </a:fld>
            <a:endParaRPr lang="es-ES" dirty="0"/>
          </a:p>
        </p:txBody>
      </p:sp>
    </p:spTree>
    <p:extLst>
      <p:ext uri="{BB962C8B-B14F-4D97-AF65-F5344CB8AC3E}">
        <p14:creationId xmlns:p14="http://schemas.microsoft.com/office/powerpoint/2010/main" val="2635056914"/>
      </p:ext>
    </p:extLst>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7F6439EB-E77D-4CA2-9D5D-06864A7DBF55}" type="datetime1">
              <a:rPr lang="es-ES"/>
              <a:pPr>
                <a:defRPr/>
              </a:pPr>
              <a:t>22/06/2012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76E02113-207F-447E-81F9-5A847D1BFF66}" type="slidenum">
              <a:rPr lang="es-ES"/>
              <a:pPr>
                <a:defRPr/>
              </a:pPr>
              <a:t>‹Nº›</a:t>
            </a:fld>
            <a:endParaRPr lang="es-ES" dirty="0"/>
          </a:p>
        </p:txBody>
      </p:sp>
    </p:spTree>
    <p:extLst>
      <p:ext uri="{BB962C8B-B14F-4D97-AF65-F5344CB8AC3E}">
        <p14:creationId xmlns:p14="http://schemas.microsoft.com/office/powerpoint/2010/main" val="58520512"/>
      </p:ext>
    </p:extLst>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DF8ABC4-DB8E-457B-9C20-49D8B34613CC}" type="datetime1">
              <a:rPr lang="es-ES"/>
              <a:pPr>
                <a:defRPr/>
              </a:pPr>
              <a:t>22/06/2012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A3AFDE05-C5B8-4FE4-BA75-83533EB51851}" type="slidenum">
              <a:rPr lang="es-ES"/>
              <a:pPr>
                <a:defRPr/>
              </a:pPr>
              <a:t>‹Nº›</a:t>
            </a:fld>
            <a:endParaRPr lang="es-ES" dirty="0"/>
          </a:p>
        </p:txBody>
      </p:sp>
    </p:spTree>
    <p:extLst>
      <p:ext uri="{BB962C8B-B14F-4D97-AF65-F5344CB8AC3E}">
        <p14:creationId xmlns:p14="http://schemas.microsoft.com/office/powerpoint/2010/main" val="1786155739"/>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9ABC6EFC-9F2B-4E47-AE43-E9B02F8FF27F}" type="datetime1">
              <a:rPr lang="es-ES"/>
              <a:pPr>
                <a:defRPr/>
              </a:pPr>
              <a:t>22/06/2012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CE610B1F-634F-4EC3-9FEC-245037DDC5D5}" type="slidenum">
              <a:rPr lang="es-ES"/>
              <a:pPr>
                <a:defRPr/>
              </a:pPr>
              <a:t>‹Nº›</a:t>
            </a:fld>
            <a:endParaRPr lang="es-ES" dirty="0"/>
          </a:p>
        </p:txBody>
      </p:sp>
    </p:spTree>
    <p:extLst>
      <p:ext uri="{BB962C8B-B14F-4D97-AF65-F5344CB8AC3E}">
        <p14:creationId xmlns:p14="http://schemas.microsoft.com/office/powerpoint/2010/main" val="2213225574"/>
      </p:ext>
    </p:extLst>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A438F6C8-7F1D-487E-8037-6BB706F7911E}" type="datetime1">
              <a:rPr lang="es-ES"/>
              <a:pPr>
                <a:defRPr/>
              </a:pPr>
              <a:t>22/06/2012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293AE0DA-BA6F-484B-96B8-0F2BEE6EE23E}" type="slidenum">
              <a:rPr lang="es-ES"/>
              <a:pPr>
                <a:defRPr/>
              </a:pPr>
              <a:t>‹Nº›</a:t>
            </a:fld>
            <a:endParaRPr lang="es-ES" dirty="0"/>
          </a:p>
        </p:txBody>
      </p:sp>
    </p:spTree>
    <p:extLst>
      <p:ext uri="{BB962C8B-B14F-4D97-AF65-F5344CB8AC3E}">
        <p14:creationId xmlns:p14="http://schemas.microsoft.com/office/powerpoint/2010/main" val="2462862712"/>
      </p:ext>
    </p:extLst>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807CBC9A-54AC-4393-ABE1-ECC0A2E8A4F1}" type="datetime1">
              <a:rPr lang="es-ES"/>
              <a:pPr>
                <a:defRPr/>
              </a:pPr>
              <a:t>22/06/2012</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DEAE396D-215F-4765-8546-E8A9C731A8FF}" type="slidenum">
              <a:rPr lang="es-ES"/>
              <a:pPr>
                <a:defRPr/>
              </a:pPr>
              <a:t>‹Nº›</a:t>
            </a:fld>
            <a:endParaRPr lang="es-ES" dirty="0"/>
          </a:p>
        </p:txBody>
      </p:sp>
    </p:spTree>
    <p:extLst>
      <p:ext uri="{BB962C8B-B14F-4D97-AF65-F5344CB8AC3E}">
        <p14:creationId xmlns:p14="http://schemas.microsoft.com/office/powerpoint/2010/main" val="3191387324"/>
      </p:ext>
    </p:extLst>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D26BCEAD-B377-4ECC-8C49-DDFB64FDBF0E}" type="datetime1">
              <a:rPr lang="es-ES"/>
              <a:pPr>
                <a:defRPr/>
              </a:pPr>
              <a:t>22/06/2012</a:t>
            </a:fld>
            <a:endParaRPr lang="es-ES" dirty="0"/>
          </a:p>
        </p:txBody>
      </p:sp>
      <p:sp>
        <p:nvSpPr>
          <p:cNvPr id="8" name="4 Marcador de pie de página"/>
          <p:cNvSpPr>
            <a:spLocks noGrp="1"/>
          </p:cNvSpPr>
          <p:nvPr>
            <p:ph type="ftr" sz="quarter" idx="11"/>
          </p:nvPr>
        </p:nvSpPr>
        <p:spPr/>
        <p:txBody>
          <a:bodyPr/>
          <a:lstStyle>
            <a:lvl1pPr>
              <a:defRPr/>
            </a:lvl1pPr>
          </a:lstStyle>
          <a:p>
            <a:pPr>
              <a:defRPr/>
            </a:pPr>
            <a:endParaRPr lang="es-ES" dirty="0"/>
          </a:p>
        </p:txBody>
      </p:sp>
      <p:sp>
        <p:nvSpPr>
          <p:cNvPr id="9" name="5 Marcador de número de diapositiva"/>
          <p:cNvSpPr>
            <a:spLocks noGrp="1"/>
          </p:cNvSpPr>
          <p:nvPr>
            <p:ph type="sldNum" sz="quarter" idx="12"/>
          </p:nvPr>
        </p:nvSpPr>
        <p:spPr/>
        <p:txBody>
          <a:bodyPr/>
          <a:lstStyle>
            <a:lvl1pPr>
              <a:defRPr/>
            </a:lvl1pPr>
          </a:lstStyle>
          <a:p>
            <a:pPr>
              <a:defRPr/>
            </a:pPr>
            <a:fld id="{75C4CB76-F731-4D18-9ECA-D33A0A7E7465}" type="slidenum">
              <a:rPr lang="es-ES"/>
              <a:pPr>
                <a:defRPr/>
              </a:pPr>
              <a:t>‹Nº›</a:t>
            </a:fld>
            <a:endParaRPr lang="es-ES" dirty="0"/>
          </a:p>
        </p:txBody>
      </p:sp>
    </p:spTree>
    <p:extLst>
      <p:ext uri="{BB962C8B-B14F-4D97-AF65-F5344CB8AC3E}">
        <p14:creationId xmlns:p14="http://schemas.microsoft.com/office/powerpoint/2010/main" val="717359240"/>
      </p:ext>
    </p:extLst>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DE7FAA25-94E1-4E0A-A8FB-7DE6084BCBEE}" type="datetime1">
              <a:rPr lang="es-ES"/>
              <a:pPr>
                <a:defRPr/>
              </a:pPr>
              <a:t>22/06/2012</a:t>
            </a:fld>
            <a:endParaRPr lang="es-ES" dirty="0"/>
          </a:p>
        </p:txBody>
      </p:sp>
      <p:sp>
        <p:nvSpPr>
          <p:cNvPr id="4" name="4 Marcador de pie de página"/>
          <p:cNvSpPr>
            <a:spLocks noGrp="1"/>
          </p:cNvSpPr>
          <p:nvPr>
            <p:ph type="ftr" sz="quarter" idx="11"/>
          </p:nvPr>
        </p:nvSpPr>
        <p:spPr/>
        <p:txBody>
          <a:bodyPr/>
          <a:lstStyle>
            <a:lvl1pPr>
              <a:defRPr/>
            </a:lvl1pPr>
          </a:lstStyle>
          <a:p>
            <a:pPr>
              <a:defRPr/>
            </a:pPr>
            <a:endParaRPr lang="es-ES" dirty="0"/>
          </a:p>
        </p:txBody>
      </p:sp>
      <p:sp>
        <p:nvSpPr>
          <p:cNvPr id="5" name="5 Marcador de número de diapositiva"/>
          <p:cNvSpPr>
            <a:spLocks noGrp="1"/>
          </p:cNvSpPr>
          <p:nvPr>
            <p:ph type="sldNum" sz="quarter" idx="12"/>
          </p:nvPr>
        </p:nvSpPr>
        <p:spPr/>
        <p:txBody>
          <a:bodyPr/>
          <a:lstStyle>
            <a:lvl1pPr>
              <a:defRPr/>
            </a:lvl1pPr>
          </a:lstStyle>
          <a:p>
            <a:pPr>
              <a:defRPr/>
            </a:pPr>
            <a:fld id="{827A7488-F4CE-4860-9647-B368DB961185}" type="slidenum">
              <a:rPr lang="es-ES"/>
              <a:pPr>
                <a:defRPr/>
              </a:pPr>
              <a:t>‹Nº›</a:t>
            </a:fld>
            <a:endParaRPr lang="es-ES" dirty="0"/>
          </a:p>
        </p:txBody>
      </p:sp>
    </p:spTree>
    <p:extLst>
      <p:ext uri="{BB962C8B-B14F-4D97-AF65-F5344CB8AC3E}">
        <p14:creationId xmlns:p14="http://schemas.microsoft.com/office/powerpoint/2010/main" val="1747896502"/>
      </p:ext>
    </p:extLst>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95B15FE4-B9BC-4E31-8BF5-FFFCA9D2F063}" type="datetime1">
              <a:rPr lang="es-ES"/>
              <a:pPr>
                <a:defRPr/>
              </a:pPr>
              <a:t>22/06/2012</a:t>
            </a:fld>
            <a:endParaRPr lang="es-ES" dirty="0"/>
          </a:p>
        </p:txBody>
      </p:sp>
      <p:sp>
        <p:nvSpPr>
          <p:cNvPr id="3" name="4 Marcador de pie de página"/>
          <p:cNvSpPr>
            <a:spLocks noGrp="1"/>
          </p:cNvSpPr>
          <p:nvPr>
            <p:ph type="ftr" sz="quarter" idx="11"/>
          </p:nvPr>
        </p:nvSpPr>
        <p:spPr/>
        <p:txBody>
          <a:bodyPr/>
          <a:lstStyle>
            <a:lvl1pPr>
              <a:defRPr/>
            </a:lvl1pPr>
          </a:lstStyle>
          <a:p>
            <a:pPr>
              <a:defRPr/>
            </a:pPr>
            <a:endParaRPr lang="es-ES" dirty="0"/>
          </a:p>
        </p:txBody>
      </p:sp>
      <p:sp>
        <p:nvSpPr>
          <p:cNvPr id="4" name="5 Marcador de número de diapositiva"/>
          <p:cNvSpPr>
            <a:spLocks noGrp="1"/>
          </p:cNvSpPr>
          <p:nvPr>
            <p:ph type="sldNum" sz="quarter" idx="12"/>
          </p:nvPr>
        </p:nvSpPr>
        <p:spPr/>
        <p:txBody>
          <a:bodyPr/>
          <a:lstStyle>
            <a:lvl1pPr>
              <a:defRPr/>
            </a:lvl1pPr>
          </a:lstStyle>
          <a:p>
            <a:pPr>
              <a:defRPr/>
            </a:pPr>
            <a:fld id="{F1F48C16-0C98-4367-9EC9-68BB6B0578BC}" type="slidenum">
              <a:rPr lang="es-ES"/>
              <a:pPr>
                <a:defRPr/>
              </a:pPr>
              <a:t>‹Nº›</a:t>
            </a:fld>
            <a:endParaRPr lang="es-ES" dirty="0"/>
          </a:p>
        </p:txBody>
      </p:sp>
    </p:spTree>
    <p:extLst>
      <p:ext uri="{BB962C8B-B14F-4D97-AF65-F5344CB8AC3E}">
        <p14:creationId xmlns:p14="http://schemas.microsoft.com/office/powerpoint/2010/main" val="1393901110"/>
      </p:ext>
    </p:extLst>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B814D3E-C596-4844-A9D5-2A6B1AA302BC}" type="datetime1">
              <a:rPr lang="es-ES"/>
              <a:pPr>
                <a:defRPr/>
              </a:pPr>
              <a:t>22/06/2012</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2B6084EA-388D-43B6-BC51-6074597D96ED}" type="slidenum">
              <a:rPr lang="es-ES"/>
              <a:pPr>
                <a:defRPr/>
              </a:pPr>
              <a:t>‹Nº›</a:t>
            </a:fld>
            <a:endParaRPr lang="es-ES" dirty="0"/>
          </a:p>
        </p:txBody>
      </p:sp>
    </p:spTree>
    <p:extLst>
      <p:ext uri="{BB962C8B-B14F-4D97-AF65-F5344CB8AC3E}">
        <p14:creationId xmlns:p14="http://schemas.microsoft.com/office/powerpoint/2010/main" val="2289345892"/>
      </p:ext>
    </p:extLst>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A897D51-3A61-4D4A-9C20-2E667FBB21C8}" type="datetime1">
              <a:rPr lang="es-ES"/>
              <a:pPr>
                <a:defRPr/>
              </a:pPr>
              <a:t>22/06/2012</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AA30313E-927B-4B15-BEE2-F10355B3892F}" type="slidenum">
              <a:rPr lang="es-ES"/>
              <a:pPr>
                <a:defRPr/>
              </a:pPr>
              <a:t>‹Nº›</a:t>
            </a:fld>
            <a:endParaRPr lang="es-ES" dirty="0"/>
          </a:p>
        </p:txBody>
      </p:sp>
    </p:spTree>
    <p:extLst>
      <p:ext uri="{BB962C8B-B14F-4D97-AF65-F5344CB8AC3E}">
        <p14:creationId xmlns:p14="http://schemas.microsoft.com/office/powerpoint/2010/main" val="2138400616"/>
      </p:ext>
    </p:extLst>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37CC48F-3AE4-42DC-97E8-125DFACBDF83}" type="datetime1">
              <a:rPr lang="es-ES"/>
              <a:pPr>
                <a:defRPr/>
              </a:pPr>
              <a:t>22/06/2012</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A3C0AEF-EF75-4AA9-BCDE-BEC8DA6D664E}" type="slidenum">
              <a:rPr lang="es-ES"/>
              <a:pPr>
                <a:defRPr/>
              </a:pPr>
              <a:t>‹Nº›</a:t>
            </a:fld>
            <a:endParaRPr lang="es-E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slow">
    <p:wheel spokes="1"/>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0.png"/><Relationship Id="rId7" Type="http://schemas.openxmlformats.org/officeDocument/2006/relationships/image" Target="../media/image48.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36.png"/><Relationship Id="rId4" Type="http://schemas.openxmlformats.org/officeDocument/2006/relationships/image" Target="../media/image46.png"/><Relationship Id="rId9"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52.gif"/><Relationship Id="rId5" Type="http://schemas.openxmlformats.org/officeDocument/2006/relationships/image" Target="../media/image36.png"/><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0.png"/><Relationship Id="rId7" Type="http://schemas.openxmlformats.org/officeDocument/2006/relationships/image" Target="../media/image55.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36.png"/><Relationship Id="rId4" Type="http://schemas.openxmlformats.org/officeDocument/2006/relationships/image" Target="../media/image53.png"/><Relationship Id="rId9" Type="http://schemas.openxmlformats.org/officeDocument/2006/relationships/image" Target="../media/image57.png"/></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60.png"/><Relationship Id="rId4" Type="http://schemas.openxmlformats.org/officeDocument/2006/relationships/image" Target="../media/image59.png"/></Relationships>
</file>

<file path=ppt/slides/_rels/slide1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jpeg"/><Relationship Id="rId4" Type="http://schemas.openxmlformats.org/officeDocument/2006/relationships/image" Target="../media/image36.png"/><Relationship Id="rId9" Type="http://schemas.openxmlformats.org/officeDocument/2006/relationships/image" Target="../media/image65.png"/></Relationships>
</file>

<file path=ppt/slides/_rels/slide1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52.gif"/><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hyperlink" Target="http://www.google.com.ni/imgres?imgurl=http://www.portalplanetasedna.com.ar/archivos_varios1/refugiados3.jpg&amp;imgrefurl=http://www.portalplanetasedna.com.ar/refugiados.htm&amp;h=328&amp;w=409&amp;sz=16&amp;tbnid=LR6PQC2JkmQcsM:&amp;tbnh=100&amp;tbnw=125&amp;prev=/search?q=IMAGENES+REFUGIADOS&amp;tbm=isch&amp;tbo=u&amp;zoom=1&amp;q=IMAGENES+REFUGIADOS&amp;usg=__E3rLU9Dp1leA7MS_yIcjAiPGzr4=&amp;hl=es-419&amp;sa=X&amp;ei=53zbT-_5O4uG8QSZl9n-Cg&amp;ved=0CBMQ9QEwAQ"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7.png"/><Relationship Id="rId4" Type="http://schemas.openxmlformats.org/officeDocument/2006/relationships/image" Target="../media/image19.gi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3" Type="http://schemas.openxmlformats.org/officeDocument/2006/relationships/image" Target="../media/image24.png"/><Relationship Id="rId7" Type="http://schemas.openxmlformats.org/officeDocument/2006/relationships/image" Target="../media/image9.png"/><Relationship Id="rId12" Type="http://schemas.openxmlformats.org/officeDocument/2006/relationships/image" Target="../media/image30.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hyperlink" Target="http://www.google.com.ni/imgres?imgurl=http://blogsobrasocialcajamadrid.secuoyas.com.es/cooperacion-y-desarrollo/files/2008/08/sosemergencias_solidarios-y-cooperantes1.png&amp;imgrefurl=http://sosemergencias.com/ayuda-humanitaria/solidarios-y-cooperantes-i/&amp;usg=__UOvE6xfn14thCDIqK9SIQQ4q5UU=&amp;h=286&amp;w=286&amp;sz=140&amp;hl=es-419&amp;start=20&amp;zoom=1&amp;tbnid=wVUDy9GhKgQ4OM:&amp;tbnh=115&amp;tbnw=115&amp;ei=X9fbT7nOE4S68ATGo6zvCg&amp;prev=/images?q=solidario&amp;hl=es-419&amp;sa=X&amp;gbv=2&amp;tbm=isch&amp;itbs=1" TargetMode="External"/><Relationship Id="rId5" Type="http://schemas.openxmlformats.org/officeDocument/2006/relationships/image" Target="../media/image26.png"/><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0.png"/><Relationship Id="rId7" Type="http://schemas.openxmlformats.org/officeDocument/2006/relationships/image" Target="../media/image39.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5.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42 Rectángulo"/>
          <p:cNvSpPr/>
          <p:nvPr/>
        </p:nvSpPr>
        <p:spPr>
          <a:xfrm>
            <a:off x="0" y="0"/>
            <a:ext cx="3019425"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nvGrpSpPr>
          <p:cNvPr id="33" name="32 Rectángulo"/>
          <p:cNvGrpSpPr>
            <a:grpSpLocks/>
          </p:cNvGrpSpPr>
          <p:nvPr/>
        </p:nvGrpSpPr>
        <p:grpSpPr bwMode="auto">
          <a:xfrm>
            <a:off x="2981325" y="5699125"/>
            <a:ext cx="6181725" cy="1189038"/>
            <a:chOff x="1878" y="3590"/>
            <a:chExt cx="3894" cy="749"/>
          </a:xfrm>
        </p:grpSpPr>
        <p:pic>
          <p:nvPicPr>
            <p:cNvPr id="2051" name="32 Rectángul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 y="3590"/>
              <a:ext cx="3894" cy="749"/>
            </a:xfrm>
            <a:prstGeom prst="rect">
              <a:avLst/>
            </a:prstGeom>
            <a:noFill/>
            <a:extLst>
              <a:ext uri="{909E8E84-426E-40DD-AFC4-6F175D3DCCD1}">
                <a14:hiddenFill xmlns:a14="http://schemas.microsoft.com/office/drawing/2010/main">
                  <a:solidFill>
                    <a:srgbClr val="FFFFFF"/>
                  </a:solidFill>
                </a14:hiddenFill>
              </a:ext>
            </a:extLst>
          </p:spPr>
        </p:pic>
        <p:sp>
          <p:nvSpPr>
            <p:cNvPr id="2052" name="Text Box 4"/>
            <p:cNvSpPr txBox="1">
              <a:spLocks noChangeArrowheads="1"/>
            </p:cNvSpPr>
            <p:nvPr/>
          </p:nvSpPr>
          <p:spPr bwMode="auto">
            <a:xfrm>
              <a:off x="1890" y="3600"/>
              <a:ext cx="3870"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dirty="0">
                <a:solidFill>
                  <a:srgbClr val="DDD9C3"/>
                </a:solidFill>
                <a:latin typeface="Calibri" pitchFamily="34" charset="0"/>
              </a:endParaRPr>
            </a:p>
          </p:txBody>
        </p:sp>
      </p:grpSp>
      <p:sp>
        <p:nvSpPr>
          <p:cNvPr id="16" name="15 CuadroTexto"/>
          <p:cNvSpPr txBox="1"/>
          <p:nvPr/>
        </p:nvSpPr>
        <p:spPr>
          <a:xfrm>
            <a:off x="214313" y="0"/>
            <a:ext cx="8786812" cy="3386138"/>
          </a:xfrm>
          <a:prstGeom prst="rect">
            <a:avLst/>
          </a:prstGeom>
          <a:noFill/>
          <a:effectLst>
            <a:outerShdw blurRad="50800" dist="38100" dir="5400000" algn="t" rotWithShape="0">
              <a:prstClr val="black">
                <a:alpha val="40000"/>
              </a:prstClr>
            </a:outerShdw>
          </a:effectLst>
        </p:spPr>
        <p:txBody>
          <a:bodyPr>
            <a:spAutoFit/>
          </a:bodyPr>
          <a:lstStyle/>
          <a:p>
            <a:pPr algn="ctr" fontAlgn="auto">
              <a:spcBef>
                <a:spcPts val="0"/>
              </a:spcBef>
              <a:spcAft>
                <a:spcPts val="0"/>
              </a:spcAft>
              <a:defRPr/>
            </a:pPr>
            <a:r>
              <a:rPr lang="en-GB" b="1" dirty="0" smtClean="0">
                <a:solidFill>
                  <a:srgbClr val="FFFF00"/>
                </a:solidFill>
                <a:effectLst>
                  <a:outerShdw blurRad="38100" dist="38100" dir="2700000" algn="tl">
                    <a:srgbClr val="000000">
                      <a:alpha val="43137"/>
                    </a:srgbClr>
                  </a:outerShdw>
                </a:effectLst>
                <a:latin typeface="+mn-lt"/>
              </a:rPr>
              <a:t>Ministerio</a:t>
            </a:r>
            <a:r>
              <a:rPr lang="en-GB" b="1" dirty="0" smtClean="0">
                <a:solidFill>
                  <a:srgbClr val="FFFF00"/>
                </a:solidFill>
                <a:effectLst>
                  <a:outerShdw blurRad="38100" dist="38100" dir="2700000" algn="tl">
                    <a:srgbClr val="000000">
                      <a:alpha val="43137"/>
                    </a:srgbClr>
                  </a:outerShdw>
                </a:effectLst>
                <a:latin typeface="+mn-lt"/>
              </a:rPr>
              <a:t> de </a:t>
            </a:r>
            <a:r>
              <a:rPr lang="en-GB" b="1" dirty="0" smtClean="0">
                <a:solidFill>
                  <a:srgbClr val="FFFF00"/>
                </a:solidFill>
                <a:effectLst>
                  <a:outerShdw blurRad="38100" dist="38100" dir="2700000" algn="tl">
                    <a:srgbClr val="000000">
                      <a:alpha val="43137"/>
                    </a:srgbClr>
                  </a:outerShdw>
                </a:effectLst>
                <a:latin typeface="+mn-lt"/>
              </a:rPr>
              <a:t>Gobernación</a:t>
            </a:r>
            <a:endParaRPr lang="en-GB" b="1" dirty="0" smtClean="0">
              <a:solidFill>
                <a:srgbClr val="FFFF00"/>
              </a:solidFill>
              <a:effectLst>
                <a:outerShdw blurRad="38100" dist="38100" dir="2700000" algn="tl">
                  <a:srgbClr val="000000">
                    <a:alpha val="43137"/>
                  </a:srgbClr>
                </a:outerShdw>
              </a:effectLst>
              <a:latin typeface="+mn-lt"/>
            </a:endParaRPr>
          </a:p>
          <a:p>
            <a:pPr algn="ctr" fontAlgn="auto">
              <a:spcBef>
                <a:spcPts val="0"/>
              </a:spcBef>
              <a:spcAft>
                <a:spcPts val="0"/>
              </a:spcAft>
              <a:defRPr/>
            </a:pPr>
            <a:endParaRPr lang="en-GB" sz="1600" b="1" dirty="0" smtClean="0">
              <a:solidFill>
                <a:srgbClr val="CC9900"/>
              </a:solidFill>
              <a:effectLst>
                <a:outerShdw blurRad="38100" dist="38100" dir="2700000" algn="tl">
                  <a:srgbClr val="000000">
                    <a:alpha val="43137"/>
                  </a:srgbClr>
                </a:outerShdw>
              </a:effectLst>
              <a:latin typeface="+mn-lt"/>
            </a:endParaRPr>
          </a:p>
          <a:p>
            <a:pPr algn="ctr" fontAlgn="auto">
              <a:spcBef>
                <a:spcPts val="0"/>
              </a:spcBef>
              <a:spcAft>
                <a:spcPts val="0"/>
              </a:spcAft>
              <a:defRPr/>
            </a:pPr>
            <a:endParaRPr lang="en-GB" sz="1400" b="1" dirty="0" smtClean="0">
              <a:solidFill>
                <a:srgbClr val="CC9900"/>
              </a:solidFill>
              <a:effectLst>
                <a:outerShdw blurRad="38100" dist="38100" dir="2700000" algn="tl">
                  <a:srgbClr val="000000">
                    <a:alpha val="43137"/>
                  </a:srgbClr>
                </a:outerShdw>
              </a:effectLst>
              <a:latin typeface="+mn-lt"/>
            </a:endParaRPr>
          </a:p>
          <a:p>
            <a:pPr algn="ctr" fontAlgn="auto">
              <a:spcBef>
                <a:spcPts val="0"/>
              </a:spcBef>
              <a:spcAft>
                <a:spcPts val="0"/>
              </a:spcAft>
              <a:defRPr/>
            </a:pPr>
            <a:endParaRPr lang="en-GB" sz="1400" b="1" dirty="0" smtClean="0">
              <a:solidFill>
                <a:srgbClr val="CC9900"/>
              </a:solidFill>
              <a:effectLst>
                <a:outerShdw blurRad="38100" dist="38100" dir="2700000" algn="tl">
                  <a:srgbClr val="000000">
                    <a:alpha val="43137"/>
                  </a:srgbClr>
                </a:outerShdw>
              </a:effectLst>
              <a:latin typeface="+mn-lt"/>
            </a:endParaRPr>
          </a:p>
          <a:p>
            <a:pPr algn="ctr" fontAlgn="auto">
              <a:spcBef>
                <a:spcPts val="0"/>
              </a:spcBef>
              <a:spcAft>
                <a:spcPts val="0"/>
              </a:spcAft>
              <a:defRPr/>
            </a:pPr>
            <a:endParaRPr lang="en-GB" sz="1400" b="1" dirty="0" smtClean="0">
              <a:solidFill>
                <a:srgbClr val="CC9900"/>
              </a:solidFill>
              <a:effectLst>
                <a:outerShdw blurRad="38100" dist="38100" dir="2700000" algn="tl">
                  <a:srgbClr val="000000">
                    <a:alpha val="43137"/>
                  </a:srgbClr>
                </a:outerShdw>
              </a:effectLst>
              <a:latin typeface="+mn-lt"/>
            </a:endParaRPr>
          </a:p>
          <a:p>
            <a:pPr algn="ctr" fontAlgn="auto">
              <a:spcBef>
                <a:spcPts val="0"/>
              </a:spcBef>
              <a:spcAft>
                <a:spcPts val="0"/>
              </a:spcAft>
              <a:defRPr/>
            </a:pPr>
            <a:endParaRPr lang="en-GB" sz="1400" b="1" dirty="0" smtClean="0">
              <a:solidFill>
                <a:srgbClr val="CC9900"/>
              </a:solidFill>
              <a:effectLst>
                <a:outerShdw blurRad="38100" dist="38100" dir="2700000" algn="tl">
                  <a:srgbClr val="000000">
                    <a:alpha val="43137"/>
                  </a:srgbClr>
                </a:outerShdw>
              </a:effectLst>
              <a:latin typeface="+mn-lt"/>
            </a:endParaRPr>
          </a:p>
          <a:p>
            <a:pPr algn="ctr" fontAlgn="auto">
              <a:spcBef>
                <a:spcPts val="0"/>
              </a:spcBef>
              <a:spcAft>
                <a:spcPts val="0"/>
              </a:spcAft>
              <a:defRPr/>
            </a:pPr>
            <a:endParaRPr lang="en-GB" sz="1400" b="1" dirty="0" smtClean="0">
              <a:solidFill>
                <a:srgbClr val="CC9900"/>
              </a:solidFill>
              <a:effectLst>
                <a:outerShdw blurRad="38100" dist="38100" dir="2700000" algn="tl">
                  <a:srgbClr val="000000">
                    <a:alpha val="43137"/>
                  </a:srgbClr>
                </a:outerShdw>
              </a:effectLst>
              <a:latin typeface="+mn-lt"/>
            </a:endParaRPr>
          </a:p>
          <a:p>
            <a:pPr algn="ctr" fontAlgn="auto">
              <a:spcBef>
                <a:spcPts val="0"/>
              </a:spcBef>
              <a:spcAft>
                <a:spcPts val="0"/>
              </a:spcAft>
              <a:defRPr/>
            </a:pPr>
            <a:endParaRPr lang="en-GB" sz="1400" b="1" dirty="0" smtClean="0">
              <a:solidFill>
                <a:srgbClr val="CC9900"/>
              </a:solidFill>
              <a:effectLst>
                <a:outerShdw blurRad="38100" dist="38100" dir="2700000" algn="tl">
                  <a:srgbClr val="000000">
                    <a:alpha val="43137"/>
                  </a:srgbClr>
                </a:outerShdw>
              </a:effectLst>
              <a:latin typeface="+mn-lt"/>
            </a:endParaRPr>
          </a:p>
          <a:p>
            <a:pPr algn="ctr" fontAlgn="auto">
              <a:spcBef>
                <a:spcPts val="0"/>
              </a:spcBef>
              <a:spcAft>
                <a:spcPts val="0"/>
              </a:spcAft>
              <a:defRPr/>
            </a:pPr>
            <a:endParaRPr lang="en-GB" sz="1400" b="1" dirty="0" smtClean="0">
              <a:solidFill>
                <a:srgbClr val="CC9900"/>
              </a:solidFill>
              <a:effectLst>
                <a:outerShdw blurRad="38100" dist="38100" dir="2700000" algn="tl">
                  <a:srgbClr val="000000">
                    <a:alpha val="43137"/>
                  </a:srgbClr>
                </a:outerShdw>
              </a:effectLst>
              <a:latin typeface="+mn-lt"/>
            </a:endParaRPr>
          </a:p>
          <a:p>
            <a:pPr algn="ctr" fontAlgn="auto">
              <a:spcBef>
                <a:spcPts val="0"/>
              </a:spcBef>
              <a:spcAft>
                <a:spcPts val="0"/>
              </a:spcAft>
              <a:defRPr/>
            </a:pPr>
            <a:r>
              <a:rPr lang="en-GB" sz="3200" b="1" dirty="0" smtClean="0">
                <a:solidFill>
                  <a:srgbClr val="FFFF00"/>
                </a:solidFill>
                <a:effectLst>
                  <a:outerShdw blurRad="38100" dist="38100" dir="2700000" algn="tl">
                    <a:srgbClr val="000000">
                      <a:alpha val="43137"/>
                    </a:srgbClr>
                  </a:outerShdw>
                </a:effectLst>
                <a:latin typeface="Monotype Corsiva" pitchFamily="66" charset="0"/>
              </a:rPr>
              <a:t>General Directorate of </a:t>
            </a:r>
          </a:p>
          <a:p>
            <a:pPr algn="ctr" fontAlgn="auto">
              <a:spcBef>
                <a:spcPts val="0"/>
              </a:spcBef>
              <a:spcAft>
                <a:spcPts val="0"/>
              </a:spcAft>
              <a:defRPr/>
            </a:pPr>
            <a:r>
              <a:rPr lang="en-GB" sz="3200" b="1" dirty="0" smtClean="0">
                <a:solidFill>
                  <a:srgbClr val="FFFF00"/>
                </a:solidFill>
                <a:effectLst>
                  <a:outerShdw blurRad="38100" dist="38100" dir="2700000" algn="tl">
                    <a:srgbClr val="000000">
                      <a:alpha val="43137"/>
                    </a:srgbClr>
                  </a:outerShdw>
                </a:effectLst>
                <a:latin typeface="Monotype Corsiva" pitchFamily="66" charset="0"/>
              </a:rPr>
              <a:t>Migration and Immigration</a:t>
            </a:r>
          </a:p>
          <a:p>
            <a:pPr fontAlgn="auto">
              <a:spcBef>
                <a:spcPts val="0"/>
              </a:spcBef>
              <a:spcAft>
                <a:spcPts val="0"/>
              </a:spcAft>
              <a:defRPr/>
            </a:pPr>
            <a:endParaRPr lang="en-GB" dirty="0">
              <a:latin typeface="+mn-lt"/>
            </a:endParaRPr>
          </a:p>
        </p:txBody>
      </p:sp>
      <p:grpSp>
        <p:nvGrpSpPr>
          <p:cNvPr id="22" name="21 Rectángulo"/>
          <p:cNvGrpSpPr>
            <a:grpSpLocks/>
          </p:cNvGrpSpPr>
          <p:nvPr/>
        </p:nvGrpSpPr>
        <p:grpSpPr bwMode="auto">
          <a:xfrm>
            <a:off x="2987675" y="-42863"/>
            <a:ext cx="6169025" cy="1304926"/>
            <a:chOff x="1882" y="-27"/>
            <a:chExt cx="3886" cy="822"/>
          </a:xfrm>
        </p:grpSpPr>
        <p:pic>
          <p:nvPicPr>
            <p:cNvPr id="2055" name="21 Rectángulo"/>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2" y="-27"/>
              <a:ext cx="3886" cy="822"/>
            </a:xfrm>
            <a:prstGeom prst="rect">
              <a:avLst/>
            </a:prstGeom>
            <a:noFill/>
            <a:extLst>
              <a:ext uri="{909E8E84-426E-40DD-AFC4-6F175D3DCCD1}">
                <a14:hiddenFill xmlns:a14="http://schemas.microsoft.com/office/drawing/2010/main">
                  <a:solidFill>
                    <a:srgbClr val="FFFFFF"/>
                  </a:solidFill>
                </a14:hiddenFill>
              </a:ext>
            </a:extLst>
          </p:spPr>
        </p:pic>
        <p:sp>
          <p:nvSpPr>
            <p:cNvPr id="2056" name="Text Box 8"/>
            <p:cNvSpPr txBox="1">
              <a:spLocks noChangeArrowheads="1"/>
            </p:cNvSpPr>
            <p:nvPr/>
          </p:nvSpPr>
          <p:spPr bwMode="auto">
            <a:xfrm>
              <a:off x="1884" y="-24"/>
              <a:ext cx="3876" cy="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dirty="0">
                <a:solidFill>
                  <a:srgbClr val="DDD9C3"/>
                </a:solidFill>
                <a:latin typeface="Calibri" pitchFamily="34" charset="0"/>
              </a:endParaRPr>
            </a:p>
          </p:txBody>
        </p:sp>
      </p:grpSp>
      <p:grpSp>
        <p:nvGrpSpPr>
          <p:cNvPr id="27" name="26 Rectángulo"/>
          <p:cNvGrpSpPr>
            <a:grpSpLocks/>
          </p:cNvGrpSpPr>
          <p:nvPr/>
        </p:nvGrpSpPr>
        <p:grpSpPr bwMode="auto">
          <a:xfrm>
            <a:off x="2908300" y="3340100"/>
            <a:ext cx="6254750" cy="1536700"/>
            <a:chOff x="1832" y="2104"/>
            <a:chExt cx="3940" cy="968"/>
          </a:xfrm>
        </p:grpSpPr>
        <p:pic>
          <p:nvPicPr>
            <p:cNvPr id="2058" name="26 Rectángulo"/>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2" y="2104"/>
              <a:ext cx="3940" cy="968"/>
            </a:xfrm>
            <a:prstGeom prst="rect">
              <a:avLst/>
            </a:prstGeom>
            <a:noFill/>
            <a:extLst>
              <a:ext uri="{909E8E84-426E-40DD-AFC4-6F175D3DCCD1}">
                <a14:hiddenFill xmlns:a14="http://schemas.microsoft.com/office/drawing/2010/main">
                  <a:solidFill>
                    <a:srgbClr val="FFFFFF"/>
                  </a:solidFill>
                </a14:hiddenFill>
              </a:ext>
            </a:extLst>
          </p:spPr>
        </p:pic>
        <p:sp>
          <p:nvSpPr>
            <p:cNvPr id="2059" name="Text Box 11"/>
            <p:cNvSpPr txBox="1">
              <a:spLocks noChangeArrowheads="1"/>
            </p:cNvSpPr>
            <p:nvPr/>
          </p:nvSpPr>
          <p:spPr bwMode="auto">
            <a:xfrm>
              <a:off x="1845" y="2115"/>
              <a:ext cx="3915" cy="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dirty="0">
                <a:solidFill>
                  <a:srgbClr val="FFFFFF"/>
                </a:solidFill>
                <a:latin typeface="Calibri" pitchFamily="34" charset="0"/>
              </a:endParaRPr>
            </a:p>
          </p:txBody>
        </p:sp>
      </p:grpSp>
      <p:grpSp>
        <p:nvGrpSpPr>
          <p:cNvPr id="32" name="31 Rectángulo"/>
          <p:cNvGrpSpPr>
            <a:grpSpLocks/>
          </p:cNvGrpSpPr>
          <p:nvPr/>
        </p:nvGrpSpPr>
        <p:grpSpPr bwMode="auto">
          <a:xfrm>
            <a:off x="2981325" y="4675188"/>
            <a:ext cx="6181725" cy="1536700"/>
            <a:chOff x="1878" y="2945"/>
            <a:chExt cx="3894" cy="968"/>
          </a:xfrm>
        </p:grpSpPr>
        <p:pic>
          <p:nvPicPr>
            <p:cNvPr id="2061" name="31 Rectángulo"/>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8" y="2945"/>
              <a:ext cx="3894" cy="968"/>
            </a:xfrm>
            <a:prstGeom prst="rect">
              <a:avLst/>
            </a:prstGeom>
            <a:noFill/>
            <a:extLst>
              <a:ext uri="{909E8E84-426E-40DD-AFC4-6F175D3DCCD1}">
                <a14:hiddenFill xmlns:a14="http://schemas.microsoft.com/office/drawing/2010/main">
                  <a:solidFill>
                    <a:srgbClr val="FFFFFF"/>
                  </a:solidFill>
                </a14:hiddenFill>
              </a:ext>
            </a:extLst>
          </p:spPr>
        </p:pic>
        <p:sp>
          <p:nvSpPr>
            <p:cNvPr id="2062" name="Text Box 14"/>
            <p:cNvSpPr txBox="1">
              <a:spLocks noChangeArrowheads="1"/>
            </p:cNvSpPr>
            <p:nvPr/>
          </p:nvSpPr>
          <p:spPr bwMode="auto">
            <a:xfrm>
              <a:off x="1890" y="2958"/>
              <a:ext cx="3870" cy="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dirty="0">
                <a:solidFill>
                  <a:srgbClr val="DDD9C3"/>
                </a:solidFill>
                <a:latin typeface="Calibri" pitchFamily="34" charset="0"/>
              </a:endParaRPr>
            </a:p>
          </p:txBody>
        </p:sp>
      </p:grpSp>
      <p:grpSp>
        <p:nvGrpSpPr>
          <p:cNvPr id="35" name="34 Rectángulo"/>
          <p:cNvGrpSpPr>
            <a:grpSpLocks/>
          </p:cNvGrpSpPr>
          <p:nvPr/>
        </p:nvGrpSpPr>
        <p:grpSpPr bwMode="auto">
          <a:xfrm>
            <a:off x="2908300" y="4694238"/>
            <a:ext cx="6254750" cy="609600"/>
            <a:chOff x="1832" y="2957"/>
            <a:chExt cx="3940" cy="384"/>
          </a:xfrm>
        </p:grpSpPr>
        <p:pic>
          <p:nvPicPr>
            <p:cNvPr id="2064" name="34 Rectángulo"/>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2" y="2957"/>
              <a:ext cx="3940" cy="384"/>
            </a:xfrm>
            <a:prstGeom prst="rect">
              <a:avLst/>
            </a:prstGeom>
            <a:noFill/>
            <a:extLst>
              <a:ext uri="{909E8E84-426E-40DD-AFC4-6F175D3DCCD1}">
                <a14:hiddenFill xmlns:a14="http://schemas.microsoft.com/office/drawing/2010/main">
                  <a:solidFill>
                    <a:srgbClr val="FFFFFF"/>
                  </a:solidFill>
                </a14:hiddenFill>
              </a:ext>
            </a:extLst>
          </p:spPr>
        </p:pic>
        <p:sp>
          <p:nvSpPr>
            <p:cNvPr id="2065" name="Text Box 17"/>
            <p:cNvSpPr txBox="1">
              <a:spLocks noChangeArrowheads="1"/>
            </p:cNvSpPr>
            <p:nvPr/>
          </p:nvSpPr>
          <p:spPr bwMode="auto">
            <a:xfrm>
              <a:off x="1845" y="2970"/>
              <a:ext cx="3915"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dirty="0">
                <a:solidFill>
                  <a:srgbClr val="DDD9C3"/>
                </a:solidFill>
                <a:latin typeface="Calibri" pitchFamily="34" charset="0"/>
              </a:endParaRPr>
            </a:p>
          </p:txBody>
        </p:sp>
      </p:grpSp>
      <p:pic>
        <p:nvPicPr>
          <p:cNvPr id="29" name="28 CuadroTexto"/>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9525" y="3333750"/>
            <a:ext cx="7870825" cy="1622425"/>
          </a:xfrm>
          <a:prstGeom prst="rect">
            <a:avLst/>
          </a:prstGeom>
          <a:noFill/>
          <a:extLst>
            <a:ext uri="{909E8E84-426E-40DD-AFC4-6F175D3DCCD1}">
              <a14:hiddenFill xmlns:a14="http://schemas.microsoft.com/office/drawing/2010/main">
                <a:solidFill>
                  <a:srgbClr val="FFFFFF"/>
                </a:solidFill>
              </a14:hiddenFill>
            </a:ext>
          </a:extLst>
        </p:spPr>
      </p:pic>
      <p:pic>
        <p:nvPicPr>
          <p:cNvPr id="15379" name="Picture 3"/>
          <p:cNvPicPr>
            <a:picLocks noChangeAspect="1" noChangeArrowheads="1"/>
          </p:cNvPicPr>
          <p:nvPr/>
        </p:nvPicPr>
        <p:blipFill>
          <a:blip r:embed="rId8"/>
          <a:srcRect/>
          <a:stretch>
            <a:fillRect/>
          </a:stretch>
        </p:blipFill>
        <p:spPr bwMode="auto">
          <a:xfrm>
            <a:off x="7318375" y="0"/>
            <a:ext cx="1611313" cy="1450975"/>
          </a:xfrm>
          <a:prstGeom prst="rect">
            <a:avLst/>
          </a:prstGeom>
          <a:ln>
            <a:noFill/>
          </a:ln>
          <a:effectLst>
            <a:outerShdw blurRad="292100" dist="139700" dir="2700000" algn="tl" rotWithShape="0">
              <a:srgbClr val="333333">
                <a:alpha val="65000"/>
              </a:srgbClr>
            </a:outerShdw>
          </a:effectLst>
        </p:spPr>
      </p:pic>
      <p:grpSp>
        <p:nvGrpSpPr>
          <p:cNvPr id="41" name="40 Rectángulo"/>
          <p:cNvGrpSpPr>
            <a:grpSpLocks/>
          </p:cNvGrpSpPr>
          <p:nvPr/>
        </p:nvGrpSpPr>
        <p:grpSpPr bwMode="auto">
          <a:xfrm>
            <a:off x="2908300" y="5267325"/>
            <a:ext cx="6254750" cy="1609725"/>
            <a:chOff x="1832" y="3318"/>
            <a:chExt cx="3940" cy="1014"/>
          </a:xfrm>
        </p:grpSpPr>
        <p:pic>
          <p:nvPicPr>
            <p:cNvPr id="2069" name="40 Rectángulo"/>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32" y="3318"/>
              <a:ext cx="3940" cy="1014"/>
            </a:xfrm>
            <a:prstGeom prst="rect">
              <a:avLst/>
            </a:prstGeom>
            <a:noFill/>
            <a:extLst>
              <a:ext uri="{909E8E84-426E-40DD-AFC4-6F175D3DCCD1}">
                <a14:hiddenFill xmlns:a14="http://schemas.microsoft.com/office/drawing/2010/main">
                  <a:solidFill>
                    <a:srgbClr val="FFFFFF"/>
                  </a:solidFill>
                </a14:hiddenFill>
              </a:ext>
            </a:extLst>
          </p:spPr>
        </p:pic>
        <p:sp>
          <p:nvSpPr>
            <p:cNvPr id="2070" name="Text Box 22"/>
            <p:cNvSpPr txBox="1">
              <a:spLocks noChangeArrowheads="1"/>
            </p:cNvSpPr>
            <p:nvPr/>
          </p:nvSpPr>
          <p:spPr bwMode="auto">
            <a:xfrm>
              <a:off x="1845" y="3330"/>
              <a:ext cx="3915"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dirty="0">
                <a:solidFill>
                  <a:srgbClr val="FFFFFF"/>
                </a:solidFill>
                <a:latin typeface="Calibri" pitchFamily="34" charset="0"/>
              </a:endParaRPr>
            </a:p>
          </p:txBody>
        </p:sp>
      </p:grpSp>
      <p:pic>
        <p:nvPicPr>
          <p:cNvPr id="15387" name="37 Imagen" descr="escudo de nic.png"/>
          <p:cNvPicPr>
            <a:picLocks noChangeAspect="1"/>
          </p:cNvPicPr>
          <p:nvPr/>
        </p:nvPicPr>
        <p:blipFill>
          <a:blip r:embed="rId10"/>
          <a:srcRect/>
          <a:stretch>
            <a:fillRect/>
          </a:stretch>
        </p:blipFill>
        <p:spPr bwMode="auto">
          <a:xfrm>
            <a:off x="500063" y="214313"/>
            <a:ext cx="1643062" cy="1643062"/>
          </a:xfrm>
          <a:prstGeom prst="rect">
            <a:avLst/>
          </a:prstGeom>
          <a:ln>
            <a:noFill/>
          </a:ln>
          <a:effectLst>
            <a:outerShdw blurRad="292100" dist="139700" dir="2700000" algn="tl" rotWithShape="0">
              <a:srgbClr val="333333">
                <a:alpha val="65000"/>
              </a:srgbClr>
            </a:outerShdw>
          </a:effectLst>
        </p:spPr>
      </p:pic>
      <p:sp>
        <p:nvSpPr>
          <p:cNvPr id="17" name="16 CuadroTexto"/>
          <p:cNvSpPr txBox="1"/>
          <p:nvPr/>
        </p:nvSpPr>
        <p:spPr>
          <a:xfrm>
            <a:off x="1785938" y="214313"/>
            <a:ext cx="5286375" cy="646331"/>
          </a:xfrm>
          <a:prstGeom prst="rect">
            <a:avLst/>
          </a:prstGeom>
          <a:noFill/>
        </p:spPr>
        <p:txBody>
          <a:bodyPr>
            <a:spAutoFit/>
          </a:bodyPr>
          <a:lstStyle/>
          <a:p>
            <a:pPr algn="ctr">
              <a:defRPr/>
            </a:pPr>
            <a:r>
              <a:rPr lang="en-GB" sz="3600" b="1" dirty="0" smtClean="0">
                <a:effectLst>
                  <a:outerShdw blurRad="38100" dist="38100" dir="2700000" algn="tl">
                    <a:srgbClr val="000000">
                      <a:alpha val="43137"/>
                    </a:srgbClr>
                  </a:outerShdw>
                </a:effectLst>
              </a:rPr>
              <a:t>Republic of Nicaragua</a:t>
            </a:r>
            <a:endParaRPr lang="en-GB" sz="3600" b="1" dirty="0">
              <a:effectLst>
                <a:outerShdw blurRad="38100" dist="38100" dir="2700000" algn="tl">
                  <a:srgbClr val="000000">
                    <a:alpha val="43137"/>
                  </a:srgbClr>
                </a:outerShdw>
              </a:effectLst>
            </a:endParaRPr>
          </a:p>
        </p:txBody>
      </p:sp>
      <p:sp>
        <p:nvSpPr>
          <p:cNvPr id="26" name="25 CuadroTexto"/>
          <p:cNvSpPr txBox="1"/>
          <p:nvPr/>
        </p:nvSpPr>
        <p:spPr>
          <a:xfrm>
            <a:off x="2994943" y="3422610"/>
            <a:ext cx="4323431" cy="1446550"/>
          </a:xfrm>
          <a:prstGeom prst="rect">
            <a:avLst/>
          </a:prstGeom>
          <a:solidFill>
            <a:schemeClr val="tx2">
              <a:lumMod val="60000"/>
              <a:lumOff val="40000"/>
            </a:schemeClr>
          </a:solidFill>
        </p:spPr>
        <p:txBody>
          <a:bodyPr wrap="square">
            <a:spAutoFit/>
          </a:bodyPr>
          <a:lstStyle/>
          <a:p>
            <a:pPr algn="ctr">
              <a:defRPr/>
            </a:pPr>
            <a:r>
              <a:rPr lang="en-GB" sz="4400" dirty="0" smtClean="0">
                <a:solidFill>
                  <a:srgbClr val="FF0000"/>
                </a:solidFill>
                <a:effectLst>
                  <a:outerShdw blurRad="38100" dist="38100" dir="2700000" algn="tl">
                    <a:srgbClr val="000000">
                      <a:alpha val="43137"/>
                    </a:srgbClr>
                  </a:outerShdw>
                </a:effectLst>
                <a:latin typeface="+mj-lt"/>
              </a:rPr>
              <a:t>Migration and</a:t>
            </a:r>
          </a:p>
          <a:p>
            <a:pPr algn="ctr">
              <a:defRPr/>
            </a:pPr>
            <a:r>
              <a:rPr lang="en-GB" sz="4400" dirty="0" smtClean="0">
                <a:solidFill>
                  <a:srgbClr val="FF0000"/>
                </a:solidFill>
                <a:effectLst>
                  <a:outerShdw blurRad="38100" dist="38100" dir="2700000" algn="tl">
                    <a:srgbClr val="000000">
                      <a:alpha val="43137"/>
                    </a:srgbClr>
                  </a:outerShdw>
                </a:effectLst>
                <a:latin typeface="+mj-lt"/>
              </a:rPr>
              <a:t>Immigration Act</a:t>
            </a:r>
            <a:endParaRPr lang="en-GB" sz="4400" dirty="0">
              <a:solidFill>
                <a:srgbClr val="FF0000"/>
              </a:solidFill>
              <a:effectLst>
                <a:outerShdw blurRad="38100" dist="38100" dir="2700000" algn="tl">
                  <a:srgbClr val="000000">
                    <a:alpha val="43137"/>
                  </a:srgbClr>
                </a:outerShdw>
              </a:effectLst>
              <a:latin typeface="+mj-lt"/>
            </a:endParaRPr>
          </a:p>
        </p:txBody>
      </p:sp>
    </p:spTree>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266" name="4 Imagen" descr="escudo de ni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9563" y="142875"/>
            <a:ext cx="64293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8 Rectángulo"/>
          <p:cNvGrpSpPr>
            <a:grpSpLocks/>
          </p:cNvGrpSpPr>
          <p:nvPr/>
        </p:nvGrpSpPr>
        <p:grpSpPr bwMode="auto">
          <a:xfrm>
            <a:off x="152400" y="579438"/>
            <a:ext cx="2262188" cy="2170112"/>
            <a:chOff x="96" y="365"/>
            <a:chExt cx="1425" cy="1367"/>
          </a:xfrm>
        </p:grpSpPr>
        <p:pic>
          <p:nvPicPr>
            <p:cNvPr id="11267" name="8 Rectángulo"/>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 y="365"/>
              <a:ext cx="1425" cy="1367"/>
            </a:xfrm>
            <a:prstGeom prst="rect">
              <a:avLst/>
            </a:prstGeom>
            <a:noFill/>
            <a:extLst>
              <a:ext uri="{909E8E84-426E-40DD-AFC4-6F175D3DCCD1}">
                <a14:hiddenFill xmlns:a14="http://schemas.microsoft.com/office/drawing/2010/main">
                  <a:solidFill>
                    <a:srgbClr val="FFFFFF"/>
                  </a:solidFill>
                </a14:hiddenFill>
              </a:ext>
            </a:extLst>
          </p:spPr>
        </p:pic>
        <p:sp>
          <p:nvSpPr>
            <p:cNvPr id="11268" name="Text Box 4"/>
            <p:cNvSpPr txBox="1">
              <a:spLocks noChangeArrowheads="1"/>
            </p:cNvSpPr>
            <p:nvPr/>
          </p:nvSpPr>
          <p:spPr bwMode="auto">
            <a:xfrm>
              <a:off x="135" y="405"/>
              <a:ext cx="1350"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b="1" i="1" dirty="0" smtClean="0">
                <a:solidFill>
                  <a:schemeClr val="bg1"/>
                </a:solidFill>
                <a:latin typeface="Calibri" pitchFamily="34" charset="0"/>
                <a:ea typeface="Calibri" pitchFamily="34" charset="0"/>
                <a:cs typeface="Times New Roman" pitchFamily="18" charset="0"/>
              </a:endParaRPr>
            </a:p>
            <a:p>
              <a:pPr algn="ctr" eaLnBrk="1" hangingPunct="1"/>
              <a:r>
                <a:rPr lang="en-GB" b="1" i="1" dirty="0" smtClean="0">
                  <a:solidFill>
                    <a:schemeClr val="bg1"/>
                  </a:solidFill>
                  <a:latin typeface="Calibri" pitchFamily="34" charset="0"/>
                  <a:ea typeface="Calibri" pitchFamily="34" charset="0"/>
                  <a:cs typeface="Times New Roman" pitchFamily="18" charset="0"/>
                </a:rPr>
                <a:t>STRENGTHENING AND </a:t>
              </a:r>
            </a:p>
            <a:p>
              <a:pPr algn="ctr" eaLnBrk="1" hangingPunct="1"/>
              <a:r>
                <a:rPr lang="en-GB" b="1" i="1" dirty="0" smtClean="0">
                  <a:solidFill>
                    <a:schemeClr val="bg1"/>
                  </a:solidFill>
                  <a:latin typeface="Calibri" pitchFamily="34" charset="0"/>
                  <a:ea typeface="Calibri" pitchFamily="34" charset="0"/>
                  <a:cs typeface="Times New Roman" pitchFamily="18" charset="0"/>
                </a:rPr>
                <a:t>MODERNIZING MIGRATION MANAGEMENT</a:t>
              </a:r>
              <a:endParaRPr lang="en-GB" b="1" i="1" dirty="0">
                <a:solidFill>
                  <a:schemeClr val="bg1"/>
                </a:solidFill>
                <a:latin typeface="Calibri" pitchFamily="34" charset="0"/>
                <a:ea typeface="Calibri" pitchFamily="34" charset="0"/>
                <a:cs typeface="Times New Roman" pitchFamily="18" charset="0"/>
              </a:endParaRPr>
            </a:p>
          </p:txBody>
        </p:sp>
      </p:grpSp>
      <p:sp>
        <p:nvSpPr>
          <p:cNvPr id="11270" name="Rectangle 1"/>
          <p:cNvSpPr>
            <a:spLocks noChangeArrowheads="1"/>
          </p:cNvSpPr>
          <p:nvPr/>
        </p:nvSpPr>
        <p:spPr bwMode="auto">
          <a:xfrm>
            <a:off x="285750" y="3558948"/>
            <a:ext cx="8001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GB" sz="2000" b="1" dirty="0" smtClean="0">
                <a:latin typeface="Calibri" pitchFamily="34" charset="0"/>
              </a:rPr>
              <a:t>Trans-border Workers</a:t>
            </a:r>
            <a:endParaRPr lang="en-GB" sz="2000" dirty="0" smtClean="0">
              <a:latin typeface="Calibri" pitchFamily="34" charset="0"/>
            </a:endParaRPr>
          </a:p>
          <a:p>
            <a:pPr algn="just"/>
            <a:r>
              <a:rPr lang="en-GB" sz="2000" dirty="0" smtClean="0">
                <a:latin typeface="Calibri" pitchFamily="34" charset="0"/>
              </a:rPr>
              <a:t>Daily entry and exit is authorized for workers working in the border region.  </a:t>
            </a:r>
          </a:p>
          <a:p>
            <a:pPr algn="just"/>
            <a:endParaRPr lang="en-GB" sz="2000" dirty="0" smtClean="0">
              <a:latin typeface="Calibri" pitchFamily="34" charset="0"/>
            </a:endParaRPr>
          </a:p>
          <a:p>
            <a:pPr algn="just"/>
            <a:r>
              <a:rPr lang="en-GB" sz="2000" b="1" dirty="0" smtClean="0">
                <a:latin typeface="Calibri" pitchFamily="34" charset="0"/>
              </a:rPr>
              <a:t>Maximum Stay for Travellers in Transit</a:t>
            </a:r>
            <a:endParaRPr lang="en-GB" sz="2000" dirty="0" smtClean="0">
              <a:latin typeface="Calibri" pitchFamily="34" charset="0"/>
            </a:endParaRPr>
          </a:p>
          <a:p>
            <a:pPr algn="just"/>
            <a:r>
              <a:rPr lang="en-GB" sz="2000" dirty="0" smtClean="0">
                <a:latin typeface="Calibri" pitchFamily="34" charset="0"/>
              </a:rPr>
              <a:t>The maximum authorized stay for foreign</a:t>
            </a:r>
          </a:p>
          <a:p>
            <a:pPr algn="just"/>
            <a:r>
              <a:rPr lang="en-GB" sz="2000" dirty="0">
                <a:latin typeface="Calibri" pitchFamily="34" charset="0"/>
              </a:rPr>
              <a:t>n</a:t>
            </a:r>
            <a:r>
              <a:rPr lang="en-GB" sz="2000" dirty="0" smtClean="0">
                <a:latin typeface="Calibri" pitchFamily="34" charset="0"/>
              </a:rPr>
              <a:t>ationals in transit in national territory is</a:t>
            </a:r>
          </a:p>
          <a:p>
            <a:pPr algn="just"/>
            <a:r>
              <a:rPr lang="en-GB" sz="2000" dirty="0" smtClean="0">
                <a:latin typeface="Calibri" pitchFamily="34" charset="0"/>
              </a:rPr>
              <a:t>five days.</a:t>
            </a:r>
            <a:endParaRPr lang="en-GB" sz="1400" dirty="0">
              <a:ea typeface="Calibri" pitchFamily="34" charset="0"/>
              <a:cs typeface="Times New Roman" pitchFamily="18" charset="0"/>
            </a:endParaRPr>
          </a:p>
        </p:txBody>
      </p:sp>
      <p:sp>
        <p:nvSpPr>
          <p:cNvPr id="11271" name="10 Rectángulo"/>
          <p:cNvSpPr>
            <a:spLocks noChangeArrowheads="1"/>
          </p:cNvSpPr>
          <p:nvPr/>
        </p:nvSpPr>
        <p:spPr bwMode="auto">
          <a:xfrm>
            <a:off x="2343150" y="500063"/>
            <a:ext cx="6072188"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GB" b="1" i="1" dirty="0" smtClean="0">
                <a:latin typeface="Calibri" pitchFamily="34" charset="0"/>
                <a:ea typeface="Calibri" pitchFamily="34" charset="0"/>
                <a:cs typeface="Times New Roman" pitchFamily="18" charset="0"/>
              </a:rPr>
              <a:t>CATEGORIES OF MIGRANTS</a:t>
            </a:r>
            <a:endParaRPr lang="en-GB" b="1" dirty="0" smtClean="0">
              <a:latin typeface="Calibri" pitchFamily="34" charset="0"/>
              <a:ea typeface="Calibri" pitchFamily="34" charset="0"/>
              <a:cs typeface="Times New Roman" pitchFamily="18" charset="0"/>
            </a:endParaRPr>
          </a:p>
          <a:p>
            <a:pPr algn="just" eaLnBrk="0" hangingPunct="0"/>
            <a:endParaRPr lang="en-GB" b="1" dirty="0" smtClean="0">
              <a:latin typeface="Calibri" pitchFamily="34" charset="0"/>
              <a:ea typeface="Calibri" pitchFamily="34" charset="0"/>
              <a:cs typeface="Times New Roman" pitchFamily="18" charset="0"/>
            </a:endParaRPr>
          </a:p>
          <a:p>
            <a:pPr algn="just" eaLnBrk="0" hangingPunct="0"/>
            <a:r>
              <a:rPr lang="en-GB" b="1" dirty="0" smtClean="0">
                <a:latin typeface="Calibri" pitchFamily="34" charset="0"/>
                <a:ea typeface="Calibri" pitchFamily="34" charset="0"/>
                <a:cs typeface="Times New Roman" pitchFamily="18" charset="0"/>
              </a:rPr>
              <a:t>Migrant Workers</a:t>
            </a:r>
            <a:endParaRPr lang="en-GB" dirty="0" smtClean="0">
              <a:latin typeface="Calibri" pitchFamily="34" charset="0"/>
              <a:ea typeface="Calibri" pitchFamily="34" charset="0"/>
              <a:cs typeface="Times New Roman" pitchFamily="18" charset="0"/>
            </a:endParaRPr>
          </a:p>
          <a:p>
            <a:pPr algn="just"/>
            <a:r>
              <a:rPr lang="en-GB" dirty="0" smtClean="0">
                <a:latin typeface="Calibri" pitchFamily="34" charset="0"/>
                <a:ea typeface="Calibri" pitchFamily="34" charset="0"/>
                <a:cs typeface="Times New Roman" pitchFamily="18" charset="0"/>
              </a:rPr>
              <a:t>Establishes the status of temporary migrant worker for all foreign nationals entering the country to work for a specific period of time with the objective of engaging in economic, social, cultural, academic, scientific, and religious activities. </a:t>
            </a:r>
            <a:r>
              <a:rPr lang="en-GB" b="1" dirty="0" smtClean="0">
                <a:latin typeface="Calibri" pitchFamily="34" charset="0"/>
                <a:ea typeface="Calibri" pitchFamily="34" charset="0"/>
                <a:cs typeface="Times New Roman" pitchFamily="18" charset="0"/>
              </a:rPr>
              <a:t>Migrant workers shall be granted a special permit </a:t>
            </a:r>
            <a:r>
              <a:rPr lang="en-GB" dirty="0" smtClean="0">
                <a:latin typeface="Calibri" pitchFamily="34" charset="0"/>
                <a:ea typeface="Calibri" pitchFamily="34" charset="0"/>
                <a:cs typeface="Times New Roman" pitchFamily="18" charset="0"/>
              </a:rPr>
              <a:t>to stay and work for up to one year. </a:t>
            </a:r>
            <a:endParaRPr lang="en-GB" dirty="0">
              <a:latin typeface="Calibri" pitchFamily="34" charset="0"/>
              <a:ea typeface="Calibri" pitchFamily="34" charset="0"/>
              <a:cs typeface="Times New Roman" pitchFamily="18" charset="0"/>
            </a:endParaRPr>
          </a:p>
        </p:txBody>
      </p:sp>
      <p:pic>
        <p:nvPicPr>
          <p:cNvPr id="1127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750" y="0"/>
            <a:ext cx="4286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1506" name="Picture 2" descr="http://ts1.mm.bing.net/th?id=I5006953200616968&amp;pid=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1950" y="4206875"/>
            <a:ext cx="1517650" cy="1011238"/>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ts2.mm.bing.net/th?id=I4794317973423137&amp;pid=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4738" y="3067050"/>
            <a:ext cx="1438275" cy="871538"/>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http://ts4.mm.bing.net/th?id=I4721209045681003&amp;pid=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78438" y="4279900"/>
            <a:ext cx="1433512" cy="987425"/>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http://ts3.mm.bing.net/th?id=I5024957715842154&amp;pid=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38863" y="3067050"/>
            <a:ext cx="1438275" cy="876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2290" name="4 Imagen" descr="escudo de ni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9563" y="142875"/>
            <a:ext cx="64293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8 Rectángulo"/>
          <p:cNvGrpSpPr>
            <a:grpSpLocks/>
          </p:cNvGrpSpPr>
          <p:nvPr/>
        </p:nvGrpSpPr>
        <p:grpSpPr bwMode="auto">
          <a:xfrm>
            <a:off x="79375" y="506413"/>
            <a:ext cx="2262188" cy="2170112"/>
            <a:chOff x="50" y="319"/>
            <a:chExt cx="1425" cy="1367"/>
          </a:xfrm>
        </p:grpSpPr>
        <p:pic>
          <p:nvPicPr>
            <p:cNvPr id="12291" name="8 Rectángulo"/>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 y="319"/>
              <a:ext cx="1425" cy="1367"/>
            </a:xfrm>
            <a:prstGeom prst="rect">
              <a:avLst/>
            </a:prstGeom>
            <a:noFill/>
            <a:extLst>
              <a:ext uri="{909E8E84-426E-40DD-AFC4-6F175D3DCCD1}">
                <a14:hiddenFill xmlns:a14="http://schemas.microsoft.com/office/drawing/2010/main">
                  <a:solidFill>
                    <a:srgbClr val="FFFFFF"/>
                  </a:solidFill>
                </a14:hiddenFill>
              </a:ext>
            </a:extLst>
          </p:spPr>
        </p:pic>
        <p:sp>
          <p:nvSpPr>
            <p:cNvPr id="12292" name="Text Box 4"/>
            <p:cNvSpPr txBox="1">
              <a:spLocks noChangeArrowheads="1"/>
            </p:cNvSpPr>
            <p:nvPr/>
          </p:nvSpPr>
          <p:spPr bwMode="auto">
            <a:xfrm>
              <a:off x="90" y="360"/>
              <a:ext cx="1350"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b="1" i="1" dirty="0" smtClean="0">
                <a:solidFill>
                  <a:schemeClr val="bg1"/>
                </a:solidFill>
                <a:latin typeface="Calibri" pitchFamily="34" charset="0"/>
                <a:ea typeface="Calibri" pitchFamily="34" charset="0"/>
                <a:cs typeface="Times New Roman" pitchFamily="18" charset="0"/>
              </a:endParaRPr>
            </a:p>
            <a:p>
              <a:pPr algn="ctr" eaLnBrk="1" hangingPunct="1"/>
              <a:r>
                <a:rPr lang="en-GB" b="1" i="1" dirty="0" smtClean="0">
                  <a:solidFill>
                    <a:schemeClr val="bg1"/>
                  </a:solidFill>
                  <a:latin typeface="Calibri" pitchFamily="34" charset="0"/>
                  <a:ea typeface="Calibri" pitchFamily="34" charset="0"/>
                  <a:cs typeface="Times New Roman" pitchFamily="18" charset="0"/>
                </a:rPr>
                <a:t>STRENGTHENING AND </a:t>
              </a:r>
            </a:p>
            <a:p>
              <a:pPr algn="ctr" eaLnBrk="1" hangingPunct="1"/>
              <a:r>
                <a:rPr lang="en-GB" b="1" i="1" dirty="0" smtClean="0">
                  <a:solidFill>
                    <a:schemeClr val="bg1"/>
                  </a:solidFill>
                  <a:latin typeface="Calibri" pitchFamily="34" charset="0"/>
                  <a:ea typeface="Calibri" pitchFamily="34" charset="0"/>
                  <a:cs typeface="Times New Roman" pitchFamily="18" charset="0"/>
                </a:rPr>
                <a:t>MODERNIZING MIGRATION MANAGEMENT</a:t>
              </a:r>
              <a:endParaRPr lang="en-GB" b="1" i="1" dirty="0">
                <a:solidFill>
                  <a:schemeClr val="bg1"/>
                </a:solidFill>
                <a:latin typeface="Calibri" pitchFamily="34" charset="0"/>
                <a:ea typeface="Calibri" pitchFamily="34" charset="0"/>
                <a:cs typeface="Times New Roman" pitchFamily="18" charset="0"/>
              </a:endParaRPr>
            </a:p>
          </p:txBody>
        </p:sp>
      </p:grpSp>
      <p:pic>
        <p:nvPicPr>
          <p:cNvPr id="1229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750" y="0"/>
            <a:ext cx="4286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2295" name="Rectangle 1"/>
          <p:cNvSpPr>
            <a:spLocks noChangeArrowheads="1"/>
          </p:cNvSpPr>
          <p:nvPr/>
        </p:nvSpPr>
        <p:spPr bwMode="auto">
          <a:xfrm>
            <a:off x="2214563" y="286128"/>
            <a:ext cx="62865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endParaRPr lang="en-GB" sz="2000" b="1" dirty="0" smtClean="0">
              <a:latin typeface="Calibri" pitchFamily="34" charset="0"/>
              <a:ea typeface="Calibri" pitchFamily="34" charset="0"/>
              <a:cs typeface="Times New Roman" pitchFamily="18" charset="0"/>
            </a:endParaRPr>
          </a:p>
          <a:p>
            <a:pPr algn="ctr"/>
            <a:r>
              <a:rPr lang="en-GB" sz="2000" b="1" dirty="0" smtClean="0">
                <a:latin typeface="Calibri" pitchFamily="34" charset="0"/>
                <a:ea typeface="Calibri" pitchFamily="34" charset="0"/>
                <a:cs typeface="Times New Roman" pitchFamily="18" charset="0"/>
              </a:rPr>
              <a:t>Temporary Residents</a:t>
            </a:r>
          </a:p>
          <a:p>
            <a:pPr algn="ctr"/>
            <a:endParaRPr lang="en-GB" sz="2000" dirty="0" smtClean="0">
              <a:latin typeface="Calibri" pitchFamily="34" charset="0"/>
              <a:ea typeface="Calibri" pitchFamily="34" charset="0"/>
              <a:cs typeface="Times New Roman" pitchFamily="18" charset="0"/>
            </a:endParaRPr>
          </a:p>
          <a:p>
            <a:pPr algn="just" eaLnBrk="0" hangingPunct="0"/>
            <a:r>
              <a:rPr lang="en-GB" sz="2000" dirty="0" smtClean="0">
                <a:latin typeface="Calibri" pitchFamily="34" charset="0"/>
                <a:ea typeface="Calibri" pitchFamily="34" charset="0"/>
                <a:cs typeface="Times New Roman" pitchFamily="18" charset="0"/>
              </a:rPr>
              <a:t>Should live in the country for a period of one to three years –  </a:t>
            </a:r>
            <a:r>
              <a:rPr lang="en-GB" sz="2000" dirty="0">
                <a:latin typeface="Calibri" pitchFamily="34" charset="0"/>
                <a:ea typeface="Calibri" pitchFamily="34" charset="0"/>
                <a:cs typeface="Times New Roman" pitchFamily="18" charset="0"/>
              </a:rPr>
              <a:t>t</a:t>
            </a:r>
            <a:r>
              <a:rPr lang="en-GB" sz="2000" dirty="0" smtClean="0">
                <a:latin typeface="Calibri" pitchFamily="34" charset="0"/>
                <a:ea typeface="Calibri" pitchFamily="34" charset="0"/>
                <a:cs typeface="Times New Roman" pitchFamily="18" charset="0"/>
              </a:rPr>
              <a:t>his period may be extended – or while engaging in activities, causes, or for the purposes that determined their admission.  Temporary residents are classified under the following </a:t>
            </a:r>
            <a:r>
              <a:rPr lang="en-GB" sz="2000" i="1" dirty="0" smtClean="0">
                <a:latin typeface="Calibri" pitchFamily="34" charset="0"/>
                <a:ea typeface="Calibri" pitchFamily="34" charset="0"/>
                <a:cs typeface="Times New Roman" pitchFamily="18" charset="0"/>
              </a:rPr>
              <a:t>priority sub-categories:</a:t>
            </a:r>
          </a:p>
          <a:p>
            <a:pPr algn="just" eaLnBrk="0" hangingPunct="0"/>
            <a:endParaRPr lang="en-GB" sz="2000" dirty="0" smtClean="0">
              <a:latin typeface="Calibri" pitchFamily="34" charset="0"/>
              <a:ea typeface="Calibri" pitchFamily="34" charset="0"/>
              <a:cs typeface="Times New Roman" pitchFamily="18" charset="0"/>
            </a:endParaRPr>
          </a:p>
          <a:p>
            <a:pPr eaLnBrk="0" hangingPunct="0"/>
            <a:endParaRPr lang="en-GB" dirty="0">
              <a:ea typeface="Calibri" pitchFamily="34" charset="0"/>
              <a:cs typeface="Times New Roman" pitchFamily="18" charset="0"/>
            </a:endParaRPr>
          </a:p>
        </p:txBody>
      </p:sp>
      <p:sp>
        <p:nvSpPr>
          <p:cNvPr id="8" name="7 Rectángulo"/>
          <p:cNvSpPr/>
          <p:nvPr/>
        </p:nvSpPr>
        <p:spPr>
          <a:xfrm>
            <a:off x="785786" y="3143248"/>
            <a:ext cx="8143932" cy="3293209"/>
          </a:xfrm>
          <a:prstGeom prst="rect">
            <a:avLst/>
          </a:prstGeom>
        </p:spPr>
        <p:txBody>
          <a:bodyPr numCol="2">
            <a:spAutoFit/>
          </a:bodyPr>
          <a:lstStyle/>
          <a:p>
            <a:pPr algn="just" eaLnBrk="0" hangingPunct="0">
              <a:buFontTx/>
              <a:buBlip>
                <a:blip r:embed="rId6"/>
              </a:buBlip>
              <a:defRPr/>
            </a:pPr>
            <a:r>
              <a:rPr lang="en-GB" sz="1600" dirty="0" smtClean="0">
                <a:latin typeface="Calibri" pitchFamily="34" charset="0"/>
                <a:ea typeface="Calibri" pitchFamily="34" charset="0"/>
                <a:cs typeface="Times New Roman" pitchFamily="18" charset="0"/>
              </a:rPr>
              <a:t>Scientists</a:t>
            </a:r>
          </a:p>
          <a:p>
            <a:pPr algn="just" eaLnBrk="0" hangingPunct="0">
              <a:buFontTx/>
              <a:buBlip>
                <a:blip r:embed="rId6"/>
              </a:buBlip>
              <a:defRPr/>
            </a:pPr>
            <a:r>
              <a:rPr lang="en-GB" sz="1600" dirty="0" smtClean="0">
                <a:latin typeface="Calibri" pitchFamily="34" charset="0"/>
                <a:ea typeface="Calibri" pitchFamily="34" charset="0"/>
                <a:cs typeface="Times New Roman" pitchFamily="18" charset="0"/>
              </a:rPr>
              <a:t> Professionals</a:t>
            </a:r>
          </a:p>
          <a:p>
            <a:pPr algn="just" eaLnBrk="0" hangingPunct="0">
              <a:buFontTx/>
              <a:buBlip>
                <a:blip r:embed="rId6"/>
              </a:buBlip>
              <a:defRPr/>
            </a:pPr>
            <a:r>
              <a:rPr lang="en-GB" sz="1600" dirty="0" smtClean="0">
                <a:latin typeface="Calibri" pitchFamily="34" charset="0"/>
                <a:ea typeface="Calibri" pitchFamily="34" charset="0"/>
                <a:cs typeface="Times New Roman" pitchFamily="18" charset="0"/>
              </a:rPr>
              <a:t> Technicians</a:t>
            </a:r>
          </a:p>
          <a:p>
            <a:pPr algn="just" eaLnBrk="0" hangingPunct="0">
              <a:buFontTx/>
              <a:buBlip>
                <a:blip r:embed="rId6"/>
              </a:buBlip>
              <a:defRPr/>
            </a:pPr>
            <a:r>
              <a:rPr lang="en-GB" sz="1600" dirty="0" smtClean="0">
                <a:latin typeface="Calibri" pitchFamily="34" charset="0"/>
                <a:ea typeface="Calibri" pitchFamily="34" charset="0"/>
                <a:cs typeface="Times New Roman" pitchFamily="18" charset="0"/>
              </a:rPr>
              <a:t>Specialized Staff</a:t>
            </a:r>
            <a:endParaRPr lang="en-GB" sz="1600" dirty="0" smtClean="0">
              <a:latin typeface="Calibri" pitchFamily="34" charset="0"/>
            </a:endParaRPr>
          </a:p>
          <a:p>
            <a:pPr algn="just" eaLnBrk="0" hangingPunct="0">
              <a:buFontTx/>
              <a:buBlip>
                <a:blip r:embed="rId6"/>
              </a:buBlip>
              <a:defRPr/>
            </a:pPr>
            <a:r>
              <a:rPr lang="en-GB" sz="1600" dirty="0" smtClean="0">
                <a:latin typeface="Calibri" pitchFamily="34" charset="0"/>
                <a:ea typeface="Calibri" pitchFamily="34" charset="0"/>
                <a:cs typeface="Times New Roman" pitchFamily="18" charset="0"/>
              </a:rPr>
              <a:t>Entrepreneurs</a:t>
            </a:r>
          </a:p>
          <a:p>
            <a:pPr algn="just" eaLnBrk="0" hangingPunct="0">
              <a:buFontTx/>
              <a:buBlip>
                <a:blip r:embed="rId6"/>
              </a:buBlip>
              <a:defRPr/>
            </a:pPr>
            <a:r>
              <a:rPr lang="en-GB" sz="1600" dirty="0" smtClean="0">
                <a:latin typeface="Calibri" pitchFamily="34" charset="0"/>
                <a:ea typeface="Calibri" pitchFamily="34" charset="0"/>
                <a:cs typeface="Times New Roman" pitchFamily="18" charset="0"/>
              </a:rPr>
              <a:t>Directors</a:t>
            </a:r>
          </a:p>
          <a:p>
            <a:pPr algn="just" eaLnBrk="0" hangingPunct="0">
              <a:buFontTx/>
              <a:buBlip>
                <a:blip r:embed="rId6"/>
              </a:buBlip>
              <a:defRPr/>
            </a:pPr>
            <a:r>
              <a:rPr lang="en-GB" sz="1600" dirty="0" smtClean="0">
                <a:latin typeface="Calibri" pitchFamily="34" charset="0"/>
                <a:ea typeface="Calibri" pitchFamily="34" charset="0"/>
                <a:cs typeface="Times New Roman" pitchFamily="18" charset="0"/>
              </a:rPr>
              <a:t>Managers</a:t>
            </a:r>
          </a:p>
          <a:p>
            <a:pPr algn="just" eaLnBrk="0" hangingPunct="0">
              <a:buFontTx/>
              <a:buBlip>
                <a:blip r:embed="rId6"/>
              </a:buBlip>
              <a:defRPr/>
            </a:pPr>
            <a:r>
              <a:rPr lang="en-GB" sz="1600" dirty="0" smtClean="0">
                <a:latin typeface="Calibri" pitchFamily="34" charset="0"/>
                <a:ea typeface="Calibri" pitchFamily="34" charset="0"/>
                <a:cs typeface="Times New Roman" pitchFamily="18" charset="0"/>
              </a:rPr>
              <a:t>Business Agents</a:t>
            </a:r>
          </a:p>
          <a:p>
            <a:pPr algn="just" eaLnBrk="0" hangingPunct="0">
              <a:buFontTx/>
              <a:buBlip>
                <a:blip r:embed="rId6"/>
              </a:buBlip>
              <a:defRPr/>
            </a:pPr>
            <a:r>
              <a:rPr lang="en-GB" sz="1600" dirty="0" smtClean="0">
                <a:latin typeface="Calibri" pitchFamily="34" charset="0"/>
                <a:ea typeface="Calibri" pitchFamily="34" charset="0"/>
                <a:cs typeface="Times New Roman" pitchFamily="18" charset="0"/>
              </a:rPr>
              <a:t>Journalists</a:t>
            </a:r>
          </a:p>
          <a:p>
            <a:pPr algn="just" eaLnBrk="0" hangingPunct="0">
              <a:buFontTx/>
              <a:buBlip>
                <a:blip r:embed="rId6"/>
              </a:buBlip>
              <a:defRPr/>
            </a:pPr>
            <a:endParaRPr lang="en-GB" sz="1600" dirty="0" smtClean="0">
              <a:latin typeface="Calibri" pitchFamily="34" charset="0"/>
              <a:cs typeface="Times New Roman" pitchFamily="18" charset="0"/>
            </a:endParaRPr>
          </a:p>
          <a:p>
            <a:pPr algn="just" eaLnBrk="0" hangingPunct="0">
              <a:buFontTx/>
              <a:buBlip>
                <a:blip r:embed="rId6"/>
              </a:buBlip>
              <a:defRPr/>
            </a:pPr>
            <a:endParaRPr lang="en-GB" sz="1600" dirty="0" smtClean="0">
              <a:latin typeface="Calibri" pitchFamily="34" charset="0"/>
              <a:cs typeface="Times New Roman" pitchFamily="18" charset="0"/>
            </a:endParaRPr>
          </a:p>
          <a:p>
            <a:pPr algn="just" eaLnBrk="0" hangingPunct="0">
              <a:buFontTx/>
              <a:buBlip>
                <a:blip r:embed="rId6"/>
              </a:buBlip>
              <a:defRPr/>
            </a:pPr>
            <a:endParaRPr lang="en-GB" sz="1600" dirty="0" smtClean="0">
              <a:latin typeface="Calibri" pitchFamily="34" charset="0"/>
              <a:cs typeface="Times New Roman" pitchFamily="18" charset="0"/>
            </a:endParaRPr>
          </a:p>
          <a:p>
            <a:pPr algn="just" eaLnBrk="0" hangingPunct="0">
              <a:buFontTx/>
              <a:buBlip>
                <a:blip r:embed="rId6"/>
              </a:buBlip>
              <a:defRPr/>
            </a:pPr>
            <a:endParaRPr lang="en-GB" sz="1600" dirty="0" smtClean="0">
              <a:latin typeface="Calibri" pitchFamily="34" charset="0"/>
            </a:endParaRPr>
          </a:p>
          <a:p>
            <a:pPr algn="just" eaLnBrk="0" hangingPunct="0">
              <a:buFontTx/>
              <a:buBlip>
                <a:blip r:embed="rId6"/>
              </a:buBlip>
              <a:defRPr/>
            </a:pPr>
            <a:r>
              <a:rPr lang="en-GB" sz="1600" dirty="0" smtClean="0">
                <a:latin typeface="Calibri" pitchFamily="34" charset="0"/>
                <a:ea typeface="Calibri" pitchFamily="34" charset="0"/>
                <a:cs typeface="Times New Roman" pitchFamily="18" charset="0"/>
              </a:rPr>
              <a:t>Students</a:t>
            </a:r>
            <a:endParaRPr lang="en-GB" sz="1600" dirty="0" smtClean="0">
              <a:latin typeface="Calibri" pitchFamily="34" charset="0"/>
            </a:endParaRPr>
          </a:p>
          <a:p>
            <a:pPr algn="just" eaLnBrk="0" hangingPunct="0">
              <a:buFontTx/>
              <a:buBlip>
                <a:blip r:embed="rId6"/>
              </a:buBlip>
              <a:defRPr/>
            </a:pPr>
            <a:r>
              <a:rPr lang="en-GB" sz="1600" dirty="0" smtClean="0">
                <a:latin typeface="Calibri" pitchFamily="34" charset="0"/>
                <a:ea typeface="Calibri" pitchFamily="34" charset="0"/>
                <a:cs typeface="Times New Roman" pitchFamily="18" charset="0"/>
              </a:rPr>
              <a:t>Persons belonging to a Religious Order</a:t>
            </a:r>
          </a:p>
          <a:p>
            <a:pPr algn="just" eaLnBrk="0" hangingPunct="0">
              <a:buFontTx/>
              <a:buBlip>
                <a:blip r:embed="rId6"/>
              </a:buBlip>
              <a:defRPr/>
            </a:pPr>
            <a:r>
              <a:rPr lang="en-GB" sz="1600" dirty="0" smtClean="0">
                <a:latin typeface="Calibri" pitchFamily="34" charset="0"/>
                <a:ea typeface="Calibri" pitchFamily="34" charset="0"/>
                <a:cs typeface="Times New Roman" pitchFamily="18" charset="0"/>
              </a:rPr>
              <a:t>Artists</a:t>
            </a:r>
            <a:endParaRPr lang="en-GB" sz="1600" dirty="0" smtClean="0">
              <a:latin typeface="Calibri" pitchFamily="34" charset="0"/>
            </a:endParaRPr>
          </a:p>
          <a:p>
            <a:pPr algn="just" eaLnBrk="0" hangingPunct="0">
              <a:buFontTx/>
              <a:buBlip>
                <a:blip r:embed="rId6"/>
              </a:buBlip>
              <a:defRPr/>
            </a:pPr>
            <a:r>
              <a:rPr lang="en-GB" sz="1600" dirty="0" smtClean="0">
                <a:latin typeface="Calibri" pitchFamily="34" charset="0"/>
                <a:ea typeface="Calibri" pitchFamily="34" charset="0"/>
                <a:cs typeface="Times New Roman" pitchFamily="18" charset="0"/>
              </a:rPr>
              <a:t>Sportsmen</a:t>
            </a:r>
            <a:endParaRPr lang="en-GB" sz="1600" dirty="0" smtClean="0">
              <a:latin typeface="Calibri" pitchFamily="34" charset="0"/>
            </a:endParaRPr>
          </a:p>
          <a:p>
            <a:pPr algn="just" eaLnBrk="0" hangingPunct="0">
              <a:buFontTx/>
              <a:buBlip>
                <a:blip r:embed="rId6"/>
              </a:buBlip>
              <a:defRPr/>
            </a:pPr>
            <a:r>
              <a:rPr lang="en-GB" sz="1600" dirty="0" smtClean="0">
                <a:latin typeface="Calibri" pitchFamily="34" charset="0"/>
                <a:ea typeface="Calibri" pitchFamily="34" charset="0"/>
                <a:cs typeface="Times New Roman" pitchFamily="18" charset="0"/>
              </a:rPr>
              <a:t>Refugees</a:t>
            </a:r>
            <a:endParaRPr lang="en-GB" sz="1600" dirty="0" smtClean="0">
              <a:latin typeface="Calibri" pitchFamily="34" charset="0"/>
            </a:endParaRPr>
          </a:p>
          <a:p>
            <a:pPr algn="just" eaLnBrk="0" hangingPunct="0">
              <a:buFontTx/>
              <a:buBlip>
                <a:blip r:embed="rId6"/>
              </a:buBlip>
              <a:defRPr/>
            </a:pPr>
            <a:r>
              <a:rPr lang="en-GB" sz="1600" dirty="0" smtClean="0">
                <a:latin typeface="Calibri" pitchFamily="34" charset="0"/>
                <a:ea typeface="Calibri" pitchFamily="34" charset="0"/>
                <a:cs typeface="Times New Roman" pitchFamily="18" charset="0"/>
              </a:rPr>
              <a:t>Stateless Persons</a:t>
            </a:r>
            <a:endParaRPr lang="en-GB" sz="1600" dirty="0" smtClean="0">
              <a:latin typeface="Calibri" pitchFamily="34" charset="0"/>
            </a:endParaRPr>
          </a:p>
          <a:p>
            <a:pPr algn="just" eaLnBrk="0" hangingPunct="0">
              <a:buFontTx/>
              <a:buBlip>
                <a:blip r:embed="rId6"/>
              </a:buBlip>
              <a:defRPr/>
            </a:pPr>
            <a:r>
              <a:rPr lang="en-GB" sz="1600" dirty="0" smtClean="0">
                <a:latin typeface="Calibri" pitchFamily="34" charset="0"/>
                <a:ea typeface="Calibri" pitchFamily="34" charset="0"/>
                <a:cs typeface="Times New Roman" pitchFamily="18" charset="0"/>
              </a:rPr>
              <a:t>Asylum Seekers</a:t>
            </a:r>
          </a:p>
          <a:p>
            <a:pPr algn="just" eaLnBrk="0" hangingPunct="0">
              <a:buFontTx/>
              <a:buBlip>
                <a:blip r:embed="rId6"/>
              </a:buBlip>
              <a:defRPr/>
            </a:pPr>
            <a:r>
              <a:rPr lang="en-GB" sz="1600" dirty="0" smtClean="0">
                <a:latin typeface="Calibri" pitchFamily="34" charset="0"/>
                <a:ea typeface="Calibri" pitchFamily="34" charset="0"/>
                <a:cs typeface="Times New Roman" pitchFamily="18" charset="0"/>
              </a:rPr>
              <a:t>Administrative or Operative Staff of National or International Enterprises</a:t>
            </a:r>
          </a:p>
          <a:p>
            <a:pPr algn="just" eaLnBrk="0" hangingPunct="0">
              <a:buFontTx/>
              <a:buBlip>
                <a:blip r:embed="rId6"/>
              </a:buBlip>
              <a:defRPr/>
            </a:pPr>
            <a:r>
              <a:rPr lang="en-GB" sz="1600" dirty="0" smtClean="0">
                <a:latin typeface="Calibri" pitchFamily="34" charset="0"/>
                <a:ea typeface="Calibri" pitchFamily="34" charset="0"/>
                <a:cs typeface="Times New Roman" pitchFamily="18" charset="0"/>
              </a:rPr>
              <a:t>Independent Workers or Workers in a Relationship of Dependency</a:t>
            </a:r>
          </a:p>
          <a:p>
            <a:pPr algn="just" eaLnBrk="0" hangingPunct="0">
              <a:buFontTx/>
              <a:buBlip>
                <a:blip r:embed="rId6"/>
              </a:buBlip>
              <a:defRPr/>
            </a:pPr>
            <a:endParaRPr lang="en-GB" sz="1600" dirty="0">
              <a:latin typeface="Calibri" pitchFamily="34" charset="0"/>
            </a:endParaRPr>
          </a:p>
        </p:txBody>
      </p:sp>
    </p:spTree>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314" name="4 Imagen" descr="escudo de ni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9563" y="142875"/>
            <a:ext cx="64293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8 Rectángulo"/>
          <p:cNvGrpSpPr>
            <a:grpSpLocks/>
          </p:cNvGrpSpPr>
          <p:nvPr/>
        </p:nvGrpSpPr>
        <p:grpSpPr bwMode="auto">
          <a:xfrm>
            <a:off x="-60325" y="506413"/>
            <a:ext cx="2827338" cy="1614487"/>
            <a:chOff x="-38" y="319"/>
            <a:chExt cx="1781" cy="1017"/>
          </a:xfrm>
        </p:grpSpPr>
        <p:pic>
          <p:nvPicPr>
            <p:cNvPr id="13315" name="8 Rectángulo"/>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 y="319"/>
              <a:ext cx="1781" cy="1017"/>
            </a:xfrm>
            <a:prstGeom prst="rect">
              <a:avLst/>
            </a:prstGeom>
            <a:noFill/>
            <a:extLst>
              <a:ext uri="{909E8E84-426E-40DD-AFC4-6F175D3DCCD1}">
                <a14:hiddenFill xmlns:a14="http://schemas.microsoft.com/office/drawing/2010/main">
                  <a:solidFill>
                    <a:srgbClr val="FFFFFF"/>
                  </a:solidFill>
                </a14:hiddenFill>
              </a:ext>
            </a:extLst>
          </p:spPr>
        </p:pic>
        <p:sp>
          <p:nvSpPr>
            <p:cNvPr id="13316" name="Text Box 4"/>
            <p:cNvSpPr txBox="1">
              <a:spLocks noChangeArrowheads="1"/>
            </p:cNvSpPr>
            <p:nvPr/>
          </p:nvSpPr>
          <p:spPr bwMode="auto">
            <a:xfrm>
              <a:off x="0" y="360"/>
              <a:ext cx="1710"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b="1" i="1" dirty="0" smtClean="0">
                  <a:solidFill>
                    <a:schemeClr val="bg1"/>
                  </a:solidFill>
                  <a:latin typeface="Calibri" pitchFamily="34" charset="0"/>
                  <a:ea typeface="Calibri" pitchFamily="34" charset="0"/>
                  <a:cs typeface="Times New Roman" pitchFamily="18" charset="0"/>
                </a:rPr>
                <a:t>STRENGTHENING AND </a:t>
              </a:r>
            </a:p>
            <a:p>
              <a:pPr algn="ctr" eaLnBrk="1" hangingPunct="1"/>
              <a:r>
                <a:rPr lang="en-GB" b="1" i="1" dirty="0" smtClean="0">
                  <a:solidFill>
                    <a:schemeClr val="bg1"/>
                  </a:solidFill>
                  <a:latin typeface="Calibri" pitchFamily="34" charset="0"/>
                  <a:ea typeface="Calibri" pitchFamily="34" charset="0"/>
                  <a:cs typeface="Times New Roman" pitchFamily="18" charset="0"/>
                </a:rPr>
                <a:t>MODERNIZING MIGRATION MANAGEMENT</a:t>
              </a:r>
              <a:endParaRPr lang="en-GB" b="1" i="1" dirty="0">
                <a:solidFill>
                  <a:schemeClr val="bg1"/>
                </a:solidFill>
                <a:latin typeface="Calibri" pitchFamily="34" charset="0"/>
                <a:ea typeface="Calibri" pitchFamily="34" charset="0"/>
                <a:cs typeface="Times New Roman" pitchFamily="18" charset="0"/>
              </a:endParaRPr>
            </a:p>
          </p:txBody>
        </p:sp>
      </p:grpSp>
      <p:sp>
        <p:nvSpPr>
          <p:cNvPr id="13318" name="Rectangle 1"/>
          <p:cNvSpPr>
            <a:spLocks noChangeArrowheads="1"/>
          </p:cNvSpPr>
          <p:nvPr/>
        </p:nvSpPr>
        <p:spPr bwMode="auto">
          <a:xfrm>
            <a:off x="3214688" y="1163528"/>
            <a:ext cx="5286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0" hangingPunct="0"/>
            <a:r>
              <a:rPr lang="en-GB" dirty="0" smtClean="0">
                <a:latin typeface="Calibri" pitchFamily="34" charset="0"/>
                <a:ea typeface="Calibri" pitchFamily="34" charset="0"/>
                <a:cs typeface="Times New Roman" pitchFamily="18" charset="0"/>
              </a:rPr>
              <a:t>Permanent residents may be admitted into any of the following immigration sub-categories:</a:t>
            </a:r>
            <a:endParaRPr lang="en-GB" dirty="0">
              <a:latin typeface="Calibri" pitchFamily="34" charset="0"/>
              <a:ea typeface="Calibri" pitchFamily="34" charset="0"/>
              <a:cs typeface="Times New Roman" pitchFamily="18" charset="0"/>
            </a:endParaRPr>
          </a:p>
        </p:txBody>
      </p:sp>
      <p:sp>
        <p:nvSpPr>
          <p:cNvPr id="13319" name="7 Rectángulo"/>
          <p:cNvSpPr>
            <a:spLocks noChangeArrowheads="1"/>
          </p:cNvSpPr>
          <p:nvPr/>
        </p:nvSpPr>
        <p:spPr bwMode="auto">
          <a:xfrm>
            <a:off x="2714625" y="571500"/>
            <a:ext cx="35532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100" b="1" dirty="0" smtClean="0">
                <a:latin typeface="Calibri" pitchFamily="34" charset="0"/>
                <a:ea typeface="Calibri" pitchFamily="34" charset="0"/>
                <a:cs typeface="Times New Roman" pitchFamily="18" charset="0"/>
              </a:rPr>
              <a:t> </a:t>
            </a:r>
            <a:r>
              <a:rPr lang="en-GB" b="1" dirty="0" smtClean="0">
                <a:latin typeface="Calibri" pitchFamily="34" charset="0"/>
                <a:ea typeface="Calibri" pitchFamily="34" charset="0"/>
                <a:cs typeface="Times New Roman" pitchFamily="18" charset="0"/>
              </a:rPr>
              <a:t>Categories of Permanent Residents</a:t>
            </a:r>
            <a:endParaRPr lang="en-GB" dirty="0">
              <a:latin typeface="Calibri" pitchFamily="34" charset="0"/>
              <a:ea typeface="Calibri" pitchFamily="34" charset="0"/>
              <a:cs typeface="Times New Roman" pitchFamily="18" charset="0"/>
            </a:endParaRPr>
          </a:p>
        </p:txBody>
      </p:sp>
      <p:pic>
        <p:nvPicPr>
          <p:cNvPr id="1332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750" y="0"/>
            <a:ext cx="4286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nvGrpSpPr>
          <p:cNvPr id="26633" name="12 Rectángulo"/>
          <p:cNvGrpSpPr>
            <a:grpSpLocks/>
          </p:cNvGrpSpPr>
          <p:nvPr/>
        </p:nvGrpSpPr>
        <p:grpSpPr bwMode="auto">
          <a:xfrm>
            <a:off x="2676525" y="1889125"/>
            <a:ext cx="6357938" cy="4913313"/>
            <a:chOff x="1686" y="1190"/>
            <a:chExt cx="4005" cy="3095"/>
          </a:xfrm>
        </p:grpSpPr>
        <p:pic>
          <p:nvPicPr>
            <p:cNvPr id="13321" name="12 Rectángulo"/>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6" y="1190"/>
              <a:ext cx="4005" cy="3095"/>
            </a:xfrm>
            <a:prstGeom prst="rect">
              <a:avLst/>
            </a:prstGeom>
            <a:noFill/>
            <a:extLst>
              <a:ext uri="{909E8E84-426E-40DD-AFC4-6F175D3DCCD1}">
                <a14:hiddenFill xmlns:a14="http://schemas.microsoft.com/office/drawing/2010/main">
                  <a:solidFill>
                    <a:srgbClr val="FFFFFF"/>
                  </a:solidFill>
                </a14:hiddenFill>
              </a:ext>
            </a:extLst>
          </p:spPr>
        </p:pic>
        <p:sp>
          <p:nvSpPr>
            <p:cNvPr id="13322" name="Text Box 10"/>
            <p:cNvSpPr txBox="1">
              <a:spLocks noChangeArrowheads="1"/>
            </p:cNvSpPr>
            <p:nvPr/>
          </p:nvSpPr>
          <p:spPr bwMode="auto">
            <a:xfrm>
              <a:off x="1755" y="1215"/>
              <a:ext cx="3870"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buFontTx/>
                <a:buBlip>
                  <a:blip r:embed="rId7"/>
                </a:buBlip>
              </a:pPr>
              <a:endParaRPr lang="en-GB" dirty="0" smtClean="0">
                <a:solidFill>
                  <a:srgbClr val="FFFFFF"/>
                </a:solidFill>
                <a:latin typeface="Calibri" pitchFamily="34" charset="0"/>
              </a:endParaRPr>
            </a:p>
            <a:p>
              <a:pPr algn="just">
                <a:buFontTx/>
                <a:buBlip>
                  <a:blip r:embed="rId7"/>
                </a:buBlip>
              </a:pPr>
              <a:r>
                <a:rPr lang="en-GB" dirty="0" smtClean="0">
                  <a:solidFill>
                    <a:srgbClr val="FFFFFF"/>
                  </a:solidFill>
                  <a:latin typeface="Calibri" pitchFamily="34" charset="0"/>
                  <a:ea typeface="Calibri" pitchFamily="34" charset="0"/>
                  <a:cs typeface="Times New Roman" pitchFamily="18" charset="0"/>
                </a:rPr>
                <a:t>Immigrant</a:t>
              </a:r>
              <a:endParaRPr lang="en-GB" dirty="0" smtClean="0">
                <a:solidFill>
                  <a:srgbClr val="FFFFFF"/>
                </a:solidFill>
                <a:latin typeface="Calibri" pitchFamily="34" charset="0"/>
              </a:endParaRPr>
            </a:p>
            <a:p>
              <a:pPr algn="just">
                <a:buFontTx/>
                <a:buBlip>
                  <a:blip r:embed="rId7"/>
                </a:buBlip>
              </a:pPr>
              <a:r>
                <a:rPr lang="en-GB" dirty="0" smtClean="0">
                  <a:solidFill>
                    <a:srgbClr val="FFFFFF"/>
                  </a:solidFill>
                  <a:latin typeface="Calibri" pitchFamily="34" charset="0"/>
                </a:rPr>
                <a:t>Immigrant with capital</a:t>
              </a:r>
            </a:p>
            <a:p>
              <a:pPr algn="just">
                <a:buFontTx/>
                <a:buBlip>
                  <a:blip r:embed="rId7"/>
                </a:buBlip>
              </a:pPr>
              <a:r>
                <a:rPr lang="en-GB" dirty="0" smtClean="0">
                  <a:solidFill>
                    <a:srgbClr val="FFFFFF"/>
                  </a:solidFill>
                  <a:latin typeface="Calibri" pitchFamily="34" charset="0"/>
                </a:rPr>
                <a:t>Retired resident</a:t>
              </a:r>
            </a:p>
            <a:p>
              <a:pPr algn="just">
                <a:buFontTx/>
                <a:buBlip>
                  <a:blip r:embed="rId7"/>
                </a:buBlip>
              </a:pPr>
              <a:r>
                <a:rPr lang="en-GB" dirty="0" smtClean="0">
                  <a:solidFill>
                    <a:srgbClr val="FFFFFF"/>
                  </a:solidFill>
                  <a:latin typeface="Calibri" pitchFamily="34" charset="0"/>
                </a:rPr>
                <a:t>Spouses, childre</a:t>
              </a:r>
              <a:r>
                <a:rPr lang="en-GB" dirty="0">
                  <a:solidFill>
                    <a:srgbClr val="FFFFFF"/>
                  </a:solidFill>
                  <a:latin typeface="Calibri" pitchFamily="34" charset="0"/>
                </a:rPr>
                <a:t>n</a:t>
              </a:r>
              <a:r>
                <a:rPr lang="en-GB" dirty="0" smtClean="0">
                  <a:solidFill>
                    <a:srgbClr val="FFFFFF"/>
                  </a:solidFill>
                  <a:latin typeface="Calibri" pitchFamily="34" charset="0"/>
                </a:rPr>
                <a:t>, or parents of the above-mentioned persons </a:t>
              </a:r>
            </a:p>
            <a:p>
              <a:pPr algn="just">
                <a:buFontTx/>
                <a:buBlip>
                  <a:blip r:embed="rId7"/>
                </a:buBlip>
              </a:pPr>
              <a:r>
                <a:rPr lang="en-GB" dirty="0" smtClean="0">
                  <a:solidFill>
                    <a:srgbClr val="FFFFFF"/>
                  </a:solidFill>
                  <a:latin typeface="Calibri" pitchFamily="34" charset="0"/>
                </a:rPr>
                <a:t>Foreign nationals with affinity links or blood relatives of Nicaraguan nationals, understood as spouse, parents, and under-age children</a:t>
              </a:r>
            </a:p>
            <a:p>
              <a:pPr algn="just">
                <a:buFontTx/>
                <a:buBlip>
                  <a:blip r:embed="rId7"/>
                </a:buBlip>
              </a:pPr>
              <a:r>
                <a:rPr lang="en-GB" dirty="0" smtClean="0">
                  <a:solidFill>
                    <a:srgbClr val="FFFFFF"/>
                  </a:solidFill>
                  <a:latin typeface="Calibri" pitchFamily="34" charset="0"/>
                </a:rPr>
                <a:t>Refugees</a:t>
              </a:r>
            </a:p>
            <a:p>
              <a:pPr algn="just">
                <a:buFontTx/>
                <a:buBlip>
                  <a:blip r:embed="rId7"/>
                </a:buBlip>
              </a:pPr>
              <a:r>
                <a:rPr lang="en-GB" dirty="0" smtClean="0">
                  <a:solidFill>
                    <a:srgbClr val="FFFFFF"/>
                  </a:solidFill>
                  <a:latin typeface="Calibri" pitchFamily="34" charset="0"/>
                </a:rPr>
                <a:t>Temporary residents that have stayed in the country for more than three years in a regular manner may apply for permanent residence status</a:t>
              </a:r>
            </a:p>
            <a:p>
              <a:pPr algn="just">
                <a:buFontTx/>
                <a:buBlip>
                  <a:blip r:embed="rId7"/>
                </a:buBlip>
              </a:pPr>
              <a:r>
                <a:rPr lang="en-GB" dirty="0" smtClean="0">
                  <a:solidFill>
                    <a:srgbClr val="FFFFFF"/>
                  </a:solidFill>
                  <a:latin typeface="Calibri" pitchFamily="34" charset="0"/>
                </a:rPr>
                <a:t>Foreign nationals of Central American countries and persons from countries with which Nicaragua has signed agreements on dual nationality may be directly granted permanent residence status, provided that the principle of reciprocity applies.</a:t>
              </a:r>
              <a:endParaRPr lang="en-GB" dirty="0">
                <a:solidFill>
                  <a:srgbClr val="FFFFFF"/>
                </a:solidFill>
                <a:latin typeface="Calibri" pitchFamily="34" charset="0"/>
              </a:endParaRPr>
            </a:p>
          </p:txBody>
        </p:sp>
      </p:grpSp>
      <p:pic>
        <p:nvPicPr>
          <p:cNvPr id="19457"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988" y="2852738"/>
            <a:ext cx="1925637" cy="1871662"/>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0988" y="4651375"/>
            <a:ext cx="1938337" cy="1785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9" name="8 Imagen" descr="Migracion Plaza las Americas (1)_D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875" y="2992438"/>
            <a:ext cx="4619625" cy="3633787"/>
          </a:xfrm>
          <a:prstGeom prst="rect">
            <a:avLst/>
          </a:prstGeom>
          <a:noFill/>
          <a:extLst>
            <a:ext uri="{909E8E84-426E-40DD-AFC4-6F175D3DCCD1}">
              <a14:hiddenFill xmlns:a14="http://schemas.microsoft.com/office/drawing/2010/main">
                <a:solidFill>
                  <a:srgbClr val="FFFFFF"/>
                </a:solidFill>
              </a14:hiddenFill>
            </a:ext>
          </a:extLst>
        </p:spPr>
      </p:pic>
      <p:pic>
        <p:nvPicPr>
          <p:cNvPr id="14339" name="4 Imagen" descr="escudo de nic.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29563" y="142875"/>
            <a:ext cx="10001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10 Rectángulo"/>
          <p:cNvGrpSpPr>
            <a:grpSpLocks/>
          </p:cNvGrpSpPr>
          <p:nvPr/>
        </p:nvGrpSpPr>
        <p:grpSpPr bwMode="auto">
          <a:xfrm>
            <a:off x="-60325" y="1225550"/>
            <a:ext cx="2809875" cy="1335088"/>
            <a:chOff x="-38" y="772"/>
            <a:chExt cx="1770" cy="841"/>
          </a:xfrm>
        </p:grpSpPr>
        <p:pic>
          <p:nvPicPr>
            <p:cNvPr id="14340" name="10 Rectángulo"/>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 y="772"/>
              <a:ext cx="1770" cy="841"/>
            </a:xfrm>
            <a:prstGeom prst="rect">
              <a:avLst/>
            </a:prstGeom>
            <a:noFill/>
            <a:extLst>
              <a:ext uri="{909E8E84-426E-40DD-AFC4-6F175D3DCCD1}">
                <a14:hiddenFill xmlns:a14="http://schemas.microsoft.com/office/drawing/2010/main">
                  <a:solidFill>
                    <a:srgbClr val="FFFFFF"/>
                  </a:solidFill>
                </a14:hiddenFill>
              </a:ext>
            </a:extLst>
          </p:spPr>
        </p:pic>
        <p:sp>
          <p:nvSpPr>
            <p:cNvPr id="14341" name="Text Box 5"/>
            <p:cNvSpPr txBox="1">
              <a:spLocks noChangeArrowheads="1"/>
            </p:cNvSpPr>
            <p:nvPr/>
          </p:nvSpPr>
          <p:spPr bwMode="auto">
            <a:xfrm>
              <a:off x="0" y="810"/>
              <a:ext cx="1698"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b="1" i="1" dirty="0" smtClean="0">
                  <a:solidFill>
                    <a:schemeClr val="bg1"/>
                  </a:solidFill>
                  <a:latin typeface="Calibri" pitchFamily="34" charset="0"/>
                  <a:ea typeface="Calibri" pitchFamily="34" charset="0"/>
                  <a:cs typeface="Times New Roman" pitchFamily="18" charset="0"/>
                </a:rPr>
                <a:t>STRENGTHENING AND </a:t>
              </a:r>
            </a:p>
            <a:p>
              <a:pPr algn="ctr" eaLnBrk="1" hangingPunct="1"/>
              <a:r>
                <a:rPr lang="en-GB" b="1" i="1" dirty="0" smtClean="0">
                  <a:solidFill>
                    <a:schemeClr val="bg1"/>
                  </a:solidFill>
                  <a:latin typeface="Calibri" pitchFamily="34" charset="0"/>
                  <a:ea typeface="Calibri" pitchFamily="34" charset="0"/>
                  <a:cs typeface="Times New Roman" pitchFamily="18" charset="0"/>
                </a:rPr>
                <a:t>MODERNIZING MIGRATION MANAGEMENT</a:t>
              </a:r>
              <a:endParaRPr lang="en-GB" b="1" i="1" dirty="0">
                <a:solidFill>
                  <a:schemeClr val="bg1"/>
                </a:solidFill>
                <a:latin typeface="Calibri" pitchFamily="34" charset="0"/>
                <a:ea typeface="Calibri" pitchFamily="34" charset="0"/>
                <a:cs typeface="Times New Roman" pitchFamily="18" charset="0"/>
              </a:endParaRPr>
            </a:p>
          </p:txBody>
        </p:sp>
      </p:grpSp>
      <p:pic>
        <p:nvPicPr>
          <p:cNvPr id="1434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 y="142875"/>
            <a:ext cx="7143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7655" name="Rectangle 1"/>
          <p:cNvSpPr>
            <a:spLocks noChangeArrowheads="1"/>
          </p:cNvSpPr>
          <p:nvPr/>
        </p:nvSpPr>
        <p:spPr bwMode="auto">
          <a:xfrm>
            <a:off x="2786063" y="1134626"/>
            <a:ext cx="6357937" cy="258532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spAutoFit/>
          </a:bodyPr>
          <a:lstStyle/>
          <a:p>
            <a:pPr>
              <a:defRPr/>
            </a:pPr>
            <a:endParaRPr lang="en-GB" b="1" dirty="0" smtClean="0">
              <a:ea typeface="Calibri" pitchFamily="34" charset="0"/>
              <a:cs typeface="Times New Roman" pitchFamily="18" charset="0"/>
            </a:endParaRPr>
          </a:p>
          <a:p>
            <a:pPr algn="just">
              <a:defRPr/>
            </a:pPr>
            <a:r>
              <a:rPr lang="en-GB" b="1" dirty="0" smtClean="0">
                <a:ea typeface="Calibri" pitchFamily="34" charset="0"/>
                <a:cs typeface="Times New Roman" pitchFamily="18" charset="0"/>
              </a:rPr>
              <a:t>Retired Residents:</a:t>
            </a:r>
          </a:p>
          <a:p>
            <a:pPr algn="just">
              <a:defRPr/>
            </a:pPr>
            <a:endParaRPr lang="en-GB" dirty="0" smtClean="0">
              <a:ea typeface="Calibri" pitchFamily="34" charset="0"/>
              <a:cs typeface="Times New Roman" pitchFamily="18" charset="0"/>
            </a:endParaRPr>
          </a:p>
          <a:p>
            <a:pPr algn="just" eaLnBrk="0" hangingPunct="0">
              <a:defRPr/>
            </a:pPr>
            <a:r>
              <a:rPr lang="en-GB" dirty="0" smtClean="0">
                <a:ea typeface="Calibri" pitchFamily="34" charset="0"/>
                <a:cs typeface="Times New Roman" pitchFamily="18" charset="0"/>
              </a:rPr>
              <a:t>A retired resident is a person that proves that he or she receives a stable financial income from abroad, in accordance with Act No. 694, “Law on Promoting the Entry of Retired Residents”, published in the Official Newspaper No. 151, August 12, 2009</a:t>
            </a:r>
          </a:p>
          <a:p>
            <a:pPr algn="just" eaLnBrk="0" hangingPunct="0">
              <a:defRPr/>
            </a:pPr>
            <a:endParaRPr lang="en-GB" dirty="0" smtClean="0">
              <a:ea typeface="Calibri" pitchFamily="34" charset="0"/>
              <a:cs typeface="Times New Roman" pitchFamily="18" charset="0"/>
            </a:endParaRPr>
          </a:p>
          <a:p>
            <a:pPr algn="just" eaLnBrk="0" hangingPunct="0">
              <a:defRPr/>
            </a:pPr>
            <a:endParaRPr lang="en-GB" dirty="0">
              <a:ea typeface="Calibri" pitchFamily="34" charset="0"/>
              <a:cs typeface="Times New Roman" pitchFamily="18" charset="0"/>
            </a:endParaRPr>
          </a:p>
        </p:txBody>
      </p:sp>
      <p:sp>
        <p:nvSpPr>
          <p:cNvPr id="27656" name="13 Rectángulo"/>
          <p:cNvSpPr>
            <a:spLocks noChangeArrowheads="1"/>
          </p:cNvSpPr>
          <p:nvPr/>
        </p:nvSpPr>
        <p:spPr bwMode="auto">
          <a:xfrm>
            <a:off x="142875" y="3857625"/>
            <a:ext cx="4572000" cy="224676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just" eaLnBrk="0" hangingPunct="0">
              <a:defRPr/>
            </a:pPr>
            <a:r>
              <a:rPr lang="en-GB" sz="2000" b="1" dirty="0" smtClean="0">
                <a:ea typeface="Calibri" pitchFamily="34" charset="0"/>
                <a:cs typeface="Times New Roman" pitchFamily="18" charset="0"/>
              </a:rPr>
              <a:t>Investing Immigrant</a:t>
            </a:r>
          </a:p>
          <a:p>
            <a:pPr algn="just" eaLnBrk="0" hangingPunct="0">
              <a:defRPr/>
            </a:pPr>
            <a:endParaRPr lang="en-GB" sz="2000" dirty="0" smtClean="0">
              <a:ea typeface="Calibri" pitchFamily="34" charset="0"/>
              <a:cs typeface="Times New Roman" pitchFamily="18" charset="0"/>
            </a:endParaRPr>
          </a:p>
          <a:p>
            <a:pPr algn="just" eaLnBrk="0" hangingPunct="0">
              <a:defRPr/>
            </a:pPr>
            <a:r>
              <a:rPr lang="en-GB" sz="2000" dirty="0" smtClean="0">
                <a:ea typeface="Calibri" pitchFamily="34" charset="0"/>
                <a:cs typeface="Times New Roman" pitchFamily="18" charset="0"/>
              </a:rPr>
              <a:t>The status of immigrant with capital or investor shall be determined by the Ministry of Public Works, Industry, and Commerce through a certificate of registration. </a:t>
            </a:r>
            <a:endParaRPr lang="en-GB" sz="2000" dirty="0">
              <a:ea typeface="Calibri" pitchFamily="34" charset="0"/>
              <a:cs typeface="Times New Roman" pitchFamily="18" charset="0"/>
            </a:endParaRPr>
          </a:p>
        </p:txBody>
      </p:sp>
    </p:spTree>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5362" name="4 Imagen" descr="escudo de nic.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2438" y="4286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285750"/>
            <a:ext cx="500062"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nvGrpSpPr>
          <p:cNvPr id="8" name="7 Rectángulo"/>
          <p:cNvGrpSpPr>
            <a:grpSpLocks/>
          </p:cNvGrpSpPr>
          <p:nvPr/>
        </p:nvGrpSpPr>
        <p:grpSpPr bwMode="auto">
          <a:xfrm>
            <a:off x="1011238" y="463550"/>
            <a:ext cx="4829175" cy="1309688"/>
            <a:chOff x="637" y="292"/>
            <a:chExt cx="3042" cy="825"/>
          </a:xfrm>
        </p:grpSpPr>
        <p:pic>
          <p:nvPicPr>
            <p:cNvPr id="15364" name="7 Rectángulo"/>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 y="292"/>
              <a:ext cx="3042" cy="825"/>
            </a:xfrm>
            <a:prstGeom prst="rect">
              <a:avLst/>
            </a:prstGeom>
            <a:noFill/>
            <a:extLst>
              <a:ext uri="{909E8E84-426E-40DD-AFC4-6F175D3DCCD1}">
                <a14:hiddenFill xmlns:a14="http://schemas.microsoft.com/office/drawing/2010/main">
                  <a:solidFill>
                    <a:srgbClr val="FFFFFF"/>
                  </a:solidFill>
                </a14:hiddenFill>
              </a:ext>
            </a:extLst>
          </p:spPr>
        </p:pic>
        <p:sp>
          <p:nvSpPr>
            <p:cNvPr id="15365" name="Text Box 5"/>
            <p:cNvSpPr txBox="1">
              <a:spLocks noChangeArrowheads="1"/>
            </p:cNvSpPr>
            <p:nvPr/>
          </p:nvSpPr>
          <p:spPr bwMode="auto">
            <a:xfrm>
              <a:off x="675" y="315"/>
              <a:ext cx="297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b="1" i="1" dirty="0" smtClean="0">
                <a:solidFill>
                  <a:schemeClr val="bg1"/>
                </a:solidFill>
                <a:latin typeface="Calibri" pitchFamily="34" charset="0"/>
                <a:ea typeface="Calibri" pitchFamily="34" charset="0"/>
                <a:cs typeface="Times New Roman" pitchFamily="18" charset="0"/>
              </a:endParaRPr>
            </a:p>
            <a:p>
              <a:pPr algn="ctr" eaLnBrk="1" hangingPunct="1"/>
              <a:r>
                <a:rPr lang="en-GB" b="1" i="1" dirty="0" smtClean="0">
                  <a:solidFill>
                    <a:schemeClr val="bg1"/>
                  </a:solidFill>
                  <a:latin typeface="Calibri" pitchFamily="34" charset="0"/>
                  <a:ea typeface="Calibri" pitchFamily="34" charset="0"/>
                  <a:cs typeface="Times New Roman" pitchFamily="18" charset="0"/>
                </a:rPr>
                <a:t>STRENGTHENING BORDER SECURITY</a:t>
              </a:r>
            </a:p>
            <a:p>
              <a:pPr algn="ctr" eaLnBrk="1" hangingPunct="1"/>
              <a:endParaRPr lang="en-GB" b="1" i="1" dirty="0">
                <a:solidFill>
                  <a:schemeClr val="bg1"/>
                </a:solidFill>
                <a:latin typeface="Calibri" pitchFamily="34" charset="0"/>
                <a:ea typeface="Calibri" pitchFamily="34" charset="0"/>
                <a:cs typeface="Times New Roman" pitchFamily="18" charset="0"/>
              </a:endParaRPr>
            </a:p>
          </p:txBody>
        </p:sp>
      </p:grpSp>
      <p:pic>
        <p:nvPicPr>
          <p:cNvPr id="9" name="8 Imagen" descr="Diapositiva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88" y="2676525"/>
            <a:ext cx="3498850" cy="351155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9 CuadroTexto"/>
          <p:cNvGrpSpPr>
            <a:grpSpLocks/>
          </p:cNvGrpSpPr>
          <p:nvPr/>
        </p:nvGrpSpPr>
        <p:grpSpPr bwMode="auto">
          <a:xfrm>
            <a:off x="225425" y="2036763"/>
            <a:ext cx="2974975" cy="1030287"/>
            <a:chOff x="142" y="1283"/>
            <a:chExt cx="1874" cy="649"/>
          </a:xfrm>
        </p:grpSpPr>
        <p:pic>
          <p:nvPicPr>
            <p:cNvPr id="15368" name="9 CuadroTexto"/>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 y="1283"/>
              <a:ext cx="1874" cy="649"/>
            </a:xfrm>
            <a:prstGeom prst="rect">
              <a:avLst/>
            </a:prstGeom>
            <a:noFill/>
            <a:extLst>
              <a:ext uri="{909E8E84-426E-40DD-AFC4-6F175D3DCCD1}">
                <a14:hiddenFill xmlns:a14="http://schemas.microsoft.com/office/drawing/2010/main">
                  <a:solidFill>
                    <a:srgbClr val="FFFFFF"/>
                  </a:solidFill>
                </a14:hiddenFill>
              </a:ext>
            </a:extLst>
          </p:spPr>
        </p:pic>
        <p:sp>
          <p:nvSpPr>
            <p:cNvPr id="15369" name="Text Box 9"/>
            <p:cNvSpPr txBox="1">
              <a:spLocks noChangeArrowheads="1"/>
            </p:cNvSpPr>
            <p:nvPr/>
          </p:nvSpPr>
          <p:spPr bwMode="auto">
            <a:xfrm>
              <a:off x="180" y="1305"/>
              <a:ext cx="180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dirty="0" smtClean="0">
                  <a:solidFill>
                    <a:srgbClr val="FFFFFF"/>
                  </a:solidFill>
                  <a:latin typeface="Calibri" pitchFamily="34" charset="0"/>
                </a:rPr>
                <a:t/>
              </a:r>
              <a:br>
                <a:rPr lang="en-GB" dirty="0" smtClean="0">
                  <a:solidFill>
                    <a:srgbClr val="FFFFFF"/>
                  </a:solidFill>
                  <a:latin typeface="Calibri" pitchFamily="34" charset="0"/>
                </a:rPr>
              </a:br>
              <a:r>
                <a:rPr lang="en-GB" dirty="0" smtClean="0">
                  <a:solidFill>
                    <a:srgbClr val="FFFFFF"/>
                  </a:solidFill>
                  <a:latin typeface="Calibri" pitchFamily="34" charset="0"/>
                </a:rPr>
                <a:t>Sarapiqui</a:t>
              </a:r>
              <a:r>
                <a:rPr lang="en-GB" dirty="0" smtClean="0">
                  <a:solidFill>
                    <a:srgbClr val="FFFFFF"/>
                  </a:solidFill>
                  <a:latin typeface="Calibri" pitchFamily="34" charset="0"/>
                </a:rPr>
                <a:t> Border Post</a:t>
              </a:r>
              <a:endParaRPr lang="en-GB" dirty="0">
                <a:solidFill>
                  <a:srgbClr val="FFFFFF"/>
                </a:solidFill>
                <a:latin typeface="Calibri" pitchFamily="34" charset="0"/>
              </a:endParaRPr>
            </a:p>
          </p:txBody>
        </p:sp>
      </p:grpSp>
      <p:pic>
        <p:nvPicPr>
          <p:cNvPr id="11" name="10 Imagen" descr="PA10019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5350" y="3492500"/>
            <a:ext cx="4078288" cy="30607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11 CuadroTexto"/>
          <p:cNvGrpSpPr>
            <a:grpSpLocks/>
          </p:cNvGrpSpPr>
          <p:nvPr/>
        </p:nvGrpSpPr>
        <p:grpSpPr bwMode="auto">
          <a:xfrm>
            <a:off x="3651250" y="5535613"/>
            <a:ext cx="2974975" cy="755650"/>
            <a:chOff x="2300" y="3487"/>
            <a:chExt cx="1874" cy="476"/>
          </a:xfrm>
        </p:grpSpPr>
        <p:pic>
          <p:nvPicPr>
            <p:cNvPr id="15372" name="11 CuadroTexto"/>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0" y="3487"/>
              <a:ext cx="1874" cy="476"/>
            </a:xfrm>
            <a:prstGeom prst="rect">
              <a:avLst/>
            </a:prstGeom>
            <a:noFill/>
            <a:extLst>
              <a:ext uri="{909E8E84-426E-40DD-AFC4-6F175D3DCCD1}">
                <a14:hiddenFill xmlns:a14="http://schemas.microsoft.com/office/drawing/2010/main">
                  <a:solidFill>
                    <a:srgbClr val="FFFFFF"/>
                  </a:solidFill>
                </a14:hiddenFill>
              </a:ext>
            </a:extLst>
          </p:spPr>
        </p:pic>
        <p:sp>
          <p:nvSpPr>
            <p:cNvPr id="15373" name="Text Box 13"/>
            <p:cNvSpPr txBox="1">
              <a:spLocks noChangeArrowheads="1"/>
            </p:cNvSpPr>
            <p:nvPr/>
          </p:nvSpPr>
          <p:spPr bwMode="auto">
            <a:xfrm>
              <a:off x="2340" y="3510"/>
              <a:ext cx="180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dirty="0" smtClean="0">
                  <a:solidFill>
                    <a:srgbClr val="FFFFFF"/>
                  </a:solidFill>
                  <a:latin typeface="Calibri" pitchFamily="34" charset="0"/>
                </a:rPr>
                <a:t/>
              </a:r>
              <a:br>
                <a:rPr lang="en-GB" dirty="0" smtClean="0">
                  <a:solidFill>
                    <a:srgbClr val="FFFFFF"/>
                  </a:solidFill>
                  <a:latin typeface="Calibri" pitchFamily="34" charset="0"/>
                </a:rPr>
              </a:br>
              <a:r>
                <a:rPr lang="en-GB" dirty="0" smtClean="0">
                  <a:solidFill>
                    <a:srgbClr val="FFFFFF"/>
                  </a:solidFill>
                  <a:latin typeface="Calibri" pitchFamily="34" charset="0"/>
                </a:rPr>
                <a:t>Potosi Border Post</a:t>
              </a:r>
              <a:endParaRPr lang="en-GB" dirty="0">
                <a:solidFill>
                  <a:srgbClr val="FFFFFF"/>
                </a:solidFill>
                <a:latin typeface="Calibri" pitchFamily="34" charset="0"/>
              </a:endParaRPr>
            </a:p>
          </p:txBody>
        </p:sp>
      </p:grpSp>
      <p:pic>
        <p:nvPicPr>
          <p:cNvPr id="15375" name="12 Imagen" descr="DSC00020.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000625" y="1857375"/>
            <a:ext cx="3714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14 CuadroTexto"/>
          <p:cNvGrpSpPr>
            <a:grpSpLocks/>
          </p:cNvGrpSpPr>
          <p:nvPr/>
        </p:nvGrpSpPr>
        <p:grpSpPr bwMode="auto">
          <a:xfrm>
            <a:off x="5870575" y="1036638"/>
            <a:ext cx="2968625" cy="755650"/>
            <a:chOff x="3698" y="653"/>
            <a:chExt cx="1870" cy="476"/>
          </a:xfrm>
        </p:grpSpPr>
        <p:pic>
          <p:nvPicPr>
            <p:cNvPr id="15376" name="14 CuadroTexto"/>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98" y="653"/>
              <a:ext cx="1870" cy="476"/>
            </a:xfrm>
            <a:prstGeom prst="rect">
              <a:avLst/>
            </a:prstGeom>
            <a:noFill/>
            <a:extLst>
              <a:ext uri="{909E8E84-426E-40DD-AFC4-6F175D3DCCD1}">
                <a14:hiddenFill xmlns:a14="http://schemas.microsoft.com/office/drawing/2010/main">
                  <a:solidFill>
                    <a:srgbClr val="FFFFFF"/>
                  </a:solidFill>
                </a14:hiddenFill>
              </a:ext>
            </a:extLst>
          </p:spPr>
        </p:pic>
        <p:sp>
          <p:nvSpPr>
            <p:cNvPr id="15377" name="Text Box 17"/>
            <p:cNvSpPr txBox="1">
              <a:spLocks noChangeArrowheads="1"/>
            </p:cNvSpPr>
            <p:nvPr/>
          </p:nvSpPr>
          <p:spPr bwMode="auto">
            <a:xfrm>
              <a:off x="3735" y="675"/>
              <a:ext cx="180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dirty="0" smtClean="0">
                  <a:solidFill>
                    <a:srgbClr val="FFFFFF"/>
                  </a:solidFill>
                  <a:latin typeface="Calibri" pitchFamily="34" charset="0"/>
                </a:rPr>
                <a:t/>
              </a:r>
              <a:br>
                <a:rPr lang="en-GB" dirty="0" smtClean="0">
                  <a:solidFill>
                    <a:srgbClr val="FFFFFF"/>
                  </a:solidFill>
                  <a:latin typeface="Calibri" pitchFamily="34" charset="0"/>
                </a:rPr>
              </a:br>
              <a:r>
                <a:rPr lang="en-GB" dirty="0" smtClean="0">
                  <a:solidFill>
                    <a:srgbClr val="FFFFFF"/>
                  </a:solidFill>
                  <a:latin typeface="Calibri" pitchFamily="34" charset="0"/>
                </a:rPr>
                <a:t>Headquarters</a:t>
              </a:r>
              <a:endParaRPr lang="en-GB" dirty="0">
                <a:solidFill>
                  <a:srgbClr val="FFFFFF"/>
                </a:solidFill>
                <a:latin typeface="Calibri" pitchFamily="34" charset="0"/>
              </a:endParaRPr>
            </a:p>
          </p:txBody>
        </p:sp>
      </p:grpSp>
    </p:spTree>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3 Imagen" descr="Valla Derechos Migrantes 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00063"/>
            <a:ext cx="8858250" cy="592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5 Marcador de contenido"/>
          <p:cNvSpPr>
            <a:spLocks noGrp="1"/>
          </p:cNvSpPr>
          <p:nvPr>
            <p:ph idx="1"/>
          </p:nvPr>
        </p:nvSpPr>
        <p:spPr/>
        <p:txBody>
          <a:bodyPr/>
          <a:lstStyle/>
          <a:p>
            <a:pPr eaLnBrk="1" hangingPunct="1"/>
            <a:r>
              <a:rPr lang="es-MX" dirty="0" smtClean="0"/>
              <a:t> </a:t>
            </a:r>
            <a:endParaRPr lang="es-GT" dirty="0" smtClean="0"/>
          </a:p>
        </p:txBody>
      </p:sp>
    </p:spTree>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5 Imagen" descr="Afiche Derechos Migrantes 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 y="0"/>
            <a:ext cx="8215313" cy="671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434" name="4 Imagen" descr="escudo de nic.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9563" y="1428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9050"/>
            <a:ext cx="500063"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1 Marcador de texto"/>
          <p:cNvSpPr txBox="1">
            <a:spLocks/>
          </p:cNvSpPr>
          <p:nvPr/>
        </p:nvSpPr>
        <p:spPr>
          <a:xfrm>
            <a:off x="714375" y="1071563"/>
            <a:ext cx="6958013" cy="1114425"/>
          </a:xfrm>
          <a:prstGeom prst="rect">
            <a:avLst/>
          </a:prstGeom>
        </p:spPr>
        <p:txBody>
          <a:bodyPr>
            <a:normAutofit fontScale="25000" lnSpcReduction="20000"/>
          </a:bodyPr>
          <a:lstStyle/>
          <a:p>
            <a:pPr marL="342900" indent="-342900" algn="ctr" fontAlgn="auto">
              <a:spcBef>
                <a:spcPct val="20000"/>
              </a:spcBef>
              <a:spcAft>
                <a:spcPts val="0"/>
              </a:spcAft>
              <a:defRPr/>
            </a:pPr>
            <a:r>
              <a:rPr lang="en-GB" sz="7000" b="1" dirty="0" smtClean="0">
                <a:latin typeface="Arial Black" pitchFamily="34" charset="0"/>
              </a:rPr>
              <a:t>Short-term Goal:</a:t>
            </a:r>
          </a:p>
          <a:p>
            <a:pPr marL="342900" indent="-342900" algn="ctr" fontAlgn="auto">
              <a:spcBef>
                <a:spcPct val="20000"/>
              </a:spcBef>
              <a:spcAft>
                <a:spcPts val="0"/>
              </a:spcAft>
              <a:defRPr/>
            </a:pPr>
            <a:endParaRPr lang="en-GB" sz="7000" b="1" dirty="0" smtClean="0">
              <a:latin typeface="+mn-lt"/>
            </a:endParaRPr>
          </a:p>
          <a:p>
            <a:pPr marL="342900" indent="-342900" fontAlgn="auto">
              <a:spcBef>
                <a:spcPct val="20000"/>
              </a:spcBef>
              <a:spcAft>
                <a:spcPts val="0"/>
              </a:spcAft>
              <a:buFontTx/>
              <a:buBlip>
                <a:blip r:embed="rId5"/>
              </a:buBlip>
              <a:defRPr/>
            </a:pPr>
            <a:r>
              <a:rPr lang="en-GB" sz="7000" dirty="0" smtClean="0">
                <a:latin typeface="+mn-lt"/>
              </a:rPr>
              <a:t>Approval of the Bylaws to Act 761; General Migration and Immigration Act</a:t>
            </a:r>
          </a:p>
          <a:p>
            <a:pPr marL="342900" indent="-342900" fontAlgn="auto">
              <a:spcBef>
                <a:spcPct val="20000"/>
              </a:spcBef>
              <a:spcAft>
                <a:spcPts val="0"/>
              </a:spcAft>
              <a:buFont typeface="Arial" pitchFamily="34" charset="0"/>
              <a:buChar char="•"/>
              <a:defRPr/>
            </a:pPr>
            <a:endParaRPr lang="en-GB" sz="3200" dirty="0">
              <a:latin typeface="+mn-lt"/>
            </a:endParaRPr>
          </a:p>
        </p:txBody>
      </p:sp>
      <p:sp>
        <p:nvSpPr>
          <p:cNvPr id="18437" name="8 CuadroTexto"/>
          <p:cNvSpPr txBox="1">
            <a:spLocks noChangeArrowheads="1"/>
          </p:cNvSpPr>
          <p:nvPr/>
        </p:nvSpPr>
        <p:spPr bwMode="auto">
          <a:xfrm>
            <a:off x="2571750" y="2428875"/>
            <a:ext cx="3214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b="1" dirty="0" smtClean="0">
                <a:latin typeface="Arial Black" pitchFamily="34" charset="0"/>
              </a:rPr>
              <a:t>CHALLENGES:</a:t>
            </a:r>
            <a:endParaRPr lang="en-GB" dirty="0">
              <a:latin typeface="Calibri" pitchFamily="34" charset="0"/>
            </a:endParaRPr>
          </a:p>
        </p:txBody>
      </p:sp>
      <p:sp>
        <p:nvSpPr>
          <p:cNvPr id="18438" name="1 Marcador de texto"/>
          <p:cNvSpPr txBox="1">
            <a:spLocks/>
          </p:cNvSpPr>
          <p:nvPr/>
        </p:nvSpPr>
        <p:spPr bwMode="auto">
          <a:xfrm>
            <a:off x="785813" y="3143250"/>
            <a:ext cx="6958012"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spcBef>
                <a:spcPct val="20000"/>
              </a:spcBef>
              <a:buFont typeface="Wingdings" pitchFamily="2" charset="2"/>
              <a:buChar char="q"/>
            </a:pPr>
            <a:r>
              <a:rPr lang="en-GB" sz="2300" b="1" dirty="0" smtClean="0">
                <a:latin typeface="Arial Black" pitchFamily="34" charset="0"/>
              </a:rPr>
              <a:t>To make adjustments to the structure of the General Directorate of Migration and Immigration (DGME), in accordance with relevant legislation</a:t>
            </a:r>
            <a:endParaRPr lang="en-GB" sz="1000" dirty="0">
              <a:latin typeface="Calibri" pitchFamily="34"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9458" name="4 Imagen" descr="escudo de ni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0625" y="785813"/>
            <a:ext cx="1071563"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13" y="714375"/>
            <a:ext cx="928687"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 name="6 Rectángulo"/>
          <p:cNvSpPr/>
          <p:nvPr/>
        </p:nvSpPr>
        <p:spPr>
          <a:xfrm>
            <a:off x="2143124" y="2071688"/>
            <a:ext cx="4949155" cy="769441"/>
          </a:xfrm>
          <a:prstGeom prst="rect">
            <a:avLst/>
          </a:prstGeom>
        </p:spPr>
        <p:txBody>
          <a:bodyPr wrap="square">
            <a:spAutoFit/>
          </a:bodyPr>
          <a:lstStyle/>
          <a:p>
            <a:pPr algn="ctr" fontAlgn="auto">
              <a:spcBef>
                <a:spcPts val="0"/>
              </a:spcBef>
              <a:spcAft>
                <a:spcPts val="0"/>
              </a:spcAft>
              <a:defRPr/>
            </a:pPr>
            <a:r>
              <a:rPr lang="en-GB" sz="2400" b="1" dirty="0" smtClean="0">
                <a:solidFill>
                  <a:srgbClr val="FFFF00"/>
                </a:solidFill>
                <a:effectLst>
                  <a:outerShdw blurRad="38100" dist="38100" dir="2700000" algn="tl">
                    <a:srgbClr val="000000">
                      <a:alpha val="43137"/>
                    </a:srgbClr>
                  </a:outerShdw>
                </a:effectLst>
                <a:latin typeface="+mn-lt"/>
              </a:rPr>
              <a:t>Ministry of the Interior</a:t>
            </a:r>
          </a:p>
          <a:p>
            <a:pPr algn="ctr" fontAlgn="auto">
              <a:spcBef>
                <a:spcPts val="0"/>
              </a:spcBef>
              <a:spcAft>
                <a:spcPts val="0"/>
              </a:spcAft>
              <a:defRPr/>
            </a:pPr>
            <a:r>
              <a:rPr lang="en-GB" sz="2000" b="1" dirty="0" smtClean="0">
                <a:solidFill>
                  <a:srgbClr val="FFFF00"/>
                </a:solidFill>
                <a:effectLst>
                  <a:outerShdw blurRad="38100" dist="38100" dir="2700000" algn="tl">
                    <a:srgbClr val="000000">
                      <a:alpha val="43137"/>
                    </a:srgbClr>
                  </a:outerShdw>
                </a:effectLst>
                <a:latin typeface="Monotype Corsiva" pitchFamily="66" charset="0"/>
              </a:rPr>
              <a:t>General Directorate of Migration and Immigration</a:t>
            </a:r>
            <a:endParaRPr lang="en-GB" sz="2000" b="1" dirty="0">
              <a:solidFill>
                <a:srgbClr val="FFFF00"/>
              </a:solidFill>
              <a:effectLst>
                <a:outerShdw blurRad="38100" dist="38100" dir="2700000" algn="tl">
                  <a:srgbClr val="000000">
                    <a:alpha val="43137"/>
                  </a:srgbClr>
                </a:outerShdw>
              </a:effectLst>
              <a:latin typeface="Monotype Corsiva" pitchFamily="66" charset="0"/>
            </a:endParaRPr>
          </a:p>
        </p:txBody>
      </p:sp>
      <p:sp>
        <p:nvSpPr>
          <p:cNvPr id="8" name="7 Rectángulo"/>
          <p:cNvSpPr/>
          <p:nvPr/>
        </p:nvSpPr>
        <p:spPr>
          <a:xfrm>
            <a:off x="2295525" y="3904020"/>
            <a:ext cx="4572000" cy="923330"/>
          </a:xfrm>
          <a:prstGeom prst="rect">
            <a:avLst/>
          </a:prstGeom>
        </p:spPr>
        <p:txBody>
          <a:bodyPr>
            <a:spAutoFit/>
          </a:bodyPr>
          <a:lstStyle/>
          <a:p>
            <a:pPr algn="ctr" fontAlgn="auto">
              <a:spcBef>
                <a:spcPts val="0"/>
              </a:spcBef>
              <a:spcAft>
                <a:spcPts val="0"/>
              </a:spcAft>
              <a:defRPr/>
            </a:pPr>
            <a:r>
              <a:rPr lang="en-GB" sz="5400" b="1" dirty="0" smtClean="0">
                <a:solidFill>
                  <a:schemeClr val="tx2">
                    <a:lumMod val="60000"/>
                    <a:lumOff val="40000"/>
                  </a:schemeClr>
                </a:solidFill>
                <a:effectLst>
                  <a:outerShdw blurRad="38100" dist="38100" dir="2700000" algn="tl">
                    <a:srgbClr val="000000">
                      <a:alpha val="43137"/>
                    </a:srgbClr>
                  </a:outerShdw>
                </a:effectLst>
                <a:latin typeface="Monotype Corsiva" pitchFamily="66" charset="0"/>
              </a:rPr>
              <a:t>Thank  you!</a:t>
            </a:r>
            <a:endParaRPr lang="en-GB" sz="5400" b="1" dirty="0">
              <a:solidFill>
                <a:schemeClr val="tx2">
                  <a:lumMod val="60000"/>
                  <a:lumOff val="40000"/>
                </a:schemeClr>
              </a:solidFill>
              <a:effectLst>
                <a:outerShdw blurRad="38100" dist="38100" dir="2700000" algn="tl">
                  <a:srgbClr val="000000">
                    <a:alpha val="43137"/>
                  </a:srgbClr>
                </a:outerShdw>
              </a:effectLst>
              <a:latin typeface="Monotype Corsiva" pitchFamily="66" charset="0"/>
            </a:endParaRPr>
          </a:p>
        </p:txBody>
      </p:sp>
    </p:spTree>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36000"/>
          </a:schemeClr>
        </a:solidFill>
        <a:effectLst/>
      </p:bgPr>
    </p:bg>
    <p:spTree>
      <p:nvGrpSpPr>
        <p:cNvPr id="1" name=""/>
        <p:cNvGrpSpPr/>
        <p:nvPr/>
      </p:nvGrpSpPr>
      <p:grpSpPr>
        <a:xfrm>
          <a:off x="0" y="0"/>
          <a:ext cx="0" cy="0"/>
          <a:chOff x="0" y="0"/>
          <a:chExt cx="0" cy="0"/>
        </a:xfrm>
      </p:grpSpPr>
      <p:pic>
        <p:nvPicPr>
          <p:cNvPr id="13" name="12 Imagen" descr="b_nicaragua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863" y="280988"/>
            <a:ext cx="4883150" cy="343693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5 CuadroTexto"/>
          <p:cNvGrpSpPr>
            <a:grpSpLocks/>
          </p:cNvGrpSpPr>
          <p:nvPr/>
        </p:nvGrpSpPr>
        <p:grpSpPr bwMode="auto">
          <a:xfrm>
            <a:off x="268288" y="201613"/>
            <a:ext cx="3670300" cy="1230312"/>
            <a:chOff x="169" y="127"/>
            <a:chExt cx="2312" cy="775"/>
          </a:xfrm>
        </p:grpSpPr>
        <p:pic>
          <p:nvPicPr>
            <p:cNvPr id="3075" name="5 CuadroTexto"/>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 y="127"/>
              <a:ext cx="2312" cy="775"/>
            </a:xfrm>
            <a:prstGeom prst="rect">
              <a:avLst/>
            </a:prstGeom>
            <a:noFill/>
            <a:extLst>
              <a:ext uri="{909E8E84-426E-40DD-AFC4-6F175D3DCCD1}">
                <a14:hiddenFill xmlns:a14="http://schemas.microsoft.com/office/drawing/2010/main">
                  <a:solidFill>
                    <a:srgbClr val="FFFFFF"/>
                  </a:solidFill>
                </a14:hiddenFill>
              </a:ext>
            </a:extLst>
          </p:spPr>
        </p:pic>
        <p:sp>
          <p:nvSpPr>
            <p:cNvPr id="3076" name="Text Box 4"/>
            <p:cNvSpPr txBox="1">
              <a:spLocks noChangeArrowheads="1"/>
            </p:cNvSpPr>
            <p:nvPr/>
          </p:nvSpPr>
          <p:spPr bwMode="auto">
            <a:xfrm>
              <a:off x="270" y="225"/>
              <a:ext cx="2115"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dirty="0" smtClean="0">
                <a:solidFill>
                  <a:srgbClr val="FFFFFF"/>
                </a:solidFill>
                <a:latin typeface="Calibri" pitchFamily="34" charset="0"/>
                <a:ea typeface="Calibri" pitchFamily="34" charset="0"/>
                <a:cs typeface="Times New Roman" pitchFamily="18" charset="0"/>
              </a:endParaRPr>
            </a:p>
            <a:p>
              <a:pPr eaLnBrk="1" hangingPunct="1"/>
              <a:r>
                <a:rPr lang="en-GB" b="1" dirty="0" smtClean="0">
                  <a:solidFill>
                    <a:srgbClr val="FFFFFF"/>
                  </a:solidFill>
                  <a:latin typeface="Arial Black" pitchFamily="34" charset="0"/>
                  <a:ea typeface="Calibri" pitchFamily="34" charset="0"/>
                  <a:cs typeface="Times New Roman" pitchFamily="18" charset="0"/>
                </a:rPr>
                <a:t>REGULATORY BODY:</a:t>
              </a:r>
            </a:p>
            <a:p>
              <a:pPr eaLnBrk="1" hangingPunct="1"/>
              <a:endParaRPr lang="en-GB" dirty="0">
                <a:solidFill>
                  <a:srgbClr val="FFFFFF"/>
                </a:solidFill>
                <a:latin typeface="Calibri" pitchFamily="34" charset="0"/>
                <a:ea typeface="Calibri" pitchFamily="34" charset="0"/>
                <a:cs typeface="Times New Roman" pitchFamily="18" charset="0"/>
              </a:endParaRPr>
            </a:p>
          </p:txBody>
        </p:sp>
      </p:grpSp>
      <p:grpSp>
        <p:nvGrpSpPr>
          <p:cNvPr id="7" name="6 CuadroTexto"/>
          <p:cNvGrpSpPr>
            <a:grpSpLocks/>
          </p:cNvGrpSpPr>
          <p:nvPr/>
        </p:nvGrpSpPr>
        <p:grpSpPr bwMode="auto">
          <a:xfrm>
            <a:off x="268288" y="4127500"/>
            <a:ext cx="6413500" cy="682625"/>
            <a:chOff x="169" y="2600"/>
            <a:chExt cx="4040" cy="430"/>
          </a:xfrm>
        </p:grpSpPr>
        <p:pic>
          <p:nvPicPr>
            <p:cNvPr id="3078" name="6 CuadroTexto"/>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 y="2600"/>
              <a:ext cx="4040" cy="430"/>
            </a:xfrm>
            <a:prstGeom prst="rect">
              <a:avLst/>
            </a:prstGeom>
            <a:noFill/>
            <a:extLst>
              <a:ext uri="{909E8E84-426E-40DD-AFC4-6F175D3DCCD1}">
                <a14:hiddenFill xmlns:a14="http://schemas.microsoft.com/office/drawing/2010/main">
                  <a:solidFill>
                    <a:srgbClr val="FFFFFF"/>
                  </a:solidFill>
                </a14:hiddenFill>
              </a:ext>
            </a:extLst>
          </p:spPr>
        </p:pic>
        <p:sp>
          <p:nvSpPr>
            <p:cNvPr id="3079" name="Text Box 7"/>
            <p:cNvSpPr txBox="1">
              <a:spLocks noChangeArrowheads="1"/>
            </p:cNvSpPr>
            <p:nvPr/>
          </p:nvSpPr>
          <p:spPr bwMode="auto">
            <a:xfrm>
              <a:off x="180" y="2610"/>
              <a:ext cx="401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buFont typeface="Wingdings" pitchFamily="2" charset="2"/>
                <a:buChar char="ü"/>
              </a:pPr>
              <a:r>
                <a:rPr lang="en-GB" dirty="0" smtClean="0">
                  <a:latin typeface="Calibri" pitchFamily="34" charset="0"/>
                  <a:ea typeface="Calibri" pitchFamily="34" charset="0"/>
                  <a:cs typeface="Times New Roman" pitchFamily="18" charset="0"/>
                </a:rPr>
                <a:t>Act 761, General Migration and Immigration Act </a:t>
              </a:r>
            </a:p>
            <a:p>
              <a:pPr algn="just"/>
              <a:r>
                <a:rPr lang="en-GB" dirty="0" smtClean="0">
                  <a:latin typeface="Calibri" pitchFamily="34" charset="0"/>
                  <a:ea typeface="Calibri" pitchFamily="34" charset="0"/>
                  <a:cs typeface="Times New Roman" pitchFamily="18" charset="0"/>
                </a:rPr>
                <a:t>(Published in the Official Newspaper; August 6-7, 2011) </a:t>
              </a:r>
              <a:endParaRPr lang="en-GB" dirty="0">
                <a:ea typeface="Calibri" pitchFamily="34" charset="0"/>
                <a:cs typeface="Times New Roman" pitchFamily="18" charset="0"/>
              </a:endParaRPr>
            </a:p>
          </p:txBody>
        </p:sp>
      </p:grpSp>
      <p:grpSp>
        <p:nvGrpSpPr>
          <p:cNvPr id="8" name="7 CuadroTexto"/>
          <p:cNvGrpSpPr>
            <a:grpSpLocks/>
          </p:cNvGrpSpPr>
          <p:nvPr/>
        </p:nvGrpSpPr>
        <p:grpSpPr bwMode="auto">
          <a:xfrm>
            <a:off x="268288" y="2840038"/>
            <a:ext cx="5535612" cy="684212"/>
            <a:chOff x="169" y="1789"/>
            <a:chExt cx="3487" cy="431"/>
          </a:xfrm>
        </p:grpSpPr>
        <p:pic>
          <p:nvPicPr>
            <p:cNvPr id="3081" name="7 CuadroTexto"/>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 y="1789"/>
              <a:ext cx="3487" cy="431"/>
            </a:xfrm>
            <a:prstGeom prst="rect">
              <a:avLst/>
            </a:prstGeom>
            <a:noFill/>
            <a:extLst>
              <a:ext uri="{909E8E84-426E-40DD-AFC4-6F175D3DCCD1}">
                <a14:hiddenFill xmlns:a14="http://schemas.microsoft.com/office/drawing/2010/main">
                  <a:solidFill>
                    <a:srgbClr val="FFFFFF"/>
                  </a:solidFill>
                </a14:hiddenFill>
              </a:ext>
            </a:extLst>
          </p:spPr>
        </p:pic>
        <p:sp>
          <p:nvSpPr>
            <p:cNvPr id="3082" name="Text Box 10"/>
            <p:cNvSpPr txBox="1">
              <a:spLocks noChangeArrowheads="1"/>
            </p:cNvSpPr>
            <p:nvPr/>
          </p:nvSpPr>
          <p:spPr bwMode="auto">
            <a:xfrm>
              <a:off x="180" y="1800"/>
              <a:ext cx="346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buFont typeface="Wingdings" pitchFamily="2" charset="2"/>
                <a:buChar char="ü"/>
              </a:pPr>
              <a:r>
                <a:rPr lang="en-GB" dirty="0" smtClean="0">
                  <a:latin typeface="Calibri" pitchFamily="34" charset="0"/>
                  <a:ea typeface="Calibri" pitchFamily="34" charset="0"/>
                  <a:cs typeface="Times New Roman" pitchFamily="18" charset="0"/>
                </a:rPr>
                <a:t>Act 655, Refugee Protection Act</a:t>
              </a:r>
            </a:p>
            <a:p>
              <a:pPr algn="just"/>
              <a:r>
                <a:rPr lang="en-GB" dirty="0" smtClean="0">
                  <a:latin typeface="Calibri" pitchFamily="34" charset="0"/>
                  <a:ea typeface="Calibri" pitchFamily="34" charset="0"/>
                  <a:cs typeface="Times New Roman" pitchFamily="18" charset="0"/>
                </a:rPr>
                <a:t>(Published in the Official Newspaper; July 9, 2008)</a:t>
              </a:r>
              <a:endParaRPr lang="en-GB" dirty="0">
                <a:latin typeface="Calibri" pitchFamily="34" charset="0"/>
                <a:ea typeface="Calibri" pitchFamily="34" charset="0"/>
                <a:cs typeface="Times New Roman" pitchFamily="18" charset="0"/>
              </a:endParaRPr>
            </a:p>
          </p:txBody>
        </p:sp>
      </p:grpSp>
      <p:grpSp>
        <p:nvGrpSpPr>
          <p:cNvPr id="9" name="8 CuadroTexto"/>
          <p:cNvGrpSpPr>
            <a:grpSpLocks/>
          </p:cNvGrpSpPr>
          <p:nvPr/>
        </p:nvGrpSpPr>
        <p:grpSpPr bwMode="auto">
          <a:xfrm>
            <a:off x="407988" y="1841500"/>
            <a:ext cx="4322762" cy="401638"/>
            <a:chOff x="257" y="1160"/>
            <a:chExt cx="2723" cy="253"/>
          </a:xfrm>
        </p:grpSpPr>
        <p:pic>
          <p:nvPicPr>
            <p:cNvPr id="3084" name="8 CuadroTexto"/>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 y="1160"/>
              <a:ext cx="2723" cy="253"/>
            </a:xfrm>
            <a:prstGeom prst="rect">
              <a:avLst/>
            </a:prstGeom>
            <a:noFill/>
            <a:extLst>
              <a:ext uri="{909E8E84-426E-40DD-AFC4-6F175D3DCCD1}">
                <a14:hiddenFill xmlns:a14="http://schemas.microsoft.com/office/drawing/2010/main">
                  <a:solidFill>
                    <a:srgbClr val="FFFFFF"/>
                  </a:solidFill>
                </a14:hiddenFill>
              </a:ext>
            </a:extLst>
          </p:spPr>
        </p:pic>
        <p:sp>
          <p:nvSpPr>
            <p:cNvPr id="3085" name="Text Box 13"/>
            <p:cNvSpPr txBox="1">
              <a:spLocks noChangeArrowheads="1"/>
            </p:cNvSpPr>
            <p:nvPr/>
          </p:nvSpPr>
          <p:spPr bwMode="auto">
            <a:xfrm>
              <a:off x="270" y="1170"/>
              <a:ext cx="270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buFont typeface="Wingdings" pitchFamily="2" charset="2"/>
                <a:buChar char="ü"/>
              </a:pPr>
              <a:r>
                <a:rPr lang="en-GB" dirty="0" smtClean="0">
                  <a:latin typeface="Calibri" pitchFamily="34" charset="0"/>
                  <a:ea typeface="Calibri" pitchFamily="34" charset="0"/>
                  <a:cs typeface="Times New Roman" pitchFamily="18" charset="0"/>
                </a:rPr>
                <a:t>Political Constitution of Nicaragua</a:t>
              </a:r>
              <a:endParaRPr lang="en-GB" dirty="0">
                <a:latin typeface="Calibri" pitchFamily="34" charset="0"/>
                <a:ea typeface="Calibri" pitchFamily="34" charset="0"/>
                <a:cs typeface="Times New Roman" pitchFamily="18" charset="0"/>
              </a:endParaRPr>
            </a:p>
          </p:txBody>
        </p:sp>
      </p:grpSp>
      <p:pic>
        <p:nvPicPr>
          <p:cNvPr id="15362" name="Picture 2" descr="http://www.google.com.ni/images?q=tbn:ANd9GcQeFJTR2bcapPZjtP3tMMlXVAKhniRcc2g5GYPXjxnfcsodb3JSBSzQIA">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3650" y="4999038"/>
            <a:ext cx="1822450" cy="172561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www.nosotrasenred.org/images/mund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1888" y="5138738"/>
            <a:ext cx="2382837" cy="1511300"/>
          </a:xfrm>
          <a:prstGeom prst="rect">
            <a:avLst/>
          </a:prstGeom>
          <a:noFill/>
          <a:extLst>
            <a:ext uri="{909E8E84-426E-40DD-AFC4-6F175D3DCCD1}">
              <a14:hiddenFill xmlns:a14="http://schemas.microsoft.com/office/drawing/2010/main">
                <a:solidFill>
                  <a:srgbClr val="FFFFFF"/>
                </a:solidFill>
              </a14:hiddenFill>
            </a:ext>
          </a:extLst>
        </p:spPr>
      </p:pic>
      <p:pic>
        <p:nvPicPr>
          <p:cNvPr id="15375"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0688" y="4864100"/>
            <a:ext cx="2730500" cy="1420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5362"/>
                                        </p:tgtEl>
                                        <p:attrNameLst>
                                          <p:attrName>style.visibility</p:attrName>
                                        </p:attrNameLst>
                                      </p:cBhvr>
                                      <p:to>
                                        <p:strVal val="visible"/>
                                      </p:to>
                                    </p:set>
                                    <p:animEffect transition="in" filter="fade">
                                      <p:cBhvr>
                                        <p:cTn id="22" dur="2000"/>
                                        <p:tgtEl>
                                          <p:spTgt spid="15362"/>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20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5375"/>
                                        </p:tgtEl>
                                        <p:attrNameLst>
                                          <p:attrName>style.visibility</p:attrName>
                                        </p:attrNameLst>
                                      </p:cBhvr>
                                      <p:to>
                                        <p:strVal val="visible"/>
                                      </p:to>
                                    </p:set>
                                    <p:animEffect transition="in" filter="fade">
                                      <p:cBhvr>
                                        <p:cTn id="28" dur="2000"/>
                                        <p:tgtEl>
                                          <p:spTgt spid="15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a:off x="571500" y="1379410"/>
            <a:ext cx="8286750" cy="501675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algn="just">
              <a:defRPr/>
            </a:pPr>
            <a:r>
              <a:rPr lang="en-GB" sz="2000" dirty="0" smtClean="0">
                <a:solidFill>
                  <a:schemeClr val="tx2">
                    <a:lumMod val="50000"/>
                  </a:schemeClr>
                </a:solidFill>
                <a:latin typeface="Lucida Sans" pitchFamily="34" charset="0"/>
              </a:rPr>
              <a:t> </a:t>
            </a:r>
          </a:p>
          <a:p>
            <a:pPr>
              <a:buFontTx/>
              <a:buBlip>
                <a:blip r:embed="rId4"/>
              </a:buBlip>
              <a:defRPr/>
            </a:pPr>
            <a:r>
              <a:rPr lang="en-GB" sz="2000" dirty="0" smtClean="0">
                <a:solidFill>
                  <a:schemeClr val="tx2">
                    <a:lumMod val="50000"/>
                  </a:schemeClr>
                </a:solidFill>
              </a:rPr>
              <a:t>The spirit of this law is to respect human rights. </a:t>
            </a:r>
          </a:p>
          <a:p>
            <a:pPr>
              <a:defRPr/>
            </a:pPr>
            <a:endParaRPr lang="en-GB" sz="2000" dirty="0" smtClean="0">
              <a:solidFill>
                <a:schemeClr val="tx2">
                  <a:lumMod val="50000"/>
                </a:schemeClr>
              </a:solidFill>
              <a:ea typeface="Calibri" pitchFamily="34" charset="0"/>
              <a:cs typeface="Times New Roman" pitchFamily="18" charset="0"/>
            </a:endParaRPr>
          </a:p>
          <a:p>
            <a:pPr>
              <a:buFontTx/>
              <a:buBlip>
                <a:blip r:embed="rId4"/>
              </a:buBlip>
              <a:defRPr/>
            </a:pPr>
            <a:r>
              <a:rPr lang="en-GB" sz="2000" dirty="0" smtClean="0">
                <a:solidFill>
                  <a:schemeClr val="tx2">
                    <a:lumMod val="50000"/>
                  </a:schemeClr>
                </a:solidFill>
                <a:ea typeface="Calibri" pitchFamily="34" charset="0"/>
                <a:cs typeface="Times New Roman" pitchFamily="18" charset="0"/>
              </a:rPr>
              <a:t>The law recognizes that every person in national territory enjoys State protection and recognition of the rights that are inherent to each human person.</a:t>
            </a:r>
            <a:endParaRPr lang="en-GB" sz="2000" dirty="0" smtClean="0">
              <a:solidFill>
                <a:schemeClr val="tx2">
                  <a:lumMod val="50000"/>
                </a:schemeClr>
              </a:solidFill>
              <a:latin typeface="Arial" pitchFamily="34" charset="0"/>
            </a:endParaRPr>
          </a:p>
          <a:p>
            <a:pPr eaLnBrk="0" hangingPunct="0">
              <a:buFontTx/>
              <a:buBlip>
                <a:blip r:embed="rId4"/>
              </a:buBlip>
              <a:defRPr/>
            </a:pPr>
            <a:endParaRPr lang="en-GB" sz="2000" dirty="0" smtClean="0">
              <a:solidFill>
                <a:schemeClr val="tx2">
                  <a:lumMod val="50000"/>
                </a:schemeClr>
              </a:solidFill>
              <a:ea typeface="Calibri" pitchFamily="34" charset="0"/>
              <a:cs typeface="Times New Roman" pitchFamily="18" charset="0"/>
            </a:endParaRPr>
          </a:p>
          <a:p>
            <a:pPr eaLnBrk="0" hangingPunct="0">
              <a:buFontTx/>
              <a:buBlip>
                <a:blip r:embed="rId4"/>
              </a:buBlip>
              <a:defRPr/>
            </a:pPr>
            <a:r>
              <a:rPr lang="en-GB" sz="2000" dirty="0" smtClean="0">
                <a:solidFill>
                  <a:schemeClr val="tx2">
                    <a:lumMod val="50000"/>
                  </a:schemeClr>
                </a:solidFill>
                <a:ea typeface="Calibri" pitchFamily="34" charset="0"/>
                <a:cs typeface="Times New Roman" pitchFamily="18" charset="0"/>
              </a:rPr>
              <a:t>Foreign nationals and Nicaraguan nationals have the same rights (except for political rights).</a:t>
            </a:r>
            <a:endParaRPr lang="en-GB" sz="2000" dirty="0" smtClean="0">
              <a:solidFill>
                <a:schemeClr val="tx2">
                  <a:lumMod val="50000"/>
                </a:schemeClr>
              </a:solidFill>
              <a:latin typeface="Arial" pitchFamily="34" charset="0"/>
            </a:endParaRPr>
          </a:p>
          <a:p>
            <a:pPr eaLnBrk="0" hangingPunct="0">
              <a:buFontTx/>
              <a:buBlip>
                <a:blip r:embed="rId4"/>
              </a:buBlip>
              <a:defRPr/>
            </a:pPr>
            <a:endParaRPr lang="en-GB" sz="2000" dirty="0" smtClean="0">
              <a:solidFill>
                <a:schemeClr val="tx2">
                  <a:lumMod val="50000"/>
                </a:schemeClr>
              </a:solidFill>
              <a:ea typeface="Calibri" pitchFamily="34" charset="0"/>
              <a:cs typeface="Times New Roman" pitchFamily="18" charset="0"/>
            </a:endParaRPr>
          </a:p>
          <a:p>
            <a:pPr eaLnBrk="0" hangingPunct="0">
              <a:buFontTx/>
              <a:buBlip>
                <a:blip r:embed="rId4"/>
              </a:buBlip>
              <a:defRPr/>
            </a:pPr>
            <a:r>
              <a:rPr lang="en-GB" sz="2000" dirty="0" smtClean="0">
                <a:solidFill>
                  <a:schemeClr val="tx2">
                    <a:lumMod val="50000"/>
                  </a:schemeClr>
                </a:solidFill>
                <a:ea typeface="Calibri" pitchFamily="34" charset="0"/>
                <a:cs typeface="Times New Roman" pitchFamily="18" charset="0"/>
              </a:rPr>
              <a:t>To promote and protect the human rights of migrant workers and their families, without any distinction whatsoever.</a:t>
            </a:r>
            <a:endParaRPr lang="en-GB" sz="2000" dirty="0" smtClean="0">
              <a:solidFill>
                <a:schemeClr val="tx2">
                  <a:lumMod val="50000"/>
                </a:schemeClr>
              </a:solidFill>
              <a:latin typeface="Arial" pitchFamily="34" charset="0"/>
            </a:endParaRPr>
          </a:p>
          <a:p>
            <a:pPr eaLnBrk="0" hangingPunct="0">
              <a:buFontTx/>
              <a:buBlip>
                <a:blip r:embed="rId4"/>
              </a:buBlip>
              <a:defRPr/>
            </a:pPr>
            <a:endParaRPr lang="en-GB" sz="2000" dirty="0" smtClean="0">
              <a:solidFill>
                <a:schemeClr val="tx2">
                  <a:lumMod val="50000"/>
                </a:schemeClr>
              </a:solidFill>
              <a:ea typeface="Calibri" pitchFamily="34" charset="0"/>
              <a:cs typeface="Times New Roman" pitchFamily="18" charset="0"/>
            </a:endParaRPr>
          </a:p>
          <a:p>
            <a:pPr eaLnBrk="0" hangingPunct="0">
              <a:buFontTx/>
              <a:buBlip>
                <a:blip r:embed="rId4"/>
              </a:buBlip>
              <a:defRPr/>
            </a:pPr>
            <a:r>
              <a:rPr lang="en-GB" sz="2000" dirty="0" smtClean="0">
                <a:solidFill>
                  <a:schemeClr val="tx2">
                    <a:lumMod val="50000"/>
                  </a:schemeClr>
                </a:solidFill>
                <a:ea typeface="Calibri" pitchFamily="34" charset="0"/>
                <a:cs typeface="Times New Roman" pitchFamily="18" charset="0"/>
              </a:rPr>
              <a:t>The migration policy of the State shall regulate migration flows that favour the social, political, economic, and demographic development of Nicaragua, in accordance with public security and ensuring respect for human rights.</a:t>
            </a:r>
            <a:endParaRPr lang="en-GB" sz="2000" dirty="0">
              <a:solidFill>
                <a:schemeClr val="tx2">
                  <a:lumMod val="50000"/>
                </a:schemeClr>
              </a:solidFill>
              <a:latin typeface="Arial" pitchFamily="34" charset="0"/>
            </a:endParaRP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428625"/>
            <a:ext cx="642937"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 name="6 Rectángulo"/>
          <p:cNvSpPr/>
          <p:nvPr/>
        </p:nvSpPr>
        <p:spPr>
          <a:xfrm>
            <a:off x="2219528" y="571500"/>
            <a:ext cx="5481245" cy="707886"/>
          </a:xfrm>
          <a:prstGeom prst="rect">
            <a:avLst/>
          </a:prstGeom>
        </p:spPr>
        <p:txBody>
          <a:bodyPr wrap="none">
            <a:spAutoFit/>
          </a:bodyPr>
          <a:lstStyle/>
          <a:p>
            <a:pPr algn="ctr" fontAlgn="auto">
              <a:spcBef>
                <a:spcPts val="0"/>
              </a:spcBef>
              <a:spcAft>
                <a:spcPts val="0"/>
              </a:spcAft>
              <a:defRPr/>
            </a:pPr>
            <a:r>
              <a:rPr lang="en-GB" sz="2000" b="1" dirty="0" smtClean="0">
                <a:solidFill>
                  <a:srgbClr val="CC9900"/>
                </a:solidFill>
                <a:effectLst>
                  <a:outerShdw blurRad="38100" dist="38100" dir="2700000" algn="tl">
                    <a:srgbClr val="000000">
                      <a:alpha val="43137"/>
                    </a:srgbClr>
                  </a:outerShdw>
                </a:effectLst>
                <a:latin typeface="+mn-lt"/>
              </a:rPr>
              <a:t>Ministry of the Interior</a:t>
            </a:r>
          </a:p>
          <a:p>
            <a:pPr algn="ctr" fontAlgn="auto">
              <a:spcBef>
                <a:spcPts val="0"/>
              </a:spcBef>
              <a:spcAft>
                <a:spcPts val="0"/>
              </a:spcAft>
              <a:defRPr/>
            </a:pPr>
            <a:r>
              <a:rPr lang="en-GB" sz="2000" b="1" dirty="0" smtClean="0">
                <a:solidFill>
                  <a:srgbClr val="CC9900"/>
                </a:solidFill>
                <a:effectLst>
                  <a:outerShdw blurRad="38100" dist="38100" dir="2700000" algn="tl">
                    <a:srgbClr val="000000">
                      <a:alpha val="43137"/>
                    </a:srgbClr>
                  </a:outerShdw>
                </a:effectLst>
                <a:latin typeface="+mn-lt"/>
              </a:rPr>
              <a:t>General Directorate of Migration and Immigration</a:t>
            </a:r>
            <a:endParaRPr lang="en-GB" sz="2000" b="1" dirty="0">
              <a:solidFill>
                <a:srgbClr val="CC9900"/>
              </a:solidFill>
              <a:effectLst>
                <a:outerShdw blurRad="38100" dist="38100" dir="2700000" algn="tl">
                  <a:srgbClr val="000000">
                    <a:alpha val="43137"/>
                  </a:srgbClr>
                </a:outerShdw>
              </a:effectLst>
              <a:latin typeface="+mn-lt"/>
            </a:endParaRPr>
          </a:p>
        </p:txBody>
      </p:sp>
      <p:pic>
        <p:nvPicPr>
          <p:cNvPr id="4101" name="7 Imagen" descr="escudo de nic.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72438" y="571500"/>
            <a:ext cx="64293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2000"/>
                                        <p:tgtEl>
                                          <p:spTgt spid="4">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20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2000"/>
                                        <p:tgtEl>
                                          <p:spTgt spid="4">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2000"/>
                                        <p:tgtEl>
                                          <p:spTgt spid="4">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Effect transition="in" filter="fade">
                                      <p:cBhvr>
                                        <p:cTn id="25" dur="2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2714625" y="852488"/>
            <a:ext cx="3976688" cy="369887"/>
          </a:xfrm>
          <a:prstGeom prst="rect">
            <a:avLst/>
          </a:prstGeom>
        </p:spPr>
        <p:txBody>
          <a:bodyPr>
            <a:spAutoFit/>
          </a:bodyPr>
          <a:lstStyle/>
          <a:p>
            <a:pPr fontAlgn="auto">
              <a:spcBef>
                <a:spcPts val="0"/>
              </a:spcBef>
              <a:spcAft>
                <a:spcPts val="0"/>
              </a:spcAft>
              <a:defRPr/>
            </a:pPr>
            <a:r>
              <a:rPr lang="en-GB" b="1" dirty="0" smtClean="0">
                <a:solidFill>
                  <a:schemeClr val="accent1">
                    <a:lumMod val="75000"/>
                  </a:schemeClr>
                </a:solidFill>
                <a:latin typeface="Arial Black" pitchFamily="34" charset="0"/>
                <a:ea typeface="Calibri" pitchFamily="34" charset="0"/>
                <a:cs typeface="Times New Roman" pitchFamily="18" charset="0"/>
              </a:rPr>
              <a:t>STRUCTURE OF ACT 761:</a:t>
            </a:r>
            <a:endParaRPr lang="en-GB" dirty="0">
              <a:solidFill>
                <a:schemeClr val="accent1">
                  <a:lumMod val="75000"/>
                </a:schemeClr>
              </a:solidFill>
              <a:latin typeface="Arial Black" pitchFamily="34" charset="0"/>
            </a:endParaRPr>
          </a:p>
        </p:txBody>
      </p:sp>
      <p:pic>
        <p:nvPicPr>
          <p:cNvPr id="5123" name="5 Imagen" descr="escudo de ni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9563" y="142875"/>
            <a:ext cx="928687"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p:nvPr/>
        </p:nvSpPr>
        <p:spPr>
          <a:xfrm>
            <a:off x="2286000" y="214313"/>
            <a:ext cx="4432300" cy="523220"/>
          </a:xfrm>
          <a:prstGeom prst="rect">
            <a:avLst/>
          </a:prstGeom>
        </p:spPr>
        <p:txBody>
          <a:bodyPr>
            <a:spAutoFit/>
          </a:bodyPr>
          <a:lstStyle/>
          <a:p>
            <a:pPr algn="ctr" fontAlgn="auto">
              <a:spcBef>
                <a:spcPts val="0"/>
              </a:spcBef>
              <a:spcAft>
                <a:spcPts val="0"/>
              </a:spcAft>
              <a:defRPr/>
            </a:pPr>
            <a:r>
              <a:rPr lang="en-GB" sz="1400" b="1" dirty="0">
                <a:solidFill>
                  <a:srgbClr val="CC9900"/>
                </a:solidFill>
                <a:effectLst>
                  <a:outerShdw blurRad="38100" dist="38100" dir="2700000" algn="tl">
                    <a:srgbClr val="000000">
                      <a:alpha val="43137"/>
                    </a:srgbClr>
                  </a:outerShdw>
                </a:effectLst>
              </a:rPr>
              <a:t>Ministry of the Interior</a:t>
            </a:r>
          </a:p>
          <a:p>
            <a:pPr algn="ctr" fontAlgn="auto">
              <a:spcBef>
                <a:spcPts val="0"/>
              </a:spcBef>
              <a:spcAft>
                <a:spcPts val="0"/>
              </a:spcAft>
              <a:defRPr/>
            </a:pPr>
            <a:r>
              <a:rPr lang="en-GB" sz="1400" b="1" dirty="0">
                <a:solidFill>
                  <a:srgbClr val="CC9900"/>
                </a:solidFill>
                <a:effectLst>
                  <a:outerShdw blurRad="38100" dist="38100" dir="2700000" algn="tl">
                    <a:srgbClr val="000000">
                      <a:alpha val="43137"/>
                    </a:srgbClr>
                  </a:outerShdw>
                </a:effectLst>
              </a:rPr>
              <a:t>General Directorate of Migration and Immigration</a:t>
            </a:r>
            <a:endParaRPr lang="en-GB" sz="1400" b="1" dirty="0">
              <a:solidFill>
                <a:srgbClr val="CC9900"/>
              </a:solidFill>
              <a:effectLst>
                <a:outerShdw blurRad="38100" dist="38100" dir="2700000" algn="tl">
                  <a:srgbClr val="000000">
                    <a:alpha val="43137"/>
                  </a:srgbClr>
                </a:outerShdw>
              </a:effectLst>
            </a:endParaRPr>
          </a:p>
        </p:txBody>
      </p:sp>
      <p:grpSp>
        <p:nvGrpSpPr>
          <p:cNvPr id="9" name="8 Rectángulo"/>
          <p:cNvGrpSpPr>
            <a:grpSpLocks/>
          </p:cNvGrpSpPr>
          <p:nvPr/>
        </p:nvGrpSpPr>
        <p:grpSpPr bwMode="auto">
          <a:xfrm>
            <a:off x="195263" y="1146175"/>
            <a:ext cx="8820150" cy="5572125"/>
            <a:chOff x="123" y="722"/>
            <a:chExt cx="5556" cy="3510"/>
          </a:xfrm>
        </p:grpSpPr>
        <p:pic>
          <p:nvPicPr>
            <p:cNvPr id="5125" name="8 Rectángulo"/>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 y="722"/>
              <a:ext cx="5556" cy="3510"/>
            </a:xfrm>
            <a:prstGeom prst="rect">
              <a:avLst/>
            </a:prstGeom>
            <a:noFill/>
            <a:extLst>
              <a:ext uri="{909E8E84-426E-40DD-AFC4-6F175D3DCCD1}">
                <a14:hiddenFill xmlns:a14="http://schemas.microsoft.com/office/drawing/2010/main">
                  <a:solidFill>
                    <a:srgbClr val="FFFFFF"/>
                  </a:solidFill>
                </a14:hiddenFill>
              </a:ext>
            </a:extLst>
          </p:spPr>
        </p:pic>
        <p:sp>
          <p:nvSpPr>
            <p:cNvPr id="5126" name="Text Box 6"/>
            <p:cNvSpPr txBox="1">
              <a:spLocks noChangeArrowheads="1"/>
            </p:cNvSpPr>
            <p:nvPr/>
          </p:nvSpPr>
          <p:spPr bwMode="auto">
            <a:xfrm>
              <a:off x="135" y="735"/>
              <a:ext cx="5535" cy="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endParaRPr lang="en-GB" sz="1600" b="1" dirty="0" smtClean="0">
                <a:solidFill>
                  <a:srgbClr val="0070C0"/>
                </a:solidFill>
                <a:latin typeface="Calibri" pitchFamily="34" charset="0"/>
                <a:ea typeface="Calibri" pitchFamily="34" charset="0"/>
                <a:cs typeface="Times New Roman" pitchFamily="18" charset="0"/>
              </a:endParaRPr>
            </a:p>
            <a:p>
              <a:pPr algn="just" eaLnBrk="1" hangingPunct="1"/>
              <a:r>
                <a:rPr lang="en-GB" sz="1600" b="1" dirty="0" smtClean="0">
                  <a:solidFill>
                    <a:srgbClr val="0070C0"/>
                  </a:solidFill>
                  <a:latin typeface="Calibri" pitchFamily="34" charset="0"/>
                  <a:ea typeface="Calibri" pitchFamily="34" charset="0"/>
                  <a:cs typeface="Times New Roman" pitchFamily="18" charset="0"/>
                </a:rPr>
                <a:t>	   </a:t>
              </a:r>
            </a:p>
            <a:p>
              <a:pPr algn="just" eaLnBrk="1" hangingPunct="1"/>
              <a:r>
                <a:rPr lang="en-GB" sz="1600" b="1" dirty="0" smtClean="0">
                  <a:solidFill>
                    <a:srgbClr val="0070C0"/>
                  </a:solidFill>
                  <a:latin typeface="Calibri" pitchFamily="34" charset="0"/>
                  <a:ea typeface="Calibri" pitchFamily="34" charset="0"/>
                  <a:cs typeface="Times New Roman" pitchFamily="18" charset="0"/>
                </a:rPr>
                <a:t>	</a:t>
              </a:r>
              <a:r>
                <a:rPr lang="en-GB" b="1" dirty="0" smtClean="0">
                  <a:solidFill>
                    <a:srgbClr val="0070C0"/>
                  </a:solidFill>
                  <a:latin typeface="Calibri" pitchFamily="34" charset="0"/>
                  <a:ea typeface="Calibri" pitchFamily="34" charset="0"/>
                  <a:cs typeface="Times New Roman" pitchFamily="18" charset="0"/>
                </a:rPr>
                <a:t>   </a:t>
              </a:r>
            </a:p>
            <a:p>
              <a:pPr algn="just" eaLnBrk="1" hangingPunct="1"/>
              <a:endParaRPr lang="en-GB" b="1" dirty="0" smtClean="0">
                <a:solidFill>
                  <a:srgbClr val="0070C0"/>
                </a:solidFill>
                <a:latin typeface="Calibri" pitchFamily="34" charset="0"/>
                <a:ea typeface="Calibri" pitchFamily="34" charset="0"/>
                <a:cs typeface="Times New Roman" pitchFamily="18" charset="0"/>
              </a:endParaRPr>
            </a:p>
            <a:p>
              <a:pPr algn="just" eaLnBrk="1" hangingPunct="1"/>
              <a:r>
                <a:rPr lang="en-GB" b="1" dirty="0" smtClean="0">
                  <a:solidFill>
                    <a:srgbClr val="0070C0"/>
                  </a:solidFill>
                  <a:latin typeface="Calibri" pitchFamily="34" charset="0"/>
                  <a:ea typeface="Calibri" pitchFamily="34" charset="0"/>
                  <a:cs typeface="Times New Roman" pitchFamily="18" charset="0"/>
                </a:rPr>
                <a:t>TITLE 1:  General Provisions</a:t>
              </a:r>
              <a:endParaRPr lang="en-GB" b="1" dirty="0" smtClean="0">
                <a:solidFill>
                  <a:srgbClr val="0070C0"/>
                </a:solidFill>
                <a:ea typeface="Calibri" pitchFamily="34" charset="0"/>
                <a:cs typeface="Times New Roman" pitchFamily="18" charset="0"/>
              </a:endParaRPr>
            </a:p>
            <a:p>
              <a:pPr algn="just"/>
              <a:r>
                <a:rPr lang="en-GB" b="1" dirty="0" smtClean="0">
                  <a:solidFill>
                    <a:srgbClr val="0070C0"/>
                  </a:solidFill>
                  <a:latin typeface="Calibri" pitchFamily="34" charset="0"/>
                  <a:ea typeface="Calibri" pitchFamily="34" charset="0"/>
                  <a:cs typeface="Times New Roman" pitchFamily="18" charset="0"/>
                </a:rPr>
                <a:t>TITLE 2: National Council of Migration and Immigration</a:t>
              </a:r>
              <a:endParaRPr lang="en-GB" b="1" dirty="0" smtClean="0">
                <a:solidFill>
                  <a:srgbClr val="0070C0"/>
                </a:solidFill>
                <a:ea typeface="Calibri" pitchFamily="34" charset="0"/>
                <a:cs typeface="Times New Roman" pitchFamily="18" charset="0"/>
              </a:endParaRPr>
            </a:p>
            <a:p>
              <a:pPr algn="just"/>
              <a:r>
                <a:rPr lang="en-GB" b="1" dirty="0" smtClean="0">
                  <a:solidFill>
                    <a:srgbClr val="0070C0"/>
                  </a:solidFill>
                  <a:latin typeface="Calibri" pitchFamily="34" charset="0"/>
                  <a:ea typeface="Calibri" pitchFamily="34" charset="0"/>
                  <a:cs typeface="Times New Roman" pitchFamily="18" charset="0"/>
                </a:rPr>
                <a:t>TITLE 3: Attributions and Structure</a:t>
              </a:r>
              <a:endParaRPr lang="en-GB" b="1" dirty="0" smtClean="0">
                <a:solidFill>
                  <a:srgbClr val="0070C0"/>
                </a:solidFill>
                <a:ea typeface="Calibri" pitchFamily="34" charset="0"/>
                <a:cs typeface="Times New Roman" pitchFamily="18" charset="0"/>
              </a:endParaRPr>
            </a:p>
            <a:p>
              <a:pPr algn="just"/>
              <a:r>
                <a:rPr lang="en-GB" b="1" dirty="0" smtClean="0">
                  <a:solidFill>
                    <a:srgbClr val="0070C0"/>
                  </a:solidFill>
                  <a:latin typeface="Calibri" pitchFamily="34" charset="0"/>
                  <a:ea typeface="Calibri" pitchFamily="34" charset="0"/>
                  <a:cs typeface="Times New Roman" pitchFamily="18" charset="0"/>
                </a:rPr>
                <a:t>TITLE 4: On Documents, Rights, and Obligations of Foreign Nationals</a:t>
              </a:r>
              <a:endParaRPr lang="en-GB" b="1" dirty="0" smtClean="0">
                <a:solidFill>
                  <a:srgbClr val="0070C0"/>
                </a:solidFill>
                <a:ea typeface="Calibri" pitchFamily="34" charset="0"/>
                <a:cs typeface="Times New Roman" pitchFamily="18" charset="0"/>
              </a:endParaRPr>
            </a:p>
            <a:p>
              <a:pPr algn="just"/>
              <a:r>
                <a:rPr lang="en-GB" b="1" dirty="0" smtClean="0">
                  <a:solidFill>
                    <a:srgbClr val="0070C0"/>
                  </a:solidFill>
                  <a:latin typeface="Calibri" pitchFamily="34" charset="0"/>
                  <a:ea typeface="Calibri" pitchFamily="34" charset="0"/>
                  <a:cs typeface="Times New Roman" pitchFamily="18" charset="0"/>
                </a:rPr>
                <a:t>TITLE 5: Categories, Immigrations Status, and Special Permits to Stay</a:t>
              </a:r>
              <a:endParaRPr lang="en-GB" b="1" dirty="0" smtClean="0">
                <a:solidFill>
                  <a:srgbClr val="0070C0"/>
                </a:solidFill>
                <a:ea typeface="Calibri" pitchFamily="34" charset="0"/>
                <a:cs typeface="Times New Roman" pitchFamily="18" charset="0"/>
              </a:endParaRPr>
            </a:p>
            <a:p>
              <a:pPr algn="just"/>
              <a:r>
                <a:rPr lang="en-GB" b="1" dirty="0" smtClean="0">
                  <a:solidFill>
                    <a:srgbClr val="0070C0"/>
                  </a:solidFill>
                  <a:latin typeface="Calibri" pitchFamily="34" charset="0"/>
                  <a:ea typeface="Calibri" pitchFamily="34" charset="0"/>
                  <a:cs typeface="Times New Roman" pitchFamily="18" charset="0"/>
                </a:rPr>
                <a:t>TITLE 6: A National Record of Foreign Nationals</a:t>
              </a:r>
              <a:endParaRPr lang="en-GB" b="1" dirty="0" smtClean="0">
                <a:solidFill>
                  <a:srgbClr val="0070C0"/>
                </a:solidFill>
                <a:ea typeface="Calibri" pitchFamily="34" charset="0"/>
                <a:cs typeface="Times New Roman" pitchFamily="18" charset="0"/>
              </a:endParaRPr>
            </a:p>
            <a:p>
              <a:pPr algn="just"/>
              <a:r>
                <a:rPr lang="en-GB" b="1" dirty="0" smtClean="0">
                  <a:solidFill>
                    <a:srgbClr val="0070C0"/>
                  </a:solidFill>
                  <a:latin typeface="Calibri" pitchFamily="34" charset="0"/>
                  <a:ea typeface="Calibri" pitchFamily="34" charset="0"/>
                  <a:cs typeface="Times New Roman" pitchFamily="18" charset="0"/>
                </a:rPr>
                <a:t>TITLE 7: The Nicaraguan Nationality</a:t>
              </a:r>
              <a:endParaRPr lang="en-GB" b="1" dirty="0" smtClean="0">
                <a:solidFill>
                  <a:srgbClr val="0070C0"/>
                </a:solidFill>
                <a:ea typeface="Calibri" pitchFamily="34" charset="0"/>
                <a:cs typeface="Times New Roman" pitchFamily="18" charset="0"/>
              </a:endParaRPr>
            </a:p>
            <a:p>
              <a:pPr algn="just"/>
              <a:r>
                <a:rPr lang="en-GB" b="1" dirty="0" smtClean="0">
                  <a:solidFill>
                    <a:srgbClr val="0070C0"/>
                  </a:solidFill>
                  <a:latin typeface="Calibri" pitchFamily="34" charset="0"/>
                  <a:ea typeface="Calibri" pitchFamily="34" charset="0"/>
                  <a:cs typeface="Times New Roman" pitchFamily="18" charset="0"/>
                </a:rPr>
                <a:t>TITLE 9: Immigration Documents and Visas</a:t>
              </a:r>
              <a:endParaRPr lang="en-GB" b="1" dirty="0" smtClean="0">
                <a:solidFill>
                  <a:srgbClr val="0070C0"/>
                </a:solidFill>
                <a:ea typeface="Calibri" pitchFamily="34" charset="0"/>
                <a:cs typeface="Times New Roman" pitchFamily="18" charset="0"/>
              </a:endParaRPr>
            </a:p>
            <a:p>
              <a:pPr algn="just"/>
              <a:r>
                <a:rPr lang="en-GB" b="1" dirty="0" smtClean="0">
                  <a:solidFill>
                    <a:srgbClr val="0070C0"/>
                  </a:solidFill>
                  <a:latin typeface="Calibri" pitchFamily="34" charset="0"/>
                  <a:ea typeface="Calibri" pitchFamily="34" charset="0"/>
                  <a:cs typeface="Times New Roman" pitchFamily="18" charset="0"/>
                </a:rPr>
                <a:t>TITLE 10: Residence Card and Identity Card and Travel Documents to Travel Abroad</a:t>
              </a:r>
              <a:endParaRPr lang="en-GB" b="1" dirty="0" smtClean="0">
                <a:solidFill>
                  <a:srgbClr val="0070C0"/>
                </a:solidFill>
                <a:ea typeface="Calibri" pitchFamily="34" charset="0"/>
                <a:cs typeface="Times New Roman" pitchFamily="18" charset="0"/>
              </a:endParaRPr>
            </a:p>
            <a:p>
              <a:pPr algn="just"/>
              <a:r>
                <a:rPr lang="en-GB" b="1" dirty="0" smtClean="0">
                  <a:solidFill>
                    <a:srgbClr val="0070C0"/>
                  </a:solidFill>
                  <a:latin typeface="Calibri" pitchFamily="34" charset="0"/>
                  <a:ea typeface="Calibri" pitchFamily="34" charset="0"/>
                  <a:cs typeface="Times New Roman" pitchFamily="18" charset="0"/>
                </a:rPr>
                <a:t>TITLE 11: On Entry, Stay, Exit, Return, and Reasons for Denying Admittance</a:t>
              </a:r>
              <a:endParaRPr lang="en-GB" b="1" dirty="0" smtClean="0">
                <a:solidFill>
                  <a:srgbClr val="0070C0"/>
                </a:solidFill>
                <a:ea typeface="Calibri" pitchFamily="34" charset="0"/>
                <a:cs typeface="Times New Roman" pitchFamily="18" charset="0"/>
              </a:endParaRPr>
            </a:p>
            <a:p>
              <a:pPr algn="just"/>
              <a:r>
                <a:rPr lang="en-GB" b="1" dirty="0" smtClean="0">
                  <a:solidFill>
                    <a:srgbClr val="0070C0"/>
                  </a:solidFill>
                  <a:latin typeface="Calibri" pitchFamily="34" charset="0"/>
                  <a:ea typeface="Calibri" pitchFamily="34" charset="0"/>
                  <a:cs typeface="Times New Roman" pitchFamily="18" charset="0"/>
                </a:rPr>
                <a:t>TITLE 12:  On Financial Matters and the Special Immigration Fund</a:t>
              </a:r>
              <a:endParaRPr lang="en-GB" b="1" dirty="0" smtClean="0">
                <a:solidFill>
                  <a:srgbClr val="0070C0"/>
                </a:solidFill>
                <a:ea typeface="Calibri" pitchFamily="34" charset="0"/>
                <a:cs typeface="Times New Roman" pitchFamily="18" charset="0"/>
              </a:endParaRPr>
            </a:p>
            <a:p>
              <a:pPr algn="just"/>
              <a:r>
                <a:rPr lang="en-GB" b="1" dirty="0" smtClean="0">
                  <a:solidFill>
                    <a:srgbClr val="0070C0"/>
                  </a:solidFill>
                  <a:latin typeface="Calibri" pitchFamily="34" charset="0"/>
                  <a:ea typeface="Calibri" pitchFamily="34" charset="0"/>
                  <a:cs typeface="Times New Roman" pitchFamily="18" charset="0"/>
                </a:rPr>
                <a:t>TITLE 13: Means of Transportation, Enterprises, and Hotels</a:t>
              </a:r>
              <a:endParaRPr lang="en-GB" b="1" dirty="0" smtClean="0">
                <a:solidFill>
                  <a:srgbClr val="0070C0"/>
                </a:solidFill>
                <a:ea typeface="Calibri" pitchFamily="34" charset="0"/>
                <a:cs typeface="Times New Roman" pitchFamily="18" charset="0"/>
              </a:endParaRPr>
            </a:p>
            <a:p>
              <a:pPr algn="just"/>
              <a:endParaRPr lang="en-GB" sz="1600" b="1" dirty="0">
                <a:solidFill>
                  <a:srgbClr val="0070C0"/>
                </a:solidFill>
                <a:ea typeface="Calibri" pitchFamily="34" charset="0"/>
                <a:cs typeface="Times New Roman" pitchFamily="18" charset="0"/>
              </a:endParaRPr>
            </a:p>
          </p:txBody>
        </p:sp>
      </p:gr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2714625" y="852488"/>
            <a:ext cx="3976688" cy="369887"/>
          </a:xfrm>
          <a:prstGeom prst="rect">
            <a:avLst/>
          </a:prstGeom>
        </p:spPr>
        <p:txBody>
          <a:bodyPr>
            <a:spAutoFit/>
          </a:bodyPr>
          <a:lstStyle/>
          <a:p>
            <a:pPr fontAlgn="auto">
              <a:spcBef>
                <a:spcPts val="0"/>
              </a:spcBef>
              <a:spcAft>
                <a:spcPts val="0"/>
              </a:spcAft>
              <a:defRPr/>
            </a:pPr>
            <a:r>
              <a:rPr lang="en-GB" b="1" dirty="0" smtClean="0">
                <a:solidFill>
                  <a:schemeClr val="accent1">
                    <a:lumMod val="75000"/>
                  </a:schemeClr>
                </a:solidFill>
                <a:latin typeface="Arial Black" pitchFamily="34" charset="0"/>
                <a:ea typeface="Calibri" pitchFamily="34" charset="0"/>
                <a:cs typeface="Times New Roman" pitchFamily="18" charset="0"/>
              </a:rPr>
              <a:t>STRUCTURE OF ACT 761:</a:t>
            </a:r>
            <a:endParaRPr lang="en-GB" dirty="0">
              <a:solidFill>
                <a:schemeClr val="accent1">
                  <a:lumMod val="75000"/>
                </a:schemeClr>
              </a:solidFill>
              <a:latin typeface="Arial Black" pitchFamily="34" charset="0"/>
            </a:endParaRPr>
          </a:p>
        </p:txBody>
      </p:sp>
      <p:pic>
        <p:nvPicPr>
          <p:cNvPr id="6147" name="5 Imagen" descr="escudo de ni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9563" y="142875"/>
            <a:ext cx="928687"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p:nvPr/>
        </p:nvSpPr>
        <p:spPr>
          <a:xfrm>
            <a:off x="2286000" y="214313"/>
            <a:ext cx="4432300" cy="523220"/>
          </a:xfrm>
          <a:prstGeom prst="rect">
            <a:avLst/>
          </a:prstGeom>
        </p:spPr>
        <p:txBody>
          <a:bodyPr>
            <a:spAutoFit/>
          </a:bodyPr>
          <a:lstStyle/>
          <a:p>
            <a:pPr algn="ctr" fontAlgn="auto">
              <a:spcBef>
                <a:spcPts val="0"/>
              </a:spcBef>
              <a:spcAft>
                <a:spcPts val="0"/>
              </a:spcAft>
              <a:defRPr/>
            </a:pPr>
            <a:r>
              <a:rPr lang="en-GB" sz="1400" b="1" dirty="0">
                <a:solidFill>
                  <a:srgbClr val="CC9900"/>
                </a:solidFill>
                <a:effectLst>
                  <a:outerShdw blurRad="38100" dist="38100" dir="2700000" algn="tl">
                    <a:srgbClr val="000000">
                      <a:alpha val="43137"/>
                    </a:srgbClr>
                  </a:outerShdw>
                </a:effectLst>
              </a:rPr>
              <a:t>Ministry of the Interior</a:t>
            </a:r>
          </a:p>
          <a:p>
            <a:pPr algn="ctr" fontAlgn="auto">
              <a:spcBef>
                <a:spcPts val="0"/>
              </a:spcBef>
              <a:spcAft>
                <a:spcPts val="0"/>
              </a:spcAft>
              <a:defRPr/>
            </a:pPr>
            <a:r>
              <a:rPr lang="en-GB" sz="1400" b="1" dirty="0">
                <a:solidFill>
                  <a:srgbClr val="CC9900"/>
                </a:solidFill>
                <a:effectLst>
                  <a:outerShdw blurRad="38100" dist="38100" dir="2700000" algn="tl">
                    <a:srgbClr val="000000">
                      <a:alpha val="43137"/>
                    </a:srgbClr>
                  </a:outerShdw>
                </a:effectLst>
              </a:rPr>
              <a:t>General Directorate of Migration and Immigration</a:t>
            </a:r>
            <a:endParaRPr lang="en-GB" sz="1400" b="1" dirty="0">
              <a:solidFill>
                <a:srgbClr val="CC9900"/>
              </a:solidFill>
              <a:effectLst>
                <a:outerShdw blurRad="38100" dist="38100" dir="2700000" algn="tl">
                  <a:srgbClr val="000000">
                    <a:alpha val="43137"/>
                  </a:srgbClr>
                </a:outerShdw>
              </a:effectLst>
            </a:endParaRPr>
          </a:p>
        </p:txBody>
      </p:sp>
      <p:grpSp>
        <p:nvGrpSpPr>
          <p:cNvPr id="9" name="8 Rectángulo"/>
          <p:cNvGrpSpPr>
            <a:grpSpLocks/>
          </p:cNvGrpSpPr>
          <p:nvPr/>
        </p:nvGrpSpPr>
        <p:grpSpPr bwMode="auto">
          <a:xfrm>
            <a:off x="195263" y="1268413"/>
            <a:ext cx="8674100" cy="5168900"/>
            <a:chOff x="123" y="799"/>
            <a:chExt cx="5464" cy="3256"/>
          </a:xfrm>
        </p:grpSpPr>
        <p:pic>
          <p:nvPicPr>
            <p:cNvPr id="6149" name="8 Rectángulo"/>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 y="799"/>
              <a:ext cx="5464" cy="3256"/>
            </a:xfrm>
            <a:prstGeom prst="rect">
              <a:avLst/>
            </a:prstGeom>
            <a:noFill/>
            <a:extLst>
              <a:ext uri="{909E8E84-426E-40DD-AFC4-6F175D3DCCD1}">
                <a14:hiddenFill xmlns:a14="http://schemas.microsoft.com/office/drawing/2010/main">
                  <a:solidFill>
                    <a:srgbClr val="FFFFFF"/>
                  </a:solidFill>
                </a14:hiddenFill>
              </a:ext>
            </a:extLst>
          </p:spPr>
        </p:pic>
        <p:sp>
          <p:nvSpPr>
            <p:cNvPr id="6150" name="Text Box 6"/>
            <p:cNvSpPr txBox="1">
              <a:spLocks noChangeArrowheads="1"/>
            </p:cNvSpPr>
            <p:nvPr/>
          </p:nvSpPr>
          <p:spPr bwMode="auto">
            <a:xfrm>
              <a:off x="135" y="810"/>
              <a:ext cx="5445" cy="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endParaRPr lang="en-GB" sz="1600" b="1" dirty="0" smtClean="0">
                <a:solidFill>
                  <a:srgbClr val="0070C0"/>
                </a:solidFill>
                <a:latin typeface="Calibri" pitchFamily="34" charset="0"/>
                <a:ea typeface="Calibri" pitchFamily="34" charset="0"/>
                <a:cs typeface="Times New Roman" pitchFamily="18" charset="0"/>
              </a:endParaRPr>
            </a:p>
            <a:p>
              <a:pPr algn="just" eaLnBrk="1" hangingPunct="1"/>
              <a:r>
                <a:rPr lang="en-GB" sz="1600" b="1" dirty="0" smtClean="0">
                  <a:solidFill>
                    <a:srgbClr val="0070C0"/>
                  </a:solidFill>
                  <a:latin typeface="Calibri" pitchFamily="34" charset="0"/>
                  <a:ea typeface="Calibri" pitchFamily="34" charset="0"/>
                  <a:cs typeface="Times New Roman" pitchFamily="18" charset="0"/>
                </a:rPr>
                <a:t>	   </a:t>
              </a:r>
            </a:p>
            <a:p>
              <a:pPr algn="just" eaLnBrk="1" hangingPunct="1"/>
              <a:r>
                <a:rPr lang="en-GB" sz="1600" b="1" dirty="0" smtClean="0">
                  <a:solidFill>
                    <a:srgbClr val="0070C0"/>
                  </a:solidFill>
                  <a:latin typeface="Calibri" pitchFamily="34" charset="0"/>
                  <a:ea typeface="Calibri" pitchFamily="34" charset="0"/>
                  <a:cs typeface="Times New Roman" pitchFamily="18" charset="0"/>
                </a:rPr>
                <a:t>	</a:t>
              </a:r>
              <a:r>
                <a:rPr lang="en-GB" sz="2000" b="1" dirty="0" smtClean="0">
                  <a:solidFill>
                    <a:srgbClr val="0070C0"/>
                  </a:solidFill>
                  <a:latin typeface="Calibri" pitchFamily="34" charset="0"/>
                  <a:ea typeface="Calibri" pitchFamily="34" charset="0"/>
                  <a:cs typeface="Times New Roman" pitchFamily="18" charset="0"/>
                </a:rPr>
                <a:t>  </a:t>
              </a:r>
            </a:p>
            <a:p>
              <a:pPr algn="just" eaLnBrk="1" hangingPunct="1"/>
              <a:endParaRPr lang="en-GB" sz="2000" b="1" dirty="0" smtClean="0">
                <a:solidFill>
                  <a:srgbClr val="0070C0"/>
                </a:solidFill>
                <a:latin typeface="Calibri" pitchFamily="34" charset="0"/>
                <a:ea typeface="Calibri" pitchFamily="34" charset="0"/>
                <a:cs typeface="Times New Roman" pitchFamily="18" charset="0"/>
              </a:endParaRPr>
            </a:p>
            <a:p>
              <a:pPr algn="just" eaLnBrk="1" hangingPunct="1"/>
              <a:r>
                <a:rPr lang="en-GB" sz="2000" b="1" dirty="0" smtClean="0">
                  <a:solidFill>
                    <a:srgbClr val="0070C0"/>
                  </a:solidFill>
                  <a:latin typeface="Calibri" pitchFamily="34" charset="0"/>
                  <a:ea typeface="Calibri" pitchFamily="34" charset="0"/>
                  <a:cs typeface="Times New Roman" pitchFamily="18" charset="0"/>
                </a:rPr>
                <a:t>TITLE 14:  On Irregular Migration and Related Punishment</a:t>
              </a:r>
              <a:endParaRPr lang="en-GB" sz="2000" b="1" dirty="0" smtClean="0">
                <a:solidFill>
                  <a:srgbClr val="0070C0"/>
                </a:solidFill>
                <a:ea typeface="Calibri" pitchFamily="34" charset="0"/>
                <a:cs typeface="Times New Roman" pitchFamily="18" charset="0"/>
              </a:endParaRPr>
            </a:p>
            <a:p>
              <a:pPr algn="just"/>
              <a:endParaRPr lang="en-GB" sz="2000" b="1" dirty="0" smtClean="0">
                <a:solidFill>
                  <a:srgbClr val="0070C0"/>
                </a:solidFill>
                <a:latin typeface="Calibri" pitchFamily="34" charset="0"/>
                <a:ea typeface="Calibri" pitchFamily="34" charset="0"/>
                <a:cs typeface="Times New Roman" pitchFamily="18" charset="0"/>
              </a:endParaRPr>
            </a:p>
            <a:p>
              <a:pPr algn="just"/>
              <a:r>
                <a:rPr lang="en-GB" sz="2000" b="1" dirty="0" smtClean="0">
                  <a:solidFill>
                    <a:srgbClr val="0070C0"/>
                  </a:solidFill>
                  <a:latin typeface="Calibri" pitchFamily="34" charset="0"/>
                  <a:ea typeface="Calibri" pitchFamily="34" charset="0"/>
                  <a:cs typeface="Times New Roman" pitchFamily="18" charset="0"/>
                </a:rPr>
                <a:t>TITLE 15:  Deportation, Expulsion, and Extradition</a:t>
              </a:r>
            </a:p>
            <a:p>
              <a:pPr algn="just"/>
              <a:endParaRPr lang="en-GB" sz="2000" b="1" dirty="0" smtClean="0">
                <a:solidFill>
                  <a:srgbClr val="0070C0"/>
                </a:solidFill>
                <a:ea typeface="Calibri" pitchFamily="34" charset="0"/>
                <a:cs typeface="Times New Roman" pitchFamily="18" charset="0"/>
              </a:endParaRPr>
            </a:p>
            <a:p>
              <a:pPr algn="just"/>
              <a:r>
                <a:rPr lang="en-GB" sz="2000" b="1" dirty="0" smtClean="0">
                  <a:solidFill>
                    <a:srgbClr val="0070C0"/>
                  </a:solidFill>
                  <a:latin typeface="Calibri" pitchFamily="34" charset="0"/>
                  <a:ea typeface="Calibri" pitchFamily="34" charset="0"/>
                  <a:cs typeface="Times New Roman" pitchFamily="18" charset="0"/>
                </a:rPr>
                <a:t>TITLE 16:  Administrative Resources and Procedures</a:t>
              </a:r>
              <a:endParaRPr lang="en-GB" sz="2000" b="1" dirty="0" smtClean="0">
                <a:solidFill>
                  <a:srgbClr val="0070C0"/>
                </a:solidFill>
                <a:ea typeface="Calibri" pitchFamily="34" charset="0"/>
                <a:cs typeface="Times New Roman" pitchFamily="18" charset="0"/>
              </a:endParaRPr>
            </a:p>
            <a:p>
              <a:pPr algn="just"/>
              <a:endParaRPr lang="en-GB" sz="2000" b="1" dirty="0" smtClean="0">
                <a:solidFill>
                  <a:srgbClr val="0070C0"/>
                </a:solidFill>
                <a:latin typeface="Calibri" pitchFamily="34" charset="0"/>
                <a:ea typeface="Calibri" pitchFamily="34" charset="0"/>
                <a:cs typeface="Times New Roman" pitchFamily="18" charset="0"/>
              </a:endParaRPr>
            </a:p>
            <a:p>
              <a:pPr algn="just"/>
              <a:r>
                <a:rPr lang="en-GB" sz="2000" b="1" dirty="0" smtClean="0">
                  <a:solidFill>
                    <a:srgbClr val="0070C0"/>
                  </a:solidFill>
                  <a:latin typeface="Calibri" pitchFamily="34" charset="0"/>
                  <a:ea typeface="Calibri" pitchFamily="34" charset="0"/>
                  <a:cs typeface="Times New Roman" pitchFamily="18" charset="0"/>
                </a:rPr>
                <a:t>TITLE 17: Organic Structure and Operations of the General Directorate of Migration and Immigration</a:t>
              </a:r>
              <a:endParaRPr lang="en-GB" sz="2000" b="1" dirty="0" smtClean="0">
                <a:solidFill>
                  <a:srgbClr val="0070C0"/>
                </a:solidFill>
                <a:ea typeface="Calibri" pitchFamily="34" charset="0"/>
                <a:cs typeface="Times New Roman" pitchFamily="18" charset="0"/>
              </a:endParaRPr>
            </a:p>
            <a:p>
              <a:pPr algn="just"/>
              <a:endParaRPr lang="en-GB" sz="2000" b="1" dirty="0" smtClean="0">
                <a:solidFill>
                  <a:srgbClr val="0070C0"/>
                </a:solidFill>
                <a:latin typeface="Calibri" pitchFamily="34" charset="0"/>
                <a:ea typeface="Calibri" pitchFamily="34" charset="0"/>
                <a:cs typeface="Times New Roman" pitchFamily="18" charset="0"/>
              </a:endParaRPr>
            </a:p>
            <a:p>
              <a:pPr algn="just"/>
              <a:r>
                <a:rPr lang="en-GB" sz="2000" b="1" dirty="0" smtClean="0">
                  <a:solidFill>
                    <a:srgbClr val="0070C0"/>
                  </a:solidFill>
                  <a:latin typeface="Calibri" pitchFamily="34" charset="0"/>
                  <a:ea typeface="Calibri" pitchFamily="34" charset="0"/>
                  <a:cs typeface="Times New Roman" pitchFamily="18" charset="0"/>
                </a:rPr>
                <a:t>TITLE 18:  General, Transitory, and Final Provisions</a:t>
              </a:r>
            </a:p>
            <a:p>
              <a:pPr algn="just"/>
              <a:endParaRPr lang="en-GB" sz="1600" b="1" dirty="0">
                <a:solidFill>
                  <a:srgbClr val="0070C0"/>
                </a:solidFill>
                <a:ea typeface="Calibri" pitchFamily="34" charset="0"/>
                <a:cs typeface="Times New Roman" pitchFamily="18" charset="0"/>
              </a:endParaRPr>
            </a:p>
          </p:txBody>
        </p:sp>
      </p:gr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16 Imagen" descr="DSC0030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76338">
            <a:off x="6315075" y="4700588"/>
            <a:ext cx="2435225"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descr="logo DG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335213"/>
            <a:ext cx="1725613" cy="142557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3 Rectángulo"/>
          <p:cNvGrpSpPr>
            <a:grpSpLocks/>
          </p:cNvGrpSpPr>
          <p:nvPr/>
        </p:nvGrpSpPr>
        <p:grpSpPr bwMode="auto">
          <a:xfrm>
            <a:off x="225425" y="2389188"/>
            <a:ext cx="2255838" cy="1592262"/>
            <a:chOff x="142" y="1505"/>
            <a:chExt cx="1421" cy="1003"/>
          </a:xfrm>
        </p:grpSpPr>
        <p:pic>
          <p:nvPicPr>
            <p:cNvPr id="7172" name="3 Rectángulo"/>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 y="1505"/>
              <a:ext cx="1421" cy="1003"/>
            </a:xfrm>
            <a:prstGeom prst="rect">
              <a:avLst/>
            </a:prstGeom>
            <a:noFill/>
            <a:extLst>
              <a:ext uri="{909E8E84-426E-40DD-AFC4-6F175D3DCCD1}">
                <a14:hiddenFill xmlns:a14="http://schemas.microsoft.com/office/drawing/2010/main">
                  <a:solidFill>
                    <a:srgbClr val="FFFFFF"/>
                  </a:solidFill>
                </a14:hiddenFill>
              </a:ext>
            </a:extLst>
          </p:spPr>
        </p:pic>
        <p:sp>
          <p:nvSpPr>
            <p:cNvPr id="7173" name="Text Box 5"/>
            <p:cNvSpPr txBox="1">
              <a:spLocks noChangeArrowheads="1"/>
            </p:cNvSpPr>
            <p:nvPr/>
          </p:nvSpPr>
          <p:spPr bwMode="auto">
            <a:xfrm>
              <a:off x="180" y="1530"/>
              <a:ext cx="1350"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b="1" i="1" dirty="0" smtClean="0">
                <a:solidFill>
                  <a:schemeClr val="bg1"/>
                </a:solidFill>
                <a:latin typeface="Calibri" pitchFamily="34" charset="0"/>
                <a:ea typeface="Calibri" pitchFamily="34" charset="0"/>
                <a:cs typeface="Times New Roman" pitchFamily="18" charset="0"/>
              </a:endParaRPr>
            </a:p>
            <a:p>
              <a:pPr algn="ctr" eaLnBrk="1" hangingPunct="1"/>
              <a:r>
                <a:rPr lang="en-GB" b="1" i="1" dirty="0" smtClean="0">
                  <a:solidFill>
                    <a:schemeClr val="bg1"/>
                  </a:solidFill>
                  <a:latin typeface="Calibri" pitchFamily="34" charset="0"/>
                  <a:ea typeface="Calibri" pitchFamily="34" charset="0"/>
                  <a:cs typeface="Times New Roman" pitchFamily="18" charset="0"/>
                </a:rPr>
                <a:t>PROTECTING MIGRANTS</a:t>
              </a:r>
            </a:p>
            <a:p>
              <a:pPr algn="ctr" eaLnBrk="1" hangingPunct="1"/>
              <a:endParaRPr lang="en-GB" b="1" i="1" dirty="0">
                <a:solidFill>
                  <a:schemeClr val="bg1"/>
                </a:solidFill>
                <a:latin typeface="Calibri" pitchFamily="34" charset="0"/>
                <a:ea typeface="Calibri" pitchFamily="34" charset="0"/>
                <a:cs typeface="Times New Roman" pitchFamily="18" charset="0"/>
              </a:endParaRPr>
            </a:p>
          </p:txBody>
        </p:sp>
      </p:grpSp>
      <p:pic>
        <p:nvPicPr>
          <p:cNvPr id="6" name="5 CuadroTexto"/>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1438" y="128588"/>
            <a:ext cx="6918325" cy="231616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 y="214313"/>
            <a:ext cx="1285875"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177" name="7 Imagen" descr="escudo de nic.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43813" y="214313"/>
            <a:ext cx="1357312"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8 Rectángulo"/>
          <p:cNvGrpSpPr>
            <a:grpSpLocks/>
          </p:cNvGrpSpPr>
          <p:nvPr/>
        </p:nvGrpSpPr>
        <p:grpSpPr bwMode="auto">
          <a:xfrm>
            <a:off x="5437188" y="2305050"/>
            <a:ext cx="3189287" cy="1449388"/>
            <a:chOff x="3425" y="1452"/>
            <a:chExt cx="2009" cy="913"/>
          </a:xfrm>
        </p:grpSpPr>
        <p:pic>
          <p:nvPicPr>
            <p:cNvPr id="7178" name="8 Rectángulo"/>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5" y="1452"/>
              <a:ext cx="2009" cy="913"/>
            </a:xfrm>
            <a:prstGeom prst="rect">
              <a:avLst/>
            </a:prstGeom>
            <a:noFill/>
            <a:extLst>
              <a:ext uri="{909E8E84-426E-40DD-AFC4-6F175D3DCCD1}">
                <a14:hiddenFill xmlns:a14="http://schemas.microsoft.com/office/drawing/2010/main">
                  <a:solidFill>
                    <a:srgbClr val="FFFFFF"/>
                  </a:solidFill>
                </a14:hiddenFill>
              </a:ext>
            </a:extLst>
          </p:spPr>
        </p:pic>
        <p:sp>
          <p:nvSpPr>
            <p:cNvPr id="7179" name="Text Box 11"/>
            <p:cNvSpPr txBox="1">
              <a:spLocks noChangeArrowheads="1"/>
            </p:cNvSpPr>
            <p:nvPr/>
          </p:nvSpPr>
          <p:spPr bwMode="auto">
            <a:xfrm>
              <a:off x="3465" y="1485"/>
              <a:ext cx="1935"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sz="1600" b="1" i="1" dirty="0" smtClean="0">
                <a:solidFill>
                  <a:schemeClr val="bg1"/>
                </a:solidFill>
                <a:latin typeface="Calibri" pitchFamily="34" charset="0"/>
                <a:ea typeface="Calibri" pitchFamily="34" charset="0"/>
                <a:cs typeface="Times New Roman" pitchFamily="18" charset="0"/>
              </a:endParaRPr>
            </a:p>
            <a:p>
              <a:pPr algn="ctr" eaLnBrk="1" hangingPunct="1"/>
              <a:r>
                <a:rPr lang="en-GB" sz="1600" b="1" i="1" dirty="0" smtClean="0">
                  <a:solidFill>
                    <a:schemeClr val="bg1"/>
                  </a:solidFill>
                  <a:latin typeface="Calibri" pitchFamily="34" charset="0"/>
                  <a:ea typeface="Calibri" pitchFamily="34" charset="0"/>
                  <a:cs typeface="Times New Roman" pitchFamily="18" charset="0"/>
                </a:rPr>
                <a:t>STRENGTHENING AND MODERNIZING MIGRATION MANAGEMENT</a:t>
              </a:r>
              <a:endParaRPr lang="en-GB" sz="1600" b="1" i="1" dirty="0">
                <a:solidFill>
                  <a:schemeClr val="bg1"/>
                </a:solidFill>
                <a:latin typeface="Calibri" pitchFamily="34" charset="0"/>
                <a:ea typeface="Calibri" pitchFamily="34" charset="0"/>
                <a:cs typeface="Times New Roman" pitchFamily="18" charset="0"/>
              </a:endParaRPr>
            </a:p>
          </p:txBody>
        </p:sp>
      </p:grpSp>
      <p:grpSp>
        <p:nvGrpSpPr>
          <p:cNvPr id="10" name="9 Rectángulo"/>
          <p:cNvGrpSpPr>
            <a:grpSpLocks/>
          </p:cNvGrpSpPr>
          <p:nvPr/>
        </p:nvGrpSpPr>
        <p:grpSpPr bwMode="auto">
          <a:xfrm>
            <a:off x="2152650" y="3962400"/>
            <a:ext cx="2260600" cy="1590675"/>
            <a:chOff x="1356" y="2496"/>
            <a:chExt cx="1424" cy="1002"/>
          </a:xfrm>
        </p:grpSpPr>
        <p:pic>
          <p:nvPicPr>
            <p:cNvPr id="7181" name="9 Rectángulo"/>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56" y="2496"/>
              <a:ext cx="1424" cy="1002"/>
            </a:xfrm>
            <a:prstGeom prst="rect">
              <a:avLst/>
            </a:prstGeom>
            <a:noFill/>
            <a:extLst>
              <a:ext uri="{909E8E84-426E-40DD-AFC4-6F175D3DCCD1}">
                <a14:hiddenFill xmlns:a14="http://schemas.microsoft.com/office/drawing/2010/main">
                  <a:solidFill>
                    <a:srgbClr val="FFFFFF"/>
                  </a:solidFill>
                </a14:hiddenFill>
              </a:ext>
            </a:extLst>
          </p:spPr>
        </p:pic>
        <p:sp>
          <p:nvSpPr>
            <p:cNvPr id="7182" name="Text Box 14"/>
            <p:cNvSpPr txBox="1">
              <a:spLocks noChangeArrowheads="1"/>
            </p:cNvSpPr>
            <p:nvPr/>
          </p:nvSpPr>
          <p:spPr bwMode="auto">
            <a:xfrm>
              <a:off x="1395" y="2520"/>
              <a:ext cx="1350"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b="1" i="1" dirty="0" smtClean="0">
                <a:solidFill>
                  <a:schemeClr val="bg1"/>
                </a:solidFill>
                <a:latin typeface="Calibri" pitchFamily="34" charset="0"/>
                <a:ea typeface="Calibri" pitchFamily="34" charset="0"/>
                <a:cs typeface="Times New Roman" pitchFamily="18" charset="0"/>
              </a:endParaRPr>
            </a:p>
            <a:p>
              <a:pPr algn="ctr" eaLnBrk="1" hangingPunct="1"/>
              <a:r>
                <a:rPr lang="en-GB" b="1" i="1" dirty="0" smtClean="0">
                  <a:solidFill>
                    <a:schemeClr val="bg1"/>
                  </a:solidFill>
                  <a:latin typeface="Calibri" pitchFamily="34" charset="0"/>
                  <a:ea typeface="Calibri" pitchFamily="34" charset="0"/>
                  <a:cs typeface="Times New Roman" pitchFamily="18" charset="0"/>
                </a:rPr>
                <a:t>STRENGTHENING BORDER SECURITY</a:t>
              </a:r>
            </a:p>
            <a:p>
              <a:pPr algn="ctr" eaLnBrk="1" hangingPunct="1"/>
              <a:endParaRPr lang="en-GB" b="1" i="1" dirty="0">
                <a:solidFill>
                  <a:schemeClr val="bg1"/>
                </a:solidFill>
                <a:latin typeface="Calibri" pitchFamily="34" charset="0"/>
                <a:ea typeface="Calibri" pitchFamily="34" charset="0"/>
                <a:cs typeface="Times New Roman" pitchFamily="18" charset="0"/>
              </a:endParaRPr>
            </a:p>
          </p:txBody>
        </p:sp>
      </p:grpSp>
      <p:grpSp>
        <p:nvGrpSpPr>
          <p:cNvPr id="15" name="14 Rectángulo"/>
          <p:cNvGrpSpPr>
            <a:grpSpLocks/>
          </p:cNvGrpSpPr>
          <p:nvPr/>
        </p:nvGrpSpPr>
        <p:grpSpPr bwMode="auto">
          <a:xfrm>
            <a:off x="5010150" y="4248150"/>
            <a:ext cx="2328863" cy="757238"/>
            <a:chOff x="3156" y="2676"/>
            <a:chExt cx="1467" cy="477"/>
          </a:xfrm>
        </p:grpSpPr>
        <p:pic>
          <p:nvPicPr>
            <p:cNvPr id="7184" name="14 Rectángulo"/>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56" y="2676"/>
              <a:ext cx="1467" cy="477"/>
            </a:xfrm>
            <a:prstGeom prst="rect">
              <a:avLst/>
            </a:prstGeom>
            <a:noFill/>
            <a:extLst>
              <a:ext uri="{909E8E84-426E-40DD-AFC4-6F175D3DCCD1}">
                <a14:hiddenFill xmlns:a14="http://schemas.microsoft.com/office/drawing/2010/main">
                  <a:solidFill>
                    <a:srgbClr val="FFFFFF"/>
                  </a:solidFill>
                </a14:hiddenFill>
              </a:ext>
            </a:extLst>
          </p:spPr>
        </p:pic>
        <p:sp>
          <p:nvSpPr>
            <p:cNvPr id="7185" name="Text Box 17"/>
            <p:cNvSpPr txBox="1">
              <a:spLocks noChangeArrowheads="1"/>
            </p:cNvSpPr>
            <p:nvPr/>
          </p:nvSpPr>
          <p:spPr bwMode="auto">
            <a:xfrm>
              <a:off x="3195" y="2700"/>
              <a:ext cx="139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b="1" i="1" dirty="0" smtClean="0">
                  <a:solidFill>
                    <a:schemeClr val="bg1"/>
                  </a:solidFill>
                  <a:latin typeface="Calibri" pitchFamily="34" charset="0"/>
                  <a:ea typeface="Calibri" pitchFamily="34" charset="0"/>
                  <a:cs typeface="Times New Roman" pitchFamily="18" charset="0"/>
                </a:rPr>
                <a:t>The Migration </a:t>
              </a:r>
            </a:p>
            <a:p>
              <a:pPr algn="ctr" eaLnBrk="1" hangingPunct="1"/>
              <a:r>
                <a:rPr lang="en-GB" b="1" i="1" dirty="0" smtClean="0">
                  <a:solidFill>
                    <a:schemeClr val="bg1"/>
                  </a:solidFill>
                  <a:latin typeface="Calibri" pitchFamily="34" charset="0"/>
                  <a:ea typeface="Calibri" pitchFamily="34" charset="0"/>
                  <a:cs typeface="Times New Roman" pitchFamily="18" charset="0"/>
                </a:rPr>
                <a:t>Journey </a:t>
              </a:r>
              <a:endParaRPr lang="en-GB" b="1" i="1" dirty="0">
                <a:solidFill>
                  <a:schemeClr val="bg1"/>
                </a:solidFill>
                <a:latin typeface="Calibri" pitchFamily="34" charset="0"/>
                <a:ea typeface="Calibri" pitchFamily="34" charset="0"/>
                <a:cs typeface="Times New Roman" pitchFamily="18" charset="0"/>
              </a:endParaRPr>
            </a:p>
          </p:txBody>
        </p:sp>
      </p:grpSp>
      <p:pic>
        <p:nvPicPr>
          <p:cNvPr id="25608" name="Picture 8" descr="http://t3.gstatic.com/images?q=tbn:ANd9GcTEP9g7B2fU5b9hoYVFPe2-NE-Ru-wZ2xTIO3YcaRw_iy2KnEwPRoCs-YM">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57600" y="5426075"/>
            <a:ext cx="1225550" cy="1223963"/>
          </a:xfrm>
          <a:prstGeom prst="rect">
            <a:avLst/>
          </a:prstGeom>
          <a:noFill/>
          <a:extLst>
            <a:ext uri="{909E8E84-426E-40DD-AFC4-6F175D3DCCD1}">
              <a14:hiddenFill xmlns:a14="http://schemas.microsoft.com/office/drawing/2010/main">
                <a:solidFill>
                  <a:srgbClr val="FFFFFF"/>
                </a:solidFill>
              </a14:hiddenFill>
            </a:ext>
          </a:extLst>
        </p:spPr>
      </p:pic>
      <p:pic>
        <p:nvPicPr>
          <p:cNvPr id="25610" name="Picture 10" descr="http://ts1.mm.bing.net/th?id=I4646098660492476&amp;pid=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4013" y="5353050"/>
            <a:ext cx="1566862" cy="1150938"/>
          </a:xfrm>
          <a:prstGeom prst="rect">
            <a:avLst/>
          </a:prstGeom>
          <a:noFill/>
          <a:extLst>
            <a:ext uri="{909E8E84-426E-40DD-AFC4-6F175D3DCCD1}">
              <a14:hiddenFill xmlns:a14="http://schemas.microsoft.com/office/drawing/2010/main">
                <a:solidFill>
                  <a:srgbClr val="FFFFFF"/>
                </a:solidFill>
              </a14:hiddenFill>
            </a:ext>
          </a:extLst>
        </p:spPr>
      </p:pic>
      <p:sp>
        <p:nvSpPr>
          <p:cNvPr id="21" name="20 CuadroTexto"/>
          <p:cNvSpPr txBox="1"/>
          <p:nvPr/>
        </p:nvSpPr>
        <p:spPr>
          <a:xfrm>
            <a:off x="1770807" y="225222"/>
            <a:ext cx="5825529" cy="2123658"/>
          </a:xfrm>
          <a:prstGeom prst="rect">
            <a:avLst/>
          </a:prstGeom>
          <a:solidFill>
            <a:schemeClr val="bg1"/>
          </a:solidFill>
        </p:spPr>
        <p:txBody>
          <a:bodyPr wrap="square">
            <a:spAutoFit/>
          </a:bodyPr>
          <a:lstStyle/>
          <a:p>
            <a:pPr algn="ctr">
              <a:defRPr/>
            </a:pPr>
            <a:r>
              <a:rPr lang="en-GB" sz="4400" dirty="0" smtClean="0">
                <a:solidFill>
                  <a:srgbClr val="FF0000"/>
                </a:solidFill>
                <a:effectLst>
                  <a:outerShdw blurRad="38100" dist="38100" dir="2700000" algn="tl">
                    <a:srgbClr val="000000">
                      <a:alpha val="43137"/>
                    </a:srgbClr>
                  </a:outerShdw>
                </a:effectLst>
                <a:latin typeface="+mj-lt"/>
              </a:rPr>
              <a:t>Act No. 761. General Migration and</a:t>
            </a:r>
          </a:p>
          <a:p>
            <a:pPr algn="ctr">
              <a:defRPr/>
            </a:pPr>
            <a:r>
              <a:rPr lang="en-GB" sz="4400" dirty="0" smtClean="0">
                <a:solidFill>
                  <a:srgbClr val="FF0000"/>
                </a:solidFill>
                <a:effectLst>
                  <a:outerShdw blurRad="38100" dist="38100" dir="2700000" algn="tl">
                    <a:srgbClr val="000000">
                      <a:alpha val="43137"/>
                    </a:srgbClr>
                  </a:outerShdw>
                </a:effectLst>
                <a:latin typeface="+mj-lt"/>
              </a:rPr>
              <a:t>Immigration Act</a:t>
            </a:r>
            <a:endParaRPr lang="en-GB" sz="4400" dirty="0">
              <a:solidFill>
                <a:srgbClr val="FF0000"/>
              </a:solidFill>
              <a:effectLst>
                <a:outerShdw blurRad="38100" dist="38100" dir="2700000" algn="tl">
                  <a:srgbClr val="000000">
                    <a:alpha val="43137"/>
                  </a:srgbClr>
                </a:outerShdw>
              </a:effectLst>
              <a:latin typeface="+mj-lt"/>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par>
                                <p:cTn id="20" presetID="2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nodeType="withEffect">
                                  <p:stCondLst>
                                    <p:cond delay="0"/>
                                  </p:stCondLst>
                                  <p:childTnLst>
                                    <p:set>
                                      <p:cBhvr>
                                        <p:cTn id="24" dur="1" fill="hold">
                                          <p:stCondLst>
                                            <p:cond delay="0"/>
                                          </p:stCondLst>
                                        </p:cTn>
                                        <p:tgtEl>
                                          <p:spTgt spid="25610"/>
                                        </p:tgtEl>
                                        <p:attrNameLst>
                                          <p:attrName>style.visibility</p:attrName>
                                        </p:attrNameLst>
                                      </p:cBhvr>
                                      <p:to>
                                        <p:strVal val="visible"/>
                                      </p:to>
                                    </p:set>
                                    <p:animEffect transition="in" filter="wipe(down)">
                                      <p:cBhvr>
                                        <p:cTn id="25" dur="500"/>
                                        <p:tgtEl>
                                          <p:spTgt spid="25610"/>
                                        </p:tgtEl>
                                      </p:cBhvr>
                                    </p:animEffect>
                                  </p:childTnLst>
                                </p:cTn>
                              </p:par>
                              <p:par>
                                <p:cTn id="26" presetID="22" presetClass="entr" presetSubtype="4" fill="hold" nodeType="withEffect">
                                  <p:stCondLst>
                                    <p:cond delay="0"/>
                                  </p:stCondLst>
                                  <p:childTnLst>
                                    <p:set>
                                      <p:cBhvr>
                                        <p:cTn id="27" dur="1" fill="hold">
                                          <p:stCondLst>
                                            <p:cond delay="0"/>
                                          </p:stCondLst>
                                        </p:cTn>
                                        <p:tgtEl>
                                          <p:spTgt spid="25608"/>
                                        </p:tgtEl>
                                        <p:attrNameLst>
                                          <p:attrName>style.visibility</p:attrName>
                                        </p:attrNameLst>
                                      </p:cBhvr>
                                      <p:to>
                                        <p:strVal val="visible"/>
                                      </p:to>
                                    </p:set>
                                    <p:animEffect transition="in" filter="wipe(down)">
                                      <p:cBhvr>
                                        <p:cTn id="28" dur="500"/>
                                        <p:tgtEl>
                                          <p:spTgt spid="25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357188" y="1622935"/>
            <a:ext cx="4000500" cy="3046988"/>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nchor="ctr">
            <a:spAutoFit/>
          </a:bodyPr>
          <a:lstStyle/>
          <a:p>
            <a:pPr algn="just">
              <a:defRPr/>
            </a:pPr>
            <a:endParaRPr lang="en-GB" sz="1600" dirty="0" smtClean="0">
              <a:solidFill>
                <a:schemeClr val="bg1"/>
              </a:solidFill>
              <a:ea typeface="Calibri" pitchFamily="34" charset="0"/>
              <a:cs typeface="Times New Roman" pitchFamily="18" charset="0"/>
            </a:endParaRPr>
          </a:p>
          <a:p>
            <a:pPr algn="just">
              <a:defRPr/>
            </a:pPr>
            <a:r>
              <a:rPr lang="en-GB" sz="1600" dirty="0" smtClean="0">
                <a:solidFill>
                  <a:schemeClr val="bg1"/>
                </a:solidFill>
                <a:ea typeface="Calibri" pitchFamily="34" charset="0"/>
                <a:cs typeface="Times New Roman" pitchFamily="18" charset="0"/>
              </a:rPr>
              <a:t>Nicaragua, based on Article 46 of the Political Constitution and Consideration II of Act 761, General Migration and Immigration Act, recognizes that every person in national territory enjoys State protection and recognizes the rights that are inherent to every human person, unrestricted respect, promotion, and validity of the rights established in various international instruments ratified by Nicaragua.  This guarantees comprehensive protection. </a:t>
            </a:r>
            <a:endParaRPr lang="en-GB" sz="1600" dirty="0">
              <a:solidFill>
                <a:schemeClr val="bg1"/>
              </a:solidFill>
              <a:ea typeface="Calibri" pitchFamily="34" charset="0"/>
              <a:cs typeface="Times New Roman" pitchFamily="18" charset="0"/>
            </a:endParaRPr>
          </a:p>
        </p:txBody>
      </p:sp>
      <p:sp>
        <p:nvSpPr>
          <p:cNvPr id="3" name="2 CuadroTexto"/>
          <p:cNvSpPr txBox="1"/>
          <p:nvPr/>
        </p:nvSpPr>
        <p:spPr>
          <a:xfrm>
            <a:off x="4714875" y="3571875"/>
            <a:ext cx="4071938" cy="2862322"/>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pPr algn="just">
              <a:defRPr/>
            </a:pPr>
            <a:endParaRPr lang="en-GB" dirty="0" smtClean="0">
              <a:solidFill>
                <a:schemeClr val="bg1"/>
              </a:solidFill>
            </a:endParaRPr>
          </a:p>
          <a:p>
            <a:pPr algn="just" eaLnBrk="0" hangingPunct="0">
              <a:defRPr/>
            </a:pPr>
            <a:r>
              <a:rPr lang="en-GB" dirty="0" smtClean="0">
                <a:solidFill>
                  <a:schemeClr val="bg1"/>
                </a:solidFill>
                <a:ea typeface="Calibri" pitchFamily="34" charset="0"/>
                <a:cs typeface="Times New Roman" pitchFamily="18" charset="0"/>
              </a:rPr>
              <a:t>In addition, our Act 761 establishes protection for refugees, stateless persons, asylum seekers, and victims of trafficking in persons, particularly women, girls, and boys.  Furthermore, it establishes complementary protection through humanitarian visas for every migrant victim of human rights violations. </a:t>
            </a:r>
            <a:endParaRPr lang="en-GB" dirty="0" smtClean="0">
              <a:solidFill>
                <a:schemeClr val="bg1"/>
              </a:solidFill>
            </a:endParaRPr>
          </a:p>
          <a:p>
            <a:pPr fontAlgn="auto">
              <a:spcBef>
                <a:spcPts val="0"/>
              </a:spcBef>
              <a:spcAft>
                <a:spcPts val="0"/>
              </a:spcAft>
              <a:defRPr/>
            </a:pPr>
            <a:endParaRPr lang="en-GB" dirty="0">
              <a:solidFill>
                <a:schemeClr val="bg1"/>
              </a:solidFill>
            </a:endParaRPr>
          </a:p>
        </p:txBody>
      </p:sp>
      <p:sp>
        <p:nvSpPr>
          <p:cNvPr id="4" name="3 Rectángulo"/>
          <p:cNvSpPr>
            <a:spLocks noChangeArrowheads="1"/>
          </p:cNvSpPr>
          <p:nvPr/>
        </p:nvSpPr>
        <p:spPr bwMode="auto">
          <a:xfrm>
            <a:off x="1143000" y="214313"/>
            <a:ext cx="2857500" cy="36933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b="1" i="1" dirty="0" smtClean="0">
                <a:solidFill>
                  <a:schemeClr val="bg1"/>
                </a:solidFill>
                <a:latin typeface="Calibri" pitchFamily="34" charset="0"/>
                <a:ea typeface="Calibri" pitchFamily="34" charset="0"/>
                <a:cs typeface="Times New Roman" pitchFamily="18" charset="0"/>
              </a:rPr>
              <a:t>PROTECTING MIGRANTS</a:t>
            </a:r>
            <a:endParaRPr lang="en-GB" b="1" i="1" dirty="0">
              <a:solidFill>
                <a:schemeClr val="bg1"/>
              </a:solidFill>
              <a:latin typeface="Calibri" pitchFamily="34" charset="0"/>
              <a:ea typeface="Calibri" pitchFamily="34" charset="0"/>
              <a:cs typeface="Times New Roman" pitchFamily="18" charset="0"/>
            </a:endParaRPr>
          </a:p>
        </p:txBody>
      </p:sp>
      <p:pic>
        <p:nvPicPr>
          <p:cNvPr id="8197" name="4 Imagen" descr="escudo de ni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15313" y="142875"/>
            <a:ext cx="64293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214313"/>
            <a:ext cx="500063"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3554" name="Picture 2" descr="http://ts3.mm.bing.net/th?id=I4921208468013810&amp;pid=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00" y="4968875"/>
            <a:ext cx="2474913" cy="1687513"/>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descr="Migracion Plaza las Americas (7)_DC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0166" y="375003"/>
            <a:ext cx="4425950" cy="6565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23554"/>
                                        </p:tgtEl>
                                        <p:attrNameLst>
                                          <p:attrName>style.visibility</p:attrName>
                                        </p:attrNameLst>
                                      </p:cBhvr>
                                      <p:to>
                                        <p:strVal val="visible"/>
                                      </p:to>
                                    </p:set>
                                    <p:animEffect transition="in" filter="fade">
                                      <p:cBhvr>
                                        <p:cTn id="16" dur="2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642938" y="3643285"/>
            <a:ext cx="2633662" cy="286232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nchor="ctr">
            <a:spAutoFit/>
          </a:bodyPr>
          <a:lstStyle/>
          <a:p>
            <a:pPr algn="just">
              <a:defRPr/>
            </a:pPr>
            <a:endParaRPr lang="en-GB" sz="1400" dirty="0" smtClean="0">
              <a:solidFill>
                <a:schemeClr val="bg1"/>
              </a:solidFill>
              <a:ea typeface="Calibri" pitchFamily="34" charset="0"/>
              <a:cs typeface="Times New Roman" pitchFamily="18" charset="0"/>
            </a:endParaRPr>
          </a:p>
          <a:p>
            <a:pPr algn="just">
              <a:defRPr/>
            </a:pPr>
            <a:r>
              <a:rPr lang="en-GB" sz="1600" dirty="0" smtClean="0">
                <a:solidFill>
                  <a:schemeClr val="bg1"/>
                </a:solidFill>
                <a:ea typeface="Calibri" pitchFamily="34" charset="0"/>
                <a:cs typeface="Times New Roman" pitchFamily="18" charset="0"/>
              </a:rPr>
              <a:t>Coordinated efforts with various government an non-governmental organizations such as MI FAMILIA, CEPAD/UNHCR, IOM, SERVICIO JESUITA, to provide additional assistance to meet the needs of migrants in vulnerable situations.</a:t>
            </a:r>
          </a:p>
          <a:p>
            <a:pPr algn="just">
              <a:defRPr/>
            </a:pPr>
            <a:endParaRPr lang="en-GB" sz="2200" dirty="0">
              <a:solidFill>
                <a:schemeClr val="bg1"/>
              </a:solidFill>
            </a:endParaRPr>
          </a:p>
        </p:txBody>
      </p:sp>
      <p:sp>
        <p:nvSpPr>
          <p:cNvPr id="3" name="2 CuadroTexto"/>
          <p:cNvSpPr txBox="1"/>
          <p:nvPr/>
        </p:nvSpPr>
        <p:spPr>
          <a:xfrm>
            <a:off x="4286250" y="642938"/>
            <a:ext cx="3500438" cy="2862322"/>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algn="just" eaLnBrk="0" hangingPunct="0">
              <a:defRPr/>
            </a:pPr>
            <a:r>
              <a:rPr lang="en-GB" dirty="0" smtClean="0">
                <a:solidFill>
                  <a:schemeClr val="bg1"/>
                </a:solidFill>
                <a:ea typeface="Calibri" pitchFamily="34" charset="0"/>
                <a:cs typeface="Times New Roman" pitchFamily="18" charset="0"/>
              </a:rPr>
              <a:t>Regularization of </a:t>
            </a:r>
            <a:r>
              <a:rPr lang="en-GB" b="1" dirty="0" smtClean="0">
                <a:solidFill>
                  <a:schemeClr val="bg1"/>
                </a:solidFill>
                <a:ea typeface="Calibri" pitchFamily="34" charset="0"/>
                <a:cs typeface="Times New Roman" pitchFamily="18" charset="0"/>
              </a:rPr>
              <a:t>the migration status</a:t>
            </a:r>
            <a:r>
              <a:rPr lang="en-GB" dirty="0" smtClean="0">
                <a:solidFill>
                  <a:schemeClr val="bg1"/>
                </a:solidFill>
                <a:ea typeface="Calibri" pitchFamily="34" charset="0"/>
                <a:cs typeface="Times New Roman" pitchFamily="18" charset="0"/>
              </a:rPr>
              <a:t> is envisioned for foreign nationals that marry or live in common marriage with a Nicaraguan national; boys, girls, and adolescents subject to expulsion and repatriation; persons exceeding their authorized stay; and persons engaged in unauthorized activities.</a:t>
            </a:r>
            <a:endParaRPr lang="en-GB" sz="1600" dirty="0">
              <a:solidFill>
                <a:schemeClr val="bg1"/>
              </a:solidFill>
              <a:ea typeface="Calibri" pitchFamily="34" charset="0"/>
              <a:cs typeface="Times New Roman" pitchFamily="18" charset="0"/>
            </a:endParaRPr>
          </a:p>
        </p:txBody>
      </p:sp>
      <p:sp>
        <p:nvSpPr>
          <p:cNvPr id="4" name="3 Rectángulo"/>
          <p:cNvSpPr>
            <a:spLocks noChangeArrowheads="1"/>
          </p:cNvSpPr>
          <p:nvPr/>
        </p:nvSpPr>
        <p:spPr bwMode="auto">
          <a:xfrm>
            <a:off x="1148475" y="214313"/>
            <a:ext cx="1455911" cy="646331"/>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b="1" i="1" dirty="0" smtClean="0">
                <a:solidFill>
                  <a:schemeClr val="bg1"/>
                </a:solidFill>
                <a:latin typeface="Calibri" pitchFamily="34" charset="0"/>
                <a:ea typeface="Calibri" pitchFamily="34" charset="0"/>
                <a:cs typeface="Times New Roman" pitchFamily="18" charset="0"/>
              </a:rPr>
              <a:t>PROTECTING </a:t>
            </a:r>
          </a:p>
          <a:p>
            <a:pPr algn="ctr"/>
            <a:r>
              <a:rPr lang="en-GB" b="1" i="1" dirty="0" smtClean="0">
                <a:solidFill>
                  <a:schemeClr val="bg1"/>
                </a:solidFill>
                <a:latin typeface="Calibri" pitchFamily="34" charset="0"/>
                <a:ea typeface="Calibri" pitchFamily="34" charset="0"/>
                <a:cs typeface="Times New Roman" pitchFamily="18" charset="0"/>
              </a:rPr>
              <a:t>MIGRANTS</a:t>
            </a:r>
            <a:endParaRPr lang="en-GB" b="1" i="1" dirty="0">
              <a:solidFill>
                <a:schemeClr val="bg1"/>
              </a:solidFill>
              <a:latin typeface="Calibri" pitchFamily="34" charset="0"/>
              <a:ea typeface="Calibri" pitchFamily="34" charset="0"/>
              <a:cs typeface="Times New Roman" pitchFamily="18" charset="0"/>
            </a:endParaRPr>
          </a:p>
        </p:txBody>
      </p:sp>
      <p:pic>
        <p:nvPicPr>
          <p:cNvPr id="9221" name="4 Imagen" descr="escudo de ni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9563" y="142875"/>
            <a:ext cx="64293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50" y="214313"/>
            <a:ext cx="4286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4578" name="Picture 2" descr="http://ts1.mm.bing.net/th?id=I4842971371996540&amp;pid=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2688" y="4565650"/>
            <a:ext cx="1189037" cy="1463675"/>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ts3.mm.bing.net/th?id=I4936442729858066&amp;pid=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5838" y="4852988"/>
            <a:ext cx="1438275" cy="1096962"/>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http://ts3.mm.bing.net/th?id=I4837070090274674&amp;pid=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5838" y="3981450"/>
            <a:ext cx="1084262" cy="1035050"/>
          </a:xfrm>
          <a:prstGeom prst="rect">
            <a:avLst/>
          </a:prstGeom>
          <a:noFill/>
          <a:extLst>
            <a:ext uri="{909E8E84-426E-40DD-AFC4-6F175D3DCCD1}">
              <a14:hiddenFill xmlns:a14="http://schemas.microsoft.com/office/drawing/2010/main">
                <a:solidFill>
                  <a:srgbClr val="FFFFFF"/>
                </a:solidFill>
              </a14:hiddenFill>
            </a:ext>
          </a:extLst>
        </p:spPr>
      </p:pic>
      <p:pic>
        <p:nvPicPr>
          <p:cNvPr id="24583" name="Picture 7" descr="C:\Documents and Settings\carmen.herrera\Escritorio\DGME\Fotos DGME II\Fotos Publico\Imagen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3413" y="1493838"/>
            <a:ext cx="1798637" cy="1365250"/>
          </a:xfrm>
          <a:prstGeom prst="rect">
            <a:avLst/>
          </a:prstGeom>
          <a:noFill/>
          <a:extLst>
            <a:ext uri="{909E8E84-426E-40DD-AFC4-6F175D3DCCD1}">
              <a14:hiddenFill xmlns:a14="http://schemas.microsoft.com/office/drawing/2010/main">
                <a:solidFill>
                  <a:srgbClr val="FFFFFF"/>
                </a:solidFill>
              </a14:hiddenFill>
            </a:ext>
          </a:extLst>
        </p:spPr>
      </p:pic>
      <p:pic>
        <p:nvPicPr>
          <p:cNvPr id="2458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9650" y="1493838"/>
            <a:ext cx="1847850" cy="1438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4585"/>
                                        </p:tgtEl>
                                        <p:attrNameLst>
                                          <p:attrName>style.visibility</p:attrName>
                                        </p:attrNameLst>
                                      </p:cBhvr>
                                      <p:to>
                                        <p:strVal val="visible"/>
                                      </p:to>
                                    </p:set>
                                    <p:animEffect transition="in" filter="fade">
                                      <p:cBhvr>
                                        <p:cTn id="10" dur="2000"/>
                                        <p:tgtEl>
                                          <p:spTgt spid="24585"/>
                                        </p:tgtEl>
                                      </p:cBhvr>
                                    </p:animEffect>
                                  </p:childTnLst>
                                </p:cTn>
                              </p:par>
                              <p:par>
                                <p:cTn id="11" presetID="10" presetClass="entr" presetSubtype="0" fill="hold" nodeType="withEffect">
                                  <p:stCondLst>
                                    <p:cond delay="0"/>
                                  </p:stCondLst>
                                  <p:childTnLst>
                                    <p:set>
                                      <p:cBhvr>
                                        <p:cTn id="12" dur="1" fill="hold">
                                          <p:stCondLst>
                                            <p:cond delay="0"/>
                                          </p:stCondLst>
                                        </p:cTn>
                                        <p:tgtEl>
                                          <p:spTgt spid="24583"/>
                                        </p:tgtEl>
                                        <p:attrNameLst>
                                          <p:attrName>style.visibility</p:attrName>
                                        </p:attrNameLst>
                                      </p:cBhvr>
                                      <p:to>
                                        <p:strVal val="visible"/>
                                      </p:to>
                                    </p:set>
                                    <p:animEffect transition="in" filter="fade">
                                      <p:cBhvr>
                                        <p:cTn id="13" dur="2000"/>
                                        <p:tgtEl>
                                          <p:spTgt spid="2458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24578"/>
                                        </p:tgtEl>
                                        <p:attrNameLst>
                                          <p:attrName>style.visibility</p:attrName>
                                        </p:attrNameLst>
                                      </p:cBhvr>
                                      <p:to>
                                        <p:strVal val="visible"/>
                                      </p:to>
                                    </p:set>
                                    <p:animEffect transition="in" filter="fade">
                                      <p:cBhvr>
                                        <p:cTn id="22" dur="2000"/>
                                        <p:tgtEl>
                                          <p:spTgt spid="24578"/>
                                        </p:tgtEl>
                                      </p:cBhvr>
                                    </p:animEffect>
                                  </p:childTnLst>
                                </p:cTn>
                              </p:par>
                              <p:par>
                                <p:cTn id="23" presetID="10" presetClass="entr" presetSubtype="0" fill="hold" nodeType="withEffect">
                                  <p:stCondLst>
                                    <p:cond delay="0"/>
                                  </p:stCondLst>
                                  <p:childTnLst>
                                    <p:set>
                                      <p:cBhvr>
                                        <p:cTn id="24" dur="1" fill="hold">
                                          <p:stCondLst>
                                            <p:cond delay="0"/>
                                          </p:stCondLst>
                                        </p:cTn>
                                        <p:tgtEl>
                                          <p:spTgt spid="24582"/>
                                        </p:tgtEl>
                                        <p:attrNameLst>
                                          <p:attrName>style.visibility</p:attrName>
                                        </p:attrNameLst>
                                      </p:cBhvr>
                                      <p:to>
                                        <p:strVal val="visible"/>
                                      </p:to>
                                    </p:set>
                                    <p:animEffect transition="in" filter="fade">
                                      <p:cBhvr>
                                        <p:cTn id="25" dur="2000"/>
                                        <p:tgtEl>
                                          <p:spTgt spid="24582"/>
                                        </p:tgtEl>
                                      </p:cBhvr>
                                    </p:animEffect>
                                  </p:childTnLst>
                                </p:cTn>
                              </p:par>
                              <p:par>
                                <p:cTn id="26" presetID="10" presetClass="entr" presetSubtype="0" fill="hold" nodeType="withEffect">
                                  <p:stCondLst>
                                    <p:cond delay="0"/>
                                  </p:stCondLst>
                                  <p:childTnLst>
                                    <p:set>
                                      <p:cBhvr>
                                        <p:cTn id="27" dur="1" fill="hold">
                                          <p:stCondLst>
                                            <p:cond delay="0"/>
                                          </p:stCondLst>
                                        </p:cTn>
                                        <p:tgtEl>
                                          <p:spTgt spid="24580"/>
                                        </p:tgtEl>
                                        <p:attrNameLst>
                                          <p:attrName>style.visibility</p:attrName>
                                        </p:attrNameLst>
                                      </p:cBhvr>
                                      <p:to>
                                        <p:strVal val="visible"/>
                                      </p:to>
                                    </p:set>
                                    <p:animEffect transition="in" filter="fade">
                                      <p:cBhvr>
                                        <p:cTn id="28" dur="20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10242" name="4 Imagen" descr="escudo de ni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9563" y="142875"/>
            <a:ext cx="64293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3429000" y="963831"/>
            <a:ext cx="4572000" cy="1169551"/>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nchor="ctr">
            <a:spAutoFit/>
          </a:bodyPr>
          <a:lstStyle/>
          <a:p>
            <a:pPr algn="just">
              <a:defRPr/>
            </a:pPr>
            <a:endParaRPr lang="en-GB" sz="1400" dirty="0" smtClean="0">
              <a:solidFill>
                <a:schemeClr val="bg1"/>
              </a:solidFill>
              <a:latin typeface="Arial" pitchFamily="34" charset="0"/>
            </a:endParaRPr>
          </a:p>
          <a:p>
            <a:pPr algn="just" eaLnBrk="0" hangingPunct="0">
              <a:defRPr/>
            </a:pPr>
            <a:r>
              <a:rPr lang="en-GB" sz="1400" b="1" i="1" dirty="0" smtClean="0">
                <a:solidFill>
                  <a:schemeClr val="bg1"/>
                </a:solidFill>
                <a:ea typeface="Calibri" pitchFamily="34" charset="0"/>
                <a:cs typeface="Times New Roman" pitchFamily="18" charset="0"/>
              </a:rPr>
              <a:t>A term of 48 hours to 60 working days is established for repatriation or deportation, either on their own or through their Embassy or the General Directorate of Migration and Immigration.</a:t>
            </a:r>
            <a:endParaRPr lang="en-GB" sz="1400" b="1" dirty="0">
              <a:solidFill>
                <a:schemeClr val="bg1"/>
              </a:solidFill>
              <a:latin typeface="Arial" pitchFamily="34" charset="0"/>
            </a:endParaRPr>
          </a:p>
        </p:txBody>
      </p:sp>
      <p:sp>
        <p:nvSpPr>
          <p:cNvPr id="7" name="6 CuadroTexto"/>
          <p:cNvSpPr txBox="1"/>
          <p:nvPr/>
        </p:nvSpPr>
        <p:spPr>
          <a:xfrm>
            <a:off x="500063" y="2214563"/>
            <a:ext cx="4143375" cy="3970318"/>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algn="just" fontAlgn="auto">
              <a:spcBef>
                <a:spcPts val="0"/>
              </a:spcBef>
              <a:spcAft>
                <a:spcPts val="0"/>
              </a:spcAft>
              <a:defRPr/>
            </a:pPr>
            <a:r>
              <a:rPr lang="en-GB" sz="1400" b="1" dirty="0" smtClean="0">
                <a:solidFill>
                  <a:schemeClr val="bg1"/>
                </a:solidFill>
                <a:ea typeface="Calibri" pitchFamily="34" charset="0"/>
                <a:cs typeface="Times New Roman" pitchFamily="18" charset="0"/>
              </a:rPr>
              <a:t>Describes the rights of foreign nationals during procedures of internment, deportation, or expulsion, as well as stay at the national shelter for migrants:</a:t>
            </a:r>
          </a:p>
          <a:p>
            <a:pPr algn="just" fontAlgn="auto">
              <a:spcBef>
                <a:spcPts val="0"/>
              </a:spcBef>
              <a:spcAft>
                <a:spcPts val="0"/>
              </a:spcAft>
              <a:buFontTx/>
              <a:buBlip>
                <a:blip r:embed="rId4"/>
              </a:buBlip>
              <a:defRPr/>
            </a:pPr>
            <a:endParaRPr lang="en-GB" sz="1400" b="1" dirty="0" smtClean="0">
              <a:solidFill>
                <a:schemeClr val="bg1"/>
              </a:solidFill>
              <a:ea typeface="Calibri" pitchFamily="34" charset="0"/>
              <a:cs typeface="Times New Roman" pitchFamily="18" charset="0"/>
            </a:endParaRPr>
          </a:p>
          <a:p>
            <a:pPr algn="just" fontAlgn="auto">
              <a:spcBef>
                <a:spcPts val="0"/>
              </a:spcBef>
              <a:spcAft>
                <a:spcPts val="0"/>
              </a:spcAft>
              <a:buFontTx/>
              <a:buBlip>
                <a:blip r:embed="rId4"/>
              </a:buBlip>
              <a:defRPr/>
            </a:pPr>
            <a:r>
              <a:rPr lang="en-GB" sz="1400" i="1" dirty="0" smtClean="0">
                <a:solidFill>
                  <a:schemeClr val="bg1"/>
                </a:solidFill>
                <a:ea typeface="Calibri" pitchFamily="34" charset="0"/>
                <a:cs typeface="Times New Roman" pitchFamily="18" charset="0"/>
              </a:rPr>
              <a:t>Information about their procedure</a:t>
            </a:r>
          </a:p>
          <a:p>
            <a:pPr algn="just" fontAlgn="auto">
              <a:spcBef>
                <a:spcPts val="0"/>
              </a:spcBef>
              <a:spcAft>
                <a:spcPts val="0"/>
              </a:spcAft>
              <a:buFontTx/>
              <a:buBlip>
                <a:blip r:embed="rId4"/>
              </a:buBlip>
              <a:defRPr/>
            </a:pPr>
            <a:r>
              <a:rPr lang="en-GB" sz="1400" i="1" dirty="0" smtClean="0">
                <a:solidFill>
                  <a:schemeClr val="bg1"/>
                </a:solidFill>
                <a:ea typeface="Calibri" pitchFamily="34" charset="0"/>
                <a:cs typeface="Times New Roman" pitchFamily="18" charset="0"/>
              </a:rPr>
              <a:t>Their rights and obligations</a:t>
            </a:r>
          </a:p>
          <a:p>
            <a:pPr algn="just" fontAlgn="auto">
              <a:spcBef>
                <a:spcPts val="0"/>
              </a:spcBef>
              <a:spcAft>
                <a:spcPts val="0"/>
              </a:spcAft>
              <a:buFontTx/>
              <a:buBlip>
                <a:blip r:embed="rId4"/>
              </a:buBlip>
              <a:defRPr/>
            </a:pPr>
            <a:r>
              <a:rPr lang="en-GB" sz="1400" i="1" dirty="0" smtClean="0">
                <a:solidFill>
                  <a:schemeClr val="bg1"/>
                </a:solidFill>
                <a:ea typeface="Calibri" pitchFamily="34" charset="0"/>
                <a:cs typeface="Times New Roman" pitchFamily="18" charset="0"/>
              </a:rPr>
              <a:t> Consular protection</a:t>
            </a:r>
          </a:p>
          <a:p>
            <a:pPr algn="just" fontAlgn="auto">
              <a:spcBef>
                <a:spcPts val="0"/>
              </a:spcBef>
              <a:spcAft>
                <a:spcPts val="0"/>
              </a:spcAft>
              <a:buFontTx/>
              <a:buBlip>
                <a:blip r:embed="rId4"/>
              </a:buBlip>
              <a:defRPr/>
            </a:pPr>
            <a:r>
              <a:rPr lang="en-GB" sz="1400" i="1" dirty="0" smtClean="0">
                <a:solidFill>
                  <a:schemeClr val="bg1"/>
                </a:solidFill>
                <a:ea typeface="Calibri" pitchFamily="34" charset="0"/>
                <a:cs typeface="Times New Roman" pitchFamily="18" charset="0"/>
              </a:rPr>
              <a:t> Applying for refugee status</a:t>
            </a:r>
          </a:p>
          <a:p>
            <a:pPr algn="just" fontAlgn="auto">
              <a:spcBef>
                <a:spcPts val="0"/>
              </a:spcBef>
              <a:spcAft>
                <a:spcPts val="0"/>
              </a:spcAft>
              <a:buFontTx/>
              <a:buBlip>
                <a:blip r:embed="rId4"/>
              </a:buBlip>
              <a:defRPr/>
            </a:pPr>
            <a:r>
              <a:rPr lang="en-GB" sz="1400" i="1" dirty="0" smtClean="0">
                <a:solidFill>
                  <a:schemeClr val="bg1"/>
                </a:solidFill>
                <a:ea typeface="Calibri" pitchFamily="34" charset="0"/>
                <a:cs typeface="Times New Roman" pitchFamily="18" charset="0"/>
              </a:rPr>
              <a:t> Regularizations</a:t>
            </a:r>
          </a:p>
          <a:p>
            <a:pPr algn="just" fontAlgn="auto">
              <a:spcBef>
                <a:spcPts val="0"/>
              </a:spcBef>
              <a:spcAft>
                <a:spcPts val="0"/>
              </a:spcAft>
              <a:buFontTx/>
              <a:buBlip>
                <a:blip r:embed="rId4"/>
              </a:buBlip>
              <a:defRPr/>
            </a:pPr>
            <a:r>
              <a:rPr lang="en-GB" sz="1400" i="1" dirty="0" smtClean="0">
                <a:solidFill>
                  <a:schemeClr val="bg1"/>
                </a:solidFill>
                <a:ea typeface="Calibri" pitchFamily="34" charset="0"/>
                <a:cs typeface="Times New Roman" pitchFamily="18" charset="0"/>
              </a:rPr>
              <a:t> Assisted return</a:t>
            </a:r>
          </a:p>
          <a:p>
            <a:pPr algn="just" fontAlgn="auto">
              <a:spcBef>
                <a:spcPts val="0"/>
              </a:spcBef>
              <a:spcAft>
                <a:spcPts val="0"/>
              </a:spcAft>
              <a:buFontTx/>
              <a:buBlip>
                <a:blip r:embed="rId4"/>
              </a:buBlip>
              <a:defRPr/>
            </a:pPr>
            <a:r>
              <a:rPr lang="en-GB" sz="1400" i="1" dirty="0" smtClean="0">
                <a:solidFill>
                  <a:schemeClr val="bg1"/>
                </a:solidFill>
                <a:ea typeface="Calibri" pitchFamily="34" charset="0"/>
                <a:cs typeface="Times New Roman" pitchFamily="18" charset="0"/>
              </a:rPr>
              <a:t> Medical assistance</a:t>
            </a:r>
          </a:p>
          <a:p>
            <a:pPr algn="just" fontAlgn="auto">
              <a:spcBef>
                <a:spcPts val="0"/>
              </a:spcBef>
              <a:spcAft>
                <a:spcPts val="0"/>
              </a:spcAft>
              <a:buFontTx/>
              <a:buBlip>
                <a:blip r:embed="rId4"/>
              </a:buBlip>
              <a:defRPr/>
            </a:pPr>
            <a:r>
              <a:rPr lang="en-GB" sz="1400" i="1" dirty="0" smtClean="0">
                <a:solidFill>
                  <a:schemeClr val="bg1"/>
                </a:solidFill>
                <a:ea typeface="Calibri" pitchFamily="34" charset="0"/>
                <a:cs typeface="Times New Roman" pitchFamily="18" charset="0"/>
              </a:rPr>
              <a:t> Food</a:t>
            </a:r>
          </a:p>
          <a:p>
            <a:pPr algn="just" fontAlgn="auto">
              <a:spcBef>
                <a:spcPts val="0"/>
              </a:spcBef>
              <a:spcAft>
                <a:spcPts val="0"/>
              </a:spcAft>
              <a:buFontTx/>
              <a:buBlip>
                <a:blip r:embed="rId4"/>
              </a:buBlip>
              <a:defRPr/>
            </a:pPr>
            <a:r>
              <a:rPr lang="en-GB" sz="1400" i="1" dirty="0" smtClean="0">
                <a:solidFill>
                  <a:schemeClr val="bg1"/>
                </a:solidFill>
                <a:ea typeface="Calibri" pitchFamily="34" charset="0"/>
                <a:cs typeface="Times New Roman" pitchFamily="18" charset="0"/>
              </a:rPr>
              <a:t> Access to justice</a:t>
            </a:r>
          </a:p>
          <a:p>
            <a:pPr algn="just" fontAlgn="auto">
              <a:spcBef>
                <a:spcPts val="0"/>
              </a:spcBef>
              <a:spcAft>
                <a:spcPts val="0"/>
              </a:spcAft>
              <a:buFontTx/>
              <a:buBlip>
                <a:blip r:embed="rId4"/>
              </a:buBlip>
              <a:defRPr/>
            </a:pPr>
            <a:r>
              <a:rPr lang="en-GB" sz="1400" i="1" dirty="0" smtClean="0">
                <a:solidFill>
                  <a:schemeClr val="bg1"/>
                </a:solidFill>
                <a:ea typeface="Calibri" pitchFamily="34" charset="0"/>
                <a:cs typeface="Times New Roman" pitchFamily="18" charset="0"/>
              </a:rPr>
              <a:t> Visits</a:t>
            </a:r>
          </a:p>
          <a:p>
            <a:pPr algn="just" fontAlgn="auto">
              <a:spcBef>
                <a:spcPts val="0"/>
              </a:spcBef>
              <a:spcAft>
                <a:spcPts val="0"/>
              </a:spcAft>
              <a:buFontTx/>
              <a:buBlip>
                <a:blip r:embed="rId4"/>
              </a:buBlip>
              <a:defRPr/>
            </a:pPr>
            <a:r>
              <a:rPr lang="en-GB" sz="1400" i="1" dirty="0" smtClean="0">
                <a:solidFill>
                  <a:schemeClr val="bg1"/>
                </a:solidFill>
                <a:ea typeface="Calibri" pitchFamily="34" charset="0"/>
                <a:cs typeface="Times New Roman" pitchFamily="18" charset="0"/>
              </a:rPr>
              <a:t> Family unity</a:t>
            </a:r>
          </a:p>
          <a:p>
            <a:pPr algn="just" fontAlgn="auto">
              <a:spcBef>
                <a:spcPts val="0"/>
              </a:spcBef>
              <a:spcAft>
                <a:spcPts val="0"/>
              </a:spcAft>
              <a:buFontTx/>
              <a:buBlip>
                <a:blip r:embed="rId4"/>
              </a:buBlip>
              <a:defRPr/>
            </a:pPr>
            <a:r>
              <a:rPr lang="en-GB" sz="1400" i="1" dirty="0" smtClean="0">
                <a:solidFill>
                  <a:schemeClr val="bg1"/>
                </a:solidFill>
                <a:ea typeface="Calibri" pitchFamily="34" charset="0"/>
                <a:cs typeface="Times New Roman" pitchFamily="18" charset="0"/>
              </a:rPr>
              <a:t> Dignified treatment</a:t>
            </a:r>
          </a:p>
          <a:p>
            <a:pPr algn="just" fontAlgn="auto">
              <a:spcBef>
                <a:spcPts val="0"/>
              </a:spcBef>
              <a:spcAft>
                <a:spcPts val="0"/>
              </a:spcAft>
              <a:buFontTx/>
              <a:buBlip>
                <a:blip r:embed="rId4"/>
              </a:buBlip>
              <a:defRPr/>
            </a:pPr>
            <a:r>
              <a:rPr lang="en-GB" sz="1400" i="1" dirty="0" smtClean="0">
                <a:solidFill>
                  <a:schemeClr val="bg1"/>
                </a:solidFill>
                <a:ea typeface="Calibri" pitchFamily="34" charset="0"/>
                <a:cs typeface="Times New Roman" pitchFamily="18" charset="0"/>
              </a:rPr>
              <a:t> Exemption from fines in case of poverty</a:t>
            </a:r>
          </a:p>
          <a:p>
            <a:pPr algn="just" fontAlgn="auto">
              <a:spcBef>
                <a:spcPts val="0"/>
              </a:spcBef>
              <a:spcAft>
                <a:spcPts val="0"/>
              </a:spcAft>
              <a:defRPr/>
            </a:pPr>
            <a:endParaRPr lang="en-GB" sz="1400" dirty="0">
              <a:solidFill>
                <a:schemeClr val="bg1"/>
              </a:solidFill>
            </a:endParaRPr>
          </a:p>
        </p:txBody>
      </p:sp>
      <p:sp>
        <p:nvSpPr>
          <p:cNvPr id="8" name="7 Rectángulo"/>
          <p:cNvSpPr>
            <a:spLocks noChangeArrowheads="1"/>
          </p:cNvSpPr>
          <p:nvPr/>
        </p:nvSpPr>
        <p:spPr bwMode="auto">
          <a:xfrm>
            <a:off x="1389233" y="214313"/>
            <a:ext cx="1403012" cy="646331"/>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b="1" i="1" dirty="0" smtClean="0">
                <a:solidFill>
                  <a:schemeClr val="bg1"/>
                </a:solidFill>
                <a:latin typeface="Calibri" pitchFamily="34" charset="0"/>
                <a:ea typeface="Calibri" pitchFamily="34" charset="0"/>
                <a:cs typeface="Times New Roman" pitchFamily="18" charset="0"/>
              </a:rPr>
              <a:t>PROTECTING</a:t>
            </a:r>
          </a:p>
          <a:p>
            <a:pPr algn="ctr"/>
            <a:r>
              <a:rPr lang="en-GB" b="1" i="1" dirty="0" smtClean="0">
                <a:solidFill>
                  <a:schemeClr val="bg1"/>
                </a:solidFill>
                <a:latin typeface="Calibri" pitchFamily="34" charset="0"/>
                <a:ea typeface="Calibri" pitchFamily="34" charset="0"/>
                <a:cs typeface="Times New Roman" pitchFamily="18" charset="0"/>
              </a:rPr>
              <a:t>MIGRANTS</a:t>
            </a:r>
            <a:endParaRPr lang="en-GB" b="1" i="1" dirty="0">
              <a:solidFill>
                <a:schemeClr val="bg1"/>
              </a:solidFill>
              <a:latin typeface="Calibri" pitchFamily="34" charset="0"/>
              <a:ea typeface="Calibri" pitchFamily="34" charset="0"/>
              <a:cs typeface="Times New Roman" pitchFamily="18" charset="0"/>
            </a:endParaRPr>
          </a:p>
        </p:txBody>
      </p:sp>
      <p:pic>
        <p:nvPicPr>
          <p:cNvPr id="1024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214313"/>
            <a:ext cx="4508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2530" name="Picture 2" descr="http://ts1.mm.bing.net/th?id=I4738586481983848&amp;pid=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5713" y="2566988"/>
            <a:ext cx="2011362" cy="1511300"/>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http://ts4.mm.bing.net/th?id=I4609776129410695&amp;pid=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5713" y="3975100"/>
            <a:ext cx="2157412" cy="1492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22530"/>
                                        </p:tgtEl>
                                        <p:attrNameLst>
                                          <p:attrName>style.visibility</p:attrName>
                                        </p:attrNameLst>
                                      </p:cBhvr>
                                      <p:to>
                                        <p:strVal val="visible"/>
                                      </p:to>
                                    </p:set>
                                    <p:animEffect transition="in" filter="fade">
                                      <p:cBhvr>
                                        <p:cTn id="13" dur="2000"/>
                                        <p:tgtEl>
                                          <p:spTgt spid="22530"/>
                                        </p:tgtEl>
                                      </p:cBhvr>
                                    </p:animEffect>
                                  </p:childTnLst>
                                </p:cTn>
                              </p:par>
                              <p:par>
                                <p:cTn id="14" presetID="10" presetClass="entr" presetSubtype="0" fill="hold" nodeType="withEffect">
                                  <p:stCondLst>
                                    <p:cond delay="0"/>
                                  </p:stCondLst>
                                  <p:childTnLst>
                                    <p:set>
                                      <p:cBhvr>
                                        <p:cTn id="15" dur="1" fill="hold">
                                          <p:stCondLst>
                                            <p:cond delay="0"/>
                                          </p:stCondLst>
                                        </p:cTn>
                                        <p:tgtEl>
                                          <p:spTgt spid="22532"/>
                                        </p:tgtEl>
                                        <p:attrNameLst>
                                          <p:attrName>style.visibility</p:attrName>
                                        </p:attrNameLst>
                                      </p:cBhvr>
                                      <p:to>
                                        <p:strVal val="visible"/>
                                      </p:to>
                                    </p:set>
                                    <p:animEffect transition="in" filter="fade">
                                      <p:cBhvr>
                                        <p:cTn id="16" dur="2000"/>
                                        <p:tgtEl>
                                          <p:spTgt spid="225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622</TotalTime>
  <Words>998</Words>
  <Application>Microsoft Office PowerPoint</Application>
  <PresentationFormat>Presentación en pantalla (4:3)</PresentationFormat>
  <Paragraphs>188</Paragraphs>
  <Slides>18</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18</vt:i4>
      </vt:variant>
    </vt:vector>
  </HeadingPairs>
  <TitlesOfParts>
    <vt:vector size="26" baseType="lpstr">
      <vt:lpstr>Arial</vt:lpstr>
      <vt:lpstr>Calibri</vt:lpstr>
      <vt:lpstr>Monotype Corsiva</vt:lpstr>
      <vt:lpstr>Times New Roman</vt:lpstr>
      <vt:lpstr>Arial Black</vt:lpstr>
      <vt:lpstr>Wingdings</vt:lpstr>
      <vt:lpstr>Lucida Sans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DGME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carmen.herrera</dc:creator>
  <cp:lastModifiedBy>Christiane Lehnhoff</cp:lastModifiedBy>
  <cp:revision>118</cp:revision>
  <dcterms:created xsi:type="dcterms:W3CDTF">2012-06-15T16:47:38Z</dcterms:created>
  <dcterms:modified xsi:type="dcterms:W3CDTF">2012-06-22T19:09:03Z</dcterms:modified>
</cp:coreProperties>
</file>