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4"/>
  </p:notesMasterIdLst>
  <p:sldIdLst>
    <p:sldId id="272" r:id="rId2"/>
    <p:sldId id="273" r:id="rId3"/>
    <p:sldId id="278" r:id="rId4"/>
    <p:sldId id="276" r:id="rId5"/>
    <p:sldId id="284" r:id="rId6"/>
    <p:sldId id="260" r:id="rId7"/>
    <p:sldId id="277" r:id="rId8"/>
    <p:sldId id="279" r:id="rId9"/>
    <p:sldId id="281" r:id="rId10"/>
    <p:sldId id="280" r:id="rId11"/>
    <p:sldId id="282" r:id="rId12"/>
    <p:sldId id="283" r:id="rId13"/>
  </p:sldIdLst>
  <p:sldSz cx="9144000" cy="6858000" type="screen4x3"/>
  <p:notesSz cx="6858000" cy="9144000"/>
  <p:defaultTextStyle>
    <a:defPPr>
      <a:defRPr lang="es-N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C06"/>
    <a:srgbClr val="3FBCBF"/>
    <a:srgbClr val="99FF66"/>
    <a:srgbClr val="E38639"/>
    <a:srgbClr val="92CA06"/>
    <a:srgbClr val="59AB55"/>
    <a:srgbClr val="3CB1B4"/>
    <a:srgbClr val="46AAA8"/>
    <a:srgbClr val="00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6" autoAdjust="0"/>
  </p:normalViewPr>
  <p:slideViewPr>
    <p:cSldViewPr>
      <p:cViewPr>
        <p:scale>
          <a:sx n="70" d="100"/>
          <a:sy n="70" d="100"/>
        </p:scale>
        <p:origin x="-5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3376F-E275-429C-9351-6C2D979AEE3B}"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s-ES"/>
        </a:p>
      </dgm:t>
    </dgm:pt>
    <dgm:pt modelId="{77E3F299-30AC-43C4-9D29-E55DDF838D72}">
      <dgm:prSet phldrT="[Texto]" custT="1"/>
      <dgm:spPr>
        <a:ln>
          <a:solidFill>
            <a:schemeClr val="tx1">
              <a:lumMod val="85000"/>
              <a:lumOff val="15000"/>
            </a:schemeClr>
          </a:solidFill>
        </a:ln>
      </dgm:spPr>
      <dgm:t>
        <a:bodyPr/>
        <a:lstStyle/>
        <a:p>
          <a:pPr algn="ctr"/>
          <a:r>
            <a:rPr lang="en-GB" sz="1400" b="1" i="1" noProof="0" dirty="0" smtClean="0">
              <a:solidFill>
                <a:schemeClr val="bg1"/>
              </a:solidFill>
              <a:latin typeface="Gill Sans MT" pitchFamily="34" charset="0"/>
              <a:cs typeface="Times New Roman" pitchFamily="18" charset="0"/>
            </a:rPr>
            <a:t>International legal framework for the protection of  the rights of migrant workers</a:t>
          </a:r>
          <a:endParaRPr lang="en-GB" sz="1400" i="1" noProof="0" dirty="0"/>
        </a:p>
      </dgm:t>
    </dgm:pt>
    <dgm:pt modelId="{B58F2CD1-44E6-47BC-B165-F9018727F7CB}" type="parTrans" cxnId="{B71E5410-FEEC-452D-9D1D-37E385CD5D0B}">
      <dgm:prSet/>
      <dgm:spPr/>
      <dgm:t>
        <a:bodyPr/>
        <a:lstStyle/>
        <a:p>
          <a:endParaRPr lang="es-ES"/>
        </a:p>
      </dgm:t>
    </dgm:pt>
    <dgm:pt modelId="{611099D5-2B2A-4139-A9C9-892FB8910750}" type="sibTrans" cxnId="{B71E5410-FEEC-452D-9D1D-37E385CD5D0B}">
      <dgm:prSet/>
      <dgm:spPr/>
      <dgm:t>
        <a:bodyPr/>
        <a:lstStyle/>
        <a:p>
          <a:endParaRPr lang="es-ES"/>
        </a:p>
      </dgm:t>
    </dgm:pt>
    <dgm:pt modelId="{2F42C0FC-ADBB-4D4E-9F26-D5AFCA47BE7C}">
      <dgm:prSet phldrT="[Texto]" custT="1"/>
      <dgm:spPr>
        <a:solidFill>
          <a:srgbClr val="DE3C8D"/>
        </a:solidFill>
        <a:ln>
          <a:solidFill>
            <a:schemeClr val="tx1"/>
          </a:solidFill>
        </a:ln>
      </dgm:spPr>
      <dgm:t>
        <a:bodyPr/>
        <a:lstStyle/>
        <a:p>
          <a:pPr algn="ctr"/>
          <a:r>
            <a:rPr lang="en-GB" sz="1400" b="1" i="1" noProof="0" dirty="0" smtClean="0"/>
            <a:t>Designing and implementing explicit policies for the protection of migrant workers</a:t>
          </a:r>
          <a:endParaRPr lang="en-GB" sz="1400" b="1" i="1" noProof="0" dirty="0"/>
        </a:p>
      </dgm:t>
    </dgm:pt>
    <dgm:pt modelId="{11F8E668-DC45-4D94-882B-248595041AC3}" type="parTrans" cxnId="{988C1AB5-2FC5-4D36-8B6A-492258726C4E}">
      <dgm:prSet/>
      <dgm:spPr/>
      <dgm:t>
        <a:bodyPr/>
        <a:lstStyle/>
        <a:p>
          <a:endParaRPr lang="es-ES"/>
        </a:p>
      </dgm:t>
    </dgm:pt>
    <dgm:pt modelId="{6C54CC23-9C55-438A-8D14-C8E6A9973EEF}" type="sibTrans" cxnId="{988C1AB5-2FC5-4D36-8B6A-492258726C4E}">
      <dgm:prSet/>
      <dgm:spPr/>
      <dgm:t>
        <a:bodyPr/>
        <a:lstStyle/>
        <a:p>
          <a:endParaRPr lang="es-ES"/>
        </a:p>
      </dgm:t>
    </dgm:pt>
    <dgm:pt modelId="{FA3469FC-B142-4B59-9B3B-3A08554974DE}">
      <dgm:prSet phldrT="[Texto]" custT="1"/>
      <dgm:spPr>
        <a:solidFill>
          <a:srgbClr val="0070C0"/>
        </a:solidFill>
        <a:ln>
          <a:solidFill>
            <a:schemeClr val="tx1"/>
          </a:solidFill>
        </a:ln>
      </dgm:spPr>
      <dgm:t>
        <a:bodyPr/>
        <a:lstStyle/>
        <a:p>
          <a:r>
            <a:rPr lang="en-GB" sz="1400" b="1" i="1" noProof="0" dirty="0" smtClean="0"/>
            <a:t> Basic considerations for the design and implementation of policies and actions to protect the rights of migrant workers</a:t>
          </a:r>
          <a:endParaRPr lang="en-GB" sz="1400" b="1" i="1" noProof="0" dirty="0"/>
        </a:p>
      </dgm:t>
    </dgm:pt>
    <dgm:pt modelId="{3C4A2431-7622-4CBE-84D1-FB5D84E70B48}" type="parTrans" cxnId="{4A95AD12-04FB-4BEA-B468-1E8161272E14}">
      <dgm:prSet/>
      <dgm:spPr/>
      <dgm:t>
        <a:bodyPr/>
        <a:lstStyle/>
        <a:p>
          <a:endParaRPr lang="es-ES"/>
        </a:p>
      </dgm:t>
    </dgm:pt>
    <dgm:pt modelId="{D51ECB47-C9E4-43A2-9F7D-CE3D581DA609}" type="sibTrans" cxnId="{4A95AD12-04FB-4BEA-B468-1E8161272E14}">
      <dgm:prSet/>
      <dgm:spPr/>
      <dgm:t>
        <a:bodyPr/>
        <a:lstStyle/>
        <a:p>
          <a:endParaRPr lang="es-ES"/>
        </a:p>
      </dgm:t>
    </dgm:pt>
    <dgm:pt modelId="{033933FE-48F8-4B2B-B089-D218A652B633}">
      <dgm:prSet phldrT="[Texto]" custT="1"/>
      <dgm:spPr>
        <a:solidFill>
          <a:srgbClr val="45DFB7"/>
        </a:solidFill>
        <a:ln>
          <a:solidFill>
            <a:schemeClr val="tx1"/>
          </a:solidFill>
        </a:ln>
      </dgm:spPr>
      <dgm:t>
        <a:bodyPr/>
        <a:lstStyle/>
        <a:p>
          <a:r>
            <a:rPr lang="en-GB" sz="1400" b="1" i="1" noProof="0" dirty="0" smtClean="0">
              <a:solidFill>
                <a:schemeClr val="bg1"/>
              </a:solidFill>
              <a:latin typeface="Gill Sans MT" pitchFamily="34" charset="0"/>
              <a:cs typeface="Times New Roman" pitchFamily="18" charset="0"/>
            </a:rPr>
            <a:t>Experiences of protecting migrant workers under inter-institutional cooperation schemes:  policy options for countries of destination</a:t>
          </a:r>
          <a:endParaRPr lang="es-ES" sz="1400" b="0" i="1" dirty="0"/>
        </a:p>
      </dgm:t>
    </dgm:pt>
    <dgm:pt modelId="{B71B59AE-4FD0-4305-8D95-739F4EE15809}" type="parTrans" cxnId="{5BE83715-DC65-4F6F-9D12-B1D6E6A1BBD7}">
      <dgm:prSet/>
      <dgm:spPr/>
      <dgm:t>
        <a:bodyPr/>
        <a:lstStyle/>
        <a:p>
          <a:endParaRPr lang="es-ES"/>
        </a:p>
      </dgm:t>
    </dgm:pt>
    <dgm:pt modelId="{86776AEA-018D-44F1-A87F-4D5B8BF11278}" type="sibTrans" cxnId="{5BE83715-DC65-4F6F-9D12-B1D6E6A1BBD7}">
      <dgm:prSet/>
      <dgm:spPr/>
      <dgm:t>
        <a:bodyPr/>
        <a:lstStyle/>
        <a:p>
          <a:endParaRPr lang="es-ES"/>
        </a:p>
      </dgm:t>
    </dgm:pt>
    <dgm:pt modelId="{0F547352-8540-4E6E-8002-E8506413CDF0}">
      <dgm:prSet custT="1"/>
      <dgm:spPr>
        <a:solidFill>
          <a:srgbClr val="00B050"/>
        </a:solidFill>
        <a:ln>
          <a:solidFill>
            <a:schemeClr val="tx1"/>
          </a:solidFill>
        </a:ln>
      </dgm:spPr>
      <dgm:t>
        <a:bodyPr/>
        <a:lstStyle/>
        <a:p>
          <a:r>
            <a:rPr lang="en-GB" sz="1400" b="1" i="1" noProof="0" dirty="0" smtClean="0">
              <a:solidFill>
                <a:schemeClr val="bg1"/>
              </a:solidFill>
              <a:latin typeface="Gill Sans MT" pitchFamily="34" charset="0"/>
              <a:cs typeface="Times New Roman" pitchFamily="18" charset="0"/>
            </a:rPr>
            <a:t>Experiences of protecting migrant workers in the consular sphere:  policy options for countries of origin</a:t>
          </a:r>
          <a:endParaRPr lang="en-GB" sz="1400" i="1" noProof="0" dirty="0"/>
        </a:p>
      </dgm:t>
    </dgm:pt>
    <dgm:pt modelId="{0D0AE720-76BD-48BD-AF48-FD87B4409837}" type="parTrans" cxnId="{BA34FE94-83C6-4A2F-93C5-8B8276A4FF4C}">
      <dgm:prSet/>
      <dgm:spPr/>
      <dgm:t>
        <a:bodyPr/>
        <a:lstStyle/>
        <a:p>
          <a:endParaRPr lang="es-ES_tradnl"/>
        </a:p>
      </dgm:t>
    </dgm:pt>
    <dgm:pt modelId="{139FB6C8-2CE5-429F-958F-760B8C22B1BE}" type="sibTrans" cxnId="{BA34FE94-83C6-4A2F-93C5-8B8276A4FF4C}">
      <dgm:prSet/>
      <dgm:spPr/>
      <dgm:t>
        <a:bodyPr/>
        <a:lstStyle/>
        <a:p>
          <a:endParaRPr lang="es-ES_tradnl"/>
        </a:p>
      </dgm:t>
    </dgm:pt>
    <dgm:pt modelId="{12A764F3-A3CE-433D-B870-BDE89BB7C940}" type="pres">
      <dgm:prSet presAssocID="{1EB3376F-E275-429C-9351-6C2D979AEE3B}" presName="Name0" presStyleCnt="0">
        <dgm:presLayoutVars>
          <dgm:dir/>
          <dgm:resizeHandles val="exact"/>
        </dgm:presLayoutVars>
      </dgm:prSet>
      <dgm:spPr/>
      <dgm:t>
        <a:bodyPr/>
        <a:lstStyle/>
        <a:p>
          <a:endParaRPr lang="es-ES_tradnl"/>
        </a:p>
      </dgm:t>
    </dgm:pt>
    <dgm:pt modelId="{55BDB0D4-C4C7-4911-BE79-3DD3E84BC3F4}" type="pres">
      <dgm:prSet presAssocID="{1EB3376F-E275-429C-9351-6C2D979AEE3B}" presName="cycle" presStyleCnt="0"/>
      <dgm:spPr/>
      <dgm:t>
        <a:bodyPr/>
        <a:lstStyle/>
        <a:p>
          <a:endParaRPr lang="en-US"/>
        </a:p>
      </dgm:t>
    </dgm:pt>
    <dgm:pt modelId="{1C8DACFB-F850-437E-951F-C35AF3119805}" type="pres">
      <dgm:prSet presAssocID="{77E3F299-30AC-43C4-9D29-E55DDF838D72}" presName="nodeFirstNode" presStyleLbl="node1" presStyleIdx="0" presStyleCnt="5">
        <dgm:presLayoutVars>
          <dgm:bulletEnabled val="1"/>
        </dgm:presLayoutVars>
      </dgm:prSet>
      <dgm:spPr/>
      <dgm:t>
        <a:bodyPr/>
        <a:lstStyle/>
        <a:p>
          <a:endParaRPr lang="es-ES"/>
        </a:p>
      </dgm:t>
    </dgm:pt>
    <dgm:pt modelId="{45667602-D25C-40C1-9B7B-B00D1C72E356}" type="pres">
      <dgm:prSet presAssocID="{611099D5-2B2A-4139-A9C9-892FB8910750}" presName="sibTransFirstNode" presStyleLbl="bgShp" presStyleIdx="0" presStyleCnt="1"/>
      <dgm:spPr/>
      <dgm:t>
        <a:bodyPr/>
        <a:lstStyle/>
        <a:p>
          <a:endParaRPr lang="es-ES_tradnl"/>
        </a:p>
      </dgm:t>
    </dgm:pt>
    <dgm:pt modelId="{43075D8B-6302-4572-AE6E-C52019A473F3}" type="pres">
      <dgm:prSet presAssocID="{2F42C0FC-ADBB-4D4E-9F26-D5AFCA47BE7C}" presName="nodeFollowingNodes" presStyleLbl="node1" presStyleIdx="1" presStyleCnt="5">
        <dgm:presLayoutVars>
          <dgm:bulletEnabled val="1"/>
        </dgm:presLayoutVars>
      </dgm:prSet>
      <dgm:spPr/>
      <dgm:t>
        <a:bodyPr/>
        <a:lstStyle/>
        <a:p>
          <a:endParaRPr lang="es-ES"/>
        </a:p>
      </dgm:t>
    </dgm:pt>
    <dgm:pt modelId="{53EBCD4B-B853-4B1E-A6B9-4C6BBAE9E247}" type="pres">
      <dgm:prSet presAssocID="{FA3469FC-B142-4B59-9B3B-3A08554974DE}" presName="nodeFollowingNodes" presStyleLbl="node1" presStyleIdx="2" presStyleCnt="5">
        <dgm:presLayoutVars>
          <dgm:bulletEnabled val="1"/>
        </dgm:presLayoutVars>
      </dgm:prSet>
      <dgm:spPr/>
      <dgm:t>
        <a:bodyPr/>
        <a:lstStyle/>
        <a:p>
          <a:endParaRPr lang="es-ES"/>
        </a:p>
      </dgm:t>
    </dgm:pt>
    <dgm:pt modelId="{D47B7396-478F-456D-B392-886FA900C3F9}" type="pres">
      <dgm:prSet presAssocID="{0F547352-8540-4E6E-8002-E8506413CDF0}" presName="nodeFollowingNodes" presStyleLbl="node1" presStyleIdx="3" presStyleCnt="5">
        <dgm:presLayoutVars>
          <dgm:bulletEnabled val="1"/>
        </dgm:presLayoutVars>
      </dgm:prSet>
      <dgm:spPr/>
      <dgm:t>
        <a:bodyPr/>
        <a:lstStyle/>
        <a:p>
          <a:endParaRPr lang="en-US"/>
        </a:p>
      </dgm:t>
    </dgm:pt>
    <dgm:pt modelId="{AF9BA816-8AD1-4700-B4BA-B8A096E2420E}" type="pres">
      <dgm:prSet presAssocID="{033933FE-48F8-4B2B-B089-D218A652B633}" presName="nodeFollowingNodes" presStyleLbl="node1" presStyleIdx="4" presStyleCnt="5">
        <dgm:presLayoutVars>
          <dgm:bulletEnabled val="1"/>
        </dgm:presLayoutVars>
      </dgm:prSet>
      <dgm:spPr/>
      <dgm:t>
        <a:bodyPr/>
        <a:lstStyle/>
        <a:p>
          <a:endParaRPr lang="es-ES"/>
        </a:p>
      </dgm:t>
    </dgm:pt>
  </dgm:ptLst>
  <dgm:cxnLst>
    <dgm:cxn modelId="{A978357A-94E1-4AAA-9AA0-E5EB2AF786AD}" type="presOf" srcId="{0F547352-8540-4E6E-8002-E8506413CDF0}" destId="{D47B7396-478F-456D-B392-886FA900C3F9}" srcOrd="0" destOrd="0" presId="urn:microsoft.com/office/officeart/2005/8/layout/cycle3"/>
    <dgm:cxn modelId="{B71E5410-FEEC-452D-9D1D-37E385CD5D0B}" srcId="{1EB3376F-E275-429C-9351-6C2D979AEE3B}" destId="{77E3F299-30AC-43C4-9D29-E55DDF838D72}" srcOrd="0" destOrd="0" parTransId="{B58F2CD1-44E6-47BC-B165-F9018727F7CB}" sibTransId="{611099D5-2B2A-4139-A9C9-892FB8910750}"/>
    <dgm:cxn modelId="{4A95AD12-04FB-4BEA-B468-1E8161272E14}" srcId="{1EB3376F-E275-429C-9351-6C2D979AEE3B}" destId="{FA3469FC-B142-4B59-9B3B-3A08554974DE}" srcOrd="2" destOrd="0" parTransId="{3C4A2431-7622-4CBE-84D1-FB5D84E70B48}" sibTransId="{D51ECB47-C9E4-43A2-9F7D-CE3D581DA609}"/>
    <dgm:cxn modelId="{69FA4EE9-F2F5-4DFD-86F1-FA8F048E17F2}" type="presOf" srcId="{77E3F299-30AC-43C4-9D29-E55DDF838D72}" destId="{1C8DACFB-F850-437E-951F-C35AF3119805}" srcOrd="0" destOrd="0" presId="urn:microsoft.com/office/officeart/2005/8/layout/cycle3"/>
    <dgm:cxn modelId="{5BE83715-DC65-4F6F-9D12-B1D6E6A1BBD7}" srcId="{1EB3376F-E275-429C-9351-6C2D979AEE3B}" destId="{033933FE-48F8-4B2B-B089-D218A652B633}" srcOrd="4" destOrd="0" parTransId="{B71B59AE-4FD0-4305-8D95-739F4EE15809}" sibTransId="{86776AEA-018D-44F1-A87F-4D5B8BF11278}"/>
    <dgm:cxn modelId="{80CA41CA-F636-4A3B-B3B9-B06232EF1E59}" type="presOf" srcId="{FA3469FC-B142-4B59-9B3B-3A08554974DE}" destId="{53EBCD4B-B853-4B1E-A6B9-4C6BBAE9E247}" srcOrd="0" destOrd="0" presId="urn:microsoft.com/office/officeart/2005/8/layout/cycle3"/>
    <dgm:cxn modelId="{E1CBD9F7-AD2C-4783-90E4-F37C699D3367}" type="presOf" srcId="{2F42C0FC-ADBB-4D4E-9F26-D5AFCA47BE7C}" destId="{43075D8B-6302-4572-AE6E-C52019A473F3}" srcOrd="0" destOrd="0" presId="urn:microsoft.com/office/officeart/2005/8/layout/cycle3"/>
    <dgm:cxn modelId="{3A4E9E45-B736-4CAE-804F-C3D0483AE633}" type="presOf" srcId="{033933FE-48F8-4B2B-B089-D218A652B633}" destId="{AF9BA816-8AD1-4700-B4BA-B8A096E2420E}" srcOrd="0" destOrd="0" presId="urn:microsoft.com/office/officeart/2005/8/layout/cycle3"/>
    <dgm:cxn modelId="{988C1AB5-2FC5-4D36-8B6A-492258726C4E}" srcId="{1EB3376F-E275-429C-9351-6C2D979AEE3B}" destId="{2F42C0FC-ADBB-4D4E-9F26-D5AFCA47BE7C}" srcOrd="1" destOrd="0" parTransId="{11F8E668-DC45-4D94-882B-248595041AC3}" sibTransId="{6C54CC23-9C55-438A-8D14-C8E6A9973EEF}"/>
    <dgm:cxn modelId="{2BAFC620-5EA7-49D5-8CE1-BCC4BC44A779}" type="presOf" srcId="{1EB3376F-E275-429C-9351-6C2D979AEE3B}" destId="{12A764F3-A3CE-433D-B870-BDE89BB7C940}" srcOrd="0" destOrd="0" presId="urn:microsoft.com/office/officeart/2005/8/layout/cycle3"/>
    <dgm:cxn modelId="{35EF8C80-85DE-4E56-9131-6202D8BD530C}" type="presOf" srcId="{611099D5-2B2A-4139-A9C9-892FB8910750}" destId="{45667602-D25C-40C1-9B7B-B00D1C72E356}" srcOrd="0" destOrd="0" presId="urn:microsoft.com/office/officeart/2005/8/layout/cycle3"/>
    <dgm:cxn modelId="{BA34FE94-83C6-4A2F-93C5-8B8276A4FF4C}" srcId="{1EB3376F-E275-429C-9351-6C2D979AEE3B}" destId="{0F547352-8540-4E6E-8002-E8506413CDF0}" srcOrd="3" destOrd="0" parTransId="{0D0AE720-76BD-48BD-AF48-FD87B4409837}" sibTransId="{139FB6C8-2CE5-429F-958F-760B8C22B1BE}"/>
    <dgm:cxn modelId="{4725E6D6-19CB-4C47-8BC1-545B775E3A8A}" type="presParOf" srcId="{12A764F3-A3CE-433D-B870-BDE89BB7C940}" destId="{55BDB0D4-C4C7-4911-BE79-3DD3E84BC3F4}" srcOrd="0" destOrd="0" presId="urn:microsoft.com/office/officeart/2005/8/layout/cycle3"/>
    <dgm:cxn modelId="{78421ABB-19C0-4909-9D64-350CC4F58062}" type="presParOf" srcId="{55BDB0D4-C4C7-4911-BE79-3DD3E84BC3F4}" destId="{1C8DACFB-F850-437E-951F-C35AF3119805}" srcOrd="0" destOrd="0" presId="urn:microsoft.com/office/officeart/2005/8/layout/cycle3"/>
    <dgm:cxn modelId="{C015B555-EE49-46F1-9142-8B02D9426ED5}" type="presParOf" srcId="{55BDB0D4-C4C7-4911-BE79-3DD3E84BC3F4}" destId="{45667602-D25C-40C1-9B7B-B00D1C72E356}" srcOrd="1" destOrd="0" presId="urn:microsoft.com/office/officeart/2005/8/layout/cycle3"/>
    <dgm:cxn modelId="{FF9FB30A-5CB6-4A50-AB6C-3FD1A4715015}" type="presParOf" srcId="{55BDB0D4-C4C7-4911-BE79-3DD3E84BC3F4}" destId="{43075D8B-6302-4572-AE6E-C52019A473F3}" srcOrd="2" destOrd="0" presId="urn:microsoft.com/office/officeart/2005/8/layout/cycle3"/>
    <dgm:cxn modelId="{7F991EB5-972E-4341-BDAE-5629197D0087}" type="presParOf" srcId="{55BDB0D4-C4C7-4911-BE79-3DD3E84BC3F4}" destId="{53EBCD4B-B853-4B1E-A6B9-4C6BBAE9E247}" srcOrd="3" destOrd="0" presId="urn:microsoft.com/office/officeart/2005/8/layout/cycle3"/>
    <dgm:cxn modelId="{E65FD6CA-F190-42F1-A5A9-0EF2F71D324B}" type="presParOf" srcId="{55BDB0D4-C4C7-4911-BE79-3DD3E84BC3F4}" destId="{D47B7396-478F-456D-B392-886FA900C3F9}" srcOrd="4" destOrd="0" presId="urn:microsoft.com/office/officeart/2005/8/layout/cycle3"/>
    <dgm:cxn modelId="{068274C4-B7D7-43F7-9959-935BB62832C9}" type="presParOf" srcId="{55BDB0D4-C4C7-4911-BE79-3DD3E84BC3F4}" destId="{AF9BA816-8AD1-4700-B4BA-B8A096E2420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D73915-B263-4392-BAAB-CF6B48511410}" type="doc">
      <dgm:prSet loTypeId="urn:microsoft.com/office/officeart/2005/8/layout/arrow5" loCatId="relationship" qsTypeId="urn:microsoft.com/office/officeart/2005/8/quickstyle/simple1#3" qsCatId="simple" csTypeId="urn:microsoft.com/office/officeart/2005/8/colors/colorful2" csCatId="colorful" phldr="1"/>
      <dgm:spPr/>
    </dgm:pt>
    <dgm:pt modelId="{DD8F8391-92FF-431E-9563-CEA78CB413C3}">
      <dgm:prSet/>
      <dgm:spPr>
        <a:solidFill>
          <a:srgbClr val="7030A0"/>
        </a:solidFill>
        <a:ln>
          <a:solidFill>
            <a:srgbClr val="002060"/>
          </a:solidFill>
        </a:ln>
      </dgm:spPr>
      <dgm:t>
        <a:bodyPr/>
        <a:lstStyle/>
        <a:p>
          <a:pPr algn="l"/>
          <a:r>
            <a:rPr lang="en-GB" b="1" i="1" noProof="0" dirty="0" smtClean="0">
              <a:solidFill>
                <a:schemeClr val="tx1"/>
              </a:solidFill>
            </a:rPr>
            <a:t>GROUP 1:</a:t>
          </a:r>
        </a:p>
        <a:p>
          <a:pPr algn="r"/>
          <a:r>
            <a:rPr lang="en-GB" i="1" noProof="0" dirty="0" smtClean="0">
              <a:solidFill>
                <a:schemeClr val="tx1"/>
              </a:solidFill>
            </a:rPr>
            <a:t>Protecting the labour rights of migrant workers in countries of origin, transit, and destination</a:t>
          </a:r>
        </a:p>
      </dgm:t>
    </dgm:pt>
    <dgm:pt modelId="{C21BCFD7-D679-4C69-8999-1300400D839E}" type="parTrans" cxnId="{EC04FEA0-76D6-483D-AA5D-28AB4A065645}">
      <dgm:prSet/>
      <dgm:spPr/>
      <dgm:t>
        <a:bodyPr/>
        <a:lstStyle/>
        <a:p>
          <a:endParaRPr lang="es-ES" i="1"/>
        </a:p>
      </dgm:t>
    </dgm:pt>
    <dgm:pt modelId="{87C7683A-F45C-4B40-8D4A-9B161163187B}" type="sibTrans" cxnId="{EC04FEA0-76D6-483D-AA5D-28AB4A065645}">
      <dgm:prSet/>
      <dgm:spPr/>
      <dgm:t>
        <a:bodyPr/>
        <a:lstStyle/>
        <a:p>
          <a:endParaRPr lang="es-ES" i="1"/>
        </a:p>
      </dgm:t>
    </dgm:pt>
    <dgm:pt modelId="{086E2D36-CFC6-4199-AE92-125513B16784}">
      <dgm:prSet/>
      <dgm:spPr>
        <a:solidFill>
          <a:srgbClr val="7030A0"/>
        </a:solidFill>
        <a:ln>
          <a:solidFill>
            <a:srgbClr val="002060"/>
          </a:solidFill>
        </a:ln>
      </dgm:spPr>
      <dgm:t>
        <a:bodyPr/>
        <a:lstStyle/>
        <a:p>
          <a:pPr algn="l"/>
          <a:r>
            <a:rPr lang="en-GB" b="1" i="1" noProof="0" dirty="0" smtClean="0">
              <a:solidFill>
                <a:schemeClr val="tx1"/>
              </a:solidFill>
            </a:rPr>
            <a:t>GROUP 2:</a:t>
          </a:r>
        </a:p>
        <a:p>
          <a:pPr algn="just"/>
          <a:r>
            <a:rPr lang="en-GB" i="1" noProof="0" dirty="0" smtClean="0">
              <a:solidFill>
                <a:schemeClr val="tx1"/>
              </a:solidFill>
            </a:rPr>
            <a:t>Policy on preventing trafficking in persons for labour exploitation purposes through consular authorities</a:t>
          </a:r>
        </a:p>
      </dgm:t>
    </dgm:pt>
    <dgm:pt modelId="{CA33E90F-F82C-4D8C-BBBB-8F8BD2DEF7DC}" type="parTrans" cxnId="{DAD3F026-CF6E-4CB9-8FB9-3526D622A5C5}">
      <dgm:prSet/>
      <dgm:spPr/>
      <dgm:t>
        <a:bodyPr/>
        <a:lstStyle/>
        <a:p>
          <a:endParaRPr lang="es-GT"/>
        </a:p>
      </dgm:t>
    </dgm:pt>
    <dgm:pt modelId="{1D57E6F6-95C8-49AA-9361-FCCB73426610}" type="sibTrans" cxnId="{DAD3F026-CF6E-4CB9-8FB9-3526D622A5C5}">
      <dgm:prSet/>
      <dgm:spPr/>
      <dgm:t>
        <a:bodyPr/>
        <a:lstStyle/>
        <a:p>
          <a:endParaRPr lang="es-GT"/>
        </a:p>
      </dgm:t>
    </dgm:pt>
    <dgm:pt modelId="{8B65E96E-1627-4749-BDD4-FC9884A79B80}" type="pres">
      <dgm:prSet presAssocID="{62D73915-B263-4392-BAAB-CF6B48511410}" presName="diagram" presStyleCnt="0">
        <dgm:presLayoutVars>
          <dgm:dir/>
          <dgm:resizeHandles val="exact"/>
        </dgm:presLayoutVars>
      </dgm:prSet>
      <dgm:spPr/>
    </dgm:pt>
    <dgm:pt modelId="{E4D9D208-1530-49BE-932F-1FBC051E786F}" type="pres">
      <dgm:prSet presAssocID="{DD8F8391-92FF-431E-9563-CEA78CB413C3}" presName="arrow" presStyleLbl="node1" presStyleIdx="0" presStyleCnt="2" custScaleX="106658">
        <dgm:presLayoutVars>
          <dgm:bulletEnabled val="1"/>
        </dgm:presLayoutVars>
      </dgm:prSet>
      <dgm:spPr/>
      <dgm:t>
        <a:bodyPr/>
        <a:lstStyle/>
        <a:p>
          <a:endParaRPr lang="es-ES"/>
        </a:p>
      </dgm:t>
    </dgm:pt>
    <dgm:pt modelId="{59A3519D-4C38-4340-AB35-845435583B7A}" type="pres">
      <dgm:prSet presAssocID="{086E2D36-CFC6-4199-AE92-125513B16784}" presName="arrow" presStyleLbl="node1" presStyleIdx="1" presStyleCnt="2">
        <dgm:presLayoutVars>
          <dgm:bulletEnabled val="1"/>
        </dgm:presLayoutVars>
      </dgm:prSet>
      <dgm:spPr/>
      <dgm:t>
        <a:bodyPr/>
        <a:lstStyle/>
        <a:p>
          <a:endParaRPr lang="es-GT"/>
        </a:p>
      </dgm:t>
    </dgm:pt>
  </dgm:ptLst>
  <dgm:cxnLst>
    <dgm:cxn modelId="{DAD3F026-CF6E-4CB9-8FB9-3526D622A5C5}" srcId="{62D73915-B263-4392-BAAB-CF6B48511410}" destId="{086E2D36-CFC6-4199-AE92-125513B16784}" srcOrd="1" destOrd="0" parTransId="{CA33E90F-F82C-4D8C-BBBB-8F8BD2DEF7DC}" sibTransId="{1D57E6F6-95C8-49AA-9361-FCCB73426610}"/>
    <dgm:cxn modelId="{C14DF44E-779D-433D-9F91-63DB44C5C259}" type="presOf" srcId="{DD8F8391-92FF-431E-9563-CEA78CB413C3}" destId="{E4D9D208-1530-49BE-932F-1FBC051E786F}" srcOrd="0" destOrd="0" presId="urn:microsoft.com/office/officeart/2005/8/layout/arrow5"/>
    <dgm:cxn modelId="{5E9CFE0C-3B44-4D52-8FF0-9656364B80FF}" type="presOf" srcId="{086E2D36-CFC6-4199-AE92-125513B16784}" destId="{59A3519D-4C38-4340-AB35-845435583B7A}" srcOrd="0" destOrd="0" presId="urn:microsoft.com/office/officeart/2005/8/layout/arrow5"/>
    <dgm:cxn modelId="{EC04FEA0-76D6-483D-AA5D-28AB4A065645}" srcId="{62D73915-B263-4392-BAAB-CF6B48511410}" destId="{DD8F8391-92FF-431E-9563-CEA78CB413C3}" srcOrd="0" destOrd="0" parTransId="{C21BCFD7-D679-4C69-8999-1300400D839E}" sibTransId="{87C7683A-F45C-4B40-8D4A-9B161163187B}"/>
    <dgm:cxn modelId="{117504D0-FEB4-49E5-8E8C-63C0278D2FCA}" type="presOf" srcId="{62D73915-B263-4392-BAAB-CF6B48511410}" destId="{8B65E96E-1627-4749-BDD4-FC9884A79B80}" srcOrd="0" destOrd="0" presId="urn:microsoft.com/office/officeart/2005/8/layout/arrow5"/>
    <dgm:cxn modelId="{EC17A071-5F63-4DBA-8204-36FFD00545EF}" type="presParOf" srcId="{8B65E96E-1627-4749-BDD4-FC9884A79B80}" destId="{E4D9D208-1530-49BE-932F-1FBC051E786F}" srcOrd="0" destOrd="0" presId="urn:microsoft.com/office/officeart/2005/8/layout/arrow5"/>
    <dgm:cxn modelId="{DF6E1E06-383A-4FA4-832A-9EA6D9EFDFAE}" type="presParOf" srcId="{8B65E96E-1627-4749-BDD4-FC9884A79B80}" destId="{59A3519D-4C38-4340-AB35-845435583B7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0AC264-F017-4772-B7A9-5151DDF94619}" type="doc">
      <dgm:prSet loTypeId="urn:microsoft.com/office/officeart/2005/8/layout/process2" loCatId="process" qsTypeId="urn:microsoft.com/office/officeart/2005/8/quickstyle/simple1#4" qsCatId="simple" csTypeId="urn:microsoft.com/office/officeart/2005/8/colors/colorful5" csCatId="colorful" phldr="1"/>
      <dgm:spPr/>
    </dgm:pt>
    <dgm:pt modelId="{8E3D5EB7-31AC-42D2-B0BF-7E5B2236B00C}">
      <dgm:prSet custT="1"/>
      <dgm:spPr>
        <a:solidFill>
          <a:srgbClr val="00B0F0"/>
        </a:solidFill>
      </dgm:spPr>
      <dgm:t>
        <a:bodyPr/>
        <a:lstStyle/>
        <a:p>
          <a:pPr algn="just" rtl="0"/>
          <a:r>
            <a:rPr kumimoji="0" lang="en-GB" sz="1800" b="0" i="1" u="none" strike="noStrike" cap="none" normalizeH="0" baseline="0" noProof="0" dirty="0" smtClean="0">
              <a:ln>
                <a:noFill/>
              </a:ln>
              <a:solidFill>
                <a:schemeClr val="tx1"/>
              </a:solidFill>
              <a:effectLst/>
              <a:latin typeface="+mn-lt"/>
            </a:rPr>
            <a:t>To initiate a</a:t>
          </a:r>
          <a:r>
            <a:rPr kumimoji="0" lang="en-GB" sz="1800" b="1" i="1" u="none" strike="noStrike" cap="none" normalizeH="0" baseline="0" noProof="0" dirty="0" smtClean="0">
              <a:ln>
                <a:noFill/>
              </a:ln>
              <a:solidFill>
                <a:schemeClr val="tx1"/>
              </a:solidFill>
              <a:effectLst/>
              <a:latin typeface="+mn-lt"/>
            </a:rPr>
            <a:t> process of reflection and awareness-raising </a:t>
          </a:r>
          <a:r>
            <a:rPr kumimoji="0" lang="en-GB" sz="1800" b="0" i="1" u="none" strike="noStrike" cap="none" normalizeH="0" baseline="0" noProof="0" dirty="0" smtClean="0">
              <a:ln>
                <a:noFill/>
              </a:ln>
              <a:solidFill>
                <a:schemeClr val="tx1"/>
              </a:solidFill>
              <a:effectLst/>
              <a:latin typeface="+mn-lt"/>
            </a:rPr>
            <a:t>in regard to the phenomenon of migration and its specific manifestation through migrant workers, identifying urgent demands of this population addressed by consulates.</a:t>
          </a:r>
        </a:p>
      </dgm:t>
    </dgm:pt>
    <dgm:pt modelId="{FF9231BA-C06D-4251-B363-C010EEC77B63}" type="parTrans" cxnId="{2185208D-D43A-44D2-A551-A4900A3ABADB}">
      <dgm:prSet/>
      <dgm:spPr/>
      <dgm:t>
        <a:bodyPr/>
        <a:lstStyle/>
        <a:p>
          <a:pPr algn="just"/>
          <a:endParaRPr lang="es-ES" sz="1800" i="1">
            <a:latin typeface="+mn-lt"/>
          </a:endParaRPr>
        </a:p>
      </dgm:t>
    </dgm:pt>
    <dgm:pt modelId="{2FF0187C-0278-4721-9ED0-F704D4BA9CB0}" type="sibTrans" cxnId="{2185208D-D43A-44D2-A551-A4900A3ABADB}">
      <dgm:prSet custT="1"/>
      <dgm:spPr/>
      <dgm:t>
        <a:bodyPr/>
        <a:lstStyle/>
        <a:p>
          <a:pPr algn="just"/>
          <a:endParaRPr lang="es-ES" sz="1800" i="1" dirty="0">
            <a:latin typeface="+mn-lt"/>
          </a:endParaRPr>
        </a:p>
      </dgm:t>
    </dgm:pt>
    <dgm:pt modelId="{A1ED476D-518B-4E04-B546-D1E6B3DF1771}">
      <dgm:prSet custT="1"/>
      <dgm:spPr>
        <a:solidFill>
          <a:srgbClr val="92D050"/>
        </a:solidFill>
      </dgm:spPr>
      <dgm:t>
        <a:bodyPr/>
        <a:lstStyle/>
        <a:p>
          <a:pPr algn="just" rtl="0"/>
          <a:r>
            <a:rPr kumimoji="0" lang="en-GB" sz="1800" b="1" i="1" u="none" strike="noStrike" cap="none" normalizeH="0" baseline="0" noProof="0" dirty="0" smtClean="0">
              <a:ln>
                <a:noFill/>
              </a:ln>
              <a:solidFill>
                <a:schemeClr val="tx1"/>
              </a:solidFill>
              <a:effectLst/>
              <a:latin typeface="+mn-lt"/>
            </a:rPr>
            <a:t>To train consular officers </a:t>
          </a:r>
          <a:r>
            <a:rPr kumimoji="0" lang="en-GB" sz="1800" b="0" i="1" u="none" strike="noStrike" cap="none" normalizeH="0" baseline="0" noProof="0" dirty="0" smtClean="0">
              <a:ln>
                <a:noFill/>
              </a:ln>
              <a:solidFill>
                <a:schemeClr val="tx1"/>
              </a:solidFill>
              <a:effectLst/>
              <a:latin typeface="+mn-lt"/>
            </a:rPr>
            <a:t>on protection of migrant workers and domestic legislation in countries of destination. </a:t>
          </a:r>
        </a:p>
      </dgm:t>
    </dgm:pt>
    <dgm:pt modelId="{FEE753F4-B55C-4094-927E-22B1C8960E2C}" type="sibTrans" cxnId="{CAE7D5FC-BC20-45EF-83FC-F1941AB7B3EB}">
      <dgm:prSet custT="1"/>
      <dgm:spPr/>
      <dgm:t>
        <a:bodyPr/>
        <a:lstStyle/>
        <a:p>
          <a:pPr algn="just"/>
          <a:endParaRPr lang="es-ES" sz="1800" i="1" dirty="0">
            <a:latin typeface="+mn-lt"/>
          </a:endParaRPr>
        </a:p>
      </dgm:t>
    </dgm:pt>
    <dgm:pt modelId="{01B16DE4-E7CB-4886-861A-5431C7B044E2}" type="parTrans" cxnId="{CAE7D5FC-BC20-45EF-83FC-F1941AB7B3EB}">
      <dgm:prSet/>
      <dgm:spPr/>
      <dgm:t>
        <a:bodyPr/>
        <a:lstStyle/>
        <a:p>
          <a:pPr algn="just"/>
          <a:endParaRPr lang="es-ES" sz="1800" i="1">
            <a:latin typeface="+mn-lt"/>
          </a:endParaRPr>
        </a:p>
      </dgm:t>
    </dgm:pt>
    <dgm:pt modelId="{2549C047-5B60-4D7D-B639-FEF65CF9D154}">
      <dgm:prSet custT="1"/>
      <dgm:spPr>
        <a:solidFill>
          <a:srgbClr val="FFC000"/>
        </a:solidFill>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GB" b="0" i="1" u="none" strike="noStrike" cap="none" normalizeH="0" baseline="0" noProof="0" dirty="0" smtClean="0">
              <a:ln>
                <a:noFill/>
              </a:ln>
              <a:solidFill>
                <a:schemeClr val="tx1"/>
              </a:solidFill>
              <a:effectLst/>
              <a:latin typeface="+mn-lt"/>
            </a:rPr>
            <a:t>To develop </a:t>
          </a:r>
          <a:r>
            <a:rPr kumimoji="0" lang="en-GB" b="1" i="1" u="none" strike="noStrike" cap="none" normalizeH="0" baseline="0" noProof="0" dirty="0" smtClean="0">
              <a:ln>
                <a:noFill/>
              </a:ln>
              <a:solidFill>
                <a:schemeClr val="tx1"/>
              </a:solidFill>
              <a:effectLst/>
              <a:latin typeface="+mn-lt"/>
            </a:rPr>
            <a:t>manuals or guidelines for action </a:t>
          </a:r>
          <a:r>
            <a:rPr kumimoji="0" lang="en-GB" b="0" i="1" u="none" strike="noStrike" cap="none" normalizeH="0" baseline="0" noProof="0" dirty="0" smtClean="0">
              <a:ln>
                <a:noFill/>
              </a:ln>
              <a:solidFill>
                <a:schemeClr val="tx1"/>
              </a:solidFill>
              <a:effectLst/>
              <a:latin typeface="+mn-lt"/>
            </a:rPr>
            <a:t>on protection of migrant workers, including the topic of trafficking in persons for exploitation purposes, as tools for consular officers.</a:t>
          </a:r>
          <a:endParaRPr kumimoji="0" lang="en-GB" sz="1800" b="0" i="1" u="none" strike="noStrike" cap="none" normalizeH="0" baseline="0" noProof="0" dirty="0" smtClean="0">
            <a:ln>
              <a:noFill/>
            </a:ln>
            <a:solidFill>
              <a:schemeClr val="tx1"/>
            </a:solidFill>
            <a:effectLst/>
            <a:latin typeface="+mn-lt"/>
          </a:endParaRPr>
        </a:p>
      </dgm:t>
    </dgm:pt>
    <dgm:pt modelId="{56844DCC-4CA2-4CA8-8B2A-53DAD1EB3E9D}" type="sibTrans" cxnId="{BDE5CA5B-0A38-4F63-8A06-C4B6350A565F}">
      <dgm:prSet/>
      <dgm:spPr/>
      <dgm:t>
        <a:bodyPr/>
        <a:lstStyle/>
        <a:p>
          <a:pPr algn="just"/>
          <a:endParaRPr lang="es-ES" sz="1800" i="1">
            <a:latin typeface="+mn-lt"/>
          </a:endParaRPr>
        </a:p>
      </dgm:t>
    </dgm:pt>
    <dgm:pt modelId="{A7962264-8481-478F-B9A1-20C9CC19502C}" type="parTrans" cxnId="{BDE5CA5B-0A38-4F63-8A06-C4B6350A565F}">
      <dgm:prSet/>
      <dgm:spPr/>
      <dgm:t>
        <a:bodyPr/>
        <a:lstStyle/>
        <a:p>
          <a:pPr algn="just"/>
          <a:endParaRPr lang="es-ES" sz="1800" i="1">
            <a:latin typeface="+mn-lt"/>
          </a:endParaRPr>
        </a:p>
      </dgm:t>
    </dgm:pt>
    <dgm:pt modelId="{133566DE-CEE8-4A27-83FC-E4C9D28B2260}" type="pres">
      <dgm:prSet presAssocID="{CE0AC264-F017-4772-B7A9-5151DDF94619}" presName="linearFlow" presStyleCnt="0">
        <dgm:presLayoutVars>
          <dgm:resizeHandles val="exact"/>
        </dgm:presLayoutVars>
      </dgm:prSet>
      <dgm:spPr/>
    </dgm:pt>
    <dgm:pt modelId="{8463D4CF-68AD-401A-81C6-7EBD183C4057}" type="pres">
      <dgm:prSet presAssocID="{8E3D5EB7-31AC-42D2-B0BF-7E5B2236B00C}" presName="node" presStyleLbl="node1" presStyleIdx="0" presStyleCnt="3" custScaleX="210525" custLinFactNeighborX="-472" custLinFactNeighborY="12737">
        <dgm:presLayoutVars>
          <dgm:bulletEnabled val="1"/>
        </dgm:presLayoutVars>
      </dgm:prSet>
      <dgm:spPr/>
      <dgm:t>
        <a:bodyPr/>
        <a:lstStyle/>
        <a:p>
          <a:endParaRPr lang="es-ES"/>
        </a:p>
      </dgm:t>
    </dgm:pt>
    <dgm:pt modelId="{3F111CCD-2C54-4B7B-9554-06BF0165B2BE}" type="pres">
      <dgm:prSet presAssocID="{2FF0187C-0278-4721-9ED0-F704D4BA9CB0}" presName="sibTrans" presStyleLbl="sibTrans2D1" presStyleIdx="0" presStyleCnt="2"/>
      <dgm:spPr/>
      <dgm:t>
        <a:bodyPr/>
        <a:lstStyle/>
        <a:p>
          <a:endParaRPr lang="es-ES_tradnl"/>
        </a:p>
      </dgm:t>
    </dgm:pt>
    <dgm:pt modelId="{C113D211-2A8A-4D06-864A-A05524196D19}" type="pres">
      <dgm:prSet presAssocID="{2FF0187C-0278-4721-9ED0-F704D4BA9CB0}" presName="connectorText" presStyleLbl="sibTrans2D1" presStyleIdx="0" presStyleCnt="2"/>
      <dgm:spPr/>
      <dgm:t>
        <a:bodyPr/>
        <a:lstStyle/>
        <a:p>
          <a:endParaRPr lang="es-ES_tradnl"/>
        </a:p>
      </dgm:t>
    </dgm:pt>
    <dgm:pt modelId="{E7BC9B3C-4653-4097-AD57-0AC4634CA000}" type="pres">
      <dgm:prSet presAssocID="{A1ED476D-518B-4E04-B546-D1E6B3DF1771}" presName="node" presStyleLbl="node1" presStyleIdx="1" presStyleCnt="3" custScaleX="210525">
        <dgm:presLayoutVars>
          <dgm:bulletEnabled val="1"/>
        </dgm:presLayoutVars>
      </dgm:prSet>
      <dgm:spPr/>
      <dgm:t>
        <a:bodyPr/>
        <a:lstStyle/>
        <a:p>
          <a:endParaRPr lang="es-ES"/>
        </a:p>
      </dgm:t>
    </dgm:pt>
    <dgm:pt modelId="{BB3A00FF-2E18-4840-9B70-6F6FDED80E73}" type="pres">
      <dgm:prSet presAssocID="{FEE753F4-B55C-4094-927E-22B1C8960E2C}" presName="sibTrans" presStyleLbl="sibTrans2D1" presStyleIdx="1" presStyleCnt="2"/>
      <dgm:spPr/>
      <dgm:t>
        <a:bodyPr/>
        <a:lstStyle/>
        <a:p>
          <a:endParaRPr lang="es-ES_tradnl"/>
        </a:p>
      </dgm:t>
    </dgm:pt>
    <dgm:pt modelId="{C47E57D5-6338-4608-9869-740B2FF67064}" type="pres">
      <dgm:prSet presAssocID="{FEE753F4-B55C-4094-927E-22B1C8960E2C}" presName="connectorText" presStyleLbl="sibTrans2D1" presStyleIdx="1" presStyleCnt="2"/>
      <dgm:spPr/>
      <dgm:t>
        <a:bodyPr/>
        <a:lstStyle/>
        <a:p>
          <a:endParaRPr lang="es-ES_tradnl"/>
        </a:p>
      </dgm:t>
    </dgm:pt>
    <dgm:pt modelId="{62AC9DC9-CAD3-4742-A488-059B886AE191}" type="pres">
      <dgm:prSet presAssocID="{2549C047-5B60-4D7D-B639-FEF65CF9D154}" presName="node" presStyleLbl="node1" presStyleIdx="2" presStyleCnt="3" custScaleX="215498">
        <dgm:presLayoutVars>
          <dgm:bulletEnabled val="1"/>
        </dgm:presLayoutVars>
      </dgm:prSet>
      <dgm:spPr/>
      <dgm:t>
        <a:bodyPr/>
        <a:lstStyle/>
        <a:p>
          <a:endParaRPr lang="es-ES"/>
        </a:p>
      </dgm:t>
    </dgm:pt>
  </dgm:ptLst>
  <dgm:cxnLst>
    <dgm:cxn modelId="{BDE5CA5B-0A38-4F63-8A06-C4B6350A565F}" srcId="{CE0AC264-F017-4772-B7A9-5151DDF94619}" destId="{2549C047-5B60-4D7D-B639-FEF65CF9D154}" srcOrd="2" destOrd="0" parTransId="{A7962264-8481-478F-B9A1-20C9CC19502C}" sibTransId="{56844DCC-4CA2-4CA8-8B2A-53DAD1EB3E9D}"/>
    <dgm:cxn modelId="{A48B445D-4C62-4DCE-B29E-8E96B08A26D9}" type="presOf" srcId="{FEE753F4-B55C-4094-927E-22B1C8960E2C}" destId="{C47E57D5-6338-4608-9869-740B2FF67064}" srcOrd="1" destOrd="0" presId="urn:microsoft.com/office/officeart/2005/8/layout/process2"/>
    <dgm:cxn modelId="{1957CF8D-8F82-4903-84A0-A26FD461824C}" type="presOf" srcId="{A1ED476D-518B-4E04-B546-D1E6B3DF1771}" destId="{E7BC9B3C-4653-4097-AD57-0AC4634CA000}" srcOrd="0" destOrd="0" presId="urn:microsoft.com/office/officeart/2005/8/layout/process2"/>
    <dgm:cxn modelId="{CAE7D5FC-BC20-45EF-83FC-F1941AB7B3EB}" srcId="{CE0AC264-F017-4772-B7A9-5151DDF94619}" destId="{A1ED476D-518B-4E04-B546-D1E6B3DF1771}" srcOrd="1" destOrd="0" parTransId="{01B16DE4-E7CB-4886-861A-5431C7B044E2}" sibTransId="{FEE753F4-B55C-4094-927E-22B1C8960E2C}"/>
    <dgm:cxn modelId="{3887E1B5-C1C4-4B6A-B568-B038D413BFDC}" type="presOf" srcId="{2FF0187C-0278-4721-9ED0-F704D4BA9CB0}" destId="{3F111CCD-2C54-4B7B-9554-06BF0165B2BE}" srcOrd="0" destOrd="0" presId="urn:microsoft.com/office/officeart/2005/8/layout/process2"/>
    <dgm:cxn modelId="{1A4C0601-3356-4CF7-B2B3-FFAA2140E785}" type="presOf" srcId="{CE0AC264-F017-4772-B7A9-5151DDF94619}" destId="{133566DE-CEE8-4A27-83FC-E4C9D28B2260}" srcOrd="0" destOrd="0" presId="urn:microsoft.com/office/officeart/2005/8/layout/process2"/>
    <dgm:cxn modelId="{4F220C8B-5B96-4BA9-8D3E-F5AB06CC9215}" type="presOf" srcId="{8E3D5EB7-31AC-42D2-B0BF-7E5B2236B00C}" destId="{8463D4CF-68AD-401A-81C6-7EBD183C4057}" srcOrd="0" destOrd="0" presId="urn:microsoft.com/office/officeart/2005/8/layout/process2"/>
    <dgm:cxn modelId="{FDB49772-2B1C-4A40-A0B6-0621A60F6E5B}" type="presOf" srcId="{2FF0187C-0278-4721-9ED0-F704D4BA9CB0}" destId="{C113D211-2A8A-4D06-864A-A05524196D19}" srcOrd="1" destOrd="0" presId="urn:microsoft.com/office/officeart/2005/8/layout/process2"/>
    <dgm:cxn modelId="{2185208D-D43A-44D2-A551-A4900A3ABADB}" srcId="{CE0AC264-F017-4772-B7A9-5151DDF94619}" destId="{8E3D5EB7-31AC-42D2-B0BF-7E5B2236B00C}" srcOrd="0" destOrd="0" parTransId="{FF9231BA-C06D-4251-B363-C010EEC77B63}" sibTransId="{2FF0187C-0278-4721-9ED0-F704D4BA9CB0}"/>
    <dgm:cxn modelId="{E7BB855D-EBAF-4385-841D-4D78A666F117}" type="presOf" srcId="{FEE753F4-B55C-4094-927E-22B1C8960E2C}" destId="{BB3A00FF-2E18-4840-9B70-6F6FDED80E73}" srcOrd="0" destOrd="0" presId="urn:microsoft.com/office/officeart/2005/8/layout/process2"/>
    <dgm:cxn modelId="{82167085-B409-43D9-9D35-156A73FCB461}" type="presOf" srcId="{2549C047-5B60-4D7D-B639-FEF65CF9D154}" destId="{62AC9DC9-CAD3-4742-A488-059B886AE191}" srcOrd="0" destOrd="0" presId="urn:microsoft.com/office/officeart/2005/8/layout/process2"/>
    <dgm:cxn modelId="{81EF396C-6C1D-46D5-8454-6B2BD0733931}" type="presParOf" srcId="{133566DE-CEE8-4A27-83FC-E4C9D28B2260}" destId="{8463D4CF-68AD-401A-81C6-7EBD183C4057}" srcOrd="0" destOrd="0" presId="urn:microsoft.com/office/officeart/2005/8/layout/process2"/>
    <dgm:cxn modelId="{13FCF090-60C2-4B71-81A3-6061626B48FB}" type="presParOf" srcId="{133566DE-CEE8-4A27-83FC-E4C9D28B2260}" destId="{3F111CCD-2C54-4B7B-9554-06BF0165B2BE}" srcOrd="1" destOrd="0" presId="urn:microsoft.com/office/officeart/2005/8/layout/process2"/>
    <dgm:cxn modelId="{9AFF82F0-66C7-4D67-87E3-5BF65C15244E}" type="presParOf" srcId="{3F111CCD-2C54-4B7B-9554-06BF0165B2BE}" destId="{C113D211-2A8A-4D06-864A-A05524196D19}" srcOrd="0" destOrd="0" presId="urn:microsoft.com/office/officeart/2005/8/layout/process2"/>
    <dgm:cxn modelId="{ABDBB0CC-E9BE-4915-B57D-CB0B54E14C5E}" type="presParOf" srcId="{133566DE-CEE8-4A27-83FC-E4C9D28B2260}" destId="{E7BC9B3C-4653-4097-AD57-0AC4634CA000}" srcOrd="2" destOrd="0" presId="urn:microsoft.com/office/officeart/2005/8/layout/process2"/>
    <dgm:cxn modelId="{4394748C-5786-4045-9EF0-3BF1E02A934D}" type="presParOf" srcId="{133566DE-CEE8-4A27-83FC-E4C9D28B2260}" destId="{BB3A00FF-2E18-4840-9B70-6F6FDED80E73}" srcOrd="3" destOrd="0" presId="urn:microsoft.com/office/officeart/2005/8/layout/process2"/>
    <dgm:cxn modelId="{05AB89F9-7B66-49D3-AC28-66C1AE158297}" type="presParOf" srcId="{BB3A00FF-2E18-4840-9B70-6F6FDED80E73}" destId="{C47E57D5-6338-4608-9869-740B2FF67064}" srcOrd="0" destOrd="0" presId="urn:microsoft.com/office/officeart/2005/8/layout/process2"/>
    <dgm:cxn modelId="{081DD1C7-FFD0-4B8C-979D-8B8B565CB1CD}" type="presParOf" srcId="{133566DE-CEE8-4A27-83FC-E4C9D28B2260}" destId="{62AC9DC9-CAD3-4742-A488-059B886AE19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67602-D25C-40C1-9B7B-B00D1C72E356}">
      <dsp:nvSpPr>
        <dsp:cNvPr id="0" name=""/>
        <dsp:cNvSpPr/>
      </dsp:nvSpPr>
      <dsp:spPr>
        <a:xfrm>
          <a:off x="1385459" y="-31770"/>
          <a:ext cx="5221969" cy="5221969"/>
        </a:xfrm>
        <a:prstGeom prst="circularArrow">
          <a:avLst>
            <a:gd name="adj1" fmla="val 5544"/>
            <a:gd name="adj2" fmla="val 330680"/>
            <a:gd name="adj3" fmla="val 13770530"/>
            <a:gd name="adj4" fmla="val 1738924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DACFB-F850-437E-951F-C35AF3119805}">
      <dsp:nvSpPr>
        <dsp:cNvPr id="0" name=""/>
        <dsp:cNvSpPr/>
      </dsp:nvSpPr>
      <dsp:spPr>
        <a:xfrm>
          <a:off x="2770971" y="1348"/>
          <a:ext cx="2450944" cy="1225472"/>
        </a:xfrm>
        <a:prstGeom prst="roundRect">
          <a:avLst/>
        </a:prstGeom>
        <a:solidFill>
          <a:schemeClr val="accent1">
            <a:hueOff val="0"/>
            <a:satOff val="0"/>
            <a:lumOff val="0"/>
            <a:alphaOff val="0"/>
          </a:schemeClr>
        </a:solidFill>
        <a:ln w="25400"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1" kern="1200" noProof="0" dirty="0" smtClean="0">
              <a:solidFill>
                <a:schemeClr val="bg1"/>
              </a:solidFill>
              <a:latin typeface="Gill Sans MT" pitchFamily="34" charset="0"/>
              <a:cs typeface="Times New Roman" pitchFamily="18" charset="0"/>
            </a:rPr>
            <a:t>International legal framework for the protection of  the rights of migrant workers</a:t>
          </a:r>
          <a:endParaRPr lang="en-GB" sz="1400" i="1" kern="1200" noProof="0" dirty="0"/>
        </a:p>
      </dsp:txBody>
      <dsp:txXfrm>
        <a:off x="2830794" y="61171"/>
        <a:ext cx="2331298" cy="1105826"/>
      </dsp:txXfrm>
    </dsp:sp>
    <dsp:sp modelId="{43075D8B-6302-4572-AE6E-C52019A473F3}">
      <dsp:nvSpPr>
        <dsp:cNvPr id="0" name=""/>
        <dsp:cNvSpPr/>
      </dsp:nvSpPr>
      <dsp:spPr>
        <a:xfrm>
          <a:off x="4888834" y="1540066"/>
          <a:ext cx="2450944" cy="1225472"/>
        </a:xfrm>
        <a:prstGeom prst="roundRect">
          <a:avLst/>
        </a:prstGeom>
        <a:solidFill>
          <a:srgbClr val="DE3C8D"/>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1" kern="1200" noProof="0" dirty="0" smtClean="0"/>
            <a:t>Designing and implementing explicit policies for the protection of migrant workers</a:t>
          </a:r>
          <a:endParaRPr lang="en-GB" sz="1400" b="1" i="1" kern="1200" noProof="0" dirty="0"/>
        </a:p>
      </dsp:txBody>
      <dsp:txXfrm>
        <a:off x="4948657" y="1599889"/>
        <a:ext cx="2331298" cy="1105826"/>
      </dsp:txXfrm>
    </dsp:sp>
    <dsp:sp modelId="{53EBCD4B-B853-4B1E-A6B9-4C6BBAE9E247}">
      <dsp:nvSpPr>
        <dsp:cNvPr id="0" name=""/>
        <dsp:cNvSpPr/>
      </dsp:nvSpPr>
      <dsp:spPr>
        <a:xfrm>
          <a:off x="4079882" y="4029762"/>
          <a:ext cx="2450944" cy="1225472"/>
        </a:xfrm>
        <a:prstGeom prst="roundRect">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1" kern="1200" noProof="0" dirty="0" smtClean="0"/>
            <a:t> Basic considerations for the design and implementation of policies and actions to protect the rights of migrant workers</a:t>
          </a:r>
          <a:endParaRPr lang="en-GB" sz="1400" b="1" i="1" kern="1200" noProof="0" dirty="0"/>
        </a:p>
      </dsp:txBody>
      <dsp:txXfrm>
        <a:off x="4139705" y="4089585"/>
        <a:ext cx="2331298" cy="1105826"/>
      </dsp:txXfrm>
    </dsp:sp>
    <dsp:sp modelId="{D47B7396-478F-456D-B392-886FA900C3F9}">
      <dsp:nvSpPr>
        <dsp:cNvPr id="0" name=""/>
        <dsp:cNvSpPr/>
      </dsp:nvSpPr>
      <dsp:spPr>
        <a:xfrm>
          <a:off x="1462060" y="4029762"/>
          <a:ext cx="2450944" cy="1225472"/>
        </a:xfrm>
        <a:prstGeom prst="round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1" kern="1200" noProof="0" dirty="0" smtClean="0">
              <a:solidFill>
                <a:schemeClr val="bg1"/>
              </a:solidFill>
              <a:latin typeface="Gill Sans MT" pitchFamily="34" charset="0"/>
              <a:cs typeface="Times New Roman" pitchFamily="18" charset="0"/>
            </a:rPr>
            <a:t>Experiences of protecting migrant workers in the consular sphere:  policy options for countries of origin</a:t>
          </a:r>
          <a:endParaRPr lang="en-GB" sz="1400" i="1" kern="1200" noProof="0" dirty="0"/>
        </a:p>
      </dsp:txBody>
      <dsp:txXfrm>
        <a:off x="1521883" y="4089585"/>
        <a:ext cx="2331298" cy="1105826"/>
      </dsp:txXfrm>
    </dsp:sp>
    <dsp:sp modelId="{AF9BA816-8AD1-4700-B4BA-B8A096E2420E}">
      <dsp:nvSpPr>
        <dsp:cNvPr id="0" name=""/>
        <dsp:cNvSpPr/>
      </dsp:nvSpPr>
      <dsp:spPr>
        <a:xfrm>
          <a:off x="653109" y="1540066"/>
          <a:ext cx="2450944" cy="1225472"/>
        </a:xfrm>
        <a:prstGeom prst="roundRect">
          <a:avLst/>
        </a:prstGeom>
        <a:solidFill>
          <a:srgbClr val="45DFB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1" kern="1200" noProof="0" dirty="0" smtClean="0">
              <a:solidFill>
                <a:schemeClr val="bg1"/>
              </a:solidFill>
              <a:latin typeface="Gill Sans MT" pitchFamily="34" charset="0"/>
              <a:cs typeface="Times New Roman" pitchFamily="18" charset="0"/>
            </a:rPr>
            <a:t>Experiences of protecting migrant workers under inter-institutional cooperation schemes:  policy options for countries of destination</a:t>
          </a:r>
          <a:endParaRPr lang="es-ES" sz="1400" b="0" i="1" kern="1200" dirty="0"/>
        </a:p>
      </dsp:txBody>
      <dsp:txXfrm>
        <a:off x="712932" y="1599889"/>
        <a:ext cx="2331298" cy="1105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9D208-1530-49BE-932F-1FBC051E786F}">
      <dsp:nvSpPr>
        <dsp:cNvPr id="0" name=""/>
        <dsp:cNvSpPr/>
      </dsp:nvSpPr>
      <dsp:spPr>
        <a:xfrm rot="16200000">
          <a:off x="-59993" y="121372"/>
          <a:ext cx="3888416" cy="3645686"/>
        </a:xfrm>
        <a:prstGeom prst="downArrow">
          <a:avLst>
            <a:gd name="adj1" fmla="val 50000"/>
            <a:gd name="adj2" fmla="val 35000"/>
          </a:avLst>
        </a:prstGeom>
        <a:solidFill>
          <a:srgbClr val="7030A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GB" sz="2000" b="1" i="1" kern="1200" noProof="0" dirty="0" smtClean="0">
              <a:solidFill>
                <a:schemeClr val="tx1"/>
              </a:solidFill>
            </a:rPr>
            <a:t>GROUP 1:</a:t>
          </a:r>
        </a:p>
        <a:p>
          <a:pPr lvl="0" algn="r" defTabSz="889000">
            <a:lnSpc>
              <a:spcPct val="90000"/>
            </a:lnSpc>
            <a:spcBef>
              <a:spcPct val="0"/>
            </a:spcBef>
            <a:spcAft>
              <a:spcPct val="35000"/>
            </a:spcAft>
          </a:pPr>
          <a:r>
            <a:rPr lang="en-GB" sz="2000" i="1" kern="1200" noProof="0" dirty="0" smtClean="0">
              <a:solidFill>
                <a:schemeClr val="tx1"/>
              </a:solidFill>
            </a:rPr>
            <a:t>Protecting the labour rights of migrant workers in countries of origin, transit, and destination</a:t>
          </a:r>
        </a:p>
      </dsp:txBody>
      <dsp:txXfrm rot="5400000">
        <a:off x="61373" y="972110"/>
        <a:ext cx="3007691" cy="1944208"/>
      </dsp:txXfrm>
    </dsp:sp>
    <dsp:sp modelId="{59A3519D-4C38-4340-AB35-845435583B7A}">
      <dsp:nvSpPr>
        <dsp:cNvPr id="0" name=""/>
        <dsp:cNvSpPr/>
      </dsp:nvSpPr>
      <dsp:spPr>
        <a:xfrm rot="5400000">
          <a:off x="3903139" y="121372"/>
          <a:ext cx="3645686" cy="3645686"/>
        </a:xfrm>
        <a:prstGeom prst="downArrow">
          <a:avLst>
            <a:gd name="adj1" fmla="val 50000"/>
            <a:gd name="adj2" fmla="val 35000"/>
          </a:avLst>
        </a:prstGeom>
        <a:solidFill>
          <a:srgbClr val="7030A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GB" sz="2000" b="1" i="1" kern="1200" noProof="0" dirty="0" smtClean="0">
              <a:solidFill>
                <a:schemeClr val="tx1"/>
              </a:solidFill>
            </a:rPr>
            <a:t>GROUP 2:</a:t>
          </a:r>
        </a:p>
        <a:p>
          <a:pPr lvl="0" algn="just" defTabSz="889000">
            <a:lnSpc>
              <a:spcPct val="90000"/>
            </a:lnSpc>
            <a:spcBef>
              <a:spcPct val="0"/>
            </a:spcBef>
            <a:spcAft>
              <a:spcPct val="35000"/>
            </a:spcAft>
          </a:pPr>
          <a:r>
            <a:rPr lang="en-GB" sz="2000" i="1" kern="1200" noProof="0" dirty="0" smtClean="0">
              <a:solidFill>
                <a:schemeClr val="tx1"/>
              </a:solidFill>
            </a:rPr>
            <a:t>Policy on preventing trafficking in persons for labour exploitation purposes through consular authorities</a:t>
          </a:r>
        </a:p>
      </dsp:txBody>
      <dsp:txXfrm rot="-5400000">
        <a:off x="4541134" y="1032794"/>
        <a:ext cx="3007691" cy="1822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NI"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70F060-245F-4EE7-B763-03E06A81D5E8}" type="datetimeFigureOut">
              <a:rPr lang="es-NI"/>
              <a:pPr>
                <a:defRPr/>
              </a:pPr>
              <a:t>21/06/2012</a:t>
            </a:fld>
            <a:endParaRPr lang="es-NI"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NI"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NI"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NI"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DCF630-2A08-4BB0-893C-5AB040620B6C}" type="slidenum">
              <a:rPr lang="es-NI"/>
              <a:pPr>
                <a:defRPr/>
              </a:pPr>
              <a:t>‹Nº›</a:t>
            </a:fld>
            <a:endParaRPr lang="es-NI" dirty="0"/>
          </a:p>
        </p:txBody>
      </p:sp>
    </p:spTree>
    <p:extLst>
      <p:ext uri="{BB962C8B-B14F-4D97-AF65-F5344CB8AC3E}">
        <p14:creationId xmlns:p14="http://schemas.microsoft.com/office/powerpoint/2010/main" val="867433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FEA4F9-BFA8-4979-92B3-09952EB8F2D3}" type="slidenum">
              <a:rPr lang="es-NI"/>
              <a:pPr fontAlgn="base">
                <a:spcBef>
                  <a:spcPct val="0"/>
                </a:spcBef>
                <a:spcAft>
                  <a:spcPct val="0"/>
                </a:spcAft>
              </a:pPr>
              <a:t>1</a:t>
            </a:fld>
            <a:endParaRPr lang="es-NI"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8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A01FFE1D-084B-4382-AF04-5D0D80583185}" type="datetime1">
              <a:rPr lang="es-NI"/>
              <a:pPr>
                <a:defRPr/>
              </a:pPr>
              <a:t>21/06/2012</a:t>
            </a:fld>
            <a:endParaRPr lang="es-NI" dirty="0"/>
          </a:p>
        </p:txBody>
      </p:sp>
      <p:sp>
        <p:nvSpPr>
          <p:cNvPr id="7" name="19 Marcador de pie de página"/>
          <p:cNvSpPr>
            <a:spLocks noGrp="1"/>
          </p:cNvSpPr>
          <p:nvPr>
            <p:ph type="ftr" sz="quarter" idx="11"/>
          </p:nvPr>
        </p:nvSpPr>
        <p:spPr/>
        <p:txBody>
          <a:bodyPr/>
          <a:lstStyle>
            <a:lvl1pPr>
              <a:defRPr/>
            </a:lvl1pPr>
            <a:extLst/>
          </a:lstStyle>
          <a:p>
            <a:pPr>
              <a:defRPr/>
            </a:pPr>
            <a:endParaRPr lang="es-NI" dirty="0"/>
          </a:p>
        </p:txBody>
      </p:sp>
      <p:sp>
        <p:nvSpPr>
          <p:cNvPr id="8" name="9 Marcador de número de diapositiva"/>
          <p:cNvSpPr>
            <a:spLocks noGrp="1"/>
          </p:cNvSpPr>
          <p:nvPr>
            <p:ph type="sldNum" sz="quarter" idx="12"/>
          </p:nvPr>
        </p:nvSpPr>
        <p:spPr/>
        <p:txBody>
          <a:bodyPr/>
          <a:lstStyle>
            <a:lvl1pPr>
              <a:defRPr/>
            </a:lvl1pPr>
            <a:extLst/>
          </a:lstStyle>
          <a:p>
            <a:pPr>
              <a:defRPr/>
            </a:pPr>
            <a:fld id="{425381AF-A629-481F-825E-AB5629123C2C}" type="slidenum">
              <a:rPr lang="es-NI"/>
              <a:pPr>
                <a:defRPr/>
              </a:pPr>
              <a:t>‹Nº›</a:t>
            </a:fld>
            <a:endParaRPr lang="es-N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DC12D58E-DEE6-4CAC-90B5-E2F81C2093FE}" type="datetime1">
              <a:rPr lang="es-NI"/>
              <a:pPr>
                <a:defRPr/>
              </a:pPr>
              <a:t>21/06/2012</a:t>
            </a:fld>
            <a:endParaRPr lang="es-NI" dirty="0"/>
          </a:p>
        </p:txBody>
      </p:sp>
      <p:sp>
        <p:nvSpPr>
          <p:cNvPr id="5" name="9 Marcador de pie de página"/>
          <p:cNvSpPr>
            <a:spLocks noGrp="1"/>
          </p:cNvSpPr>
          <p:nvPr>
            <p:ph type="ftr" sz="quarter" idx="11"/>
          </p:nvPr>
        </p:nvSpPr>
        <p:spPr/>
        <p:txBody>
          <a:bodyPr/>
          <a:lstStyle>
            <a:lvl1pPr>
              <a:defRPr/>
            </a:lvl1pPr>
          </a:lstStyle>
          <a:p>
            <a:pPr>
              <a:defRPr/>
            </a:pPr>
            <a:endParaRPr lang="es-NI" dirty="0"/>
          </a:p>
        </p:txBody>
      </p:sp>
      <p:sp>
        <p:nvSpPr>
          <p:cNvPr id="6" name="21 Marcador de número de diapositiva"/>
          <p:cNvSpPr>
            <a:spLocks noGrp="1"/>
          </p:cNvSpPr>
          <p:nvPr>
            <p:ph type="sldNum" sz="quarter" idx="12"/>
          </p:nvPr>
        </p:nvSpPr>
        <p:spPr/>
        <p:txBody>
          <a:bodyPr/>
          <a:lstStyle>
            <a:lvl1pPr>
              <a:defRPr/>
            </a:lvl1pPr>
          </a:lstStyle>
          <a:p>
            <a:pPr>
              <a:defRPr/>
            </a:pPr>
            <a:fld id="{33A22000-B39D-48D9-87A2-86D8615FA01C}" type="slidenum">
              <a:rPr lang="es-NI"/>
              <a:pPr>
                <a:defRPr/>
              </a:pPr>
              <a:t>‹Nº›</a:t>
            </a:fld>
            <a:endParaRPr lang="es-N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25C6210-7DE6-4DFC-8265-EBAF240320C7}" type="datetime1">
              <a:rPr lang="es-NI"/>
              <a:pPr>
                <a:defRPr/>
              </a:pPr>
              <a:t>21/06/2012</a:t>
            </a:fld>
            <a:endParaRPr lang="es-NI" dirty="0"/>
          </a:p>
        </p:txBody>
      </p:sp>
      <p:sp>
        <p:nvSpPr>
          <p:cNvPr id="5" name="9 Marcador de pie de página"/>
          <p:cNvSpPr>
            <a:spLocks noGrp="1"/>
          </p:cNvSpPr>
          <p:nvPr>
            <p:ph type="ftr" sz="quarter" idx="11"/>
          </p:nvPr>
        </p:nvSpPr>
        <p:spPr/>
        <p:txBody>
          <a:bodyPr/>
          <a:lstStyle>
            <a:lvl1pPr>
              <a:defRPr/>
            </a:lvl1pPr>
          </a:lstStyle>
          <a:p>
            <a:pPr>
              <a:defRPr/>
            </a:pPr>
            <a:endParaRPr lang="es-NI" dirty="0"/>
          </a:p>
        </p:txBody>
      </p:sp>
      <p:sp>
        <p:nvSpPr>
          <p:cNvPr id="6" name="21 Marcador de número de diapositiva"/>
          <p:cNvSpPr>
            <a:spLocks noGrp="1"/>
          </p:cNvSpPr>
          <p:nvPr>
            <p:ph type="sldNum" sz="quarter" idx="12"/>
          </p:nvPr>
        </p:nvSpPr>
        <p:spPr/>
        <p:txBody>
          <a:bodyPr/>
          <a:lstStyle>
            <a:lvl1pPr>
              <a:defRPr/>
            </a:lvl1pPr>
          </a:lstStyle>
          <a:p>
            <a:pPr>
              <a:defRPr/>
            </a:pPr>
            <a:fld id="{C593A46A-727B-40EF-8720-12B549A52A8F}" type="slidenum">
              <a:rPr lang="es-NI"/>
              <a:pPr>
                <a:defRPr/>
              </a:pPr>
              <a:t>‹Nº›</a:t>
            </a:fld>
            <a:endParaRPr lang="es-N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3E1C2F34-89C4-4AA4-819D-CBB3B434D187}" type="datetime1">
              <a:rPr lang="es-NI"/>
              <a:pPr>
                <a:defRPr/>
              </a:pPr>
              <a:t>21/06/2012</a:t>
            </a:fld>
            <a:endParaRPr lang="es-NI" dirty="0"/>
          </a:p>
        </p:txBody>
      </p:sp>
      <p:sp>
        <p:nvSpPr>
          <p:cNvPr id="5" name="9 Marcador de pie de página"/>
          <p:cNvSpPr>
            <a:spLocks noGrp="1"/>
          </p:cNvSpPr>
          <p:nvPr>
            <p:ph type="ftr" sz="quarter" idx="11"/>
          </p:nvPr>
        </p:nvSpPr>
        <p:spPr/>
        <p:txBody>
          <a:bodyPr/>
          <a:lstStyle>
            <a:lvl1pPr>
              <a:defRPr/>
            </a:lvl1pPr>
          </a:lstStyle>
          <a:p>
            <a:pPr>
              <a:defRPr/>
            </a:pPr>
            <a:endParaRPr lang="es-NI" dirty="0"/>
          </a:p>
        </p:txBody>
      </p:sp>
      <p:sp>
        <p:nvSpPr>
          <p:cNvPr id="6" name="21 Marcador de número de diapositiva"/>
          <p:cNvSpPr>
            <a:spLocks noGrp="1"/>
          </p:cNvSpPr>
          <p:nvPr>
            <p:ph type="sldNum" sz="quarter" idx="12"/>
          </p:nvPr>
        </p:nvSpPr>
        <p:spPr/>
        <p:txBody>
          <a:bodyPr/>
          <a:lstStyle>
            <a:lvl1pPr>
              <a:defRPr/>
            </a:lvl1pPr>
          </a:lstStyle>
          <a:p>
            <a:pPr>
              <a:defRPr/>
            </a:pPr>
            <a:fld id="{56432735-4F1A-4B51-B8AB-9B9DB2F850B4}" type="slidenum">
              <a:rPr lang="es-NI"/>
              <a:pPr>
                <a:defRPr/>
              </a:pPr>
              <a:t>‹Nº›</a:t>
            </a:fld>
            <a:endParaRPr lang="es-N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9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8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5DC76D39-A509-4D97-B3D8-343F836226C1}" type="datetime1">
              <a:rPr lang="es-NI"/>
              <a:pPr>
                <a:defRPr/>
              </a:pPr>
              <a:t>21/06/2012</a:t>
            </a:fld>
            <a:endParaRPr lang="es-NI" dirty="0"/>
          </a:p>
        </p:txBody>
      </p:sp>
      <p:sp>
        <p:nvSpPr>
          <p:cNvPr id="9" name="4 Marcador de pie de página"/>
          <p:cNvSpPr>
            <a:spLocks noGrp="1"/>
          </p:cNvSpPr>
          <p:nvPr>
            <p:ph type="ftr" sz="quarter" idx="11"/>
          </p:nvPr>
        </p:nvSpPr>
        <p:spPr/>
        <p:txBody>
          <a:bodyPr/>
          <a:lstStyle>
            <a:lvl1pPr>
              <a:defRPr/>
            </a:lvl1pPr>
            <a:extLst/>
          </a:lstStyle>
          <a:p>
            <a:pPr>
              <a:defRPr/>
            </a:pPr>
            <a:endParaRPr lang="es-NI" dirty="0"/>
          </a:p>
        </p:txBody>
      </p:sp>
      <p:sp>
        <p:nvSpPr>
          <p:cNvPr id="10" name="5 Marcador de número de diapositiva"/>
          <p:cNvSpPr>
            <a:spLocks noGrp="1"/>
          </p:cNvSpPr>
          <p:nvPr>
            <p:ph type="sldNum" sz="quarter" idx="12"/>
          </p:nvPr>
        </p:nvSpPr>
        <p:spPr/>
        <p:txBody>
          <a:bodyPr/>
          <a:lstStyle>
            <a:lvl1pPr>
              <a:defRPr/>
            </a:lvl1pPr>
            <a:extLst/>
          </a:lstStyle>
          <a:p>
            <a:pPr>
              <a:defRPr/>
            </a:pPr>
            <a:fld id="{42FFEA6A-E302-4153-B938-EDC077774F1E}" type="slidenum">
              <a:rPr lang="es-NI"/>
              <a:pPr>
                <a:defRPr/>
              </a:pPr>
              <a:t>‹Nº›</a:t>
            </a:fld>
            <a:endParaRPr lang="es-N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ED861334-DF7D-44FC-A8BE-7A6065E2A171}" type="datetime1">
              <a:rPr lang="es-NI"/>
              <a:pPr>
                <a:defRPr/>
              </a:pPr>
              <a:t>21/06/2012</a:t>
            </a:fld>
            <a:endParaRPr lang="es-NI" dirty="0"/>
          </a:p>
        </p:txBody>
      </p:sp>
      <p:sp>
        <p:nvSpPr>
          <p:cNvPr id="6" name="9 Marcador de pie de página"/>
          <p:cNvSpPr>
            <a:spLocks noGrp="1"/>
          </p:cNvSpPr>
          <p:nvPr>
            <p:ph type="ftr" sz="quarter" idx="11"/>
          </p:nvPr>
        </p:nvSpPr>
        <p:spPr/>
        <p:txBody>
          <a:bodyPr/>
          <a:lstStyle>
            <a:lvl1pPr>
              <a:defRPr/>
            </a:lvl1pPr>
          </a:lstStyle>
          <a:p>
            <a:pPr>
              <a:defRPr/>
            </a:pPr>
            <a:endParaRPr lang="es-NI" dirty="0"/>
          </a:p>
        </p:txBody>
      </p:sp>
      <p:sp>
        <p:nvSpPr>
          <p:cNvPr id="7" name="21 Marcador de número de diapositiva"/>
          <p:cNvSpPr>
            <a:spLocks noGrp="1"/>
          </p:cNvSpPr>
          <p:nvPr>
            <p:ph type="sldNum" sz="quarter" idx="12"/>
          </p:nvPr>
        </p:nvSpPr>
        <p:spPr/>
        <p:txBody>
          <a:bodyPr/>
          <a:lstStyle>
            <a:lvl1pPr>
              <a:defRPr/>
            </a:lvl1pPr>
          </a:lstStyle>
          <a:p>
            <a:pPr>
              <a:defRPr/>
            </a:pPr>
            <a:fld id="{345E82A4-D9D7-45F1-8746-4615BDE47D68}" type="slidenum">
              <a:rPr lang="es-NI"/>
              <a:pPr>
                <a:defRPr/>
              </a:pPr>
              <a:t>‹Nº›</a:t>
            </a:fld>
            <a:endParaRPr lang="es-N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A872C02B-695D-43C3-8066-506A136C1A9D}" type="datetime1">
              <a:rPr lang="es-NI"/>
              <a:pPr>
                <a:defRPr/>
              </a:pPr>
              <a:t>21/06/2012</a:t>
            </a:fld>
            <a:endParaRPr lang="es-NI" dirty="0"/>
          </a:p>
        </p:txBody>
      </p:sp>
      <p:sp>
        <p:nvSpPr>
          <p:cNvPr id="8" name="7 Marcador de pie de página"/>
          <p:cNvSpPr>
            <a:spLocks noGrp="1"/>
          </p:cNvSpPr>
          <p:nvPr>
            <p:ph type="ftr" sz="quarter" idx="11"/>
          </p:nvPr>
        </p:nvSpPr>
        <p:spPr/>
        <p:txBody>
          <a:bodyPr/>
          <a:lstStyle>
            <a:lvl1pPr>
              <a:defRPr/>
            </a:lvl1pPr>
            <a:extLst/>
          </a:lstStyle>
          <a:p>
            <a:pPr>
              <a:defRPr/>
            </a:pPr>
            <a:endParaRPr lang="es-NI" dirty="0"/>
          </a:p>
        </p:txBody>
      </p:sp>
      <p:sp>
        <p:nvSpPr>
          <p:cNvPr id="9" name="8 Marcador de número de diapositiva"/>
          <p:cNvSpPr>
            <a:spLocks noGrp="1"/>
          </p:cNvSpPr>
          <p:nvPr>
            <p:ph type="sldNum" sz="quarter" idx="12"/>
          </p:nvPr>
        </p:nvSpPr>
        <p:spPr/>
        <p:txBody>
          <a:bodyPr/>
          <a:lstStyle>
            <a:lvl1pPr>
              <a:defRPr/>
            </a:lvl1pPr>
            <a:extLst/>
          </a:lstStyle>
          <a:p>
            <a:pPr>
              <a:defRPr/>
            </a:pPr>
            <a:fld id="{46223647-8BF2-4022-BF5D-DC92CC4FA7FC}" type="slidenum">
              <a:rPr lang="es-NI"/>
              <a:pPr>
                <a:defRPr/>
              </a:pPr>
              <a:t>‹Nº›</a:t>
            </a:fld>
            <a:endParaRPr lang="es-N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EF6B4C15-D5B4-4F48-A036-3CC2BE8A0C8B}" type="datetime1">
              <a:rPr lang="es-NI"/>
              <a:pPr>
                <a:defRPr/>
              </a:pPr>
              <a:t>21/06/2012</a:t>
            </a:fld>
            <a:endParaRPr lang="es-NI" dirty="0"/>
          </a:p>
        </p:txBody>
      </p:sp>
      <p:sp>
        <p:nvSpPr>
          <p:cNvPr id="4" name="9 Marcador de pie de página"/>
          <p:cNvSpPr>
            <a:spLocks noGrp="1"/>
          </p:cNvSpPr>
          <p:nvPr>
            <p:ph type="ftr" sz="quarter" idx="11"/>
          </p:nvPr>
        </p:nvSpPr>
        <p:spPr/>
        <p:txBody>
          <a:bodyPr/>
          <a:lstStyle>
            <a:lvl1pPr>
              <a:defRPr/>
            </a:lvl1pPr>
          </a:lstStyle>
          <a:p>
            <a:pPr>
              <a:defRPr/>
            </a:pPr>
            <a:endParaRPr lang="es-NI" dirty="0"/>
          </a:p>
        </p:txBody>
      </p:sp>
      <p:sp>
        <p:nvSpPr>
          <p:cNvPr id="5" name="21 Marcador de número de diapositiva"/>
          <p:cNvSpPr>
            <a:spLocks noGrp="1"/>
          </p:cNvSpPr>
          <p:nvPr>
            <p:ph type="sldNum" sz="quarter" idx="12"/>
          </p:nvPr>
        </p:nvSpPr>
        <p:spPr/>
        <p:txBody>
          <a:bodyPr/>
          <a:lstStyle>
            <a:lvl1pPr>
              <a:defRPr/>
            </a:lvl1pPr>
          </a:lstStyle>
          <a:p>
            <a:pPr>
              <a:defRPr/>
            </a:pPr>
            <a:fld id="{BDBB5A73-B9B9-4007-B7DE-434B6E64CC6C}" type="slidenum">
              <a:rPr lang="es-NI"/>
              <a:pPr>
                <a:defRPr/>
              </a:pPr>
              <a:t>‹Nº›</a:t>
            </a:fld>
            <a:endParaRPr lang="es-N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4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5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1 Marcador de fecha"/>
          <p:cNvSpPr>
            <a:spLocks noGrp="1"/>
          </p:cNvSpPr>
          <p:nvPr>
            <p:ph type="dt" sz="half" idx="10"/>
          </p:nvPr>
        </p:nvSpPr>
        <p:spPr/>
        <p:txBody>
          <a:bodyPr/>
          <a:lstStyle>
            <a:lvl1pPr>
              <a:defRPr/>
            </a:lvl1pPr>
            <a:extLst/>
          </a:lstStyle>
          <a:p>
            <a:pPr>
              <a:defRPr/>
            </a:pPr>
            <a:fld id="{3A7C3B62-C58B-4B0E-8322-C509C4D831CD}" type="datetime1">
              <a:rPr lang="es-NI"/>
              <a:pPr>
                <a:defRPr/>
              </a:pPr>
              <a:t>21/06/2012</a:t>
            </a:fld>
            <a:endParaRPr lang="es-NI" dirty="0"/>
          </a:p>
        </p:txBody>
      </p:sp>
      <p:sp>
        <p:nvSpPr>
          <p:cNvPr id="5" name="2 Marcador de pie de página"/>
          <p:cNvSpPr>
            <a:spLocks noGrp="1"/>
          </p:cNvSpPr>
          <p:nvPr>
            <p:ph type="ftr" sz="quarter" idx="11"/>
          </p:nvPr>
        </p:nvSpPr>
        <p:spPr/>
        <p:txBody>
          <a:bodyPr/>
          <a:lstStyle>
            <a:lvl1pPr>
              <a:defRPr/>
            </a:lvl1pPr>
            <a:extLst/>
          </a:lstStyle>
          <a:p>
            <a:pPr>
              <a:defRPr/>
            </a:pPr>
            <a:endParaRPr lang="es-NI" dirty="0"/>
          </a:p>
        </p:txBody>
      </p:sp>
      <p:sp>
        <p:nvSpPr>
          <p:cNvPr id="6" name="3 Marcador de número de diapositiva"/>
          <p:cNvSpPr>
            <a:spLocks noGrp="1"/>
          </p:cNvSpPr>
          <p:nvPr>
            <p:ph type="sldNum" sz="quarter" idx="12"/>
          </p:nvPr>
        </p:nvSpPr>
        <p:spPr/>
        <p:txBody>
          <a:bodyPr/>
          <a:lstStyle>
            <a:lvl1pPr>
              <a:defRPr/>
            </a:lvl1pPr>
            <a:extLst/>
          </a:lstStyle>
          <a:p>
            <a:pPr>
              <a:defRPr/>
            </a:pPr>
            <a:fld id="{89891D39-42E8-49C6-9171-5A51717DBC30}" type="slidenum">
              <a:rPr lang="es-NI"/>
              <a:pPr>
                <a:defRPr/>
              </a:pPr>
              <a:t>‹Nº›</a:t>
            </a:fld>
            <a:endParaRPr lang="es-N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FCF0D7C0-C6E7-4D60-A3DD-9229E3B6EB33}" type="datetime1">
              <a:rPr lang="es-NI"/>
              <a:pPr>
                <a:defRPr/>
              </a:pPr>
              <a:t>21/06/2012</a:t>
            </a:fld>
            <a:endParaRPr lang="es-NI" dirty="0"/>
          </a:p>
        </p:txBody>
      </p:sp>
      <p:sp>
        <p:nvSpPr>
          <p:cNvPr id="6" name="5 Marcador de pie de página"/>
          <p:cNvSpPr>
            <a:spLocks noGrp="1"/>
          </p:cNvSpPr>
          <p:nvPr>
            <p:ph type="ftr" sz="quarter" idx="11"/>
          </p:nvPr>
        </p:nvSpPr>
        <p:spPr/>
        <p:txBody>
          <a:bodyPr/>
          <a:lstStyle>
            <a:lvl1pPr>
              <a:defRPr/>
            </a:lvl1pPr>
            <a:extLst/>
          </a:lstStyle>
          <a:p>
            <a:pPr>
              <a:defRPr/>
            </a:pPr>
            <a:endParaRPr lang="es-NI" dirty="0"/>
          </a:p>
        </p:txBody>
      </p:sp>
      <p:sp>
        <p:nvSpPr>
          <p:cNvPr id="7" name="6 Marcador de número de diapositiva"/>
          <p:cNvSpPr>
            <a:spLocks noGrp="1"/>
          </p:cNvSpPr>
          <p:nvPr>
            <p:ph type="sldNum" sz="quarter" idx="12"/>
          </p:nvPr>
        </p:nvSpPr>
        <p:spPr/>
        <p:txBody>
          <a:bodyPr/>
          <a:lstStyle>
            <a:lvl1pPr>
              <a:defRPr/>
            </a:lvl1pPr>
            <a:extLst/>
          </a:lstStyle>
          <a:p>
            <a:pPr>
              <a:defRPr/>
            </a:pPr>
            <a:fld id="{301697F1-EC37-467C-875F-5EAF39BB717D}" type="slidenum">
              <a:rPr lang="es-NI"/>
              <a:pPr>
                <a:defRPr/>
              </a:pPr>
              <a:t>‹Nº›</a:t>
            </a:fld>
            <a:endParaRPr lang="es-N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7 Rectángulo"/>
          <p:cNvGrpSpPr>
            <a:grpSpLocks/>
          </p:cNvGrpSpPr>
          <p:nvPr/>
        </p:nvGrpSpPr>
        <p:grpSpPr bwMode="auto">
          <a:xfrm>
            <a:off x="646113" y="969963"/>
            <a:ext cx="4803775" cy="4802187"/>
            <a:chOff x="407" y="611"/>
            <a:chExt cx="3026" cy="3025"/>
          </a:xfrm>
        </p:grpSpPr>
        <p:pic>
          <p:nvPicPr>
            <p:cNvPr id="6" name="7 Rectángulo"/>
            <p:cNvPicPr>
              <a:picLocks noChangeArrowheads="1"/>
            </p:cNvPicPr>
            <p:nvPr/>
          </p:nvPicPr>
          <p:blipFill>
            <a:blip r:embed="rId2"/>
            <a:srcRect/>
            <a:stretch>
              <a:fillRect/>
            </a:stretch>
          </p:blipFill>
          <p:spPr bwMode="auto">
            <a:xfrm>
              <a:off x="407" y="611"/>
              <a:ext cx="3026" cy="3025"/>
            </a:xfrm>
            <a:prstGeom prst="rect">
              <a:avLst/>
            </a:prstGeom>
            <a:noFill/>
          </p:spPr>
        </p:pic>
        <p:sp>
          <p:nvSpPr>
            <p:cNvPr id="7" name="Text Box 3"/>
            <p:cNvSpPr txBox="1">
              <a:spLocks noChangeArrowheads="1"/>
            </p:cNvSpPr>
            <p:nvPr/>
          </p:nvSpPr>
          <p:spPr bwMode="auto">
            <a:xfrm>
              <a:off x="480" y="672"/>
              <a:ext cx="2880" cy="2880"/>
            </a:xfrm>
            <a:prstGeom prst="rect">
              <a:avLst/>
            </a:prstGeom>
            <a:noFill/>
            <a:ln w="9525">
              <a:noFill/>
              <a:miter lim="800000"/>
              <a:headEnd/>
              <a:tailEnd/>
            </a:ln>
          </p:spPr>
          <p:txBody>
            <a:bodyPr tIns="274320"/>
            <a:lstStyle/>
            <a:p>
              <a:pPr indent="-282575">
                <a:lnSpc>
                  <a:spcPts val="3000"/>
                </a:lnSpc>
                <a:spcBef>
                  <a:spcPts val="600"/>
                </a:spcBef>
                <a:buClr>
                  <a:schemeClr val="accent1"/>
                </a:buClr>
                <a:buSzPct val="80000"/>
                <a:buFont typeface="Wingdings 2" pitchFamily="18" charset="2"/>
                <a:buNone/>
              </a:pPr>
              <a:endParaRPr lang="en-US" sz="3200" dirty="0">
                <a:latin typeface="Gill Sans MT" pitchFamily="34" charset="0"/>
              </a:endParaRPr>
            </a:p>
          </p:txBody>
        </p:sp>
      </p:grpSp>
      <p:sp>
        <p:nvSpPr>
          <p:cNvPr id="8" name="8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9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4 Marcador de fecha"/>
          <p:cNvSpPr>
            <a:spLocks noGrp="1"/>
          </p:cNvSpPr>
          <p:nvPr>
            <p:ph type="dt" sz="half" idx="10"/>
          </p:nvPr>
        </p:nvSpPr>
        <p:spPr/>
        <p:txBody>
          <a:bodyPr/>
          <a:lstStyle>
            <a:lvl1pPr>
              <a:defRPr/>
            </a:lvl1pPr>
            <a:extLst/>
          </a:lstStyle>
          <a:p>
            <a:pPr>
              <a:defRPr/>
            </a:pPr>
            <a:fld id="{E052A052-A979-4B6F-B871-CF8CF7195242}" type="datetime1">
              <a:rPr lang="es-NI"/>
              <a:pPr>
                <a:defRPr/>
              </a:pPr>
              <a:t>21/06/2012</a:t>
            </a:fld>
            <a:endParaRPr lang="es-NI" dirty="0"/>
          </a:p>
        </p:txBody>
      </p:sp>
      <p:sp>
        <p:nvSpPr>
          <p:cNvPr id="11" name="5 Marcador de pie de página"/>
          <p:cNvSpPr>
            <a:spLocks noGrp="1"/>
          </p:cNvSpPr>
          <p:nvPr>
            <p:ph type="ftr" sz="quarter" idx="11"/>
          </p:nvPr>
        </p:nvSpPr>
        <p:spPr/>
        <p:txBody>
          <a:bodyPr/>
          <a:lstStyle>
            <a:lvl1pPr>
              <a:defRPr/>
            </a:lvl1pPr>
            <a:extLst/>
          </a:lstStyle>
          <a:p>
            <a:pPr>
              <a:defRPr/>
            </a:pPr>
            <a:endParaRPr lang="es-NI" dirty="0"/>
          </a:p>
        </p:txBody>
      </p:sp>
      <p:sp>
        <p:nvSpPr>
          <p:cNvPr id="12" name="6 Marcador de número de diapositiva"/>
          <p:cNvSpPr>
            <a:spLocks noGrp="1"/>
          </p:cNvSpPr>
          <p:nvPr>
            <p:ph type="sldNum" sz="quarter" idx="12"/>
          </p:nvPr>
        </p:nvSpPr>
        <p:spPr/>
        <p:txBody>
          <a:bodyPr/>
          <a:lstStyle>
            <a:lvl1pPr>
              <a:defRPr/>
            </a:lvl1pPr>
            <a:extLst/>
          </a:lstStyle>
          <a:p>
            <a:pPr>
              <a:defRPr/>
            </a:pPr>
            <a:fld id="{7549154C-D987-4446-B796-1C76936A2042}" type="slidenum">
              <a:rPr lang="es-NI"/>
              <a:pPr>
                <a:defRPr/>
              </a:pPr>
              <a:t>‹Nº›</a:t>
            </a:fld>
            <a:endParaRPr lang="es-N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E5A7411A-6670-4E77-BDBC-CAB9F2DA9A35}" type="datetime1">
              <a:rPr lang="es-NI"/>
              <a:pPr>
                <a:defRPr/>
              </a:pPr>
              <a:t>21/06/2012</a:t>
            </a:fld>
            <a:endParaRPr lang="es-NI"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s-NI" dirty="0"/>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CADD8000-9749-4E9D-8D43-10730153F54C}" type="slidenum">
              <a:rPr lang="es-NI"/>
              <a:pPr>
                <a:defRPr/>
              </a:pPr>
              <a:t>‹Nº›</a:t>
            </a:fld>
            <a:endParaRPr lang="es-NI" dirty="0"/>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1" r:id="rId2"/>
    <p:sldLayoutId id="2147483817" r:id="rId3"/>
    <p:sldLayoutId id="2147483812" r:id="rId4"/>
    <p:sldLayoutId id="2147483818" r:id="rId5"/>
    <p:sldLayoutId id="2147483813" r:id="rId6"/>
    <p:sldLayoutId id="2147483819" r:id="rId7"/>
    <p:sldLayoutId id="2147483820" r:id="rId8"/>
    <p:sldLayoutId id="2147483821" r:id="rId9"/>
    <p:sldLayoutId id="2147483814" r:id="rId10"/>
    <p:sldLayoutId id="2147483815" r:id="rId11"/>
  </p:sldLayoutIdLst>
  <p:hf hdr="0" ftr="0" dt="0"/>
  <p:txStyles>
    <p:titleStyle>
      <a:lvl1pPr algn="l" rtl="0" fontAlgn="base">
        <a:spcBef>
          <a:spcPct val="0"/>
        </a:spcBef>
        <a:spcAft>
          <a:spcPct val="0"/>
        </a:spcAft>
        <a:defRPr sz="4300" kern="1200">
          <a:solidFill>
            <a:srgbClr val="5F688B"/>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F688B"/>
          </a:solidFill>
          <a:latin typeface="Gill Sans MT" pitchFamily="34" charset="0"/>
        </a:defRPr>
      </a:lvl2pPr>
      <a:lvl3pPr algn="l" rtl="0" fontAlgn="base">
        <a:spcBef>
          <a:spcPct val="0"/>
        </a:spcBef>
        <a:spcAft>
          <a:spcPct val="0"/>
        </a:spcAft>
        <a:defRPr sz="4300">
          <a:solidFill>
            <a:srgbClr val="5F688B"/>
          </a:solidFill>
          <a:latin typeface="Gill Sans MT" pitchFamily="34" charset="0"/>
        </a:defRPr>
      </a:lvl3pPr>
      <a:lvl4pPr algn="l" rtl="0" fontAlgn="base">
        <a:spcBef>
          <a:spcPct val="0"/>
        </a:spcBef>
        <a:spcAft>
          <a:spcPct val="0"/>
        </a:spcAft>
        <a:defRPr sz="4300">
          <a:solidFill>
            <a:srgbClr val="5F688B"/>
          </a:solidFill>
          <a:latin typeface="Gill Sans MT" pitchFamily="34" charset="0"/>
        </a:defRPr>
      </a:lvl4pPr>
      <a:lvl5pPr algn="l" rtl="0" fontAlgn="base">
        <a:spcBef>
          <a:spcPct val="0"/>
        </a:spcBef>
        <a:spcAft>
          <a:spcPct val="0"/>
        </a:spcAft>
        <a:defRPr sz="4300">
          <a:solidFill>
            <a:srgbClr val="5F688B"/>
          </a:solidFill>
          <a:latin typeface="Gill Sans MT" pitchFamily="34" charset="0"/>
        </a:defRPr>
      </a:lvl5pPr>
      <a:lvl6pPr marL="457200" algn="l" rtl="0" fontAlgn="base">
        <a:spcBef>
          <a:spcPct val="0"/>
        </a:spcBef>
        <a:spcAft>
          <a:spcPct val="0"/>
        </a:spcAft>
        <a:defRPr sz="4300">
          <a:solidFill>
            <a:srgbClr val="5F688B"/>
          </a:solidFill>
          <a:latin typeface="Gill Sans MT" pitchFamily="34" charset="0"/>
        </a:defRPr>
      </a:lvl6pPr>
      <a:lvl7pPr marL="914400" algn="l" rtl="0" fontAlgn="base">
        <a:spcBef>
          <a:spcPct val="0"/>
        </a:spcBef>
        <a:spcAft>
          <a:spcPct val="0"/>
        </a:spcAft>
        <a:defRPr sz="4300">
          <a:solidFill>
            <a:srgbClr val="5F688B"/>
          </a:solidFill>
          <a:latin typeface="Gill Sans MT" pitchFamily="34" charset="0"/>
        </a:defRPr>
      </a:lvl7pPr>
      <a:lvl8pPr marL="1371600" algn="l" rtl="0" fontAlgn="base">
        <a:spcBef>
          <a:spcPct val="0"/>
        </a:spcBef>
        <a:spcAft>
          <a:spcPct val="0"/>
        </a:spcAft>
        <a:defRPr sz="4300">
          <a:solidFill>
            <a:srgbClr val="5F688B"/>
          </a:solidFill>
          <a:latin typeface="Gill Sans MT" pitchFamily="34" charset="0"/>
        </a:defRPr>
      </a:lvl8pPr>
      <a:lvl9pPr marL="1828800" algn="l" rtl="0" fontAlgn="base">
        <a:spcBef>
          <a:spcPct val="0"/>
        </a:spcBef>
        <a:spcAft>
          <a:spcPct val="0"/>
        </a:spcAft>
        <a:defRPr sz="4300">
          <a:solidFill>
            <a:srgbClr val="5F688B"/>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8CADA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C7B7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ctrTitle"/>
          </p:nvPr>
        </p:nvSpPr>
        <p:spPr bwMode="auto">
          <a:xfrm>
            <a:off x="827088" y="1052513"/>
            <a:ext cx="7772400" cy="1152525"/>
          </a:xfrm>
        </p:spPr>
        <p:txBody>
          <a:bodyPr vert="horz" wrap="square" lIns="91440" tIns="45720" rIns="91440" bIns="45720" numCol="1" anchorCtr="0" compatLnSpc="1">
            <a:prstTxWarp prst="textNoShape">
              <a:avLst/>
            </a:prstTxWarp>
          </a:bodyPr>
          <a:lstStyle/>
          <a:p>
            <a:pPr algn="ctr"/>
            <a:r>
              <a:rPr lang="en-GB" sz="3200" b="1" dirty="0" smtClean="0">
                <a:solidFill>
                  <a:schemeClr val="tx1"/>
                </a:solidFill>
                <a:effectLst/>
                <a:latin typeface="ShelleyAllegro BT"/>
              </a:rPr>
              <a:t>Ministry </a:t>
            </a:r>
            <a:r>
              <a:rPr lang="en-GB" sz="3200" b="1" dirty="0" smtClean="0">
                <a:solidFill>
                  <a:schemeClr val="tx1"/>
                </a:solidFill>
                <a:effectLst/>
                <a:latin typeface="ShelleyAllegro BT"/>
              </a:rPr>
              <a:t>of Foreign Affairs</a:t>
            </a:r>
            <a:br>
              <a:rPr lang="en-GB" sz="3200" b="1" dirty="0" smtClean="0">
                <a:solidFill>
                  <a:schemeClr val="tx1"/>
                </a:solidFill>
                <a:effectLst/>
                <a:latin typeface="ShelleyAllegro BT"/>
              </a:rPr>
            </a:br>
            <a:r>
              <a:rPr lang="en-GB" sz="3200" b="1" dirty="0" smtClean="0">
                <a:solidFill>
                  <a:schemeClr val="tx1"/>
                </a:solidFill>
                <a:effectLst/>
                <a:latin typeface="ShelleyAllegro BT"/>
              </a:rPr>
              <a:t>General Consular Directorate</a:t>
            </a:r>
          </a:p>
        </p:txBody>
      </p:sp>
      <p:sp>
        <p:nvSpPr>
          <p:cNvPr id="21507" name="3 Rectángulo"/>
          <p:cNvSpPr>
            <a:spLocks noChangeArrowheads="1"/>
          </p:cNvSpPr>
          <p:nvPr/>
        </p:nvSpPr>
        <p:spPr bwMode="auto">
          <a:xfrm>
            <a:off x="4844102" y="5805488"/>
            <a:ext cx="3459473" cy="369332"/>
          </a:xfrm>
          <a:prstGeom prst="rect">
            <a:avLst/>
          </a:prstGeom>
          <a:noFill/>
          <a:ln w="9525">
            <a:noFill/>
            <a:miter lim="800000"/>
            <a:headEnd/>
            <a:tailEnd/>
          </a:ln>
        </p:spPr>
        <p:txBody>
          <a:bodyPr wrap="none">
            <a:spAutoFit/>
          </a:bodyPr>
          <a:lstStyle/>
          <a:p>
            <a:pPr algn="ctr"/>
            <a:r>
              <a:rPr lang="en-GB" i="1" dirty="0" smtClean="0">
                <a:latin typeface="Gill Sans MT" pitchFamily="34" charset="0"/>
                <a:cs typeface="Times New Roman" pitchFamily="18" charset="0"/>
              </a:rPr>
              <a:t>Managua, Nicaragua, May 3-4, 2012</a:t>
            </a:r>
            <a:endParaRPr lang="en-GB" i="1" dirty="0">
              <a:latin typeface="Gill Sans MT" pitchFamily="34" charset="0"/>
              <a:cs typeface="Times New Roman" pitchFamily="18" charset="0"/>
            </a:endParaRPr>
          </a:p>
        </p:txBody>
      </p:sp>
      <p:sp>
        <p:nvSpPr>
          <p:cNvPr id="215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dirty="0">
              <a:latin typeface="Gill Sans MT" pitchFamily="34" charset="0"/>
            </a:endParaRPr>
          </a:p>
        </p:txBody>
      </p:sp>
      <p:graphicFrame>
        <p:nvGraphicFramePr>
          <p:cNvPr id="21505" name="Object 1"/>
          <p:cNvGraphicFramePr>
            <a:graphicFrameLocks noChangeAspect="1"/>
          </p:cNvGraphicFramePr>
          <p:nvPr/>
        </p:nvGraphicFramePr>
        <p:xfrm>
          <a:off x="4067175" y="188913"/>
          <a:ext cx="1162050" cy="904875"/>
        </p:xfrm>
        <a:graphic>
          <a:graphicData uri="http://schemas.openxmlformats.org/presentationml/2006/ole">
            <mc:AlternateContent xmlns:mc="http://schemas.openxmlformats.org/markup-compatibility/2006">
              <mc:Choice xmlns:v="urn:schemas-microsoft-com:vml" Requires="v">
                <p:oleObj spid="_x0000_s21532" name="Picture" r:id="rId4" imgW="1095838" imgH="818996" progId="Word.Picture.8">
                  <p:embed/>
                </p:oleObj>
              </mc:Choice>
              <mc:Fallback>
                <p:oleObj name="Picture" r:id="rId4" imgW="1095838" imgH="818996" progId="Word.Picture.8">
                  <p:embed/>
                  <p:pic>
                    <p:nvPicPr>
                      <p:cNvPr id="0" name="Picture 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4067175" y="188913"/>
                        <a:ext cx="116205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1115616" y="3140968"/>
            <a:ext cx="7488832" cy="1292662"/>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GB" sz="2600" b="1" i="1" dirty="0" smtClean="0">
                <a:solidFill>
                  <a:srgbClr val="0062AC"/>
                </a:solidFill>
                <a:latin typeface="Gill Sans MT" pitchFamily="34" charset="0"/>
                <a:cs typeface="Times New Roman" pitchFamily="18" charset="0"/>
              </a:rPr>
              <a:t>Report:  “Seminar/Workshop on Capacity-Building of Consular Authorities to Protect the Labour Rights of Migrants”</a:t>
            </a:r>
            <a:endParaRPr lang="en-GB" sz="2600" b="1" i="1" dirty="0">
              <a:solidFill>
                <a:srgbClr val="0062AC"/>
              </a:solidFill>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cs typeface="Times New Roman" pitchFamily="18" charset="0"/>
            </a:endParaRPr>
          </a:p>
        </p:txBody>
      </p:sp>
      <p:pic>
        <p:nvPicPr>
          <p:cNvPr id="10" name="9 Diagrama"/>
          <p:cNvPicPr>
            <a:picLocks noChangeArrowheads="1"/>
          </p:cNvPicPr>
          <p:nvPr/>
        </p:nvPicPr>
        <p:blipFill>
          <a:blip r:embed="rId2"/>
          <a:srcRect/>
          <a:stretch>
            <a:fillRect/>
          </a:stretch>
        </p:blipFill>
        <p:spPr bwMode="auto">
          <a:xfrm>
            <a:off x="963613" y="2225675"/>
            <a:ext cx="8186737" cy="4400550"/>
          </a:xfrm>
          <a:prstGeom prst="rect">
            <a:avLst/>
          </a:prstGeom>
          <a:noFill/>
        </p:spPr>
      </p:pic>
      <p:sp>
        <p:nvSpPr>
          <p:cNvPr id="11" name="10 Marcador de número de diapositiva"/>
          <p:cNvSpPr>
            <a:spLocks noGrp="1"/>
          </p:cNvSpPr>
          <p:nvPr>
            <p:ph type="sldNum" sz="quarter" idx="12"/>
          </p:nvPr>
        </p:nvSpPr>
        <p:spPr/>
        <p:txBody>
          <a:bodyPr/>
          <a:lstStyle/>
          <a:p>
            <a:pPr>
              <a:defRPr/>
            </a:pPr>
            <a:endParaRPr lang="es-NI" dirty="0"/>
          </a:p>
        </p:txBody>
      </p:sp>
      <p:sp>
        <p:nvSpPr>
          <p:cNvPr id="6" name="3 Rectángulo"/>
          <p:cNvSpPr>
            <a:spLocks noChangeArrowheads="1"/>
          </p:cNvSpPr>
          <p:nvPr/>
        </p:nvSpPr>
        <p:spPr bwMode="auto">
          <a:xfrm>
            <a:off x="1207968" y="1167135"/>
            <a:ext cx="5308248"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VI. Challenges in Protecting Migrant Workers:</a:t>
            </a:r>
            <a:endParaRPr lang="en-GB" sz="2400" i="1" dirty="0">
              <a:latin typeface="Gill Sans MT" pitchFamily="34" charset="0"/>
              <a:cs typeface="Times New Roman" pitchFamily="18" charset="0"/>
            </a:endParaRPr>
          </a:p>
        </p:txBody>
      </p:sp>
      <p:sp>
        <p:nvSpPr>
          <p:cNvPr id="7" name="3 Rectángulo"/>
          <p:cNvSpPr>
            <a:spLocks noChangeArrowheads="1"/>
          </p:cNvSpPr>
          <p:nvPr/>
        </p:nvSpPr>
        <p:spPr bwMode="auto">
          <a:xfrm>
            <a:off x="2339751" y="2636912"/>
            <a:ext cx="6089251" cy="615553"/>
          </a:xfrm>
          <a:prstGeom prst="rect">
            <a:avLst/>
          </a:prstGeom>
          <a:solidFill>
            <a:srgbClr val="59AB55"/>
          </a:solidFill>
          <a:ln w="9525">
            <a:noFill/>
            <a:miter lim="800000"/>
            <a:headEnd/>
            <a:tailEnd/>
          </a:ln>
        </p:spPr>
        <p:txBody>
          <a:bodyPr wrap="square">
            <a:spAutoFit/>
          </a:bodyPr>
          <a:lstStyle/>
          <a:p>
            <a:r>
              <a:rPr lang="en-GB" i="1" dirty="0" smtClean="0">
                <a:latin typeface="Gill Sans MT" pitchFamily="34" charset="0"/>
                <a:cs typeface="Times New Roman" pitchFamily="18" charset="0"/>
              </a:rPr>
              <a:t>Protecting the rights of migrant workers abroad</a:t>
            </a:r>
            <a:r>
              <a:rPr lang="en-GB" sz="1600" i="1" dirty="0" smtClean="0">
                <a:latin typeface="Gill Sans MT" pitchFamily="34" charset="0"/>
                <a:cs typeface="Times New Roman" pitchFamily="18" charset="0"/>
              </a:rPr>
              <a:t>.</a:t>
            </a:r>
          </a:p>
          <a:p>
            <a:endParaRPr lang="en-GB" sz="1600" i="1" dirty="0">
              <a:latin typeface="Gill Sans MT" pitchFamily="34" charset="0"/>
              <a:cs typeface="Times New Roman" pitchFamily="18" charset="0"/>
            </a:endParaRPr>
          </a:p>
        </p:txBody>
      </p:sp>
      <p:sp>
        <p:nvSpPr>
          <p:cNvPr id="8" name="3 Rectángulo"/>
          <p:cNvSpPr>
            <a:spLocks noChangeArrowheads="1"/>
          </p:cNvSpPr>
          <p:nvPr/>
        </p:nvSpPr>
        <p:spPr bwMode="auto">
          <a:xfrm>
            <a:off x="2267744" y="3945830"/>
            <a:ext cx="6089251" cy="923330"/>
          </a:xfrm>
          <a:prstGeom prst="rect">
            <a:avLst/>
          </a:prstGeom>
          <a:solidFill>
            <a:srgbClr val="93CC06"/>
          </a:solidFill>
          <a:ln w="9525">
            <a:noFill/>
            <a:miter lim="800000"/>
            <a:headEnd/>
            <a:tailEnd/>
          </a:ln>
        </p:spPr>
        <p:txBody>
          <a:bodyPr wrap="square">
            <a:spAutoFit/>
          </a:bodyPr>
          <a:lstStyle/>
          <a:p>
            <a:r>
              <a:rPr lang="en-GB" i="1" dirty="0" smtClean="0">
                <a:latin typeface="Gill Sans MT" pitchFamily="34" charset="0"/>
                <a:cs typeface="Times New Roman" pitchFamily="18" charset="0"/>
              </a:rPr>
              <a:t>Participating, as a government, in negotiations about bilateral agreements and migration management agreements in the country of destination</a:t>
            </a:r>
            <a:r>
              <a:rPr lang="en-GB" sz="1600" i="1" dirty="0" smtClean="0">
                <a:latin typeface="Gill Sans MT" pitchFamily="34" charset="0"/>
                <a:cs typeface="Times New Roman" pitchFamily="18" charset="0"/>
              </a:rPr>
              <a:t>.</a:t>
            </a:r>
          </a:p>
        </p:txBody>
      </p:sp>
      <p:sp>
        <p:nvSpPr>
          <p:cNvPr id="9" name="3 Rectángulo"/>
          <p:cNvSpPr>
            <a:spLocks noChangeArrowheads="1"/>
          </p:cNvSpPr>
          <p:nvPr/>
        </p:nvSpPr>
        <p:spPr bwMode="auto">
          <a:xfrm>
            <a:off x="2339752" y="5355793"/>
            <a:ext cx="6089251" cy="1169551"/>
          </a:xfrm>
          <a:prstGeom prst="rect">
            <a:avLst/>
          </a:prstGeom>
          <a:solidFill>
            <a:srgbClr val="E38639"/>
          </a:solidFill>
          <a:ln w="9525">
            <a:noFill/>
            <a:miter lim="800000"/>
            <a:headEnd/>
            <a:tailEnd/>
          </a:ln>
        </p:spPr>
        <p:txBody>
          <a:bodyPr wrap="square">
            <a:spAutoFit/>
          </a:bodyPr>
          <a:lstStyle/>
          <a:p>
            <a:r>
              <a:rPr lang="en-GB" i="1" dirty="0" smtClean="0">
                <a:latin typeface="Gill Sans MT" pitchFamily="34" charset="0"/>
                <a:cs typeface="Times New Roman" pitchFamily="18" charset="0"/>
              </a:rPr>
              <a:t>Providing information about the local context, and functional norms in the host country, with the aim of conducting an opportunity analysis to enrich processes to establish agreements and negotiate</a:t>
            </a:r>
            <a:r>
              <a:rPr lang="en-GB" sz="1600" i="1" dirty="0" smtClean="0">
                <a:latin typeface="Gill Sans MT" pitchFamily="34" charset="0"/>
                <a:cs typeface="Times New Roman" pitchFamily="18" charset="0"/>
              </a:rPr>
              <a:t>.</a:t>
            </a:r>
          </a:p>
          <a:p>
            <a:endParaRPr lang="en-GB" sz="1600" i="1" dirty="0" smtClean="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cs typeface="Times New Roman" pitchFamily="18" charset="0"/>
            </a:endParaRPr>
          </a:p>
        </p:txBody>
      </p:sp>
      <p:graphicFrame>
        <p:nvGraphicFramePr>
          <p:cNvPr id="9" name="8 Diagrama"/>
          <p:cNvGraphicFramePr/>
          <p:nvPr>
            <p:extLst>
              <p:ext uri="{D42A27DB-BD31-4B8C-83A1-F6EECF244321}">
                <p14:modId xmlns:p14="http://schemas.microsoft.com/office/powerpoint/2010/main" val="3006294638"/>
              </p:ext>
            </p:extLst>
          </p:nvPr>
        </p:nvGraphicFramePr>
        <p:xfrm>
          <a:off x="1115616" y="2132856"/>
          <a:ext cx="77048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arcador de número de diapositiva"/>
          <p:cNvSpPr>
            <a:spLocks noGrp="1"/>
          </p:cNvSpPr>
          <p:nvPr>
            <p:ph type="sldNum" sz="quarter" idx="12"/>
          </p:nvPr>
        </p:nvSpPr>
        <p:spPr/>
        <p:txBody>
          <a:bodyPr/>
          <a:lstStyle/>
          <a:p>
            <a:pPr>
              <a:defRPr/>
            </a:pPr>
            <a:endParaRPr lang="es-NI" dirty="0"/>
          </a:p>
        </p:txBody>
      </p:sp>
      <p:sp>
        <p:nvSpPr>
          <p:cNvPr id="6" name="3 Rectángulo"/>
          <p:cNvSpPr>
            <a:spLocks noChangeArrowheads="1"/>
          </p:cNvSpPr>
          <p:nvPr/>
        </p:nvSpPr>
        <p:spPr bwMode="auto">
          <a:xfrm>
            <a:off x="2210363" y="1124744"/>
            <a:ext cx="5702460" cy="830997"/>
          </a:xfrm>
          <a:prstGeom prst="rect">
            <a:avLst/>
          </a:prstGeom>
          <a:noFill/>
          <a:ln w="9525">
            <a:noFill/>
            <a:miter lim="800000"/>
            <a:headEnd/>
            <a:tailEnd/>
          </a:ln>
        </p:spPr>
        <p:txBody>
          <a:bodyPr wrap="none">
            <a:spAutoFit/>
          </a:bodyPr>
          <a:lstStyle/>
          <a:p>
            <a:pPr marL="514350" indent="-514350">
              <a:buAutoNum type="romanUcPeriod" startAt="7"/>
            </a:pPr>
            <a:r>
              <a:rPr lang="en-GB" sz="2400" i="1" dirty="0" smtClean="0">
                <a:latin typeface="Gill Sans MT" pitchFamily="34" charset="0"/>
                <a:cs typeface="Times New Roman" pitchFamily="18" charset="0"/>
              </a:rPr>
              <a:t>Specific Actions to Protect Migrant Workers </a:t>
            </a:r>
          </a:p>
          <a:p>
            <a:r>
              <a:rPr lang="en-GB" sz="2400" i="1" dirty="0" smtClean="0">
                <a:latin typeface="Gill Sans MT" pitchFamily="34" charset="0"/>
                <a:cs typeface="Times New Roman" pitchFamily="18" charset="0"/>
              </a:rPr>
              <a:t>       through their Consulates</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3 Rectángulo"/>
          <p:cNvSpPr>
            <a:spLocks noChangeArrowheads="1"/>
          </p:cNvSpPr>
          <p:nvPr/>
        </p:nvSpPr>
        <p:spPr bwMode="auto">
          <a:xfrm>
            <a:off x="1042988" y="5084763"/>
            <a:ext cx="7777162" cy="1016000"/>
          </a:xfrm>
          <a:prstGeom prst="rect">
            <a:avLst/>
          </a:prstGeom>
          <a:noFill/>
          <a:ln w="9525">
            <a:noFill/>
            <a:miter lim="800000"/>
            <a:headEnd/>
            <a:tailEnd/>
          </a:ln>
        </p:spPr>
        <p:txBody>
          <a:bodyPr>
            <a:spAutoFit/>
          </a:bodyPr>
          <a:lstStyle/>
          <a:p>
            <a:pPr algn="ctr"/>
            <a:r>
              <a:rPr lang="en-GB" sz="1600" b="1" dirty="0" smtClean="0">
                <a:latin typeface="Gill Sans MT" pitchFamily="34" charset="0"/>
              </a:rPr>
              <a:t>General Consular Directorate</a:t>
            </a:r>
          </a:p>
          <a:p>
            <a:pPr algn="ctr"/>
            <a:r>
              <a:rPr lang="en-GB" sz="1600" b="1" dirty="0" smtClean="0">
                <a:latin typeface="Gill Sans MT" pitchFamily="34" charset="0"/>
              </a:rPr>
              <a:t>Ministry of Foreign Affairs of Nicaragua </a:t>
            </a:r>
          </a:p>
          <a:p>
            <a:pPr algn="ctr"/>
            <a:r>
              <a:rPr lang="en-GB" sz="1400" dirty="0" smtClean="0">
                <a:latin typeface="Gill Sans MT" pitchFamily="34" charset="0"/>
              </a:rPr>
              <a:t>De donde fue el cine González 1 cuadra al Sur, sobre Avenida Bolívar,  Managua </a:t>
            </a:r>
          </a:p>
          <a:p>
            <a:pPr algn="ctr"/>
            <a:r>
              <a:rPr lang="en-GB" sz="1400" dirty="0" smtClean="0">
                <a:latin typeface="Gill Sans MT" pitchFamily="34" charset="0"/>
              </a:rPr>
              <a:t>Tel: (505) 2244 8066</a:t>
            </a:r>
            <a:endParaRPr lang="en-GB" dirty="0">
              <a:latin typeface="Gill Sans MT" pitchFamily="34" charset="0"/>
            </a:endParaRPr>
          </a:p>
        </p:txBody>
      </p:sp>
      <p:sp>
        <p:nvSpPr>
          <p:cNvPr id="33794" name="4 Rectángulo"/>
          <p:cNvSpPr>
            <a:spLocks noChangeArrowheads="1"/>
          </p:cNvSpPr>
          <p:nvPr/>
        </p:nvSpPr>
        <p:spPr bwMode="auto">
          <a:xfrm>
            <a:off x="2286000" y="2690813"/>
            <a:ext cx="4572000" cy="922337"/>
          </a:xfrm>
          <a:prstGeom prst="rect">
            <a:avLst/>
          </a:prstGeom>
          <a:noFill/>
          <a:ln w="9525">
            <a:noFill/>
            <a:miter lim="800000"/>
            <a:headEnd/>
            <a:tailEnd/>
          </a:ln>
        </p:spPr>
        <p:txBody>
          <a:bodyPr>
            <a:spAutoFit/>
          </a:bodyPr>
          <a:lstStyle/>
          <a:p>
            <a:r>
              <a:rPr lang="es-ES" dirty="0">
                <a:latin typeface="Gill Sans MT" pitchFamily="34" charset="0"/>
              </a:rPr>
              <a:t/>
            </a:r>
            <a:br>
              <a:rPr lang="es-ES" dirty="0">
                <a:latin typeface="Gill Sans MT" pitchFamily="34" charset="0"/>
              </a:rPr>
            </a:br>
            <a:r>
              <a:rPr lang="es-ES" dirty="0">
                <a:latin typeface="Gill Sans MT" pitchFamily="34" charset="0"/>
              </a:rPr>
              <a:t/>
            </a:r>
            <a:br>
              <a:rPr lang="es-ES" dirty="0">
                <a:latin typeface="Gill Sans MT" pitchFamily="34" charset="0"/>
              </a:rPr>
            </a:br>
            <a:endParaRPr lang="es-ES" dirty="0">
              <a:latin typeface="Gill Sans MT" pitchFamily="34" charset="0"/>
            </a:endParaRPr>
          </a:p>
        </p:txBody>
      </p:sp>
      <p:sp>
        <p:nvSpPr>
          <p:cNvPr id="9" name="8 CuadroTexto"/>
          <p:cNvSpPr txBox="1"/>
          <p:nvPr/>
        </p:nvSpPr>
        <p:spPr>
          <a:xfrm>
            <a:off x="3059113" y="2924175"/>
            <a:ext cx="3457575" cy="647700"/>
          </a:xfrm>
          <a:prstGeom prst="rect">
            <a:avLst/>
          </a:prstGeom>
        </p:spPr>
        <p:txBody>
          <a:bodyPr anchor="b"/>
          <a:lstStyle/>
          <a:p>
            <a:pPr algn="ctr" fontAlgn="auto">
              <a:spcAft>
                <a:spcPts val="0"/>
              </a:spcAft>
              <a:defRPr/>
            </a:pPr>
            <a:r>
              <a:rPr lang="en-GB" sz="3600" b="1" dirty="0" smtClean="0">
                <a:solidFill>
                  <a:srgbClr val="0070C0"/>
                </a:solidFill>
                <a:latin typeface="ShelleyAllegro BT" pitchFamily="66" charset="0"/>
                <a:ea typeface="+mj-ea"/>
                <a:cs typeface="+mj-cs"/>
              </a:rPr>
              <a:t>Thank you!!!</a:t>
            </a:r>
            <a:endParaRPr lang="en-GB" sz="3600" b="1" dirty="0">
              <a:solidFill>
                <a:srgbClr val="0070C0"/>
              </a:solidFill>
              <a:latin typeface="ShelleyAllegro BT" pitchFamily="66"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Título"/>
          <p:cNvSpPr>
            <a:spLocks noGrp="1"/>
          </p:cNvSpPr>
          <p:nvPr>
            <p:ph type="title"/>
          </p:nvPr>
        </p:nvSpPr>
        <p:spPr bwMode="auto">
          <a:xfrm>
            <a:off x="914400" y="188913"/>
            <a:ext cx="8050213" cy="792162"/>
          </a:xfrm>
        </p:spPr>
        <p:txBody>
          <a:bodyPr vert="horz" wrap="square" lIns="91440" tIns="45720" rIns="91440" bIns="45720" numCol="1" anchorCtr="0" compatLnSpc="1">
            <a:prstTxWarp prst="textNoShape">
              <a:avLst/>
            </a:prstTxWarp>
          </a:bodyPr>
          <a:lstStyle/>
          <a:p>
            <a:pPr algn="ctr" fontAlgn="auto">
              <a:spcBef>
                <a:spcPts val="0"/>
              </a:spcBef>
              <a:spcAft>
                <a:spcPts val="0"/>
              </a:spcAft>
              <a:defRPr/>
            </a:pPr>
            <a:r>
              <a:rPr lang="en-GB" sz="1600" b="1" i="1" dirty="0" smtClean="0">
                <a:solidFill>
                  <a:schemeClr val="tx1"/>
                </a:solidFill>
                <a:effectLst/>
                <a:latin typeface="Gill Sans MT" pitchFamily="34" charset="0"/>
                <a:cs typeface="Times New Roman" pitchFamily="18" charset="0"/>
              </a:rPr>
              <a:t>“Seminar/Workshop </a:t>
            </a:r>
            <a:r>
              <a:rPr lang="en-GB" sz="1600" b="1" i="1" dirty="0">
                <a:solidFill>
                  <a:schemeClr val="tx1"/>
                </a:solidFill>
                <a:effectLst/>
                <a:latin typeface="Gill Sans MT" pitchFamily="34" charset="0"/>
                <a:cs typeface="Times New Roman" pitchFamily="18" charset="0"/>
              </a:rPr>
              <a:t>on Capacity-Building of Consular Authorities to Protect the </a:t>
            </a:r>
            <a:r>
              <a:rPr lang="en-GB" sz="1600" b="1" i="1" dirty="0" smtClean="0">
                <a:solidFill>
                  <a:schemeClr val="tx1"/>
                </a:solidFill>
                <a:effectLst/>
                <a:latin typeface="Gill Sans MT" pitchFamily="34" charset="0"/>
                <a:cs typeface="Times New Roman" pitchFamily="18" charset="0"/>
              </a:rPr>
              <a:t>  Labour </a:t>
            </a:r>
            <a:r>
              <a:rPr lang="en-GB" sz="1600" b="1" i="1" dirty="0">
                <a:solidFill>
                  <a:schemeClr val="tx1"/>
                </a:solidFill>
                <a:effectLst/>
                <a:latin typeface="Gill Sans MT" pitchFamily="34" charset="0"/>
                <a:cs typeface="Times New Roman" pitchFamily="18" charset="0"/>
              </a:rPr>
              <a:t>Rights of Migrants”</a:t>
            </a:r>
          </a:p>
        </p:txBody>
      </p:sp>
      <p:pic>
        <p:nvPicPr>
          <p:cNvPr id="4" name="3 Diagrama"/>
          <p:cNvPicPr>
            <a:picLocks noChangeArrowheads="1"/>
          </p:cNvPicPr>
          <p:nvPr/>
        </p:nvPicPr>
        <p:blipFill>
          <a:blip r:embed="rId2"/>
          <a:srcRect/>
          <a:stretch>
            <a:fillRect/>
          </a:stretch>
        </p:blipFill>
        <p:spPr bwMode="auto">
          <a:xfrm>
            <a:off x="384175" y="2114550"/>
            <a:ext cx="8656638" cy="4140200"/>
          </a:xfrm>
          <a:prstGeom prst="rect">
            <a:avLst/>
          </a:prstGeom>
          <a:noFill/>
        </p:spPr>
      </p:pic>
      <p:sp>
        <p:nvSpPr>
          <p:cNvPr id="7" name="3 Rectángulo"/>
          <p:cNvSpPr>
            <a:spLocks noChangeArrowheads="1"/>
          </p:cNvSpPr>
          <p:nvPr/>
        </p:nvSpPr>
        <p:spPr bwMode="auto">
          <a:xfrm>
            <a:off x="1475656" y="1412776"/>
            <a:ext cx="1425070"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 Objective</a:t>
            </a:r>
            <a:endParaRPr lang="en-GB" sz="2400" i="1" dirty="0">
              <a:latin typeface="Gill Sans MT" pitchFamily="34" charset="0"/>
              <a:cs typeface="Times New Roman" pitchFamily="18" charset="0"/>
            </a:endParaRPr>
          </a:p>
        </p:txBody>
      </p:sp>
      <p:sp>
        <p:nvSpPr>
          <p:cNvPr id="8" name="3 Rectángulo"/>
          <p:cNvSpPr>
            <a:spLocks noChangeArrowheads="1"/>
          </p:cNvSpPr>
          <p:nvPr/>
        </p:nvSpPr>
        <p:spPr bwMode="auto">
          <a:xfrm>
            <a:off x="3779912" y="2818671"/>
            <a:ext cx="5112567" cy="2862322"/>
          </a:xfrm>
          <a:prstGeom prst="rect">
            <a:avLst/>
          </a:prstGeom>
          <a:solidFill>
            <a:srgbClr val="00CC66"/>
          </a:solidFill>
          <a:ln w="9525">
            <a:noFill/>
            <a:miter lim="800000"/>
            <a:headEnd/>
            <a:tailEnd/>
          </a:ln>
        </p:spPr>
        <p:txBody>
          <a:bodyPr wrap="square">
            <a:spAutoFit/>
          </a:bodyPr>
          <a:lstStyle/>
          <a:p>
            <a:r>
              <a:rPr lang="en-GB" sz="2000" b="1" i="1" dirty="0" smtClean="0">
                <a:solidFill>
                  <a:schemeClr val="bg1"/>
                </a:solidFill>
                <a:latin typeface="Gill Sans MT" pitchFamily="34" charset="0"/>
                <a:cs typeface="Times New Roman" pitchFamily="18" charset="0"/>
              </a:rPr>
              <a:t>To build the capacities of consular authorities in Member States of RCM </a:t>
            </a:r>
          </a:p>
          <a:p>
            <a:r>
              <a:rPr lang="en-GB" sz="2000" b="1" i="1" dirty="0" smtClean="0">
                <a:solidFill>
                  <a:schemeClr val="bg1"/>
                </a:solidFill>
                <a:latin typeface="Gill Sans MT" pitchFamily="34" charset="0"/>
                <a:cs typeface="Times New Roman" pitchFamily="18" charset="0"/>
              </a:rPr>
              <a:t>to promote and protect the labour rights of migrant workers in countries of destination</a:t>
            </a:r>
          </a:p>
          <a:p>
            <a:r>
              <a:rPr lang="en-GB" sz="2000" b="1" i="1" dirty="0">
                <a:solidFill>
                  <a:schemeClr val="bg1"/>
                </a:solidFill>
                <a:latin typeface="Gill Sans MT" pitchFamily="34" charset="0"/>
                <a:cs typeface="Times New Roman" pitchFamily="18" charset="0"/>
              </a:rPr>
              <a:t>t</a:t>
            </a:r>
            <a:r>
              <a:rPr lang="en-GB" sz="2000" b="1" i="1" dirty="0" smtClean="0">
                <a:solidFill>
                  <a:schemeClr val="bg1"/>
                </a:solidFill>
                <a:latin typeface="Gill Sans MT" pitchFamily="34" charset="0"/>
                <a:cs typeface="Times New Roman" pitchFamily="18" charset="0"/>
              </a:rPr>
              <a:t>hrough exchanging best practices and lessons learned; promoting cooperation between authorities of origin and destination and developing work plans on this matter.  </a:t>
            </a:r>
            <a:endParaRPr lang="en-GB" sz="2000" b="1" i="1" dirty="0">
              <a:solidFill>
                <a:schemeClr val="bg1"/>
              </a:solidFill>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Marcador de contenido"/>
          <p:cNvGraphicFramePr>
            <a:graphicFrameLocks noGrp="1"/>
          </p:cNvGraphicFramePr>
          <p:nvPr>
            <p:ph idx="1"/>
            <p:extLst>
              <p:ext uri="{D42A27DB-BD31-4B8C-83A1-F6EECF244321}">
                <p14:modId xmlns:p14="http://schemas.microsoft.com/office/powerpoint/2010/main" val="1886379667"/>
              </p:ext>
            </p:extLst>
          </p:nvPr>
        </p:nvGraphicFramePr>
        <p:xfrm>
          <a:off x="1151112" y="1601416"/>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Título"/>
          <p:cNvSpPr>
            <a:spLocks noGrp="1"/>
          </p:cNvSpPr>
          <p:nvPr>
            <p:ph type="title"/>
          </p:nvPr>
        </p:nvSpPr>
        <p:spPr bwMode="auto">
          <a:xfrm>
            <a:off x="1435100" y="44624"/>
            <a:ext cx="7499350" cy="1143000"/>
          </a:xfrm>
        </p:spPr>
        <p:txBody>
          <a:bodyPr vert="horz" wrap="square" lIns="91440" tIns="45720" rIns="91440" bIns="45720" numCol="1" anchorCtr="0" compatLnSpc="1">
            <a:prstTxWarp prst="textNoShape">
              <a:avLst/>
            </a:prstTxWarp>
          </a:bodyPr>
          <a:lstStyle/>
          <a:p>
            <a:pPr algn="ctr" fontAlgn="auto">
              <a:spcBef>
                <a:spcPts val="0"/>
              </a:spcBef>
              <a:spcAft>
                <a:spcPts val="0"/>
              </a:spcAft>
              <a:defRPr/>
            </a:pPr>
            <a:r>
              <a:rPr lang="en-GB" sz="1600" b="1" i="1" dirty="0" smtClean="0">
                <a:solidFill>
                  <a:schemeClr val="tx1"/>
                </a:solidFill>
                <a:effectLst/>
                <a:latin typeface="Gill Sans MT" pitchFamily="34" charset="0"/>
                <a:cs typeface="Times New Roman" pitchFamily="18" charset="0"/>
              </a:rPr>
              <a:t>“Seminar/Workshop </a:t>
            </a:r>
            <a:r>
              <a:rPr lang="en-GB" sz="1600" b="1" i="1" dirty="0">
                <a:solidFill>
                  <a:schemeClr val="tx1"/>
                </a:solidFill>
                <a:effectLst/>
                <a:latin typeface="Gill Sans MT" pitchFamily="34" charset="0"/>
                <a:cs typeface="Times New Roman" pitchFamily="18" charset="0"/>
              </a:rPr>
              <a:t>on Capacity-Building of Consular Authorities to Protect the </a:t>
            </a:r>
            <a:r>
              <a:rPr lang="en-GB" sz="1600" b="1" i="1" dirty="0" smtClean="0">
                <a:solidFill>
                  <a:schemeClr val="tx1"/>
                </a:solidFill>
                <a:effectLst/>
                <a:latin typeface="Gill Sans MT" pitchFamily="34" charset="0"/>
                <a:cs typeface="Times New Roman" pitchFamily="18" charset="0"/>
              </a:rPr>
              <a:t>  Labour </a:t>
            </a:r>
            <a:r>
              <a:rPr lang="en-GB" sz="1600" b="1" i="1" dirty="0">
                <a:solidFill>
                  <a:schemeClr val="tx1"/>
                </a:solidFill>
                <a:effectLst/>
                <a:latin typeface="Gill Sans MT" pitchFamily="34" charset="0"/>
                <a:cs typeface="Times New Roman" pitchFamily="18" charset="0"/>
              </a:rPr>
              <a:t>Rights of Migrants”</a:t>
            </a:r>
          </a:p>
        </p:txBody>
      </p:sp>
      <p:sp>
        <p:nvSpPr>
          <p:cNvPr id="9" name="3 Rectángulo"/>
          <p:cNvSpPr>
            <a:spLocks noChangeArrowheads="1"/>
          </p:cNvSpPr>
          <p:nvPr/>
        </p:nvSpPr>
        <p:spPr bwMode="auto">
          <a:xfrm>
            <a:off x="1162173" y="1052736"/>
            <a:ext cx="2052036"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II.  Presentations</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ea typeface="+mj-ea"/>
              <a:cs typeface="Times New Roman" pitchFamily="18" charset="0"/>
            </a:endParaRPr>
          </a:p>
        </p:txBody>
      </p:sp>
      <p:graphicFrame>
        <p:nvGraphicFramePr>
          <p:cNvPr id="7" name="6 Diagrama"/>
          <p:cNvGraphicFramePr/>
          <p:nvPr>
            <p:extLst>
              <p:ext uri="{D42A27DB-BD31-4B8C-83A1-F6EECF244321}">
                <p14:modId xmlns:p14="http://schemas.microsoft.com/office/powerpoint/2010/main" val="965197379"/>
              </p:ext>
            </p:extLst>
          </p:nvPr>
        </p:nvGraphicFramePr>
        <p:xfrm>
          <a:off x="1115616" y="2276872"/>
          <a:ext cx="748883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a:spLocks noChangeArrowheads="1"/>
          </p:cNvSpPr>
          <p:nvPr/>
        </p:nvSpPr>
        <p:spPr bwMode="auto">
          <a:xfrm>
            <a:off x="1268185" y="1412776"/>
            <a:ext cx="3776547"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III. Establishing Working </a:t>
            </a:r>
            <a:r>
              <a:rPr lang="en-GB" sz="2400" i="1" dirty="0">
                <a:latin typeface="Gill Sans MT" pitchFamily="34" charset="0"/>
                <a:cs typeface="Times New Roman" pitchFamily="18" charset="0"/>
              </a:rPr>
              <a:t>G</a:t>
            </a:r>
            <a:r>
              <a:rPr lang="en-GB" sz="2400" i="1" dirty="0" smtClean="0">
                <a:latin typeface="Gill Sans MT" pitchFamily="34" charset="0"/>
                <a:cs typeface="Times New Roman" pitchFamily="18" charset="0"/>
              </a:rPr>
              <a:t>roups</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450" y="1845518"/>
            <a:ext cx="7632700" cy="4895850"/>
          </a:xfrm>
        </p:spPr>
        <p:style>
          <a:lnRef idx="2">
            <a:schemeClr val="accent3"/>
          </a:lnRef>
          <a:fillRef idx="1">
            <a:schemeClr val="lt1"/>
          </a:fillRef>
          <a:effectRef idx="0">
            <a:schemeClr val="accent3"/>
          </a:effectRef>
          <a:fontRef idx="minor">
            <a:schemeClr val="dk1"/>
          </a:fontRef>
        </p:style>
        <p:txBody>
          <a:bodyPr>
            <a:noAutofit/>
          </a:bodyPr>
          <a:lstStyle/>
          <a:p>
            <a:pPr marL="425196" indent="-342900" algn="just" fontAlgn="auto">
              <a:spcBef>
                <a:spcPts val="0"/>
              </a:spcBef>
              <a:spcAft>
                <a:spcPts val="1800"/>
              </a:spcAft>
              <a:buClr>
                <a:schemeClr val="accent3">
                  <a:lumMod val="75000"/>
                </a:schemeClr>
              </a:buClr>
              <a:buFont typeface="+mj-lt"/>
              <a:buAutoNum type="arabicPeriod"/>
              <a:defRPr/>
            </a:pPr>
            <a:r>
              <a:rPr lang="en-GB" sz="1800" i="1" dirty="0" smtClean="0"/>
              <a:t>To develop guidelines or manuals on the protection of migrant workers, to be used as the basis for systematic training efforts oriented toward all relevant officers addressing specific topics (trafficking and labour exploitation, human rights, etc.) </a:t>
            </a:r>
          </a:p>
          <a:p>
            <a:pPr marL="425196" indent="-342900" algn="just" fontAlgn="auto">
              <a:spcBef>
                <a:spcPts val="0"/>
              </a:spcBef>
              <a:spcAft>
                <a:spcPts val="1800"/>
              </a:spcAft>
              <a:buClr>
                <a:schemeClr val="accent3">
                  <a:lumMod val="75000"/>
                </a:schemeClr>
              </a:buClr>
              <a:buFont typeface="+mj-lt"/>
              <a:buAutoNum type="arabicPeriod"/>
              <a:defRPr/>
            </a:pPr>
            <a:r>
              <a:rPr lang="en-GB" sz="1800" i="1" dirty="0" smtClean="0"/>
              <a:t>To develop systematic campaigns, beginning in the country of origin.  To develop a communication strategy including dissemination of information about labour rights, oriented towards persons that have decided to migrate.</a:t>
            </a:r>
          </a:p>
          <a:p>
            <a:pPr marL="425196" indent="-342900" algn="just" fontAlgn="auto">
              <a:spcBef>
                <a:spcPts val="0"/>
              </a:spcBef>
              <a:spcAft>
                <a:spcPts val="1800"/>
              </a:spcAft>
              <a:buClr>
                <a:schemeClr val="accent3">
                  <a:lumMod val="75000"/>
                </a:schemeClr>
              </a:buClr>
              <a:buFont typeface="+mj-lt"/>
              <a:buAutoNum type="arabicPeriod"/>
              <a:defRPr/>
            </a:pPr>
            <a:r>
              <a:rPr lang="en-GB" sz="1800" i="1" dirty="0" smtClean="0"/>
              <a:t>To promote the signing of memos of understanding between countries, considering compliance with and respect for accepted minimum standards relating to labour conditions for the enjoyment of decent work, in accordance with ILO parameters.</a:t>
            </a:r>
          </a:p>
          <a:p>
            <a:pPr marL="425196" indent="-342900" algn="just" fontAlgn="auto">
              <a:spcBef>
                <a:spcPts val="0"/>
              </a:spcBef>
              <a:spcAft>
                <a:spcPts val="1800"/>
              </a:spcAft>
              <a:buClr>
                <a:schemeClr val="accent3">
                  <a:lumMod val="75000"/>
                </a:schemeClr>
              </a:buClr>
              <a:buFont typeface="+mj-lt"/>
              <a:buAutoNum type="arabicPeriod"/>
              <a:defRPr/>
            </a:pPr>
            <a:r>
              <a:rPr lang="en-GB" sz="1800" i="1" dirty="0" smtClean="0">
                <a:solidFill>
                  <a:schemeClr val="tx1"/>
                </a:solidFill>
              </a:rPr>
              <a:t>To promote the signing of and compliance with ILO multilateral instruments relating to the protection of the rights of migrant workers.</a:t>
            </a:r>
          </a:p>
          <a:p>
            <a:pPr marL="425196" indent="-342900" algn="just" fontAlgn="auto">
              <a:spcBef>
                <a:spcPts val="0"/>
              </a:spcBef>
              <a:spcAft>
                <a:spcPts val="1200"/>
              </a:spcAft>
              <a:buClr>
                <a:schemeClr val="accent3">
                  <a:lumMod val="75000"/>
                </a:schemeClr>
              </a:buClr>
              <a:buFont typeface="Wingdings 2"/>
              <a:buNone/>
              <a:defRPr/>
            </a:pPr>
            <a:endParaRPr lang="en-GB" sz="1800" i="1" dirty="0" smtClean="0"/>
          </a:p>
        </p:txBody>
      </p:sp>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ea typeface="+mj-ea"/>
              <a:cs typeface="Times New Roman" pitchFamily="18" charset="0"/>
            </a:endParaRPr>
          </a:p>
        </p:txBody>
      </p:sp>
      <p:sp>
        <p:nvSpPr>
          <p:cNvPr id="5" name="4 Marcador de número de diapositiva"/>
          <p:cNvSpPr>
            <a:spLocks noGrp="1"/>
          </p:cNvSpPr>
          <p:nvPr>
            <p:ph type="sldNum" sz="quarter" idx="12"/>
          </p:nvPr>
        </p:nvSpPr>
        <p:spPr/>
        <p:txBody>
          <a:bodyPr/>
          <a:lstStyle/>
          <a:p>
            <a:pPr>
              <a:defRPr/>
            </a:pPr>
            <a:endParaRPr lang="es-NI" dirty="0"/>
          </a:p>
        </p:txBody>
      </p:sp>
      <p:sp>
        <p:nvSpPr>
          <p:cNvPr id="7" name="3 Rectángulo"/>
          <p:cNvSpPr>
            <a:spLocks noChangeArrowheads="1"/>
          </p:cNvSpPr>
          <p:nvPr/>
        </p:nvSpPr>
        <p:spPr bwMode="auto">
          <a:xfrm>
            <a:off x="1357789" y="1124744"/>
            <a:ext cx="3099310"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IV.  Group I Plan of Action</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450" y="1773238"/>
            <a:ext cx="7632700" cy="4895850"/>
          </a:xfrm>
        </p:spPr>
        <p:style>
          <a:lnRef idx="2">
            <a:schemeClr val="accent3"/>
          </a:lnRef>
          <a:fillRef idx="1">
            <a:schemeClr val="lt1"/>
          </a:fillRef>
          <a:effectRef idx="0">
            <a:schemeClr val="accent3"/>
          </a:effectRef>
          <a:fontRef idx="minor">
            <a:schemeClr val="dk1"/>
          </a:fontRef>
        </p:style>
        <p:txBody>
          <a:bodyPr>
            <a:noAutofit/>
          </a:bodyPr>
          <a:lstStyle/>
          <a:p>
            <a:pPr marL="425196" indent="-342900" algn="just" fontAlgn="auto">
              <a:spcBef>
                <a:spcPts val="0"/>
              </a:spcBef>
              <a:spcAft>
                <a:spcPts val="1800"/>
              </a:spcAft>
              <a:buClr>
                <a:schemeClr val="accent3">
                  <a:lumMod val="75000"/>
                </a:schemeClr>
              </a:buClr>
              <a:buFont typeface="+mj-lt"/>
              <a:buAutoNum type="arabicPeriod" startAt="5"/>
              <a:defRPr/>
            </a:pPr>
            <a:r>
              <a:rPr lang="en-GB" sz="1800" i="1" dirty="0" smtClean="0"/>
              <a:t>To improve relations with relevant authorities in countries of destination.  To increase the presence in relevant spaces for analysis and discussion of the topic of migration and to improve the knowledge about domestic legislation relating to rights and obligations in regard to labour. </a:t>
            </a:r>
          </a:p>
          <a:p>
            <a:pPr marL="425196" indent="-342900" algn="just" fontAlgn="auto">
              <a:spcBef>
                <a:spcPts val="0"/>
              </a:spcBef>
              <a:spcAft>
                <a:spcPts val="1800"/>
              </a:spcAft>
              <a:buClr>
                <a:schemeClr val="accent3">
                  <a:lumMod val="75000"/>
                </a:schemeClr>
              </a:buClr>
              <a:buFont typeface="+mj-lt"/>
              <a:buAutoNum type="arabicPeriod" startAt="5"/>
              <a:defRPr/>
            </a:pPr>
            <a:r>
              <a:rPr lang="en-GB" sz="1800" i="1" dirty="0" smtClean="0"/>
              <a:t>To develop and promote return programmes, in accordance with the needs of migrant populations and in coordination with communities of origin.</a:t>
            </a:r>
          </a:p>
          <a:p>
            <a:pPr marL="425196" indent="-342900" algn="just" fontAlgn="auto">
              <a:spcBef>
                <a:spcPts val="0"/>
              </a:spcBef>
              <a:spcAft>
                <a:spcPts val="1800"/>
              </a:spcAft>
              <a:buClr>
                <a:schemeClr val="accent3">
                  <a:lumMod val="75000"/>
                </a:schemeClr>
              </a:buClr>
              <a:buFont typeface="+mj-lt"/>
              <a:buAutoNum type="arabicPeriod" startAt="5"/>
              <a:defRPr/>
            </a:pPr>
            <a:r>
              <a:rPr lang="en-GB" sz="1800" i="1" dirty="0" smtClean="0"/>
              <a:t>To improve the transparency of recruiting processes, defining and organizing them in procedures manuals; to disseminate them and promote compliance in regard to hiring requirements.  To enrich such processes with experiences from other countries.</a:t>
            </a:r>
          </a:p>
          <a:p>
            <a:pPr marL="425196" indent="-342900" algn="just" fontAlgn="auto">
              <a:spcBef>
                <a:spcPts val="0"/>
              </a:spcBef>
              <a:spcAft>
                <a:spcPts val="1800"/>
              </a:spcAft>
              <a:buClr>
                <a:schemeClr val="accent3">
                  <a:lumMod val="75000"/>
                </a:schemeClr>
              </a:buClr>
              <a:buFont typeface="+mj-lt"/>
              <a:buAutoNum type="arabicPeriod" startAt="5"/>
              <a:defRPr/>
            </a:pPr>
            <a:r>
              <a:rPr lang="en-GB" sz="1800" i="1" dirty="0" smtClean="0"/>
              <a:t>To promote the signing of agreements on portability of labour benefits.</a:t>
            </a:r>
          </a:p>
          <a:p>
            <a:pPr marL="425196" indent="-342900" algn="just" fontAlgn="auto">
              <a:spcBef>
                <a:spcPts val="0"/>
              </a:spcBef>
              <a:spcAft>
                <a:spcPts val="1200"/>
              </a:spcAft>
              <a:buClr>
                <a:schemeClr val="accent3">
                  <a:lumMod val="75000"/>
                </a:schemeClr>
              </a:buClr>
              <a:buFont typeface="Wingdings 2"/>
              <a:buNone/>
              <a:defRPr/>
            </a:pPr>
            <a:endParaRPr lang="en-GB" sz="1800" i="1" dirty="0" smtClean="0"/>
          </a:p>
        </p:txBody>
      </p:sp>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ea typeface="+mj-ea"/>
              <a:cs typeface="Times New Roman" pitchFamily="18" charset="0"/>
            </a:endParaRPr>
          </a:p>
        </p:txBody>
      </p:sp>
      <p:sp>
        <p:nvSpPr>
          <p:cNvPr id="7" name="6 Marcador de número de diapositiva"/>
          <p:cNvSpPr>
            <a:spLocks noGrp="1"/>
          </p:cNvSpPr>
          <p:nvPr>
            <p:ph type="sldNum" sz="quarter" idx="12"/>
          </p:nvPr>
        </p:nvSpPr>
        <p:spPr/>
        <p:txBody>
          <a:bodyPr/>
          <a:lstStyle/>
          <a:p>
            <a:pPr>
              <a:defRPr/>
            </a:pPr>
            <a:fld id="{763B67D0-1A0A-4906-AF19-7A0C5AB61227}" type="slidenum">
              <a:rPr lang="es-NI"/>
              <a:pPr>
                <a:defRPr/>
              </a:pPr>
              <a:t>6</a:t>
            </a:fld>
            <a:endParaRPr lang="es-NI" dirty="0"/>
          </a:p>
        </p:txBody>
      </p:sp>
      <p:sp>
        <p:nvSpPr>
          <p:cNvPr id="8" name="3 Rectángulo"/>
          <p:cNvSpPr>
            <a:spLocks noChangeArrowheads="1"/>
          </p:cNvSpPr>
          <p:nvPr/>
        </p:nvSpPr>
        <p:spPr bwMode="auto">
          <a:xfrm>
            <a:off x="1357789" y="1124744"/>
            <a:ext cx="3099310"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IV.  Group I Plan of Action</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450" y="1844675"/>
            <a:ext cx="7673975" cy="4752975"/>
          </a:xfrm>
        </p:spPr>
        <p:style>
          <a:lnRef idx="2">
            <a:schemeClr val="accent3"/>
          </a:lnRef>
          <a:fillRef idx="1">
            <a:schemeClr val="lt1"/>
          </a:fillRef>
          <a:effectRef idx="0">
            <a:schemeClr val="accent3"/>
          </a:effectRef>
          <a:fontRef idx="minor">
            <a:schemeClr val="dk1"/>
          </a:fontRef>
        </p:style>
        <p:txBody>
          <a:bodyPr>
            <a:noAutofit/>
          </a:bodyPr>
          <a:lstStyle/>
          <a:p>
            <a:pPr marL="425196" indent="-342900" algn="just" fontAlgn="auto">
              <a:spcBef>
                <a:spcPts val="0"/>
              </a:spcBef>
              <a:spcAft>
                <a:spcPts val="1800"/>
              </a:spcAft>
              <a:buClr>
                <a:schemeClr val="accent3">
                  <a:lumMod val="75000"/>
                </a:schemeClr>
              </a:buClr>
              <a:buFont typeface="+mj-lt"/>
              <a:buAutoNum type="arabicPeriod" startAt="9"/>
              <a:defRPr/>
            </a:pPr>
            <a:r>
              <a:rPr lang="en-GB" sz="1800" i="1" dirty="0" smtClean="0"/>
              <a:t>To secure financing to complement the allocated funds, to be used mainly for actions to protect migrant workers.</a:t>
            </a:r>
          </a:p>
          <a:p>
            <a:pPr marL="425196" indent="-342900" algn="just" fontAlgn="auto">
              <a:spcBef>
                <a:spcPts val="0"/>
              </a:spcBef>
              <a:spcAft>
                <a:spcPts val="1800"/>
              </a:spcAft>
              <a:buClr>
                <a:schemeClr val="accent3">
                  <a:lumMod val="75000"/>
                </a:schemeClr>
              </a:buClr>
              <a:buFont typeface="+mj-lt"/>
              <a:buAutoNum type="arabicPeriod" startAt="9"/>
              <a:defRPr/>
            </a:pPr>
            <a:r>
              <a:rPr lang="en-GB" sz="1800" i="1" dirty="0" smtClean="0"/>
              <a:t>To promote education as the first solution to prevent migration out of need.</a:t>
            </a:r>
          </a:p>
          <a:p>
            <a:pPr marL="425196" indent="-342900" algn="just" fontAlgn="auto">
              <a:spcBef>
                <a:spcPts val="0"/>
              </a:spcBef>
              <a:spcAft>
                <a:spcPts val="1800"/>
              </a:spcAft>
              <a:buClr>
                <a:schemeClr val="accent3">
                  <a:lumMod val="75000"/>
                </a:schemeClr>
              </a:buClr>
              <a:buFont typeface="+mj-lt"/>
              <a:buAutoNum type="arabicPeriod" startAt="9"/>
              <a:defRPr/>
            </a:pPr>
            <a:r>
              <a:rPr lang="en-GB" sz="1800" i="1" dirty="0" smtClean="0"/>
              <a:t>To share information and procedures for the management of labour migration flows with allied States. </a:t>
            </a:r>
          </a:p>
          <a:p>
            <a:pPr marL="425196" indent="-342900" algn="just" fontAlgn="auto">
              <a:spcBef>
                <a:spcPts val="0"/>
              </a:spcBef>
              <a:spcAft>
                <a:spcPts val="1800"/>
              </a:spcAft>
              <a:buClr>
                <a:schemeClr val="accent3">
                  <a:lumMod val="75000"/>
                </a:schemeClr>
              </a:buClr>
              <a:buFont typeface="+mj-lt"/>
              <a:buAutoNum type="arabicPeriod" startAt="9"/>
              <a:defRPr/>
            </a:pPr>
            <a:r>
              <a:rPr lang="en-GB" sz="1800" i="1" dirty="0" smtClean="0"/>
              <a:t>To promote dignified employment opportunities, with the aim of reducing the causes of labour migration. </a:t>
            </a:r>
          </a:p>
        </p:txBody>
      </p:sp>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ea typeface="+mj-ea"/>
              <a:cs typeface="Times New Roman" pitchFamily="18" charset="0"/>
            </a:endParaRPr>
          </a:p>
        </p:txBody>
      </p:sp>
      <p:sp>
        <p:nvSpPr>
          <p:cNvPr id="7" name="6 Marcador de número de diapositiva"/>
          <p:cNvSpPr>
            <a:spLocks noGrp="1"/>
          </p:cNvSpPr>
          <p:nvPr>
            <p:ph type="sldNum" sz="quarter" idx="12"/>
          </p:nvPr>
        </p:nvSpPr>
        <p:spPr/>
        <p:txBody>
          <a:bodyPr/>
          <a:lstStyle/>
          <a:p>
            <a:pPr>
              <a:defRPr/>
            </a:pPr>
            <a:fld id="{D2AD9B82-7DF0-4513-B4AD-0E0B8540EC0B}" type="slidenum">
              <a:rPr lang="es-NI"/>
              <a:pPr>
                <a:defRPr/>
              </a:pPr>
              <a:t>7</a:t>
            </a:fld>
            <a:endParaRPr lang="es-NI" dirty="0"/>
          </a:p>
        </p:txBody>
      </p:sp>
      <p:sp>
        <p:nvSpPr>
          <p:cNvPr id="6" name="3 Rectángulo"/>
          <p:cNvSpPr>
            <a:spLocks noChangeArrowheads="1"/>
          </p:cNvSpPr>
          <p:nvPr/>
        </p:nvSpPr>
        <p:spPr bwMode="auto">
          <a:xfrm>
            <a:off x="1357789" y="1124744"/>
            <a:ext cx="3099310"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IV.  Group I Plan of Action</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450" y="1773238"/>
            <a:ext cx="7632700" cy="4895850"/>
          </a:xfrm>
        </p:spPr>
        <p:style>
          <a:lnRef idx="2">
            <a:schemeClr val="accent6"/>
          </a:lnRef>
          <a:fillRef idx="1">
            <a:schemeClr val="lt1"/>
          </a:fillRef>
          <a:effectRef idx="0">
            <a:schemeClr val="accent6"/>
          </a:effectRef>
          <a:fontRef idx="minor">
            <a:schemeClr val="dk1"/>
          </a:fontRef>
        </p:style>
        <p:txBody>
          <a:bodyPr>
            <a:noAutofit/>
          </a:bodyPr>
          <a:lstStyle/>
          <a:p>
            <a:pPr marL="425196" indent="-342900" algn="just" fontAlgn="auto">
              <a:spcBef>
                <a:spcPts val="0"/>
              </a:spcBef>
              <a:spcAft>
                <a:spcPts val="1800"/>
              </a:spcAft>
              <a:buFont typeface="+mj-lt"/>
              <a:buAutoNum type="arabicPeriod"/>
              <a:defRPr/>
            </a:pPr>
            <a:r>
              <a:rPr lang="en-GB" sz="1800" i="1" dirty="0" smtClean="0"/>
              <a:t>Awareness-raising of consular officers regarding the topic of trafficking in persons for labour exploitation purposes.  </a:t>
            </a:r>
            <a:endParaRPr lang="en-GB" sz="1800" i="1" dirty="0"/>
          </a:p>
          <a:p>
            <a:pPr marL="425196" indent="-342900" algn="just" fontAlgn="auto">
              <a:spcBef>
                <a:spcPts val="0"/>
              </a:spcBef>
              <a:spcAft>
                <a:spcPts val="1800"/>
              </a:spcAft>
              <a:buFont typeface="+mj-lt"/>
              <a:buAutoNum type="arabicPeriod"/>
              <a:defRPr/>
            </a:pPr>
            <a:r>
              <a:rPr lang="en-GB" sz="1800" i="1" dirty="0" smtClean="0"/>
              <a:t>Online training for consular officers and foreign service officers on the topic.</a:t>
            </a:r>
          </a:p>
          <a:p>
            <a:pPr marL="425196" indent="-342900" algn="just" fontAlgn="auto">
              <a:spcBef>
                <a:spcPts val="0"/>
              </a:spcBef>
              <a:spcAft>
                <a:spcPts val="1800"/>
              </a:spcAft>
              <a:buFont typeface="+mj-lt"/>
              <a:buAutoNum type="arabicPeriod"/>
              <a:defRPr/>
            </a:pPr>
            <a:r>
              <a:rPr lang="en-GB" sz="1800" i="1" dirty="0" smtClean="0"/>
              <a:t>To develop a Protocol for Consular Action in regard to trafficking in persons for labour exploitation purposes.</a:t>
            </a:r>
          </a:p>
          <a:p>
            <a:pPr marL="425196" indent="-342900" algn="just" fontAlgn="auto">
              <a:spcBef>
                <a:spcPts val="0"/>
              </a:spcBef>
              <a:spcAft>
                <a:spcPts val="1800"/>
              </a:spcAft>
              <a:buFont typeface="+mj-lt"/>
              <a:buAutoNum type="arabicPeriod"/>
              <a:defRPr/>
            </a:pPr>
            <a:r>
              <a:rPr lang="en-GB" sz="1800" i="1" dirty="0" smtClean="0"/>
              <a:t>To implement awareness-raising, dissemination, and prevention campaigns oriented toward migrant populations on the topic of trafficking in persons for labour exploitation purposes, through consulates (posters, videos, etc.) </a:t>
            </a:r>
          </a:p>
          <a:p>
            <a:pPr marL="425196" indent="-342900" algn="just" fontAlgn="auto">
              <a:spcBef>
                <a:spcPts val="0"/>
              </a:spcBef>
              <a:spcAft>
                <a:spcPts val="1800"/>
              </a:spcAft>
              <a:buFont typeface="+mj-lt"/>
              <a:buAutoNum type="arabicPeriod"/>
              <a:defRPr/>
            </a:pPr>
            <a:r>
              <a:rPr lang="en-GB" sz="1800" i="1" dirty="0" smtClean="0"/>
              <a:t>To establish consular networks in countries of transit and destination in order to exchange best practices in addressing labour exploitation. </a:t>
            </a:r>
          </a:p>
          <a:p>
            <a:pPr marL="425196" indent="-342900" algn="just" fontAlgn="auto">
              <a:spcBef>
                <a:spcPts val="0"/>
              </a:spcBef>
              <a:spcAft>
                <a:spcPts val="1800"/>
              </a:spcAft>
              <a:buFont typeface="+mj-lt"/>
              <a:buAutoNum type="arabicPeriod"/>
              <a:defRPr/>
            </a:pPr>
            <a:r>
              <a:rPr lang="en-GB" sz="1800" i="1" dirty="0" smtClean="0"/>
              <a:t>To work in coordination with local authorities addressing the topic.</a:t>
            </a:r>
          </a:p>
          <a:p>
            <a:pPr marL="425196" indent="-342900" algn="just" fontAlgn="auto">
              <a:spcBef>
                <a:spcPts val="0"/>
              </a:spcBef>
              <a:spcAft>
                <a:spcPts val="1800"/>
              </a:spcAft>
              <a:buFont typeface="+mj-lt"/>
              <a:buAutoNum type="arabicPeriod"/>
              <a:defRPr/>
            </a:pPr>
            <a:endParaRPr lang="en-GB" sz="1800" i="1" dirty="0" smtClean="0"/>
          </a:p>
        </p:txBody>
      </p:sp>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cs typeface="Times New Roman" pitchFamily="18" charset="0"/>
            </a:endParaRPr>
          </a:p>
        </p:txBody>
      </p:sp>
      <p:sp>
        <p:nvSpPr>
          <p:cNvPr id="5" name="3 Rectángulo"/>
          <p:cNvSpPr>
            <a:spLocks noChangeArrowheads="1"/>
          </p:cNvSpPr>
          <p:nvPr/>
        </p:nvSpPr>
        <p:spPr bwMode="auto">
          <a:xfrm>
            <a:off x="1314508" y="1124744"/>
            <a:ext cx="3185872"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V.  Group 2 Plan of Action</a:t>
            </a:r>
            <a:endParaRPr lang="en-GB" sz="24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914400" y="188913"/>
            <a:ext cx="8050213" cy="792162"/>
          </a:xfrm>
          <a:prstGeom prst="rect">
            <a:avLst/>
          </a:prstGeom>
        </p:spPr>
        <p:txBody>
          <a:bodyPr anchor="ctr"/>
          <a:lstStyle/>
          <a:p>
            <a:pPr algn="ctr" fontAlgn="auto">
              <a:spcAft>
                <a:spcPts val="0"/>
              </a:spcAft>
              <a:defRPr/>
            </a:pPr>
            <a:r>
              <a:rPr lang="en-GB" sz="1600" b="1" i="1" dirty="0">
                <a:latin typeface="Gill Sans MT" pitchFamily="34" charset="0"/>
                <a:cs typeface="Times New Roman" pitchFamily="18" charset="0"/>
              </a:rPr>
              <a:t>“Seminar/Workshop on Capacity-Building of Consular Authorities to Protect the   Labour Rights of Migrants”</a:t>
            </a:r>
            <a:endParaRPr lang="es-ES" sz="1600" b="1" dirty="0">
              <a:latin typeface="Gill Sans MT" pitchFamily="34" charset="0"/>
              <a:cs typeface="Times New Roman" pitchFamily="18" charset="0"/>
            </a:endParaRPr>
          </a:p>
        </p:txBody>
      </p:sp>
      <p:pic>
        <p:nvPicPr>
          <p:cNvPr id="8" name="7 Diagrama"/>
          <p:cNvPicPr>
            <a:picLocks noChangeArrowheads="1"/>
          </p:cNvPicPr>
          <p:nvPr/>
        </p:nvPicPr>
        <p:blipFill>
          <a:blip r:embed="rId2"/>
          <a:srcRect/>
          <a:stretch>
            <a:fillRect/>
          </a:stretch>
        </p:blipFill>
        <p:spPr bwMode="auto">
          <a:xfrm>
            <a:off x="858838" y="1858963"/>
            <a:ext cx="8291512" cy="4767262"/>
          </a:xfrm>
          <a:prstGeom prst="rect">
            <a:avLst/>
          </a:prstGeom>
          <a:noFill/>
        </p:spPr>
      </p:pic>
      <p:sp>
        <p:nvSpPr>
          <p:cNvPr id="7" name="6 Marcador de número de diapositiva"/>
          <p:cNvSpPr>
            <a:spLocks noGrp="1"/>
          </p:cNvSpPr>
          <p:nvPr>
            <p:ph type="sldNum" sz="quarter" idx="12"/>
          </p:nvPr>
        </p:nvSpPr>
        <p:spPr/>
        <p:txBody>
          <a:bodyPr/>
          <a:lstStyle/>
          <a:p>
            <a:pPr>
              <a:defRPr/>
            </a:pPr>
            <a:endParaRPr lang="es-NI" dirty="0"/>
          </a:p>
        </p:txBody>
      </p:sp>
      <p:sp>
        <p:nvSpPr>
          <p:cNvPr id="6" name="3 Rectángulo"/>
          <p:cNvSpPr>
            <a:spLocks noChangeArrowheads="1"/>
          </p:cNvSpPr>
          <p:nvPr/>
        </p:nvSpPr>
        <p:spPr bwMode="auto">
          <a:xfrm>
            <a:off x="1207968" y="1167135"/>
            <a:ext cx="5308248" cy="461665"/>
          </a:xfrm>
          <a:prstGeom prst="rect">
            <a:avLst/>
          </a:prstGeom>
          <a:noFill/>
          <a:ln w="9525">
            <a:noFill/>
            <a:miter lim="800000"/>
            <a:headEnd/>
            <a:tailEnd/>
          </a:ln>
        </p:spPr>
        <p:txBody>
          <a:bodyPr wrap="none">
            <a:spAutoFit/>
          </a:bodyPr>
          <a:lstStyle/>
          <a:p>
            <a:pPr algn="ctr"/>
            <a:r>
              <a:rPr lang="en-GB" sz="2400" i="1" dirty="0" smtClean="0">
                <a:latin typeface="Gill Sans MT" pitchFamily="34" charset="0"/>
                <a:cs typeface="Times New Roman" pitchFamily="18" charset="0"/>
              </a:rPr>
              <a:t>VI. Challenges in Protecting Migrant Workers:</a:t>
            </a:r>
            <a:endParaRPr lang="en-GB" sz="2400" i="1" dirty="0">
              <a:latin typeface="Gill Sans MT" pitchFamily="34" charset="0"/>
              <a:cs typeface="Times New Roman" pitchFamily="18" charset="0"/>
            </a:endParaRPr>
          </a:p>
        </p:txBody>
      </p:sp>
      <p:sp>
        <p:nvSpPr>
          <p:cNvPr id="9" name="3 Rectángulo"/>
          <p:cNvSpPr>
            <a:spLocks noChangeArrowheads="1"/>
          </p:cNvSpPr>
          <p:nvPr/>
        </p:nvSpPr>
        <p:spPr bwMode="auto">
          <a:xfrm>
            <a:off x="2020291" y="1988840"/>
            <a:ext cx="6408712" cy="830997"/>
          </a:xfrm>
          <a:prstGeom prst="rect">
            <a:avLst/>
          </a:prstGeom>
          <a:solidFill>
            <a:srgbClr val="FFC000"/>
          </a:solidFill>
          <a:ln w="9525">
            <a:noFill/>
            <a:miter lim="800000"/>
            <a:headEnd/>
            <a:tailEnd/>
          </a:ln>
        </p:spPr>
        <p:txBody>
          <a:bodyPr wrap="square">
            <a:spAutoFit/>
          </a:bodyPr>
          <a:lstStyle/>
          <a:p>
            <a:r>
              <a:rPr lang="en-GB" sz="1600" i="1" dirty="0" smtClean="0">
                <a:latin typeface="Gill Sans MT" pitchFamily="34" charset="0"/>
                <a:cs typeface="Times New Roman" pitchFamily="18" charset="0"/>
              </a:rPr>
              <a:t>Establishing a network of lawyers that provide free legal aid and developing cooperation links with local NGOs actively involved in protecting the human rights of migrants.</a:t>
            </a:r>
            <a:endParaRPr lang="en-GB" sz="1600" i="1" dirty="0">
              <a:latin typeface="Gill Sans MT" pitchFamily="34" charset="0"/>
              <a:cs typeface="Times New Roman" pitchFamily="18" charset="0"/>
            </a:endParaRPr>
          </a:p>
        </p:txBody>
      </p:sp>
      <p:sp>
        <p:nvSpPr>
          <p:cNvPr id="10" name="3 Rectángulo"/>
          <p:cNvSpPr>
            <a:spLocks noChangeArrowheads="1"/>
          </p:cNvSpPr>
          <p:nvPr/>
        </p:nvSpPr>
        <p:spPr bwMode="auto">
          <a:xfrm>
            <a:off x="2051720" y="3174067"/>
            <a:ext cx="6408712" cy="830997"/>
          </a:xfrm>
          <a:prstGeom prst="rect">
            <a:avLst/>
          </a:prstGeom>
          <a:solidFill>
            <a:srgbClr val="99FF66"/>
          </a:solidFill>
          <a:ln w="9525">
            <a:noFill/>
            <a:miter lim="800000"/>
            <a:headEnd/>
            <a:tailEnd/>
          </a:ln>
        </p:spPr>
        <p:txBody>
          <a:bodyPr wrap="square">
            <a:spAutoFit/>
          </a:bodyPr>
          <a:lstStyle/>
          <a:p>
            <a:r>
              <a:rPr lang="en-GB" sz="1600" i="1" dirty="0" smtClean="0">
                <a:latin typeface="Gill Sans MT" pitchFamily="34" charset="0"/>
                <a:cs typeface="Times New Roman" pitchFamily="18" charset="0"/>
              </a:rPr>
              <a:t>Developing systematic and creative information campaigns that include contents relating to the needs of migrant populations: labour legislation, regularization processes, employment opportunities, the financial market of remittances.</a:t>
            </a:r>
            <a:endParaRPr lang="en-GB" sz="1600" i="1" dirty="0">
              <a:latin typeface="Gill Sans MT" pitchFamily="34" charset="0"/>
              <a:cs typeface="Times New Roman" pitchFamily="18" charset="0"/>
            </a:endParaRPr>
          </a:p>
        </p:txBody>
      </p:sp>
      <p:sp>
        <p:nvSpPr>
          <p:cNvPr id="11" name="3 Rectángulo"/>
          <p:cNvSpPr>
            <a:spLocks noChangeArrowheads="1"/>
          </p:cNvSpPr>
          <p:nvPr/>
        </p:nvSpPr>
        <p:spPr bwMode="auto">
          <a:xfrm>
            <a:off x="2051720" y="4509120"/>
            <a:ext cx="6408712" cy="584775"/>
          </a:xfrm>
          <a:prstGeom prst="rect">
            <a:avLst/>
          </a:prstGeom>
          <a:solidFill>
            <a:srgbClr val="00CC66"/>
          </a:solidFill>
          <a:ln w="9525">
            <a:noFill/>
            <a:miter lim="800000"/>
            <a:headEnd/>
            <a:tailEnd/>
          </a:ln>
        </p:spPr>
        <p:txBody>
          <a:bodyPr wrap="square">
            <a:spAutoFit/>
          </a:bodyPr>
          <a:lstStyle/>
          <a:p>
            <a:r>
              <a:rPr lang="en-GB" sz="1600" i="1" dirty="0" smtClean="0">
                <a:latin typeface="Gill Sans MT" pitchFamily="34" charset="0"/>
                <a:cs typeface="Times New Roman" pitchFamily="18" charset="0"/>
              </a:rPr>
              <a:t>Implementing follow-up actions and establishing links between nationals abroad and their country of origin. </a:t>
            </a:r>
            <a:endParaRPr lang="en-GB" sz="1600" i="1" dirty="0">
              <a:latin typeface="Gill Sans MT" pitchFamily="34" charset="0"/>
              <a:cs typeface="Times New Roman" pitchFamily="18" charset="0"/>
            </a:endParaRPr>
          </a:p>
        </p:txBody>
      </p:sp>
      <p:sp>
        <p:nvSpPr>
          <p:cNvPr id="12" name="3 Rectángulo"/>
          <p:cNvSpPr>
            <a:spLocks noChangeArrowheads="1"/>
          </p:cNvSpPr>
          <p:nvPr/>
        </p:nvSpPr>
        <p:spPr bwMode="auto">
          <a:xfrm>
            <a:off x="2051720" y="5796553"/>
            <a:ext cx="6408712" cy="584775"/>
          </a:xfrm>
          <a:prstGeom prst="rect">
            <a:avLst/>
          </a:prstGeom>
          <a:solidFill>
            <a:srgbClr val="3FBCBF"/>
          </a:solidFill>
          <a:ln w="9525">
            <a:noFill/>
            <a:miter lim="800000"/>
            <a:headEnd/>
            <a:tailEnd/>
          </a:ln>
        </p:spPr>
        <p:txBody>
          <a:bodyPr wrap="square">
            <a:spAutoFit/>
          </a:bodyPr>
          <a:lstStyle/>
          <a:p>
            <a:r>
              <a:rPr lang="en-GB" sz="1600" i="1" dirty="0" smtClean="0">
                <a:latin typeface="Gill Sans MT" pitchFamily="34" charset="0"/>
                <a:cs typeface="Times New Roman" pitchFamily="18" charset="0"/>
              </a:rPr>
              <a:t>Facilitating and accompanying the regularization process of migrant populations in countries of destination.</a:t>
            </a:r>
            <a:endParaRPr lang="en-GB" sz="1600" i="1" dirty="0">
              <a:latin typeface="Gill Sans MT" pitchFamily="34"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793</TotalTime>
  <Words>1097</Words>
  <Application>Microsoft Office PowerPoint</Application>
  <PresentationFormat>Presentación en pantalla (4:3)</PresentationFormat>
  <Paragraphs>73</Paragraphs>
  <Slides>12</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Solsticio</vt:lpstr>
      <vt:lpstr>Picture</vt:lpstr>
      <vt:lpstr>Ministry of Foreign Affairs General Consular Directorate</vt:lpstr>
      <vt:lpstr>“Seminar/Workshop on Capacity-Building of Consular Authorities to Protect the   Labour Rights of Migrants”</vt:lpstr>
      <vt:lpstr>“Seminar/Workshop on Capacity-Building of Consular Authorities to Protect the   Labour Rights of Migrants”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Taller </dc:title>
  <dc:creator>a_solis</dc:creator>
  <cp:lastModifiedBy>Christiane Lehnhoff</cp:lastModifiedBy>
  <cp:revision>129</cp:revision>
  <dcterms:created xsi:type="dcterms:W3CDTF">2012-06-14T16:01:34Z</dcterms:created>
  <dcterms:modified xsi:type="dcterms:W3CDTF">2012-06-21T19:23:27Z</dcterms:modified>
</cp:coreProperties>
</file>