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4"/>
  </p:notesMasterIdLst>
  <p:sldIdLst>
    <p:sldId id="272" r:id="rId2"/>
    <p:sldId id="273" r:id="rId3"/>
    <p:sldId id="278" r:id="rId4"/>
    <p:sldId id="276" r:id="rId5"/>
    <p:sldId id="284" r:id="rId6"/>
    <p:sldId id="260" r:id="rId7"/>
    <p:sldId id="277" r:id="rId8"/>
    <p:sldId id="279" r:id="rId9"/>
    <p:sldId id="281" r:id="rId10"/>
    <p:sldId id="280" r:id="rId11"/>
    <p:sldId id="282" r:id="rId12"/>
    <p:sldId id="283" r:id="rId13"/>
  </p:sldIdLst>
  <p:sldSz cx="9144000" cy="6858000" type="screen4x3"/>
  <p:notesSz cx="6858000" cy="9144000"/>
  <p:defaultTextStyle>
    <a:defPPr>
      <a:defRPr lang="es-N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5DFB7"/>
    <a:srgbClr val="DE3C8D"/>
    <a:srgbClr val="0062AC"/>
    <a:srgbClr val="CB06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>
        <p:scale>
          <a:sx n="100" d="100"/>
          <a:sy n="100" d="100"/>
        </p:scale>
        <p:origin x="-29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3376F-E275-429C-9351-6C2D979AEE3B}" type="doc">
      <dgm:prSet loTypeId="urn:microsoft.com/office/officeart/2005/8/layout/cycle3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77E3F299-30AC-43C4-9D29-E55DDF838D72}">
      <dgm:prSet phldrT="[Texto]" custT="1"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algn="ctr"/>
          <a:r>
            <a:rPr lang="es-MX" sz="1100" dirty="0" smtClean="0"/>
            <a:t> </a:t>
          </a:r>
          <a:r>
            <a:rPr lang="es-MX" sz="1400" i="1" dirty="0" smtClean="0"/>
            <a:t>Marco jurídico internacional para la protección de los derechos de las personas migrantes trabajadoras</a:t>
          </a:r>
          <a:endParaRPr lang="es-ES" sz="1400" i="1" dirty="0"/>
        </a:p>
      </dgm:t>
    </dgm:pt>
    <dgm:pt modelId="{B58F2CD1-44E6-47BC-B165-F9018727F7CB}" type="parTrans" cxnId="{B71E5410-FEEC-452D-9D1D-37E385CD5D0B}">
      <dgm:prSet/>
      <dgm:spPr/>
      <dgm:t>
        <a:bodyPr/>
        <a:lstStyle/>
        <a:p>
          <a:endParaRPr lang="es-ES"/>
        </a:p>
      </dgm:t>
    </dgm:pt>
    <dgm:pt modelId="{611099D5-2B2A-4139-A9C9-892FB8910750}" type="sibTrans" cxnId="{B71E5410-FEEC-452D-9D1D-37E385CD5D0B}">
      <dgm:prSet/>
      <dgm:spPr/>
      <dgm:t>
        <a:bodyPr/>
        <a:lstStyle/>
        <a:p>
          <a:endParaRPr lang="es-ES"/>
        </a:p>
      </dgm:t>
    </dgm:pt>
    <dgm:pt modelId="{2F42C0FC-ADBB-4D4E-9F26-D5AFCA47BE7C}">
      <dgm:prSet phldrT="[Texto]" custT="1"/>
      <dgm:spPr>
        <a:solidFill>
          <a:srgbClr val="DE3C8D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MX" sz="1400" i="1" dirty="0" smtClean="0"/>
            <a:t>Diseño  e implementación de políticas  explicitas para la protección de personas migrantes trabajadoras.</a:t>
          </a:r>
          <a:endParaRPr lang="es-ES" sz="1400" i="1" dirty="0"/>
        </a:p>
      </dgm:t>
    </dgm:pt>
    <dgm:pt modelId="{11F8E668-DC45-4D94-882B-248595041AC3}" type="parTrans" cxnId="{988C1AB5-2FC5-4D36-8B6A-492258726C4E}">
      <dgm:prSet/>
      <dgm:spPr/>
      <dgm:t>
        <a:bodyPr/>
        <a:lstStyle/>
        <a:p>
          <a:endParaRPr lang="es-ES"/>
        </a:p>
      </dgm:t>
    </dgm:pt>
    <dgm:pt modelId="{6C54CC23-9C55-438A-8D14-C8E6A9973EEF}" type="sibTrans" cxnId="{988C1AB5-2FC5-4D36-8B6A-492258726C4E}">
      <dgm:prSet/>
      <dgm:spPr/>
      <dgm:t>
        <a:bodyPr/>
        <a:lstStyle/>
        <a:p>
          <a:endParaRPr lang="es-ES"/>
        </a:p>
      </dgm:t>
    </dgm:pt>
    <dgm:pt modelId="{FA3469FC-B142-4B59-9B3B-3A08554974DE}">
      <dgm:prSet phldrT="[Texto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400" dirty="0" smtClean="0"/>
            <a:t> </a:t>
          </a:r>
          <a:r>
            <a:rPr lang="es-MX" sz="1400" i="1" dirty="0" smtClean="0"/>
            <a:t>Consideraciones fundamentales para el diseño e implementación de políticas y acciones de protección de los derechos de las personas trabajadoras migrantes   </a:t>
          </a:r>
          <a:endParaRPr lang="es-ES" sz="1400" i="1" dirty="0"/>
        </a:p>
      </dgm:t>
    </dgm:pt>
    <dgm:pt modelId="{3C4A2431-7622-4CBE-84D1-FB5D84E70B48}" type="parTrans" cxnId="{4A95AD12-04FB-4BEA-B468-1E8161272E14}">
      <dgm:prSet/>
      <dgm:spPr/>
      <dgm:t>
        <a:bodyPr/>
        <a:lstStyle/>
        <a:p>
          <a:endParaRPr lang="es-ES"/>
        </a:p>
      </dgm:t>
    </dgm:pt>
    <dgm:pt modelId="{D51ECB47-C9E4-43A2-9F7D-CE3D581DA609}" type="sibTrans" cxnId="{4A95AD12-04FB-4BEA-B468-1E8161272E14}">
      <dgm:prSet/>
      <dgm:spPr/>
      <dgm:t>
        <a:bodyPr/>
        <a:lstStyle/>
        <a:p>
          <a:endParaRPr lang="es-ES"/>
        </a:p>
      </dgm:t>
    </dgm:pt>
    <dgm:pt modelId="{033933FE-48F8-4B2B-B089-D218A652B633}">
      <dgm:prSet phldrT="[Texto]" custT="1"/>
      <dgm:spPr>
        <a:solidFill>
          <a:srgbClr val="45DFB7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400" b="0" i="1" dirty="0" smtClean="0"/>
            <a:t>Experiencias de Protección de las personas trabajadoras migrantes bajo esquemas de cooperación interinstitucional opciones de políticas para los países de destino.  </a:t>
          </a:r>
          <a:endParaRPr lang="es-ES" sz="1400" b="0" i="1" dirty="0"/>
        </a:p>
      </dgm:t>
    </dgm:pt>
    <dgm:pt modelId="{B71B59AE-4FD0-4305-8D95-739F4EE15809}" type="parTrans" cxnId="{5BE83715-DC65-4F6F-9D12-B1D6E6A1BBD7}">
      <dgm:prSet/>
      <dgm:spPr/>
      <dgm:t>
        <a:bodyPr/>
        <a:lstStyle/>
        <a:p>
          <a:endParaRPr lang="es-ES"/>
        </a:p>
      </dgm:t>
    </dgm:pt>
    <dgm:pt modelId="{86776AEA-018D-44F1-A87F-4D5B8BF11278}" type="sibTrans" cxnId="{5BE83715-DC65-4F6F-9D12-B1D6E6A1BBD7}">
      <dgm:prSet/>
      <dgm:spPr/>
      <dgm:t>
        <a:bodyPr/>
        <a:lstStyle/>
        <a:p>
          <a:endParaRPr lang="es-ES"/>
        </a:p>
      </dgm:t>
    </dgm:pt>
    <dgm:pt modelId="{0F547352-8540-4E6E-8002-E8506413CDF0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s-MX" sz="1200" dirty="0" smtClean="0"/>
        </a:p>
        <a:p>
          <a:r>
            <a:rPr lang="es-MX" sz="1400" i="1" dirty="0" smtClean="0"/>
            <a:t>Experiencias de protección de las personas  migrantes trabajadoras desde el ámbito consular: opciones de políticas para los países de origen</a:t>
          </a:r>
          <a:endParaRPr lang="es-ES_tradnl" sz="1400" i="1" dirty="0"/>
        </a:p>
      </dgm:t>
    </dgm:pt>
    <dgm:pt modelId="{0D0AE720-76BD-48BD-AF48-FD87B4409837}" type="parTrans" cxnId="{BA34FE94-83C6-4A2F-93C5-8B8276A4FF4C}">
      <dgm:prSet/>
      <dgm:spPr/>
      <dgm:t>
        <a:bodyPr/>
        <a:lstStyle/>
        <a:p>
          <a:endParaRPr lang="es-ES_tradnl"/>
        </a:p>
      </dgm:t>
    </dgm:pt>
    <dgm:pt modelId="{139FB6C8-2CE5-429F-958F-760B8C22B1BE}" type="sibTrans" cxnId="{BA34FE94-83C6-4A2F-93C5-8B8276A4FF4C}">
      <dgm:prSet/>
      <dgm:spPr/>
      <dgm:t>
        <a:bodyPr/>
        <a:lstStyle/>
        <a:p>
          <a:endParaRPr lang="es-ES_tradnl"/>
        </a:p>
      </dgm:t>
    </dgm:pt>
    <dgm:pt modelId="{12A764F3-A3CE-433D-B870-BDE89BB7C940}" type="pres">
      <dgm:prSet presAssocID="{1EB3376F-E275-429C-9351-6C2D979AEE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5BDB0D4-C4C7-4911-BE79-3DD3E84BC3F4}" type="pres">
      <dgm:prSet presAssocID="{1EB3376F-E275-429C-9351-6C2D979AEE3B}" presName="cycle" presStyleCnt="0"/>
      <dgm:spPr/>
      <dgm:t>
        <a:bodyPr/>
        <a:lstStyle/>
        <a:p>
          <a:endParaRPr lang="en-US"/>
        </a:p>
      </dgm:t>
    </dgm:pt>
    <dgm:pt modelId="{1C8DACFB-F850-437E-951F-C35AF3119805}" type="pres">
      <dgm:prSet presAssocID="{77E3F299-30AC-43C4-9D29-E55DDF838D7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67602-D25C-40C1-9B7B-B00D1C72E356}" type="pres">
      <dgm:prSet presAssocID="{611099D5-2B2A-4139-A9C9-892FB8910750}" presName="sibTransFirstNode" presStyleLbl="bgShp" presStyleIdx="0" presStyleCnt="1"/>
      <dgm:spPr/>
      <dgm:t>
        <a:bodyPr/>
        <a:lstStyle/>
        <a:p>
          <a:endParaRPr lang="es-ES_tradnl"/>
        </a:p>
      </dgm:t>
    </dgm:pt>
    <dgm:pt modelId="{43075D8B-6302-4572-AE6E-C52019A473F3}" type="pres">
      <dgm:prSet presAssocID="{2F42C0FC-ADBB-4D4E-9F26-D5AFCA47BE7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BCD4B-B853-4B1E-A6B9-4C6BBAE9E247}" type="pres">
      <dgm:prSet presAssocID="{FA3469FC-B142-4B59-9B3B-3A08554974D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B7396-478F-456D-B392-886FA900C3F9}" type="pres">
      <dgm:prSet presAssocID="{0F547352-8540-4E6E-8002-E8506413CDF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A816-8AD1-4700-B4BA-B8A096E2420E}" type="pres">
      <dgm:prSet presAssocID="{033933FE-48F8-4B2B-B089-D218A652B63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AFC620-5EA7-49D5-8CE1-BCC4BC44A779}" type="presOf" srcId="{1EB3376F-E275-429C-9351-6C2D979AEE3B}" destId="{12A764F3-A3CE-433D-B870-BDE89BB7C940}" srcOrd="0" destOrd="0" presId="urn:microsoft.com/office/officeart/2005/8/layout/cycle3"/>
    <dgm:cxn modelId="{B71E5410-FEEC-452D-9D1D-37E385CD5D0B}" srcId="{1EB3376F-E275-429C-9351-6C2D979AEE3B}" destId="{77E3F299-30AC-43C4-9D29-E55DDF838D72}" srcOrd="0" destOrd="0" parTransId="{B58F2CD1-44E6-47BC-B165-F9018727F7CB}" sibTransId="{611099D5-2B2A-4139-A9C9-892FB8910750}"/>
    <dgm:cxn modelId="{3A4E9E45-B736-4CAE-804F-C3D0483AE633}" type="presOf" srcId="{033933FE-48F8-4B2B-B089-D218A652B633}" destId="{AF9BA816-8AD1-4700-B4BA-B8A096E2420E}" srcOrd="0" destOrd="0" presId="urn:microsoft.com/office/officeart/2005/8/layout/cycle3"/>
    <dgm:cxn modelId="{BA34FE94-83C6-4A2F-93C5-8B8276A4FF4C}" srcId="{1EB3376F-E275-429C-9351-6C2D979AEE3B}" destId="{0F547352-8540-4E6E-8002-E8506413CDF0}" srcOrd="3" destOrd="0" parTransId="{0D0AE720-76BD-48BD-AF48-FD87B4409837}" sibTransId="{139FB6C8-2CE5-429F-958F-760B8C22B1BE}"/>
    <dgm:cxn modelId="{69FA4EE9-F2F5-4DFD-86F1-FA8F048E17F2}" type="presOf" srcId="{77E3F299-30AC-43C4-9D29-E55DDF838D72}" destId="{1C8DACFB-F850-437E-951F-C35AF3119805}" srcOrd="0" destOrd="0" presId="urn:microsoft.com/office/officeart/2005/8/layout/cycle3"/>
    <dgm:cxn modelId="{988C1AB5-2FC5-4D36-8B6A-492258726C4E}" srcId="{1EB3376F-E275-429C-9351-6C2D979AEE3B}" destId="{2F42C0FC-ADBB-4D4E-9F26-D5AFCA47BE7C}" srcOrd="1" destOrd="0" parTransId="{11F8E668-DC45-4D94-882B-248595041AC3}" sibTransId="{6C54CC23-9C55-438A-8D14-C8E6A9973EEF}"/>
    <dgm:cxn modelId="{4A95AD12-04FB-4BEA-B468-1E8161272E14}" srcId="{1EB3376F-E275-429C-9351-6C2D979AEE3B}" destId="{FA3469FC-B142-4B59-9B3B-3A08554974DE}" srcOrd="2" destOrd="0" parTransId="{3C4A2431-7622-4CBE-84D1-FB5D84E70B48}" sibTransId="{D51ECB47-C9E4-43A2-9F7D-CE3D581DA609}"/>
    <dgm:cxn modelId="{80CA41CA-F636-4A3B-B3B9-B06232EF1E59}" type="presOf" srcId="{FA3469FC-B142-4B59-9B3B-3A08554974DE}" destId="{53EBCD4B-B853-4B1E-A6B9-4C6BBAE9E247}" srcOrd="0" destOrd="0" presId="urn:microsoft.com/office/officeart/2005/8/layout/cycle3"/>
    <dgm:cxn modelId="{A978357A-94E1-4AAA-9AA0-E5EB2AF786AD}" type="presOf" srcId="{0F547352-8540-4E6E-8002-E8506413CDF0}" destId="{D47B7396-478F-456D-B392-886FA900C3F9}" srcOrd="0" destOrd="0" presId="urn:microsoft.com/office/officeart/2005/8/layout/cycle3"/>
    <dgm:cxn modelId="{35EF8C80-85DE-4E56-9131-6202D8BD530C}" type="presOf" srcId="{611099D5-2B2A-4139-A9C9-892FB8910750}" destId="{45667602-D25C-40C1-9B7B-B00D1C72E356}" srcOrd="0" destOrd="0" presId="urn:microsoft.com/office/officeart/2005/8/layout/cycle3"/>
    <dgm:cxn modelId="{E1CBD9F7-AD2C-4783-90E4-F37C699D3367}" type="presOf" srcId="{2F42C0FC-ADBB-4D4E-9F26-D5AFCA47BE7C}" destId="{43075D8B-6302-4572-AE6E-C52019A473F3}" srcOrd="0" destOrd="0" presId="urn:microsoft.com/office/officeart/2005/8/layout/cycle3"/>
    <dgm:cxn modelId="{5BE83715-DC65-4F6F-9D12-B1D6E6A1BBD7}" srcId="{1EB3376F-E275-429C-9351-6C2D979AEE3B}" destId="{033933FE-48F8-4B2B-B089-D218A652B633}" srcOrd="4" destOrd="0" parTransId="{B71B59AE-4FD0-4305-8D95-739F4EE15809}" sibTransId="{86776AEA-018D-44F1-A87F-4D5B8BF11278}"/>
    <dgm:cxn modelId="{4725E6D6-19CB-4C47-8BC1-545B775E3A8A}" type="presParOf" srcId="{12A764F3-A3CE-433D-B870-BDE89BB7C940}" destId="{55BDB0D4-C4C7-4911-BE79-3DD3E84BC3F4}" srcOrd="0" destOrd="0" presId="urn:microsoft.com/office/officeart/2005/8/layout/cycle3"/>
    <dgm:cxn modelId="{78421ABB-19C0-4909-9D64-350CC4F58062}" type="presParOf" srcId="{55BDB0D4-C4C7-4911-BE79-3DD3E84BC3F4}" destId="{1C8DACFB-F850-437E-951F-C35AF3119805}" srcOrd="0" destOrd="0" presId="urn:microsoft.com/office/officeart/2005/8/layout/cycle3"/>
    <dgm:cxn modelId="{C015B555-EE49-46F1-9142-8B02D9426ED5}" type="presParOf" srcId="{55BDB0D4-C4C7-4911-BE79-3DD3E84BC3F4}" destId="{45667602-D25C-40C1-9B7B-B00D1C72E356}" srcOrd="1" destOrd="0" presId="urn:microsoft.com/office/officeart/2005/8/layout/cycle3"/>
    <dgm:cxn modelId="{FF9FB30A-5CB6-4A50-AB6C-3FD1A4715015}" type="presParOf" srcId="{55BDB0D4-C4C7-4911-BE79-3DD3E84BC3F4}" destId="{43075D8B-6302-4572-AE6E-C52019A473F3}" srcOrd="2" destOrd="0" presId="urn:microsoft.com/office/officeart/2005/8/layout/cycle3"/>
    <dgm:cxn modelId="{7F991EB5-972E-4341-BDAE-5629197D0087}" type="presParOf" srcId="{55BDB0D4-C4C7-4911-BE79-3DD3E84BC3F4}" destId="{53EBCD4B-B853-4B1E-A6B9-4C6BBAE9E247}" srcOrd="3" destOrd="0" presId="urn:microsoft.com/office/officeart/2005/8/layout/cycle3"/>
    <dgm:cxn modelId="{E65FD6CA-F190-42F1-A5A9-0EF2F71D324B}" type="presParOf" srcId="{55BDB0D4-C4C7-4911-BE79-3DD3E84BC3F4}" destId="{D47B7396-478F-456D-B392-886FA900C3F9}" srcOrd="4" destOrd="0" presId="urn:microsoft.com/office/officeart/2005/8/layout/cycle3"/>
    <dgm:cxn modelId="{068274C4-B7D7-43F7-9959-935BB62832C9}" type="presParOf" srcId="{55BDB0D4-C4C7-4911-BE79-3DD3E84BC3F4}" destId="{AF9BA816-8AD1-4700-B4BA-B8A096E2420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73915-B263-4392-BAAB-CF6B48511410}" type="doc">
      <dgm:prSet loTypeId="urn:microsoft.com/office/officeart/2005/8/layout/arrow5" loCatId="relationship" qsTypeId="urn:microsoft.com/office/officeart/2005/8/quickstyle/simple1#3" qsCatId="simple" csTypeId="urn:microsoft.com/office/officeart/2005/8/colors/colorful2" csCatId="colorful" phldr="1"/>
      <dgm:spPr/>
    </dgm:pt>
    <dgm:pt modelId="{441CB3FC-994B-4B87-A171-32C6630713A5}">
      <dgm:prSet phldrT="[Texto]"/>
      <dgm:spPr>
        <a:solidFill>
          <a:srgbClr val="FF0066"/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es-MX" b="1" i="1" dirty="0" smtClean="0">
              <a:solidFill>
                <a:schemeClr val="tx1"/>
              </a:solidFill>
            </a:rPr>
            <a:t>GRUPO 2:</a:t>
          </a:r>
        </a:p>
        <a:p>
          <a:pPr algn="just"/>
          <a:r>
            <a:rPr lang="es-MX" i="1" dirty="0" smtClean="0">
              <a:solidFill>
                <a:schemeClr val="tx1"/>
              </a:solidFill>
            </a:rPr>
            <a:t>Política de prevención de trata con fines de explotación laboral desde las autoridades consulares.</a:t>
          </a:r>
          <a:endParaRPr lang="es-ES" i="1" dirty="0">
            <a:solidFill>
              <a:schemeClr val="tx1"/>
            </a:solidFill>
          </a:endParaRPr>
        </a:p>
      </dgm:t>
    </dgm:pt>
    <dgm:pt modelId="{43C7A1FB-DE82-4491-BA34-E6B27A45C8CE}" type="parTrans" cxnId="{901DD2BD-4CE9-4270-8D22-7D384B0E4037}">
      <dgm:prSet/>
      <dgm:spPr/>
      <dgm:t>
        <a:bodyPr/>
        <a:lstStyle/>
        <a:p>
          <a:endParaRPr lang="es-ES" i="1"/>
        </a:p>
      </dgm:t>
    </dgm:pt>
    <dgm:pt modelId="{EB0C7294-BAF0-46A9-B82E-34C10C2C04B4}" type="sibTrans" cxnId="{901DD2BD-4CE9-4270-8D22-7D384B0E4037}">
      <dgm:prSet/>
      <dgm:spPr>
        <a:solidFill>
          <a:srgbClr val="FFC000"/>
        </a:solidFill>
      </dgm:spPr>
      <dgm:t>
        <a:bodyPr/>
        <a:lstStyle/>
        <a:p>
          <a:endParaRPr lang="es-ES" i="1"/>
        </a:p>
      </dgm:t>
    </dgm:pt>
    <dgm:pt modelId="{DD8F8391-92FF-431E-9563-CEA78CB413C3}">
      <dgm:prSet/>
      <dgm:spPr>
        <a:solidFill>
          <a:srgbClr val="7030A0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es-MX" b="1" i="1" dirty="0" smtClean="0">
              <a:solidFill>
                <a:schemeClr val="tx1"/>
              </a:solidFill>
            </a:rPr>
            <a:t>GRUPO 1:</a:t>
          </a:r>
        </a:p>
        <a:p>
          <a:pPr algn="just"/>
          <a:r>
            <a:rPr lang="es-MX" i="1" dirty="0" smtClean="0">
              <a:solidFill>
                <a:schemeClr val="tx1"/>
              </a:solidFill>
            </a:rPr>
            <a:t>Protección de los Derechos Laborales de las personas trabajadoras migrantes desde los países de origen, transito y destino.</a:t>
          </a:r>
        </a:p>
      </dgm:t>
    </dgm:pt>
    <dgm:pt modelId="{C21BCFD7-D679-4C69-8999-1300400D839E}" type="parTrans" cxnId="{EC04FEA0-76D6-483D-AA5D-28AB4A065645}">
      <dgm:prSet/>
      <dgm:spPr/>
      <dgm:t>
        <a:bodyPr/>
        <a:lstStyle/>
        <a:p>
          <a:endParaRPr lang="es-ES" i="1"/>
        </a:p>
      </dgm:t>
    </dgm:pt>
    <dgm:pt modelId="{87C7683A-F45C-4B40-8D4A-9B161163187B}" type="sibTrans" cxnId="{EC04FEA0-76D6-483D-AA5D-28AB4A065645}">
      <dgm:prSet/>
      <dgm:spPr/>
      <dgm:t>
        <a:bodyPr/>
        <a:lstStyle/>
        <a:p>
          <a:endParaRPr lang="es-ES" i="1"/>
        </a:p>
      </dgm:t>
    </dgm:pt>
    <dgm:pt modelId="{8B65E96E-1627-4749-BDD4-FC9884A79B80}" type="pres">
      <dgm:prSet presAssocID="{62D73915-B263-4392-BAAB-CF6B48511410}" presName="diagram" presStyleCnt="0">
        <dgm:presLayoutVars>
          <dgm:dir/>
          <dgm:resizeHandles val="exact"/>
        </dgm:presLayoutVars>
      </dgm:prSet>
      <dgm:spPr/>
    </dgm:pt>
    <dgm:pt modelId="{E4D9D208-1530-49BE-932F-1FBC051E786F}" type="pres">
      <dgm:prSet presAssocID="{DD8F8391-92FF-431E-9563-CEA78CB413C3}" presName="arrow" presStyleLbl="node1" presStyleIdx="0" presStyleCnt="2" custScaleX="106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BDAAF-074D-4FE9-ADE8-859CA3A208C2}" type="pres">
      <dgm:prSet presAssocID="{441CB3FC-994B-4B87-A171-32C6630713A5}" presName="arrow" presStyleLbl="node1" presStyleIdx="1" presStyleCnt="2" custScaleX="106658" custRadScaleRad="102462" custRadScaleInc="-11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1DD2BD-4CE9-4270-8D22-7D384B0E4037}" srcId="{62D73915-B263-4392-BAAB-CF6B48511410}" destId="{441CB3FC-994B-4B87-A171-32C6630713A5}" srcOrd="1" destOrd="0" parTransId="{43C7A1FB-DE82-4491-BA34-E6B27A45C8CE}" sibTransId="{EB0C7294-BAF0-46A9-B82E-34C10C2C04B4}"/>
    <dgm:cxn modelId="{4113249A-5022-41C2-B3E5-17204F6C86ED}" type="presOf" srcId="{441CB3FC-994B-4B87-A171-32C6630713A5}" destId="{AD8BDAAF-074D-4FE9-ADE8-859CA3A208C2}" srcOrd="0" destOrd="0" presId="urn:microsoft.com/office/officeart/2005/8/layout/arrow5"/>
    <dgm:cxn modelId="{117504D0-FEB4-49E5-8E8C-63C0278D2FCA}" type="presOf" srcId="{62D73915-B263-4392-BAAB-CF6B48511410}" destId="{8B65E96E-1627-4749-BDD4-FC9884A79B80}" srcOrd="0" destOrd="0" presId="urn:microsoft.com/office/officeart/2005/8/layout/arrow5"/>
    <dgm:cxn modelId="{EC04FEA0-76D6-483D-AA5D-28AB4A065645}" srcId="{62D73915-B263-4392-BAAB-CF6B48511410}" destId="{DD8F8391-92FF-431E-9563-CEA78CB413C3}" srcOrd="0" destOrd="0" parTransId="{C21BCFD7-D679-4C69-8999-1300400D839E}" sibTransId="{87C7683A-F45C-4B40-8D4A-9B161163187B}"/>
    <dgm:cxn modelId="{C14DF44E-779D-433D-9F91-63DB44C5C259}" type="presOf" srcId="{DD8F8391-92FF-431E-9563-CEA78CB413C3}" destId="{E4D9D208-1530-49BE-932F-1FBC051E786F}" srcOrd="0" destOrd="0" presId="urn:microsoft.com/office/officeart/2005/8/layout/arrow5"/>
    <dgm:cxn modelId="{EC17A071-5F63-4DBA-8204-36FFD00545EF}" type="presParOf" srcId="{8B65E96E-1627-4749-BDD4-FC9884A79B80}" destId="{E4D9D208-1530-49BE-932F-1FBC051E786F}" srcOrd="0" destOrd="0" presId="urn:microsoft.com/office/officeart/2005/8/layout/arrow5"/>
    <dgm:cxn modelId="{E5403295-E174-45C6-8BCB-CDF1FFA8BDF2}" type="presParOf" srcId="{8B65E96E-1627-4749-BDD4-FC9884A79B80}" destId="{AD8BDAAF-074D-4FE9-ADE8-859CA3A208C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AC264-F017-4772-B7A9-5151DDF94619}" type="doc">
      <dgm:prSet loTypeId="urn:microsoft.com/office/officeart/2005/8/layout/process2" loCatId="process" qsTypeId="urn:microsoft.com/office/officeart/2005/8/quickstyle/simple1#4" qsCatId="simple" csTypeId="urn:microsoft.com/office/officeart/2005/8/colors/colorful5" csCatId="colorful" phldr="1"/>
      <dgm:spPr/>
    </dgm:pt>
    <dgm:pt modelId="{8E3D5EB7-31AC-42D2-B0BF-7E5B2236B00C}">
      <dgm:prSet custT="1"/>
      <dgm:spPr>
        <a:solidFill>
          <a:srgbClr val="00B0F0"/>
        </a:solidFill>
      </dgm:spPr>
      <dgm:t>
        <a:bodyPr/>
        <a:lstStyle/>
        <a:p>
          <a:pPr algn="just" rtl="0"/>
          <a:r>
            <a:rPr kumimoji="0" lang="es-MX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Iniciar un </a:t>
          </a:r>
          <a:r>
            <a:rPr kumimoji="0" lang="es-MX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proceso de reflexión y concientización </a:t>
          </a:r>
          <a:r>
            <a:rPr kumimoji="0" lang="es-MX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alrededor del fenómeno migratorio y su expresión concreta en migrantes trabajadores; identificado las demandas urgentes de esta población,  asumidos desde los Consulados.</a:t>
          </a:r>
        </a:p>
      </dgm:t>
    </dgm:pt>
    <dgm:pt modelId="{FF9231BA-C06D-4251-B363-C010EEC77B63}" type="parTrans" cxnId="{2185208D-D43A-44D2-A551-A4900A3ABADB}">
      <dgm:prSet/>
      <dgm:spPr/>
      <dgm:t>
        <a:bodyPr/>
        <a:lstStyle/>
        <a:p>
          <a:pPr algn="just"/>
          <a:endParaRPr lang="es-ES" sz="1800" i="1">
            <a:latin typeface="+mn-lt"/>
          </a:endParaRPr>
        </a:p>
      </dgm:t>
    </dgm:pt>
    <dgm:pt modelId="{2FF0187C-0278-4721-9ED0-F704D4BA9CB0}" type="sibTrans" cxnId="{2185208D-D43A-44D2-A551-A4900A3ABADB}">
      <dgm:prSet custT="1"/>
      <dgm:spPr/>
      <dgm:t>
        <a:bodyPr/>
        <a:lstStyle/>
        <a:p>
          <a:pPr algn="just"/>
          <a:endParaRPr lang="es-ES" sz="1800" i="1">
            <a:latin typeface="+mn-lt"/>
          </a:endParaRPr>
        </a:p>
      </dgm:t>
    </dgm:pt>
    <dgm:pt modelId="{2549C047-5B60-4D7D-B639-FEF65CF9D154}">
      <dgm:prSet custT="1"/>
      <dgm:spPr>
        <a:solidFill>
          <a:srgbClr val="FFC000"/>
        </a:solidFill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MX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Elaboración de </a:t>
          </a:r>
          <a:r>
            <a:rPr kumimoji="0" lang="es-MX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Manuales o Lineamientos de Actuación</a:t>
          </a:r>
          <a:r>
            <a:rPr kumimoji="0" lang="es-MX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sobre la Protección de los Trabajadores Migrantes, que incluyan la temática de trata de personas con fines de explotación laboral,  como herramientas para los funcionarios consulares.</a:t>
          </a:r>
          <a:endParaRPr kumimoji="0" lang="es-MX" sz="18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A7962264-8481-478F-B9A1-20C9CC19502C}" type="parTrans" cxnId="{BDE5CA5B-0A38-4F63-8A06-C4B6350A565F}">
      <dgm:prSet/>
      <dgm:spPr/>
      <dgm:t>
        <a:bodyPr/>
        <a:lstStyle/>
        <a:p>
          <a:pPr algn="just"/>
          <a:endParaRPr lang="es-ES" sz="1800" i="1">
            <a:latin typeface="+mn-lt"/>
          </a:endParaRPr>
        </a:p>
      </dgm:t>
    </dgm:pt>
    <dgm:pt modelId="{56844DCC-4CA2-4CA8-8B2A-53DAD1EB3E9D}" type="sibTrans" cxnId="{BDE5CA5B-0A38-4F63-8A06-C4B6350A565F}">
      <dgm:prSet/>
      <dgm:spPr/>
      <dgm:t>
        <a:bodyPr/>
        <a:lstStyle/>
        <a:p>
          <a:pPr algn="just"/>
          <a:endParaRPr lang="es-ES" sz="1800" i="1">
            <a:latin typeface="+mn-lt"/>
          </a:endParaRPr>
        </a:p>
      </dgm:t>
    </dgm:pt>
    <dgm:pt modelId="{A1ED476D-518B-4E04-B546-D1E6B3DF1771}">
      <dgm:prSet custT="1"/>
      <dgm:spPr>
        <a:solidFill>
          <a:srgbClr val="92D050"/>
        </a:solidFill>
      </dgm:spPr>
      <dgm:t>
        <a:bodyPr/>
        <a:lstStyle/>
        <a:p>
          <a:pPr algn="just" rtl="0"/>
          <a:r>
            <a:rPr kumimoji="0" lang="es-MX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Capacitar a los Funcionarios Consulares </a:t>
          </a:r>
          <a:r>
            <a:rPr kumimoji="0" lang="es-MX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sobre Protección de los Trabajadores Migrantes y legislación doméstica en los países de destino. </a:t>
          </a:r>
        </a:p>
      </dgm:t>
    </dgm:pt>
    <dgm:pt modelId="{FEE753F4-B55C-4094-927E-22B1C8960E2C}" type="sibTrans" cxnId="{CAE7D5FC-BC20-45EF-83FC-F1941AB7B3EB}">
      <dgm:prSet custT="1"/>
      <dgm:spPr/>
      <dgm:t>
        <a:bodyPr/>
        <a:lstStyle/>
        <a:p>
          <a:pPr algn="just"/>
          <a:endParaRPr lang="es-ES" sz="1800" i="1">
            <a:latin typeface="+mn-lt"/>
          </a:endParaRPr>
        </a:p>
      </dgm:t>
    </dgm:pt>
    <dgm:pt modelId="{01B16DE4-E7CB-4886-861A-5431C7B044E2}" type="parTrans" cxnId="{CAE7D5FC-BC20-45EF-83FC-F1941AB7B3EB}">
      <dgm:prSet/>
      <dgm:spPr/>
      <dgm:t>
        <a:bodyPr/>
        <a:lstStyle/>
        <a:p>
          <a:pPr algn="just"/>
          <a:endParaRPr lang="es-ES" sz="1800" i="1">
            <a:latin typeface="+mn-lt"/>
          </a:endParaRPr>
        </a:p>
      </dgm:t>
    </dgm:pt>
    <dgm:pt modelId="{133566DE-CEE8-4A27-83FC-E4C9D28B2260}" type="pres">
      <dgm:prSet presAssocID="{CE0AC264-F017-4772-B7A9-5151DDF94619}" presName="linearFlow" presStyleCnt="0">
        <dgm:presLayoutVars>
          <dgm:resizeHandles val="exact"/>
        </dgm:presLayoutVars>
      </dgm:prSet>
      <dgm:spPr/>
    </dgm:pt>
    <dgm:pt modelId="{8463D4CF-68AD-401A-81C6-7EBD183C4057}" type="pres">
      <dgm:prSet presAssocID="{8E3D5EB7-31AC-42D2-B0BF-7E5B2236B00C}" presName="node" presStyleLbl="node1" presStyleIdx="0" presStyleCnt="3" custScaleX="210525" custLinFactNeighborX="-472" custLinFactNeighborY="127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11CCD-2C54-4B7B-9554-06BF0165B2BE}" type="pres">
      <dgm:prSet presAssocID="{2FF0187C-0278-4721-9ED0-F704D4BA9CB0}" presName="sibTrans" presStyleLbl="sibTrans2D1" presStyleIdx="0" presStyleCnt="2"/>
      <dgm:spPr/>
      <dgm:t>
        <a:bodyPr/>
        <a:lstStyle/>
        <a:p>
          <a:endParaRPr lang="es-ES_tradnl"/>
        </a:p>
      </dgm:t>
    </dgm:pt>
    <dgm:pt modelId="{C113D211-2A8A-4D06-864A-A05524196D19}" type="pres">
      <dgm:prSet presAssocID="{2FF0187C-0278-4721-9ED0-F704D4BA9CB0}" presName="connectorText" presStyleLbl="sibTrans2D1" presStyleIdx="0" presStyleCnt="2"/>
      <dgm:spPr/>
      <dgm:t>
        <a:bodyPr/>
        <a:lstStyle/>
        <a:p>
          <a:endParaRPr lang="es-ES_tradnl"/>
        </a:p>
      </dgm:t>
    </dgm:pt>
    <dgm:pt modelId="{E7BC9B3C-4653-4097-AD57-0AC4634CA000}" type="pres">
      <dgm:prSet presAssocID="{A1ED476D-518B-4E04-B546-D1E6B3DF1771}" presName="node" presStyleLbl="node1" presStyleIdx="1" presStyleCnt="3" custScaleX="2105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3A00FF-2E18-4840-9B70-6F6FDED80E73}" type="pres">
      <dgm:prSet presAssocID="{FEE753F4-B55C-4094-927E-22B1C8960E2C}" presName="sibTrans" presStyleLbl="sibTrans2D1" presStyleIdx="1" presStyleCnt="2"/>
      <dgm:spPr/>
      <dgm:t>
        <a:bodyPr/>
        <a:lstStyle/>
        <a:p>
          <a:endParaRPr lang="es-ES_tradnl"/>
        </a:p>
      </dgm:t>
    </dgm:pt>
    <dgm:pt modelId="{C47E57D5-6338-4608-9869-740B2FF67064}" type="pres">
      <dgm:prSet presAssocID="{FEE753F4-B55C-4094-927E-22B1C8960E2C}" presName="connectorText" presStyleLbl="sibTrans2D1" presStyleIdx="1" presStyleCnt="2"/>
      <dgm:spPr/>
      <dgm:t>
        <a:bodyPr/>
        <a:lstStyle/>
        <a:p>
          <a:endParaRPr lang="es-ES_tradnl"/>
        </a:p>
      </dgm:t>
    </dgm:pt>
    <dgm:pt modelId="{62AC9DC9-CAD3-4742-A488-059B886AE191}" type="pres">
      <dgm:prSet presAssocID="{2549C047-5B60-4D7D-B639-FEF65CF9D154}" presName="node" presStyleLbl="node1" presStyleIdx="2" presStyleCnt="3" custScaleX="215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4C0601-3356-4CF7-B2B3-FFAA2140E785}" type="presOf" srcId="{CE0AC264-F017-4772-B7A9-5151DDF94619}" destId="{133566DE-CEE8-4A27-83FC-E4C9D28B2260}" srcOrd="0" destOrd="0" presId="urn:microsoft.com/office/officeart/2005/8/layout/process2"/>
    <dgm:cxn modelId="{2185208D-D43A-44D2-A551-A4900A3ABADB}" srcId="{CE0AC264-F017-4772-B7A9-5151DDF94619}" destId="{8E3D5EB7-31AC-42D2-B0BF-7E5B2236B00C}" srcOrd="0" destOrd="0" parTransId="{FF9231BA-C06D-4251-B363-C010EEC77B63}" sibTransId="{2FF0187C-0278-4721-9ED0-F704D4BA9CB0}"/>
    <dgm:cxn modelId="{FDB49772-2B1C-4A40-A0B6-0621A60F6E5B}" type="presOf" srcId="{2FF0187C-0278-4721-9ED0-F704D4BA9CB0}" destId="{C113D211-2A8A-4D06-864A-A05524196D19}" srcOrd="1" destOrd="0" presId="urn:microsoft.com/office/officeart/2005/8/layout/process2"/>
    <dgm:cxn modelId="{CAE7D5FC-BC20-45EF-83FC-F1941AB7B3EB}" srcId="{CE0AC264-F017-4772-B7A9-5151DDF94619}" destId="{A1ED476D-518B-4E04-B546-D1E6B3DF1771}" srcOrd="1" destOrd="0" parTransId="{01B16DE4-E7CB-4886-861A-5431C7B044E2}" sibTransId="{FEE753F4-B55C-4094-927E-22B1C8960E2C}"/>
    <dgm:cxn modelId="{1957CF8D-8F82-4903-84A0-A26FD461824C}" type="presOf" srcId="{A1ED476D-518B-4E04-B546-D1E6B3DF1771}" destId="{E7BC9B3C-4653-4097-AD57-0AC4634CA000}" srcOrd="0" destOrd="0" presId="urn:microsoft.com/office/officeart/2005/8/layout/process2"/>
    <dgm:cxn modelId="{82167085-B409-43D9-9D35-156A73FCB461}" type="presOf" srcId="{2549C047-5B60-4D7D-B639-FEF65CF9D154}" destId="{62AC9DC9-CAD3-4742-A488-059B886AE191}" srcOrd="0" destOrd="0" presId="urn:microsoft.com/office/officeart/2005/8/layout/process2"/>
    <dgm:cxn modelId="{4F220C8B-5B96-4BA9-8D3E-F5AB06CC9215}" type="presOf" srcId="{8E3D5EB7-31AC-42D2-B0BF-7E5B2236B00C}" destId="{8463D4CF-68AD-401A-81C6-7EBD183C4057}" srcOrd="0" destOrd="0" presId="urn:microsoft.com/office/officeart/2005/8/layout/process2"/>
    <dgm:cxn modelId="{E7BB855D-EBAF-4385-841D-4D78A666F117}" type="presOf" srcId="{FEE753F4-B55C-4094-927E-22B1C8960E2C}" destId="{BB3A00FF-2E18-4840-9B70-6F6FDED80E73}" srcOrd="0" destOrd="0" presId="urn:microsoft.com/office/officeart/2005/8/layout/process2"/>
    <dgm:cxn modelId="{BDE5CA5B-0A38-4F63-8A06-C4B6350A565F}" srcId="{CE0AC264-F017-4772-B7A9-5151DDF94619}" destId="{2549C047-5B60-4D7D-B639-FEF65CF9D154}" srcOrd="2" destOrd="0" parTransId="{A7962264-8481-478F-B9A1-20C9CC19502C}" sibTransId="{56844DCC-4CA2-4CA8-8B2A-53DAD1EB3E9D}"/>
    <dgm:cxn modelId="{3887E1B5-C1C4-4B6A-B568-B038D413BFDC}" type="presOf" srcId="{2FF0187C-0278-4721-9ED0-F704D4BA9CB0}" destId="{3F111CCD-2C54-4B7B-9554-06BF0165B2BE}" srcOrd="0" destOrd="0" presId="urn:microsoft.com/office/officeart/2005/8/layout/process2"/>
    <dgm:cxn modelId="{A48B445D-4C62-4DCE-B29E-8E96B08A26D9}" type="presOf" srcId="{FEE753F4-B55C-4094-927E-22B1C8960E2C}" destId="{C47E57D5-6338-4608-9869-740B2FF67064}" srcOrd="1" destOrd="0" presId="urn:microsoft.com/office/officeart/2005/8/layout/process2"/>
    <dgm:cxn modelId="{81EF396C-6C1D-46D5-8454-6B2BD0733931}" type="presParOf" srcId="{133566DE-CEE8-4A27-83FC-E4C9D28B2260}" destId="{8463D4CF-68AD-401A-81C6-7EBD183C4057}" srcOrd="0" destOrd="0" presId="urn:microsoft.com/office/officeart/2005/8/layout/process2"/>
    <dgm:cxn modelId="{13FCF090-60C2-4B71-81A3-6061626B48FB}" type="presParOf" srcId="{133566DE-CEE8-4A27-83FC-E4C9D28B2260}" destId="{3F111CCD-2C54-4B7B-9554-06BF0165B2BE}" srcOrd="1" destOrd="0" presId="urn:microsoft.com/office/officeart/2005/8/layout/process2"/>
    <dgm:cxn modelId="{9AFF82F0-66C7-4D67-87E3-5BF65C15244E}" type="presParOf" srcId="{3F111CCD-2C54-4B7B-9554-06BF0165B2BE}" destId="{C113D211-2A8A-4D06-864A-A05524196D19}" srcOrd="0" destOrd="0" presId="urn:microsoft.com/office/officeart/2005/8/layout/process2"/>
    <dgm:cxn modelId="{ABDBB0CC-E9BE-4915-B57D-CB0B54E14C5E}" type="presParOf" srcId="{133566DE-CEE8-4A27-83FC-E4C9D28B2260}" destId="{E7BC9B3C-4653-4097-AD57-0AC4634CA000}" srcOrd="2" destOrd="0" presId="urn:microsoft.com/office/officeart/2005/8/layout/process2"/>
    <dgm:cxn modelId="{4394748C-5786-4045-9EF0-3BF1E02A934D}" type="presParOf" srcId="{133566DE-CEE8-4A27-83FC-E4C9D28B2260}" destId="{BB3A00FF-2E18-4840-9B70-6F6FDED80E73}" srcOrd="3" destOrd="0" presId="urn:microsoft.com/office/officeart/2005/8/layout/process2"/>
    <dgm:cxn modelId="{05AB89F9-7B66-49D3-AC28-66C1AE158297}" type="presParOf" srcId="{BB3A00FF-2E18-4840-9B70-6F6FDED80E73}" destId="{C47E57D5-6338-4608-9869-740B2FF67064}" srcOrd="0" destOrd="0" presId="urn:microsoft.com/office/officeart/2005/8/layout/process2"/>
    <dgm:cxn modelId="{081DD1C7-FFD0-4B8C-979D-8B8B565CB1CD}" type="presParOf" srcId="{133566DE-CEE8-4A27-83FC-E4C9D28B2260}" destId="{62AC9DC9-CAD3-4742-A488-059B886AE19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70F060-245F-4EE7-B763-03E06A81D5E8}" type="datetimeFigureOut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NI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NI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DCF630-2A08-4BB0-893C-5AB040620B6C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EA4F9-BFA8-4979-92B3-09952EB8F2D3}" type="slidenum">
              <a:rPr lang="es-N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N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FFE1D-084B-4382-AF04-5D0D80583185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5381AF-A629-481F-825E-AB5629123C2C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D58E-DEE6-4CAC-90B5-E2F81C2093FE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2000-B39D-48D9-87A2-86D8615FA01C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6210-7DE6-4DFC-8265-EBAF240320C7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A46A-727B-40EF-8720-12B549A52A8F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2F34-89C4-4AA4-819D-CBB3B434D187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2735-4F1A-4B51-B8AB-9B9DB2F850B4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C76D39-A509-4D97-B3D8-343F836226C1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FEA6A-E302-4153-B938-EDC077774F1E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1334-DF7D-44FC-A8BE-7A6065E2A171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82A4-D9D7-45F1-8746-4615BDE47D68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2C02B-695D-43C3-8066-506A136C1A9D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223647-8BF2-4022-BF5D-DC92CC4FA7FC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4C15-D5B4-4F48-A036-3CC2BE8A0C8B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5A73-B9B9-4007-B7DE-434B6E64CC6C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5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7C3B62-C58B-4B0E-8322-C509C4D831CD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891D39-42E8-49C6-9171-5A51717DBC30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F0D7C0-C6E7-4D60-A3DD-9229E3B6EB33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1697F1-EC37-467C-875F-5EAF39BB717D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7 Rectángulo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7 Rectángulo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8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9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2A052-A979-4B6F-B871-CF8CF7195242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49154C-D987-4446-B796-1C76936A2042}" type="slidenum">
              <a:rPr lang="es-NI"/>
              <a:pPr>
                <a:defRPr/>
              </a:pPr>
              <a:t>‹#›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A7411A-6670-4E77-BDBC-CAB9F2DA9A35}" type="datetime1">
              <a:rPr lang="es-NI"/>
              <a:pPr>
                <a:defRPr/>
              </a:pPr>
              <a:t>19/06/2012</a:t>
            </a:fld>
            <a:endParaRPr lang="es-NI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ADD8000-9749-4E9D-8D43-10730153F54C}" type="slidenum">
              <a:rPr lang="es-NI"/>
              <a:pPr>
                <a:defRPr/>
              </a:pPr>
              <a:t>‹#›</a:t>
            </a:fld>
            <a:endParaRPr lang="es-NI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4" r:id="rId10"/>
    <p:sldLayoutId id="214748381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ctrTitle"/>
          </p:nvPr>
        </p:nvSpPr>
        <p:spPr bwMode="auto">
          <a:xfrm>
            <a:off x="827088" y="1052513"/>
            <a:ext cx="7772400" cy="11525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smtClean="0">
                <a:solidFill>
                  <a:schemeClr val="tx1"/>
                </a:solidFill>
                <a:effectLst/>
                <a:latin typeface="ShelleyAllegro BT"/>
              </a:rPr>
              <a:t>Ministerio de Relaciones Exteriores</a:t>
            </a:r>
            <a:br>
              <a:rPr lang="es-ES" sz="3200" b="1" smtClean="0">
                <a:solidFill>
                  <a:schemeClr val="tx1"/>
                </a:solidFill>
                <a:effectLst/>
                <a:latin typeface="ShelleyAllegro BT"/>
              </a:rPr>
            </a:br>
            <a:r>
              <a:rPr lang="es-ES" sz="3200" b="1" smtClean="0">
                <a:solidFill>
                  <a:schemeClr val="tx1"/>
                </a:solidFill>
                <a:effectLst/>
                <a:latin typeface="ShelleyAllegro BT"/>
              </a:rPr>
              <a:t>Dirección General Consular</a:t>
            </a:r>
          </a:p>
        </p:txBody>
      </p:sp>
      <p:sp>
        <p:nvSpPr>
          <p:cNvPr id="21507" name="3 Rectángulo"/>
          <p:cNvSpPr>
            <a:spLocks noChangeArrowheads="1"/>
          </p:cNvSpPr>
          <p:nvPr/>
        </p:nvSpPr>
        <p:spPr bwMode="auto">
          <a:xfrm>
            <a:off x="4467225" y="5805488"/>
            <a:ext cx="421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i="1">
                <a:latin typeface="Gill Sans MT" pitchFamily="34" charset="0"/>
                <a:cs typeface="Times New Roman" pitchFamily="18" charset="0"/>
              </a:rPr>
              <a:t>Managua,  Nicaragua, 03 y 04 de Mayo, 2012</a:t>
            </a:r>
            <a:endParaRPr lang="es-NI" i="1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067175" y="188913"/>
          <a:ext cx="1162050" cy="904875"/>
        </p:xfrm>
        <a:graphic>
          <a:graphicData uri="http://schemas.openxmlformats.org/presentationml/2006/ole">
            <p:oleObj spid="_x0000_s21505" name="Picture" r:id="rId4" imgW="1095838" imgH="818996" progId="Word.Picture.8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1115616" y="3140968"/>
            <a:ext cx="7488832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600" b="1" i="1" dirty="0">
                <a:solidFill>
                  <a:srgbClr val="0062AC"/>
                </a:solidFill>
                <a:latin typeface="Gill Sans MT" pitchFamily="34" charset="0"/>
                <a:cs typeface="Times New Roman" pitchFamily="18" charset="0"/>
              </a:rPr>
              <a:t>Informe:  “Seminario-Taller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600" b="1" i="1" dirty="0">
                <a:solidFill>
                  <a:srgbClr val="0062AC"/>
                </a:solidFill>
                <a:latin typeface="Gill Sans MT" pitchFamily="34" charset="0"/>
                <a:cs typeface="Times New Roman" pitchFamily="18" charset="0"/>
              </a:rPr>
              <a:t>para el fortalecimiento de las capacidades de las Autoridades Consulares en la protección de los derechos laborales de las personas migrantes”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43608" y="1124744"/>
            <a:ext cx="6336704" cy="71095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b="1" i="1" dirty="0">
                <a:latin typeface="Gill Sans MT" pitchFamily="34" charset="0"/>
                <a:ea typeface="+mj-ea"/>
                <a:cs typeface="Times New Roman" pitchFamily="18" charset="0"/>
              </a:rPr>
              <a:t>VI. Retos desde la perspectiva de la protección a los trabajadores migrantes: </a:t>
            </a:r>
            <a:endParaRPr lang="es-ES" sz="2000" b="1" i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9 Diagrama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2225675"/>
            <a:ext cx="8186737" cy="4400550"/>
          </a:xfrm>
          <a:prstGeom prst="rect">
            <a:avLst/>
          </a:prstGeom>
          <a:noFill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NI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1 Títul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085850"/>
            <a:ext cx="6424612" cy="755650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1115616" y="2132856"/>
          <a:ext cx="77048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NI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3 Rectángulo"/>
          <p:cNvSpPr>
            <a:spLocks noChangeArrowheads="1"/>
          </p:cNvSpPr>
          <p:nvPr/>
        </p:nvSpPr>
        <p:spPr bwMode="auto">
          <a:xfrm>
            <a:off x="1042988" y="5084763"/>
            <a:ext cx="7777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Gill Sans MT" pitchFamily="34" charset="0"/>
              </a:rPr>
              <a:t>Dirección General Consular</a:t>
            </a:r>
          </a:p>
          <a:p>
            <a:pPr algn="ctr"/>
            <a:r>
              <a:rPr lang="es-ES" sz="1600" b="1">
                <a:latin typeface="Gill Sans MT" pitchFamily="34" charset="0"/>
              </a:rPr>
              <a:t>Ministerio de Relaciones Exteriores de Nicaragua. </a:t>
            </a:r>
          </a:p>
          <a:p>
            <a:pPr algn="ctr"/>
            <a:r>
              <a:rPr lang="es-ES" sz="1400">
                <a:latin typeface="Gill Sans MT" pitchFamily="34" charset="0"/>
              </a:rPr>
              <a:t>De donde fue el cine González 1 cuadra al Sur, sobre Avenida Bolívar,  Managua </a:t>
            </a:r>
          </a:p>
          <a:p>
            <a:pPr algn="ctr"/>
            <a:r>
              <a:rPr lang="es-ES" sz="1400">
                <a:latin typeface="Gill Sans MT" pitchFamily="34" charset="0"/>
              </a:rPr>
              <a:t>Tel: (505) 2244 8066</a:t>
            </a:r>
            <a:endParaRPr lang="es-ES">
              <a:latin typeface="Gill Sans MT" pitchFamily="34" charset="0"/>
            </a:endParaRPr>
          </a:p>
        </p:txBody>
      </p:sp>
      <p:sp>
        <p:nvSpPr>
          <p:cNvPr id="33794" name="4 Rectángulo"/>
          <p:cNvSpPr>
            <a:spLocks noChangeArrowheads="1"/>
          </p:cNvSpPr>
          <p:nvPr/>
        </p:nvSpPr>
        <p:spPr bwMode="auto">
          <a:xfrm>
            <a:off x="2286000" y="2690813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/>
            </a:r>
            <a:br>
              <a:rPr lang="es-ES">
                <a:latin typeface="Gill Sans MT" pitchFamily="34" charset="0"/>
              </a:rPr>
            </a:br>
            <a:r>
              <a:rPr lang="es-ES">
                <a:latin typeface="Gill Sans MT" pitchFamily="34" charset="0"/>
              </a:rPr>
              <a:t/>
            </a:r>
            <a:br>
              <a:rPr lang="es-ES">
                <a:latin typeface="Gill Sans MT" pitchFamily="34" charset="0"/>
              </a:rPr>
            </a:br>
            <a:endParaRPr lang="es-ES">
              <a:latin typeface="Gill Sans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113" y="2924175"/>
            <a:ext cx="3457575" cy="6477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0070C0"/>
                </a:solidFill>
                <a:latin typeface="ShelleyAllegro BT" pitchFamily="66" charset="0"/>
                <a:ea typeface="+mj-ea"/>
                <a:cs typeface="+mj-cs"/>
              </a:rPr>
              <a:t>Gracias!!!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Título"/>
          <p:cNvSpPr>
            <a:spLocks noGrp="1"/>
          </p:cNvSpPr>
          <p:nvPr>
            <p:ph type="title"/>
          </p:nvPr>
        </p:nvSpPr>
        <p:spPr bwMode="auto">
          <a:xfrm>
            <a:off x="914400" y="188913"/>
            <a:ext cx="8050213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600" b="1" i="1" smtClean="0">
                <a:solidFill>
                  <a:schemeClr val="tx1"/>
                </a:solidFill>
                <a:effectLst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smtClean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4" name="3 Diagrama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2114550"/>
            <a:ext cx="8656638" cy="4140200"/>
          </a:xfrm>
          <a:prstGeom prst="rect">
            <a:avLst/>
          </a:prstGeom>
          <a:noFill/>
        </p:spPr>
      </p:pic>
      <p:pic>
        <p:nvPicPr>
          <p:cNvPr id="5" name="1 Título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1262063"/>
            <a:ext cx="1779587" cy="7254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51112" y="1601416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2 Título"/>
          <p:cNvSpPr>
            <a:spLocks noGrp="1"/>
          </p:cNvSpPr>
          <p:nvPr>
            <p:ph type="title"/>
          </p:nvPr>
        </p:nvSpPr>
        <p:spPr bwMode="auto">
          <a:xfrm>
            <a:off x="914400" y="188913"/>
            <a:ext cx="8050213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600" b="1" i="1" smtClean="0">
                <a:solidFill>
                  <a:schemeClr val="tx1"/>
                </a:solidFill>
                <a:effectLst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smtClean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6" name="1 Título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3613" y="1122363"/>
            <a:ext cx="2316162" cy="5111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1 Títul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262063"/>
            <a:ext cx="4913312" cy="725487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1115616" y="2276872"/>
          <a:ext cx="74888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NI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450" y="1773238"/>
            <a:ext cx="7632700" cy="48958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1800" i="1" dirty="0" smtClean="0"/>
              <a:t>Definición de lineamientos o manuales sobre la protección de trabajadores migratorios, que sirvan de base en los procesos sistemáticos de capacitación para todos(as) los funcionarios involucrados en temas específicos (trata y explotación laboral, derechos humanos, etc.) 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1800" i="1" dirty="0" smtClean="0"/>
              <a:t>Desarrollo de campañas sistemáticas desde el país de origen. Elaboración de una estrategia comunicacional que incluya la divulgación de los derechos laborales para los connacionales que deciden emigrar.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1800" i="1" dirty="0" smtClean="0"/>
              <a:t>Promover la firma de acuerdos de entendimiento entre países que contemplen el cumplimiento y respeto de los estándares mínimos aceptados en materia de condiciones laborales, para disfrutar de trabajo decente, según los parámetros de la OIT.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sz="1800" i="1" dirty="0" smtClean="0">
                <a:solidFill>
                  <a:schemeClr val="tx1"/>
                </a:solidFill>
              </a:rPr>
              <a:t>Promover la firma y cumplimiento de los instrumentos multilaterales de la OIT, en materia de protección de los derechos de los trabajadores migrantes.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endParaRPr lang="es-NI" sz="1800" i="1" dirty="0" smtClean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1 Títul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122363"/>
            <a:ext cx="4913312" cy="719137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NI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450" y="1773238"/>
            <a:ext cx="7632700" cy="48958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s-NI" sz="1800" i="1" dirty="0" smtClean="0"/>
              <a:t>Mejorar las relaciones con las autoridades del país de destino. Tener mayor presencia en espacios de análisis y discusión del tema migratorio, mayor manejo de la legislación doméstica relativa a los derechos y obligaciones en materia laboral. 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s-NI" sz="1800" i="1" dirty="0" smtClean="0"/>
              <a:t>Crear y promover programas de retorno acorde a las necesidades de la población migrante, en coordinación con las comunidades de origen.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s-NI" sz="1800" i="1" dirty="0" smtClean="0"/>
              <a:t>Transparentar los procesos de reclutamiento, definirlos, y, ordenarlos en manuales de procedimiento, divulgarlos y promover su cumplimiento en cuanto a los requisitos de contratación.  Alimentar estos procesos con las experiencias de otros países.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s-NI" sz="1800" i="1" dirty="0" smtClean="0"/>
              <a:t>Promover la formulación de acuerdos para la portabilidad de las pensiones laborales.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endParaRPr lang="es-NI" sz="1800" i="1" dirty="0" smtClean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1 Títul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122363"/>
            <a:ext cx="5486400" cy="719137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67D0-1A0A-4906-AF19-7A0C5AB61227}" type="slidenum">
              <a:rPr lang="es-NI"/>
              <a:pPr>
                <a:defRPr/>
              </a:pPr>
              <a:t>6</a:t>
            </a:fld>
            <a:endParaRPr lang="es-NI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450" y="1844675"/>
            <a:ext cx="7673975" cy="47529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9"/>
              <a:defRPr/>
            </a:pPr>
            <a:r>
              <a:rPr lang="es-NI" sz="1800" i="1" dirty="0" smtClean="0"/>
              <a:t>Gestionar recursos para complementar los fondos asignados, principalmente para las acciones de protección a trabajadores migrantes.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9"/>
              <a:defRPr/>
            </a:pPr>
            <a:r>
              <a:rPr lang="es-NI" sz="1800" i="1" dirty="0" smtClean="0"/>
              <a:t>Promover la educación como un primera solución para evitar la migración por necesidad.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9"/>
              <a:defRPr/>
            </a:pPr>
            <a:r>
              <a:rPr lang="es-NI" sz="1800" i="1" dirty="0" smtClean="0"/>
              <a:t>Compartir información y procedimientos de gestión de flujos de migrantes laborales, con Estados aliados.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 startAt="9"/>
              <a:defRPr/>
            </a:pPr>
            <a:r>
              <a:rPr lang="es-NI" sz="1800" i="1" dirty="0" smtClean="0"/>
              <a:t>Promover la creación de fuentes de empleo digno para frenar las causas de migración laboral.</a:t>
            </a: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1 Títul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122363"/>
            <a:ext cx="5199062" cy="719137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D9B82-7DF0-4513-B4AD-0E0B8540EC0B}" type="slidenum">
              <a:rPr lang="es-NI"/>
              <a:pPr>
                <a:defRPr/>
              </a:pPr>
              <a:t>7</a:t>
            </a:fld>
            <a:endParaRPr lang="es-NI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450" y="1773238"/>
            <a:ext cx="7632700" cy="48958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NI" sz="1800" i="1" dirty="0" smtClean="0"/>
              <a:t>Sensibilizar  al personal consular en la temática  Trata de Persona con fines de explotación laboral.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NI" sz="1800" i="1" dirty="0" smtClean="0"/>
              <a:t>Capacitación virtual a funcionarios consulares y del servicio exterior en la temática 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NI" sz="1800" i="1" dirty="0" smtClean="0"/>
              <a:t>Elaborar un Protocolo de Actuación Consular relativo a la  trata de personas con fines de explotación laboral.</a:t>
            </a:r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NI" sz="1800" i="1" dirty="0" smtClean="0"/>
              <a:t>Implementar campañas de sensibilización, concientización,  divulgación y prevención  a la población migrantes sobre la trata de personas con fines de explotación laboral por medios de los Consulados: ( afiches, videos.)</a:t>
            </a:r>
            <a:endParaRPr lang="es-ES_tradnl" sz="1800" i="1" dirty="0" smtClean="0"/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NI" sz="1800" i="1" dirty="0" smtClean="0"/>
              <a:t>Establecimiento de Redes Consulares en los Países de tránsito y destino para el intercambio de buenas prácticas en materia de explotación laboral. </a:t>
            </a:r>
            <a:endParaRPr lang="es-ES_tradnl" sz="1800" i="1" dirty="0" smtClean="0"/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s-NI" sz="1800" i="1" dirty="0" smtClean="0"/>
              <a:t>Establecer coordinaciones con autoridades locales que atienden el tema.</a:t>
            </a:r>
            <a:endParaRPr lang="es-ES_tradnl" sz="1800" i="1" dirty="0" smtClean="0"/>
          </a:p>
          <a:p>
            <a:pPr marL="425196" indent="-342900" algn="just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endParaRPr lang="es-NI" sz="1800" i="1" dirty="0" smtClean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1 Títul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122363"/>
            <a:ext cx="5053012" cy="719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914400" y="188913"/>
            <a:ext cx="8050213" cy="79216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1600" b="1" i="1" dirty="0">
                <a:latin typeface="Gill Sans MT" pitchFamily="34" charset="0"/>
                <a:ea typeface="+mj-ea"/>
                <a:cs typeface="Times New Roman" pitchFamily="18" charset="0"/>
              </a:rPr>
              <a:t>“Seminario-Taller para el fortalecimiento de las capacidades de las Autoridades Consulares en la protección de los derechos laborales de las personas migrantes”.</a:t>
            </a:r>
            <a:endParaRPr lang="es-ES" sz="1600" b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43608" y="1124744"/>
            <a:ext cx="6336704" cy="71095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b="1" i="1" dirty="0">
                <a:latin typeface="Gill Sans MT" pitchFamily="34" charset="0"/>
                <a:ea typeface="+mj-ea"/>
                <a:cs typeface="Times New Roman" pitchFamily="18" charset="0"/>
              </a:rPr>
              <a:t>VI. Retos desde la perspectiva de la protección a los trabajadores migrantes: </a:t>
            </a:r>
            <a:endParaRPr lang="es-ES" sz="2000" b="1" i="1" dirty="0"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" name="7 Diagrama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858963"/>
            <a:ext cx="8291512" cy="4767262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NI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693</TotalTime>
  <Words>654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Gill Sans MT</vt:lpstr>
      <vt:lpstr>Arial</vt:lpstr>
      <vt:lpstr>Wingdings 2</vt:lpstr>
      <vt:lpstr>Verdana</vt:lpstr>
      <vt:lpstr>Calibri</vt:lpstr>
      <vt:lpstr>ShelleyAllegro BT</vt:lpstr>
      <vt:lpstr>Times New Roman</vt:lpstr>
      <vt:lpstr>Solsticio</vt:lpstr>
      <vt:lpstr>Solsticio</vt:lpstr>
      <vt:lpstr>Solsticio</vt:lpstr>
      <vt:lpstr>Solsticio</vt:lpstr>
      <vt:lpstr>Solsticio</vt:lpstr>
      <vt:lpstr>Solsticio</vt:lpstr>
      <vt:lpstr>Solsticio</vt:lpstr>
      <vt:lpstr>Picture</vt:lpstr>
      <vt:lpstr>Ministerio de Relaciones Exteriores Dirección General Consular</vt:lpstr>
      <vt:lpstr>“Seminario-Taller para el fortalecimiento de las capacidades de las Autoridades Consulares en la protección de los derechos laborales de las personas migrantes”.</vt:lpstr>
      <vt:lpstr>“Seminario-Taller para el fortalecimiento de las capacidades de las Autoridades Consulares en la protección de los derechos laborales de las personas migrantes”.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Taller </dc:title>
  <dc:creator>a_solis</dc:creator>
  <cp:lastModifiedBy>Jorge Peraza-Breedy</cp:lastModifiedBy>
  <cp:revision>102</cp:revision>
  <dcterms:created xsi:type="dcterms:W3CDTF">2012-06-14T16:01:34Z</dcterms:created>
  <dcterms:modified xsi:type="dcterms:W3CDTF">2012-06-19T22:25:12Z</dcterms:modified>
</cp:coreProperties>
</file>