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handoutMasterIdLst>
    <p:handoutMasterId r:id="rId15"/>
  </p:handoutMasterIdLst>
  <p:sldIdLst>
    <p:sldId id="260" r:id="rId3"/>
    <p:sldId id="271" r:id="rId4"/>
    <p:sldId id="273" r:id="rId5"/>
    <p:sldId id="278" r:id="rId6"/>
    <p:sldId id="277" r:id="rId7"/>
    <p:sldId id="281" r:id="rId8"/>
    <p:sldId id="279" r:id="rId9"/>
    <p:sldId id="280" r:id="rId10"/>
    <p:sldId id="284" r:id="rId11"/>
    <p:sldId id="287"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B2B2B2"/>
    <a:srgbClr val="0000FF"/>
    <a:srgbClr val="000000"/>
    <a:srgbClr val="CC00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2540" autoAdjust="0"/>
  </p:normalViewPr>
  <p:slideViewPr>
    <p:cSldViewPr snapToGrid="0">
      <p:cViewPr>
        <p:scale>
          <a:sx n="152" d="100"/>
          <a:sy n="152"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NI"/>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E320B2-EFF0-466F-98F7-5C9467E25334}" type="datetimeFigureOut">
              <a:rPr lang="es-NI" smtClean="0"/>
              <a:pPr/>
              <a:t>27/06/2014</a:t>
            </a:fld>
            <a:endParaRPr lang="es-NI"/>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NI"/>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179F9F-46E4-49D0-9D73-57DC61517300}" type="slidenum">
              <a:rPr lang="es-NI" smtClean="0"/>
              <a:pPr/>
              <a:t>‹#›</a:t>
            </a:fld>
            <a:endParaRPr lang="es-NI"/>
          </a:p>
        </p:txBody>
      </p:sp>
    </p:spTree>
    <p:extLst>
      <p:ext uri="{BB962C8B-B14F-4D97-AF65-F5344CB8AC3E}">
        <p14:creationId xmlns:p14="http://schemas.microsoft.com/office/powerpoint/2010/main" val="375475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6216C2-2025-4F3C-BDE9-A3DC19C236E5}" type="slidenum">
              <a:rPr lang="en-US"/>
              <a:pPr/>
              <a:t>‹#›</a:t>
            </a:fld>
            <a:endParaRPr lang="en-US" dirty="0"/>
          </a:p>
        </p:txBody>
      </p:sp>
    </p:spTree>
    <p:extLst>
      <p:ext uri="{BB962C8B-B14F-4D97-AF65-F5344CB8AC3E}">
        <p14:creationId xmlns:p14="http://schemas.microsoft.com/office/powerpoint/2010/main" val="2657329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s-ES" noProof="0" smtClean="0"/>
              <a:t>Haga clic para modificar el estilo de título del patrón</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s-ES" noProof="0" smtClean="0"/>
              <a:t>Haga clic para modificar el estilo de subtítulo del patrón</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dirty="0"/>
          </a:p>
        </p:txBody>
      </p:sp>
      <p:sp>
        <p:nvSpPr>
          <p:cNvPr id="22533" name="Rectangle 5"/>
          <p:cNvSpPr>
            <a:spLocks noGrp="1" noChangeArrowheads="1"/>
          </p:cNvSpPr>
          <p:nvPr>
            <p:ph type="ftr" sz="quarter" idx="3"/>
          </p:nvPr>
        </p:nvSpPr>
        <p:spPr/>
        <p:txBody>
          <a:bodyPr/>
          <a:lstStyle>
            <a:lvl1pPr>
              <a:defRPr/>
            </a:lvl1pPr>
          </a:lstStyle>
          <a:p>
            <a:endParaRPr lang="en-US" dirty="0"/>
          </a:p>
        </p:txBody>
      </p:sp>
      <p:sp>
        <p:nvSpPr>
          <p:cNvPr id="22534" name="Rectangle 6"/>
          <p:cNvSpPr>
            <a:spLocks noGrp="1" noChangeArrowheads="1"/>
          </p:cNvSpPr>
          <p:nvPr>
            <p:ph type="sldNum" sz="quarter" idx="4"/>
          </p:nvPr>
        </p:nvSpPr>
        <p:spPr/>
        <p:txBody>
          <a:bodyPr/>
          <a:lstStyle>
            <a:lvl1pPr>
              <a:defRPr/>
            </a:lvl1pPr>
          </a:lstStyle>
          <a:p>
            <a:fld id="{0E9913D2-9F27-4352-8623-63C2E33B25EB}"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B8DF68BE-71A7-4AE8-9814-5A04D8751906}" type="slidenum">
              <a:rPr lang="en-US"/>
              <a:pPr/>
              <a:t>‹#›</a:t>
            </a:fld>
            <a:endParaRPr lang="en-US" dirty="0"/>
          </a:p>
        </p:txBody>
      </p:sp>
    </p:spTree>
    <p:extLst>
      <p:ext uri="{BB962C8B-B14F-4D97-AF65-F5344CB8AC3E}">
        <p14:creationId xmlns:p14="http://schemas.microsoft.com/office/powerpoint/2010/main" val="13864108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9025" y="274638"/>
            <a:ext cx="158115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2693988" y="274638"/>
            <a:ext cx="45926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8F57E56B-8462-42E1-A7B8-00AA189AF0A1}" type="slidenum">
              <a:rPr lang="en-US"/>
              <a:pPr/>
              <a:t>‹#›</a:t>
            </a:fld>
            <a:endParaRPr lang="en-US" dirty="0"/>
          </a:p>
        </p:txBody>
      </p:sp>
    </p:spTree>
    <p:extLst>
      <p:ext uri="{BB962C8B-B14F-4D97-AF65-F5344CB8AC3E}">
        <p14:creationId xmlns:p14="http://schemas.microsoft.com/office/powerpoint/2010/main" val="12789702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NI"/>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dirty="0"/>
          </a:p>
        </p:txBody>
      </p:sp>
      <p:sp>
        <p:nvSpPr>
          <p:cNvPr id="29702" name="Rectangle 6"/>
          <p:cNvSpPr>
            <a:spLocks noGrp="1" noChangeArrowheads="1"/>
          </p:cNvSpPr>
          <p:nvPr>
            <p:ph type="ftr" sz="quarter" idx="3"/>
          </p:nvPr>
        </p:nvSpPr>
        <p:spPr/>
        <p:txBody>
          <a:bodyPr/>
          <a:lstStyle>
            <a:lvl1pPr>
              <a:defRPr/>
            </a:lvl1pPr>
          </a:lstStyle>
          <a:p>
            <a:endParaRPr lang="en-US" dirty="0"/>
          </a:p>
        </p:txBody>
      </p:sp>
      <p:sp>
        <p:nvSpPr>
          <p:cNvPr id="29703" name="Rectangle 7"/>
          <p:cNvSpPr>
            <a:spLocks noGrp="1" noChangeArrowheads="1"/>
          </p:cNvSpPr>
          <p:nvPr>
            <p:ph type="sldNum" sz="quarter" idx="4"/>
          </p:nvPr>
        </p:nvSpPr>
        <p:spPr/>
        <p:txBody>
          <a:bodyPr/>
          <a:lstStyle>
            <a:lvl1pPr>
              <a:defRPr/>
            </a:lvl1pPr>
          </a:lstStyle>
          <a:p>
            <a:fld id="{F85B266E-739C-43DE-AF13-0A639EDE894B}" type="slidenum">
              <a:rPr lang="en-US"/>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3574BB7A-1B7E-4DB8-8D0A-4A0123A687B9}" type="slidenum">
              <a:rPr lang="en-US"/>
              <a:pPr/>
              <a:t>‹#›</a:t>
            </a:fld>
            <a:endParaRPr lang="en-US" dirty="0"/>
          </a:p>
        </p:txBody>
      </p:sp>
    </p:spTree>
    <p:extLst>
      <p:ext uri="{BB962C8B-B14F-4D97-AF65-F5344CB8AC3E}">
        <p14:creationId xmlns:p14="http://schemas.microsoft.com/office/powerpoint/2010/main" val="41891975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F473C2C6-1819-4F40-8B79-CFF910E8AB8B}" type="slidenum">
              <a:rPr lang="en-US"/>
              <a:pPr/>
              <a:t>‹#›</a:t>
            </a:fld>
            <a:endParaRPr lang="en-US" dirty="0"/>
          </a:p>
        </p:txBody>
      </p:sp>
    </p:spTree>
    <p:extLst>
      <p:ext uri="{BB962C8B-B14F-4D97-AF65-F5344CB8AC3E}">
        <p14:creationId xmlns:p14="http://schemas.microsoft.com/office/powerpoint/2010/main" val="3209320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006E27A7-A38A-4E00-BC60-BAFEAFFDC36F}" type="slidenum">
              <a:rPr lang="en-US"/>
              <a:pPr/>
              <a:t>‹#›</a:t>
            </a:fld>
            <a:endParaRPr lang="en-US" dirty="0"/>
          </a:p>
        </p:txBody>
      </p:sp>
    </p:spTree>
    <p:extLst>
      <p:ext uri="{BB962C8B-B14F-4D97-AF65-F5344CB8AC3E}">
        <p14:creationId xmlns:p14="http://schemas.microsoft.com/office/powerpoint/2010/main" val="40187059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lvl1pPr>
              <a:defRPr/>
            </a:lvl1pPr>
          </a:lstStyle>
          <a:p>
            <a:endParaRPr lang="en-US" dirty="0"/>
          </a:p>
        </p:txBody>
      </p:sp>
      <p:sp>
        <p:nvSpPr>
          <p:cNvPr id="8" name="7 Marcador de pie de página"/>
          <p:cNvSpPr>
            <a:spLocks noGrp="1"/>
          </p:cNvSpPr>
          <p:nvPr>
            <p:ph type="ftr" sz="quarter" idx="11"/>
          </p:nvPr>
        </p:nvSpPr>
        <p:spPr/>
        <p:txBody>
          <a:bodyPr/>
          <a:lstStyle>
            <a:lvl1pPr>
              <a:defRPr/>
            </a:lvl1pPr>
          </a:lstStyle>
          <a:p>
            <a:endParaRPr lang="en-US" dirty="0"/>
          </a:p>
        </p:txBody>
      </p:sp>
      <p:sp>
        <p:nvSpPr>
          <p:cNvPr id="9" name="8 Marcador de número de diapositiva"/>
          <p:cNvSpPr>
            <a:spLocks noGrp="1"/>
          </p:cNvSpPr>
          <p:nvPr>
            <p:ph type="sldNum" sz="quarter" idx="12"/>
          </p:nvPr>
        </p:nvSpPr>
        <p:spPr/>
        <p:txBody>
          <a:bodyPr/>
          <a:lstStyle>
            <a:lvl1pPr>
              <a:defRPr/>
            </a:lvl1pPr>
          </a:lstStyle>
          <a:p>
            <a:fld id="{B8C79E52-6AF2-4AB8-8B33-266E994B9B41}" type="slidenum">
              <a:rPr lang="en-US"/>
              <a:pPr/>
              <a:t>‹#›</a:t>
            </a:fld>
            <a:endParaRPr lang="en-US" dirty="0"/>
          </a:p>
        </p:txBody>
      </p:sp>
    </p:spTree>
    <p:extLst>
      <p:ext uri="{BB962C8B-B14F-4D97-AF65-F5344CB8AC3E}">
        <p14:creationId xmlns:p14="http://schemas.microsoft.com/office/powerpoint/2010/main" val="30748408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lvl1pPr>
              <a:defRPr/>
            </a:lvl1pPr>
          </a:lstStyle>
          <a:p>
            <a:endParaRPr lang="en-US" dirty="0"/>
          </a:p>
        </p:txBody>
      </p:sp>
      <p:sp>
        <p:nvSpPr>
          <p:cNvPr id="4" name="3 Marcador de pie de página"/>
          <p:cNvSpPr>
            <a:spLocks noGrp="1"/>
          </p:cNvSpPr>
          <p:nvPr>
            <p:ph type="ftr" sz="quarter" idx="11"/>
          </p:nvPr>
        </p:nvSpPr>
        <p:spPr/>
        <p:txBody>
          <a:bodyPr/>
          <a:lstStyle>
            <a:lvl1pPr>
              <a:defRPr/>
            </a:lvl1pPr>
          </a:lstStyle>
          <a:p>
            <a:endParaRPr lang="en-US" dirty="0"/>
          </a:p>
        </p:txBody>
      </p:sp>
      <p:sp>
        <p:nvSpPr>
          <p:cNvPr id="5" name="4 Marcador de número de diapositiva"/>
          <p:cNvSpPr>
            <a:spLocks noGrp="1"/>
          </p:cNvSpPr>
          <p:nvPr>
            <p:ph type="sldNum" sz="quarter" idx="12"/>
          </p:nvPr>
        </p:nvSpPr>
        <p:spPr/>
        <p:txBody>
          <a:bodyPr/>
          <a:lstStyle>
            <a:lvl1pPr>
              <a:defRPr/>
            </a:lvl1pPr>
          </a:lstStyle>
          <a:p>
            <a:fld id="{59EA378D-86E7-466C-B4A9-4B611928015D}" type="slidenum">
              <a:rPr lang="en-US"/>
              <a:pPr/>
              <a:t>‹#›</a:t>
            </a:fld>
            <a:endParaRPr lang="en-US" dirty="0"/>
          </a:p>
        </p:txBody>
      </p:sp>
    </p:spTree>
    <p:extLst>
      <p:ext uri="{BB962C8B-B14F-4D97-AF65-F5344CB8AC3E}">
        <p14:creationId xmlns:p14="http://schemas.microsoft.com/office/powerpoint/2010/main" val="17332058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p>
        </p:txBody>
      </p:sp>
      <p:sp>
        <p:nvSpPr>
          <p:cNvPr id="3" name="2 Marcador de pie de página"/>
          <p:cNvSpPr>
            <a:spLocks noGrp="1"/>
          </p:cNvSpPr>
          <p:nvPr>
            <p:ph type="ftr" sz="quarter" idx="11"/>
          </p:nvPr>
        </p:nvSpPr>
        <p:spPr/>
        <p:txBody>
          <a:bodyPr/>
          <a:lstStyle>
            <a:lvl1pPr>
              <a:defRPr/>
            </a:lvl1pPr>
          </a:lstStyle>
          <a:p>
            <a:endParaRPr lang="en-US" dirty="0"/>
          </a:p>
        </p:txBody>
      </p:sp>
      <p:sp>
        <p:nvSpPr>
          <p:cNvPr id="4" name="3 Marcador de número de diapositiva"/>
          <p:cNvSpPr>
            <a:spLocks noGrp="1"/>
          </p:cNvSpPr>
          <p:nvPr>
            <p:ph type="sldNum" sz="quarter" idx="12"/>
          </p:nvPr>
        </p:nvSpPr>
        <p:spPr/>
        <p:txBody>
          <a:bodyPr/>
          <a:lstStyle>
            <a:lvl1pPr>
              <a:defRPr/>
            </a:lvl1pPr>
          </a:lstStyle>
          <a:p>
            <a:fld id="{0A13B05A-E83B-438F-A380-A34FF0C5EF2B}" type="slidenum">
              <a:rPr lang="en-US"/>
              <a:pPr/>
              <a:t>‹#›</a:t>
            </a:fld>
            <a:endParaRPr lang="en-US" dirty="0"/>
          </a:p>
        </p:txBody>
      </p:sp>
    </p:spTree>
    <p:extLst>
      <p:ext uri="{BB962C8B-B14F-4D97-AF65-F5344CB8AC3E}">
        <p14:creationId xmlns:p14="http://schemas.microsoft.com/office/powerpoint/2010/main" val="7012087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DABEFBAE-2778-41DA-BF17-77F2B4075BD2}" type="slidenum">
              <a:rPr lang="en-US"/>
              <a:pPr/>
              <a:t>‹#›</a:t>
            </a:fld>
            <a:endParaRPr lang="en-US" dirty="0"/>
          </a:p>
        </p:txBody>
      </p:sp>
    </p:spTree>
    <p:extLst>
      <p:ext uri="{BB962C8B-B14F-4D97-AF65-F5344CB8AC3E}">
        <p14:creationId xmlns:p14="http://schemas.microsoft.com/office/powerpoint/2010/main" val="2586481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7D59E315-5CBB-4B37-B4E0-AF91B4897B15}" type="slidenum">
              <a:rPr lang="en-US"/>
              <a:pPr/>
              <a:t>‹#›</a:t>
            </a:fld>
            <a:endParaRPr lang="en-US" dirty="0"/>
          </a:p>
        </p:txBody>
      </p:sp>
    </p:spTree>
    <p:extLst>
      <p:ext uri="{BB962C8B-B14F-4D97-AF65-F5344CB8AC3E}">
        <p14:creationId xmlns:p14="http://schemas.microsoft.com/office/powerpoint/2010/main" val="18841388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8D01B5B9-72FE-468F-8792-093A7BF1F96D}" type="slidenum">
              <a:rPr lang="en-US"/>
              <a:pPr/>
              <a:t>‹#›</a:t>
            </a:fld>
            <a:endParaRPr lang="en-US" dirty="0"/>
          </a:p>
        </p:txBody>
      </p:sp>
    </p:spTree>
    <p:extLst>
      <p:ext uri="{BB962C8B-B14F-4D97-AF65-F5344CB8AC3E}">
        <p14:creationId xmlns:p14="http://schemas.microsoft.com/office/powerpoint/2010/main" val="17991305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9E04D608-5F3A-481D-B25E-69E1AA8DAC7E}" type="slidenum">
              <a:rPr lang="en-US"/>
              <a:pPr/>
              <a:t>‹#›</a:t>
            </a:fld>
            <a:endParaRPr lang="en-US" dirty="0"/>
          </a:p>
        </p:txBody>
      </p:sp>
    </p:spTree>
    <p:extLst>
      <p:ext uri="{BB962C8B-B14F-4D97-AF65-F5344CB8AC3E}">
        <p14:creationId xmlns:p14="http://schemas.microsoft.com/office/powerpoint/2010/main" val="17252747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4638"/>
            <a:ext cx="2055813"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5613" y="274638"/>
            <a:ext cx="6018212"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44F7D724-ED0D-48FD-BAF7-9A27BF5E3410}" type="slidenum">
              <a:rPr lang="en-US"/>
              <a:pPr/>
              <a:t>‹#›</a:t>
            </a:fld>
            <a:endParaRPr lang="en-US" dirty="0"/>
          </a:p>
        </p:txBody>
      </p:sp>
    </p:spTree>
    <p:extLst>
      <p:ext uri="{BB962C8B-B14F-4D97-AF65-F5344CB8AC3E}">
        <p14:creationId xmlns:p14="http://schemas.microsoft.com/office/powerpoint/2010/main" val="21705324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p>
        </p:txBody>
      </p:sp>
      <p:sp>
        <p:nvSpPr>
          <p:cNvPr id="5" name="4 Marcador de pie de página"/>
          <p:cNvSpPr>
            <a:spLocks noGrp="1"/>
          </p:cNvSpPr>
          <p:nvPr>
            <p:ph type="ftr" sz="quarter" idx="11"/>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p:txBody>
          <a:bodyPr/>
          <a:lstStyle>
            <a:lvl1pPr>
              <a:defRPr/>
            </a:lvl1pPr>
          </a:lstStyle>
          <a:p>
            <a:fld id="{557F6BAF-1E09-441E-A112-615A69CA276A}" type="slidenum">
              <a:rPr lang="en-US"/>
              <a:pPr/>
              <a:t>‹#›</a:t>
            </a:fld>
            <a:endParaRPr lang="en-US" dirty="0"/>
          </a:p>
        </p:txBody>
      </p:sp>
    </p:spTree>
    <p:extLst>
      <p:ext uri="{BB962C8B-B14F-4D97-AF65-F5344CB8AC3E}">
        <p14:creationId xmlns:p14="http://schemas.microsoft.com/office/powerpoint/2010/main" val="33166733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11AB9F26-9AAA-4744-A360-CA2369FFF3B0}" type="slidenum">
              <a:rPr lang="en-US"/>
              <a:pPr/>
              <a:t>‹#›</a:t>
            </a:fld>
            <a:endParaRPr lang="en-US" dirty="0"/>
          </a:p>
        </p:txBody>
      </p:sp>
    </p:spTree>
    <p:extLst>
      <p:ext uri="{BB962C8B-B14F-4D97-AF65-F5344CB8AC3E}">
        <p14:creationId xmlns:p14="http://schemas.microsoft.com/office/powerpoint/2010/main" val="27587837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lvl1pPr>
              <a:defRPr/>
            </a:lvl1pPr>
          </a:lstStyle>
          <a:p>
            <a:endParaRPr lang="en-US" dirty="0"/>
          </a:p>
        </p:txBody>
      </p:sp>
      <p:sp>
        <p:nvSpPr>
          <p:cNvPr id="8" name="7 Marcador de pie de página"/>
          <p:cNvSpPr>
            <a:spLocks noGrp="1"/>
          </p:cNvSpPr>
          <p:nvPr>
            <p:ph type="ftr" sz="quarter" idx="11"/>
          </p:nvPr>
        </p:nvSpPr>
        <p:spPr/>
        <p:txBody>
          <a:bodyPr/>
          <a:lstStyle>
            <a:lvl1pPr>
              <a:defRPr/>
            </a:lvl1pPr>
          </a:lstStyle>
          <a:p>
            <a:endParaRPr lang="en-US" dirty="0"/>
          </a:p>
        </p:txBody>
      </p:sp>
      <p:sp>
        <p:nvSpPr>
          <p:cNvPr id="9" name="8 Marcador de número de diapositiva"/>
          <p:cNvSpPr>
            <a:spLocks noGrp="1"/>
          </p:cNvSpPr>
          <p:nvPr>
            <p:ph type="sldNum" sz="quarter" idx="12"/>
          </p:nvPr>
        </p:nvSpPr>
        <p:spPr/>
        <p:txBody>
          <a:bodyPr/>
          <a:lstStyle>
            <a:lvl1pPr>
              <a:defRPr/>
            </a:lvl1pPr>
          </a:lstStyle>
          <a:p>
            <a:fld id="{F1E744E7-E710-434B-9196-FA614044B98E}" type="slidenum">
              <a:rPr lang="en-US"/>
              <a:pPr/>
              <a:t>‹#›</a:t>
            </a:fld>
            <a:endParaRPr lang="en-US" dirty="0"/>
          </a:p>
        </p:txBody>
      </p:sp>
    </p:spTree>
    <p:extLst>
      <p:ext uri="{BB962C8B-B14F-4D97-AF65-F5344CB8AC3E}">
        <p14:creationId xmlns:p14="http://schemas.microsoft.com/office/powerpoint/2010/main" val="2877793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lvl1pPr>
              <a:defRPr/>
            </a:lvl1pPr>
          </a:lstStyle>
          <a:p>
            <a:endParaRPr lang="en-US" dirty="0"/>
          </a:p>
        </p:txBody>
      </p:sp>
      <p:sp>
        <p:nvSpPr>
          <p:cNvPr id="4" name="3 Marcador de pie de página"/>
          <p:cNvSpPr>
            <a:spLocks noGrp="1"/>
          </p:cNvSpPr>
          <p:nvPr>
            <p:ph type="ftr" sz="quarter" idx="11"/>
          </p:nvPr>
        </p:nvSpPr>
        <p:spPr/>
        <p:txBody>
          <a:bodyPr/>
          <a:lstStyle>
            <a:lvl1pPr>
              <a:defRPr/>
            </a:lvl1pPr>
          </a:lstStyle>
          <a:p>
            <a:endParaRPr lang="en-US" dirty="0"/>
          </a:p>
        </p:txBody>
      </p:sp>
      <p:sp>
        <p:nvSpPr>
          <p:cNvPr id="5" name="4 Marcador de número de diapositiva"/>
          <p:cNvSpPr>
            <a:spLocks noGrp="1"/>
          </p:cNvSpPr>
          <p:nvPr>
            <p:ph type="sldNum" sz="quarter" idx="12"/>
          </p:nvPr>
        </p:nvSpPr>
        <p:spPr/>
        <p:txBody>
          <a:bodyPr/>
          <a:lstStyle>
            <a:lvl1pPr>
              <a:defRPr/>
            </a:lvl1pPr>
          </a:lstStyle>
          <a:p>
            <a:fld id="{3D023312-8365-486D-8642-F6F8577A3362}" type="slidenum">
              <a:rPr lang="en-US"/>
              <a:pPr/>
              <a:t>‹#›</a:t>
            </a:fld>
            <a:endParaRPr lang="en-US" dirty="0"/>
          </a:p>
        </p:txBody>
      </p:sp>
    </p:spTree>
    <p:extLst>
      <p:ext uri="{BB962C8B-B14F-4D97-AF65-F5344CB8AC3E}">
        <p14:creationId xmlns:p14="http://schemas.microsoft.com/office/powerpoint/2010/main" val="2052517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p>
        </p:txBody>
      </p:sp>
      <p:sp>
        <p:nvSpPr>
          <p:cNvPr id="3" name="2 Marcador de pie de página"/>
          <p:cNvSpPr>
            <a:spLocks noGrp="1"/>
          </p:cNvSpPr>
          <p:nvPr>
            <p:ph type="ftr" sz="quarter" idx="11"/>
          </p:nvPr>
        </p:nvSpPr>
        <p:spPr/>
        <p:txBody>
          <a:bodyPr/>
          <a:lstStyle>
            <a:lvl1pPr>
              <a:defRPr/>
            </a:lvl1pPr>
          </a:lstStyle>
          <a:p>
            <a:endParaRPr lang="en-US" dirty="0"/>
          </a:p>
        </p:txBody>
      </p:sp>
      <p:sp>
        <p:nvSpPr>
          <p:cNvPr id="4" name="3 Marcador de número de diapositiva"/>
          <p:cNvSpPr>
            <a:spLocks noGrp="1"/>
          </p:cNvSpPr>
          <p:nvPr>
            <p:ph type="sldNum" sz="quarter" idx="12"/>
          </p:nvPr>
        </p:nvSpPr>
        <p:spPr/>
        <p:txBody>
          <a:bodyPr/>
          <a:lstStyle>
            <a:lvl1pPr>
              <a:defRPr/>
            </a:lvl1pPr>
          </a:lstStyle>
          <a:p>
            <a:fld id="{3C90D829-6937-4CBD-9019-857ACFCBDBAF}" type="slidenum">
              <a:rPr lang="en-US"/>
              <a:pPr/>
              <a:t>‹#›</a:t>
            </a:fld>
            <a:endParaRPr lang="en-US" dirty="0"/>
          </a:p>
        </p:txBody>
      </p:sp>
    </p:spTree>
    <p:extLst>
      <p:ext uri="{BB962C8B-B14F-4D97-AF65-F5344CB8AC3E}">
        <p14:creationId xmlns:p14="http://schemas.microsoft.com/office/powerpoint/2010/main" val="35691066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AF73D852-D122-4F64-B7C6-AAD4F2529FE2}" type="slidenum">
              <a:rPr lang="en-US"/>
              <a:pPr/>
              <a:t>‹#›</a:t>
            </a:fld>
            <a:endParaRPr lang="en-US" dirty="0"/>
          </a:p>
        </p:txBody>
      </p:sp>
    </p:spTree>
    <p:extLst>
      <p:ext uri="{BB962C8B-B14F-4D97-AF65-F5344CB8AC3E}">
        <p14:creationId xmlns:p14="http://schemas.microsoft.com/office/powerpoint/2010/main" val="36831310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6" name="5 Marcador de pie de página"/>
          <p:cNvSpPr>
            <a:spLocks noGrp="1"/>
          </p:cNvSpPr>
          <p:nvPr>
            <p:ph type="ftr" sz="quarter" idx="11"/>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p:txBody>
          <a:bodyPr/>
          <a:lstStyle>
            <a:lvl1pPr>
              <a:defRPr/>
            </a:lvl1pPr>
          </a:lstStyle>
          <a:p>
            <a:fld id="{0E84C973-9449-441D-A53C-E49EE944BF5D}" type="slidenum">
              <a:rPr lang="en-US"/>
              <a:pPr/>
              <a:t>‹#›</a:t>
            </a:fld>
            <a:endParaRPr lang="en-US" dirty="0"/>
          </a:p>
        </p:txBody>
      </p:sp>
    </p:spTree>
    <p:extLst>
      <p:ext uri="{BB962C8B-B14F-4D97-AF65-F5344CB8AC3E}">
        <p14:creationId xmlns:p14="http://schemas.microsoft.com/office/powerpoint/2010/main" val="18352808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DD9CD07-DB33-42C4-B2E7-7AD7C471943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NI"/>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7F1521-4154-4F50-8779-7973A736DF7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8316" y="2067669"/>
            <a:ext cx="7313612" cy="1470025"/>
          </a:xfrm>
        </p:spPr>
        <p:txBody>
          <a:bodyPr/>
          <a:lstStyle/>
          <a:p>
            <a:pPr algn="ct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solidFill>
                  <a:srgbClr val="FF3399"/>
                </a:solidFill>
              </a:rPr>
              <a:t/>
            </a:r>
            <a:br>
              <a:rPr lang="en-GB" b="1" dirty="0" smtClean="0">
                <a:solidFill>
                  <a:srgbClr val="FF3399"/>
                </a:solidFill>
              </a:rPr>
            </a:br>
            <a:r>
              <a:rPr lang="en-GB" b="1" dirty="0" smtClean="0">
                <a:solidFill>
                  <a:srgbClr val="FF3399"/>
                </a:solidFill>
              </a:rPr>
              <a:t/>
            </a:r>
            <a:br>
              <a:rPr lang="en-GB" b="1" dirty="0" smtClean="0">
                <a:solidFill>
                  <a:srgbClr val="FF3399"/>
                </a:solidFill>
              </a:rPr>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sz="3000" b="1" dirty="0" smtClean="0"/>
              <a:t>Nicaragua </a:t>
            </a:r>
            <a:br>
              <a:rPr lang="en-GB" sz="3000" b="1" dirty="0" smtClean="0"/>
            </a:br>
            <a:r>
              <a:rPr lang="en-GB" sz="3000" b="1" dirty="0" smtClean="0">
                <a:solidFill>
                  <a:srgbClr val="FF00FF"/>
                </a:solidFill>
              </a:rPr>
              <a:t>Advances in Consular Protection</a:t>
            </a:r>
            <a:endParaRPr lang="en-GB" sz="3000" b="1" dirty="0">
              <a:solidFill>
                <a:srgbClr val="FF00FF"/>
              </a:solidFill>
            </a:endParaRPr>
          </a:p>
        </p:txBody>
      </p:sp>
      <p:sp>
        <p:nvSpPr>
          <p:cNvPr id="3" name="2 Subtítulo"/>
          <p:cNvSpPr>
            <a:spLocks noGrp="1"/>
          </p:cNvSpPr>
          <p:nvPr>
            <p:ph type="subTitle" idx="1"/>
          </p:nvPr>
        </p:nvSpPr>
        <p:spPr>
          <a:noFill/>
        </p:spPr>
        <p:txBody>
          <a:bodyPr/>
          <a:lstStyle/>
          <a:p>
            <a:pPr algn="ctr"/>
            <a:r>
              <a:rPr lang="en-GB" sz="1400" b="1" dirty="0" smtClean="0">
                <a:solidFill>
                  <a:srgbClr val="FF00FF"/>
                </a:solidFill>
              </a:rPr>
              <a:t>Liaison Officer Network for Consular Protection</a:t>
            </a:r>
          </a:p>
          <a:p>
            <a:pPr algn="ctr"/>
            <a:r>
              <a:rPr lang="en-GB" sz="1400" b="1" dirty="0" smtClean="0">
                <a:solidFill>
                  <a:srgbClr val="FF00FF"/>
                </a:solidFill>
              </a:rPr>
              <a:t>XIX Regional Conference on Migration</a:t>
            </a:r>
          </a:p>
          <a:p>
            <a:pPr algn="ctr"/>
            <a:r>
              <a:rPr lang="en-GB" sz="1400" b="1" dirty="0" smtClean="0">
                <a:solidFill>
                  <a:srgbClr val="FF00FF"/>
                </a:solidFill>
              </a:rPr>
              <a:t>June 24, 2014</a:t>
            </a:r>
          </a:p>
          <a:p>
            <a:pPr algn="ctr"/>
            <a:r>
              <a:rPr lang="en-GB" sz="2000" b="1" dirty="0" smtClean="0">
                <a:solidFill>
                  <a:srgbClr val="FF00FF"/>
                </a:solidFill>
              </a:rPr>
              <a:t> </a:t>
            </a:r>
            <a:endParaRPr lang="en-GB" sz="2000" b="1" dirty="0">
              <a:solidFill>
                <a:srgbClr val="FF00FF"/>
              </a:solidFill>
            </a:endParaRPr>
          </a:p>
        </p:txBody>
      </p:sp>
      <p:pic>
        <p:nvPicPr>
          <p:cNvPr id="4" name="Content Placeholder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112000" y="609600"/>
            <a:ext cx="2032000" cy="10414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681773" y="3537694"/>
            <a:ext cx="3628951" cy="3416320"/>
          </a:xfrm>
          <a:prstGeom prst="rect">
            <a:avLst/>
          </a:prstGeom>
        </p:spPr>
        <p:txBody>
          <a:bodyPr wrap="square">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b="1" dirty="0" smtClean="0">
              <a:solidFill>
                <a:srgbClr val="FF3399"/>
              </a:solidFill>
            </a:endParaRPr>
          </a:p>
          <a:p>
            <a:r>
              <a:rPr lang="en-GB" b="1" dirty="0" smtClean="0">
                <a:solidFill>
                  <a:srgbClr val="FF3399"/>
                </a:solidFill>
              </a:rPr>
              <a:t>                      </a:t>
            </a:r>
            <a:endParaRPr lang="en-GB" b="1" dirty="0">
              <a:solidFill>
                <a:srgbClr val="FF33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456" y="112931"/>
            <a:ext cx="16637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732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012" y="5376041"/>
            <a:ext cx="2116864" cy="1261242"/>
          </a:xfrm>
          <a:prstGeom prst="rect">
            <a:avLst/>
          </a:prstGeom>
          <a:ln/>
        </p:spPr>
        <p:style>
          <a:lnRef idx="2">
            <a:schemeClr val="dk1"/>
          </a:lnRef>
          <a:fillRef idx="1">
            <a:schemeClr val="lt1"/>
          </a:fillRef>
          <a:effectRef idx="0">
            <a:schemeClr val="dk1"/>
          </a:effectRef>
          <a:fontRef idx="minor">
            <a:schemeClr val="dk1"/>
          </a:fontRef>
        </p:style>
      </p:pic>
      <p:sp>
        <p:nvSpPr>
          <p:cNvPr id="2" name="1 Título"/>
          <p:cNvSpPr>
            <a:spLocks noGrp="1"/>
          </p:cNvSpPr>
          <p:nvPr>
            <p:ph type="title"/>
          </p:nvPr>
        </p:nvSpPr>
        <p:spPr>
          <a:xfrm>
            <a:off x="536028" y="298761"/>
            <a:ext cx="8146010" cy="1244217"/>
          </a:xfrm>
        </p:spPr>
        <p:txBody>
          <a:bodyPr/>
          <a:lstStyle/>
          <a:p>
            <a:pPr algn="ctr"/>
            <a:r>
              <a:rPr lang="en-GB" dirty="0" smtClean="0"/>
              <a:t/>
            </a:r>
            <a:br>
              <a:rPr lang="en-GB" dirty="0" smtClean="0"/>
            </a:br>
            <a:r>
              <a:rPr lang="en-GB" dirty="0" smtClean="0"/>
              <a:t/>
            </a:r>
            <a:br>
              <a:rPr lang="en-GB" dirty="0" smtClean="0"/>
            </a:br>
            <a:r>
              <a:rPr lang="en-GB" sz="2700" b="1" dirty="0" smtClean="0"/>
              <a:t>ESTABLISHMENT OF </a:t>
            </a:r>
            <a:br>
              <a:rPr lang="en-GB" sz="2700" b="1" dirty="0" smtClean="0"/>
            </a:br>
            <a:r>
              <a:rPr lang="en-GB" sz="2700" b="1" dirty="0" smtClean="0"/>
              <a:t>STRATEGIC ALLIANCES TO STRENGTHEN CONSULAR MANAGEMENT</a:t>
            </a:r>
            <a:endParaRPr lang="en-GB" sz="2700" b="1" dirty="0"/>
          </a:p>
        </p:txBody>
      </p:sp>
      <p:sp>
        <p:nvSpPr>
          <p:cNvPr id="3" name="2 Marcador de contenido"/>
          <p:cNvSpPr>
            <a:spLocks noGrp="1"/>
          </p:cNvSpPr>
          <p:nvPr>
            <p:ph idx="1"/>
          </p:nvPr>
        </p:nvSpPr>
        <p:spPr>
          <a:xfrm>
            <a:off x="315310" y="1600200"/>
            <a:ext cx="8544911" cy="5131676"/>
          </a:xfrm>
        </p:spPr>
        <p:txBody>
          <a:bodyPr/>
          <a:lstStyle/>
          <a:p>
            <a:pPr algn="just">
              <a:buFont typeface="Wingdings" pitchFamily="2" charset="2"/>
              <a:buChar char="Ø"/>
            </a:pPr>
            <a:endParaRPr lang="en-GB" dirty="0" smtClean="0"/>
          </a:p>
          <a:p>
            <a:pPr algn="just">
              <a:buFont typeface="Wingdings" pitchFamily="2" charset="2"/>
              <a:buChar char="Ø"/>
            </a:pPr>
            <a:r>
              <a:rPr lang="en-GB" dirty="0" smtClean="0"/>
              <a:t>Comité Intersindical de Atención al Migrante (Committee of Trade Unions for Assistance to Migrants)</a:t>
            </a:r>
          </a:p>
          <a:p>
            <a:pPr marL="0" indent="0" algn="just">
              <a:buNone/>
            </a:pPr>
            <a:endParaRPr lang="en-GB" dirty="0" smtClean="0"/>
          </a:p>
          <a:p>
            <a:pPr algn="just">
              <a:buFont typeface="Wingdings" pitchFamily="2" charset="2"/>
              <a:buChar char="Ø"/>
            </a:pPr>
            <a:r>
              <a:rPr lang="en-GB" dirty="0" smtClean="0"/>
              <a:t>Servicio Jesuita para Migrantes – SJM (Jesuit Service for Migrants of Nicaragua)</a:t>
            </a:r>
          </a:p>
          <a:p>
            <a:pPr algn="just">
              <a:buFont typeface="Wingdings" pitchFamily="2" charset="2"/>
              <a:buChar char="Ø"/>
            </a:pPr>
            <a:endParaRPr lang="en-GB" dirty="0" smtClean="0"/>
          </a:p>
          <a:p>
            <a:pPr algn="just">
              <a:buFont typeface="Wingdings" pitchFamily="2" charset="2"/>
              <a:buChar char="Ø"/>
            </a:pPr>
            <a:r>
              <a:rPr lang="en-GB" dirty="0" smtClean="0"/>
              <a:t>Municipal Registers and Central Civil Status and Registration Office</a:t>
            </a:r>
          </a:p>
          <a:p>
            <a:pPr marL="0" indent="0" algn="just">
              <a:buNone/>
            </a:pPr>
            <a:endParaRPr lang="en-GB" dirty="0" smtClean="0"/>
          </a:p>
          <a:p>
            <a:pPr algn="just">
              <a:buFont typeface="Wingdings" pitchFamily="2" charset="2"/>
              <a:buChar char="Ø"/>
            </a:pPr>
            <a:r>
              <a:rPr lang="en-GB" dirty="0" smtClean="0"/>
              <a:t>Mexican Coalition in New York </a:t>
            </a:r>
          </a:p>
          <a:p>
            <a:pPr algn="just">
              <a:buFont typeface="Wingdings" pitchFamily="2" charset="2"/>
              <a:buChar char="Ø"/>
            </a:pPr>
            <a:endParaRPr lang="en-GB" dirty="0" smtClean="0"/>
          </a:p>
          <a:p>
            <a:pPr algn="just">
              <a:buFont typeface="Wingdings" pitchFamily="2" charset="2"/>
              <a:buChar char="Ø"/>
            </a:pPr>
            <a:endParaRPr lang="en-GB" dirty="0" smtClean="0"/>
          </a:p>
          <a:p>
            <a:pPr algn="just">
              <a:buFont typeface="Wingdings" pitchFamily="2" charset="2"/>
              <a:buChar char="Ø"/>
            </a:pPr>
            <a:endParaRPr lang="en-GB" dirty="0" smtClean="0"/>
          </a:p>
          <a:p>
            <a:pPr>
              <a:buFont typeface="Wingdings" pitchFamily="2" charset="2"/>
              <a:buChar char="Ø"/>
            </a:pPr>
            <a:endParaRPr lang="en-GB" dirty="0"/>
          </a:p>
        </p:txBody>
      </p:sp>
    </p:spTree>
    <p:extLst>
      <p:ext uri="{BB962C8B-B14F-4D97-AF65-F5344CB8AC3E}">
        <p14:creationId xmlns:p14="http://schemas.microsoft.com/office/powerpoint/2010/main" val="15500047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7409" y="2871405"/>
            <a:ext cx="7313612" cy="1470025"/>
          </a:xfrm>
        </p:spPr>
        <p:txBody>
          <a:bodyPr/>
          <a:lstStyle/>
          <a:p>
            <a:pPr algn="ctr"/>
            <a:r>
              <a:rPr lang="en-GB" sz="6000" b="1" dirty="0" smtClean="0"/>
              <a:t/>
            </a:r>
            <a:br>
              <a:rPr lang="en-GB" sz="6000" b="1" dirty="0" smtClean="0"/>
            </a:br>
            <a:r>
              <a:rPr lang="en-GB" sz="6000" b="1" dirty="0" smtClean="0"/>
              <a:t>THANK YOU</a:t>
            </a:r>
            <a:r>
              <a:rPr lang="en-GB" sz="4800" b="1" dirty="0" smtClean="0"/>
              <a:t/>
            </a:r>
            <a:br>
              <a:rPr lang="en-GB" sz="4800" b="1" dirty="0" smtClean="0"/>
            </a:br>
            <a:endParaRPr lang="en-GB" sz="4800" b="1" dirty="0"/>
          </a:p>
        </p:txBody>
      </p:sp>
      <p:sp>
        <p:nvSpPr>
          <p:cNvPr id="3" name="2 Marcador de contenido"/>
          <p:cNvSpPr>
            <a:spLocks noGrp="1"/>
          </p:cNvSpPr>
          <p:nvPr>
            <p:ph type="subTitle" idx="1"/>
          </p:nvPr>
        </p:nvSpPr>
        <p:spPr/>
        <p:txBody>
          <a:bodyPr/>
          <a:lstStyle/>
          <a:p>
            <a:endParaRPr lang="en-GB" dirty="0" smtClean="0"/>
          </a:p>
          <a:p>
            <a:endParaRPr lang="en-GB" dirty="0" smtClean="0"/>
          </a:p>
        </p:txBody>
      </p:sp>
    </p:spTree>
    <p:extLst>
      <p:ext uri="{BB962C8B-B14F-4D97-AF65-F5344CB8AC3E}">
        <p14:creationId xmlns:p14="http://schemas.microsoft.com/office/powerpoint/2010/main" val="1336418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509" y="490888"/>
            <a:ext cx="8365657" cy="837398"/>
          </a:xfrm>
          <a:noFill/>
        </p:spPr>
        <p:txBody>
          <a:bodyPr/>
          <a:lstStyle/>
          <a:p>
            <a:pPr algn="ct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700" b="1" dirty="0" smtClean="0"/>
              <a:t>CAPACITY-BUILDING FOR CONSULAR MANAGEMENT</a:t>
            </a:r>
            <a:endParaRPr lang="en-GB" sz="2700" b="1" dirty="0"/>
          </a:p>
        </p:txBody>
      </p:sp>
      <p:sp>
        <p:nvSpPr>
          <p:cNvPr id="3" name="2 Marcador de contenido"/>
          <p:cNvSpPr>
            <a:spLocks noGrp="1"/>
          </p:cNvSpPr>
          <p:nvPr>
            <p:ph idx="1"/>
          </p:nvPr>
        </p:nvSpPr>
        <p:spPr>
          <a:xfrm>
            <a:off x="141890" y="1418897"/>
            <a:ext cx="8812923" cy="5249918"/>
          </a:xfrm>
          <a:effectLst>
            <a:innerShdw blurRad="63500" dist="50800" dir="5400000">
              <a:prstClr val="black">
                <a:alpha val="50000"/>
              </a:prstClr>
            </a:innerShdw>
          </a:effectLst>
          <a:scene3d>
            <a:camera prst="orthographicFront"/>
            <a:lightRig rig="threePt" dir="t"/>
          </a:scene3d>
          <a:sp3d>
            <a:bevelT w="165100" prst="coolSlant"/>
          </a:sp3d>
        </p:spPr>
        <p:txBody>
          <a:bodyPr/>
          <a:lstStyle/>
          <a:p>
            <a:pPr marL="0" indent="0" algn="just">
              <a:buNone/>
            </a:pPr>
            <a:endParaRPr lang="en-GB" sz="2200" b="1" dirty="0" smtClean="0"/>
          </a:p>
          <a:p>
            <a:pPr marL="0" indent="0" algn="just">
              <a:buNone/>
            </a:pPr>
            <a:r>
              <a:rPr lang="en-GB" sz="2200" b="1" u="sng" dirty="0" smtClean="0"/>
              <a:t>Directorate of Migration Affairs</a:t>
            </a:r>
          </a:p>
          <a:p>
            <a:pPr marL="0" indent="0" algn="just">
              <a:buNone/>
            </a:pPr>
            <a:endParaRPr lang="en-GB" sz="2200" b="1" u="sng" dirty="0" smtClean="0"/>
          </a:p>
          <a:p>
            <a:pPr algn="just">
              <a:buFont typeface="Wingdings" pitchFamily="2" charset="2"/>
              <a:buChar char="§"/>
            </a:pPr>
            <a:r>
              <a:rPr lang="en-GB" sz="2300" i="1" dirty="0" smtClean="0"/>
              <a:t>To promote and consolidate efforts implemented at a national level and by our consulates to establish policies, programmes and projects oriented toward managing migration flows in an orderly manner and with full respect for the human rights of migrants, viewing migration as a development factor for involved countries. </a:t>
            </a:r>
            <a:endParaRPr lang="en-GB" sz="2300" dirty="0" smtClean="0"/>
          </a:p>
          <a:p>
            <a:pPr algn="just">
              <a:buFont typeface="Wingdings" pitchFamily="2" charset="2"/>
              <a:buChar char="§"/>
            </a:pPr>
            <a:endParaRPr lang="en-GB" sz="2300" dirty="0" smtClean="0"/>
          </a:p>
          <a:p>
            <a:pPr algn="just">
              <a:buFont typeface="Wingdings" pitchFamily="2" charset="2"/>
              <a:buChar char="§"/>
            </a:pPr>
            <a:r>
              <a:rPr lang="en-GB" sz="2300" i="1" dirty="0" smtClean="0"/>
              <a:t>To help address new challenges and paradigms relating to the consular role, such as PROTECTION OF THE RIGHTS OF MIGRANT WORKERS AND MEMBERS OF THEIR FAMILIES.</a:t>
            </a:r>
            <a:r>
              <a:rPr lang="en-GB" sz="2300" dirty="0" smtClean="0"/>
              <a:t> </a:t>
            </a:r>
          </a:p>
          <a:p>
            <a:pPr algn="just">
              <a:buFont typeface="Wingdings" pitchFamily="2" charset="2"/>
              <a:buChar char="Ø"/>
            </a:pPr>
            <a:endParaRPr lang="en-GB" sz="2300" dirty="0" smtClean="0"/>
          </a:p>
          <a:p>
            <a:pPr marL="0" indent="0">
              <a:buNone/>
            </a:pPr>
            <a:endParaRPr lang="en-GB" sz="2200" b="1" u="sng" dirty="0" smtClean="0"/>
          </a:p>
        </p:txBody>
      </p:sp>
    </p:spTree>
    <p:extLst>
      <p:ext uri="{BB962C8B-B14F-4D97-AF65-F5344CB8AC3E}">
        <p14:creationId xmlns:p14="http://schemas.microsoft.com/office/powerpoint/2010/main" val="2355730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123825" y="224867"/>
            <a:ext cx="9020175" cy="1001027"/>
          </a:xfrm>
          <a:noFill/>
        </p:spPr>
        <p:txBody>
          <a:bodyPr/>
          <a:lstStyle/>
          <a:p>
            <a:pPr algn="ctr"/>
            <a:r>
              <a:rPr lang="en-GB" sz="2700" b="1" dirty="0"/>
              <a:t>CAPACITY-BUILDING FOR CONSULAR MANAGEMENT</a:t>
            </a:r>
          </a:p>
        </p:txBody>
      </p:sp>
      <p:sp>
        <p:nvSpPr>
          <p:cNvPr id="22" name="2 Marcador de contenido"/>
          <p:cNvSpPr>
            <a:spLocks noGrp="1"/>
          </p:cNvSpPr>
          <p:nvPr>
            <p:ph idx="1"/>
          </p:nvPr>
        </p:nvSpPr>
        <p:spPr>
          <a:xfrm>
            <a:off x="128282" y="1521107"/>
            <a:ext cx="8653111" cy="5336893"/>
          </a:xfrm>
        </p:spPr>
        <p:txBody>
          <a:bodyPr/>
          <a:lstStyle/>
          <a:p>
            <a:pPr marL="0" lvl="0" indent="0">
              <a:buNone/>
            </a:pPr>
            <a:endParaRPr lang="en-GB" b="1" u="sng" dirty="0" smtClean="0">
              <a:solidFill>
                <a:schemeClr val="tx2"/>
              </a:solidFill>
            </a:endParaRPr>
          </a:p>
          <a:p>
            <a:pPr marL="0" lvl="0" indent="0">
              <a:buNone/>
            </a:pPr>
            <a:r>
              <a:rPr lang="en-GB" sz="2200" b="1" u="sng" dirty="0" smtClean="0">
                <a:solidFill>
                  <a:schemeClr val="tx2"/>
                </a:solidFill>
              </a:rPr>
              <a:t>Appointment of Consuls</a:t>
            </a:r>
          </a:p>
          <a:p>
            <a:pPr lvl="0" algn="just">
              <a:buFont typeface="Wingdings" pitchFamily="2" charset="2"/>
              <a:buChar char="ü"/>
            </a:pPr>
            <a:endParaRPr lang="en-GB" sz="2200" dirty="0" smtClean="0">
              <a:solidFill>
                <a:srgbClr val="000000"/>
              </a:solidFill>
            </a:endParaRPr>
          </a:p>
          <a:p>
            <a:pPr lvl="0">
              <a:buFont typeface="Arial" pitchFamily="34" charset="0"/>
              <a:buChar char="•"/>
            </a:pPr>
            <a:r>
              <a:rPr lang="en-GB" i="1" dirty="0" smtClean="0">
                <a:solidFill>
                  <a:srgbClr val="000000"/>
                </a:solidFill>
              </a:rPr>
              <a:t>General Consuls – Spain, Ecuador, Bolivia and Kuwait</a:t>
            </a:r>
          </a:p>
          <a:p>
            <a:pPr lvl="0">
              <a:buFont typeface="Arial" pitchFamily="34" charset="0"/>
              <a:buChar char="•"/>
            </a:pPr>
            <a:endParaRPr lang="en-GB" i="1" dirty="0" smtClean="0">
              <a:solidFill>
                <a:srgbClr val="000000"/>
              </a:solidFill>
            </a:endParaRPr>
          </a:p>
          <a:p>
            <a:pPr lvl="0">
              <a:buFont typeface="Arial" pitchFamily="34" charset="0"/>
              <a:buChar char="•"/>
            </a:pPr>
            <a:r>
              <a:rPr lang="en-GB" i="1" dirty="0" smtClean="0">
                <a:solidFill>
                  <a:srgbClr val="000000"/>
                </a:solidFill>
              </a:rPr>
              <a:t>First Consul – Miami and Panama </a:t>
            </a:r>
          </a:p>
          <a:p>
            <a:pPr lvl="0">
              <a:buFont typeface="Arial" pitchFamily="34" charset="0"/>
              <a:buChar char="•"/>
            </a:pPr>
            <a:endParaRPr lang="en-GB" i="1" dirty="0" smtClean="0">
              <a:solidFill>
                <a:srgbClr val="000000"/>
              </a:solidFill>
            </a:endParaRPr>
          </a:p>
          <a:p>
            <a:pPr lvl="0">
              <a:buFont typeface="Arial" pitchFamily="34" charset="0"/>
              <a:buChar char="•"/>
            </a:pPr>
            <a:r>
              <a:rPr lang="en-GB" i="1" dirty="0" smtClean="0">
                <a:solidFill>
                  <a:srgbClr val="000000"/>
                </a:solidFill>
              </a:rPr>
              <a:t>Vice-Consul – </a:t>
            </a:r>
            <a:r>
              <a:rPr lang="en-GB" i="1" dirty="0" err="1" smtClean="0">
                <a:solidFill>
                  <a:srgbClr val="000000"/>
                </a:solidFill>
              </a:rPr>
              <a:t>Tapachula</a:t>
            </a:r>
            <a:r>
              <a:rPr lang="en-GB" i="1" dirty="0" smtClean="0">
                <a:solidFill>
                  <a:srgbClr val="000000"/>
                </a:solidFill>
              </a:rPr>
              <a:t> </a:t>
            </a:r>
          </a:p>
          <a:p>
            <a:pPr lvl="0" algn="just">
              <a:buFont typeface="Wingdings" pitchFamily="2" charset="2"/>
              <a:buChar char="Ø"/>
            </a:pPr>
            <a:endParaRPr lang="en-GB" dirty="0" smtClean="0">
              <a:solidFill>
                <a:srgbClr val="000000"/>
              </a:solidFill>
            </a:endParaRPr>
          </a:p>
          <a:p>
            <a:pPr marL="0" lvl="0" indent="0" algn="just">
              <a:buNone/>
            </a:pPr>
            <a:endParaRPr lang="en-GB" dirty="0" smtClean="0">
              <a:solidFill>
                <a:srgbClr val="000000"/>
              </a:solidFill>
            </a:endParaRPr>
          </a:p>
          <a:p>
            <a:pPr algn="just"/>
            <a:endParaRPr lang="en-GB" dirty="0">
              <a:solidFill>
                <a:srgbClr val="000000"/>
              </a:solidFill>
            </a:endParaRPr>
          </a:p>
        </p:txBody>
      </p:sp>
    </p:spTree>
    <p:extLst>
      <p:ext uri="{BB962C8B-B14F-4D97-AF65-F5344CB8AC3E}">
        <p14:creationId xmlns:p14="http://schemas.microsoft.com/office/powerpoint/2010/main" val="1388471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 calcmode="lin" valueType="num">
                                      <p:cBhvr additive="base">
                                        <p:cTn id="7"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5" end="5"/>
                                            </p:txEl>
                                          </p:spTgt>
                                        </p:tgtEl>
                                        <p:attrNameLst>
                                          <p:attrName>style.visibility</p:attrName>
                                        </p:attrNameLst>
                                      </p:cBhvr>
                                      <p:to>
                                        <p:strVal val="visible"/>
                                      </p:to>
                                    </p:set>
                                    <p:anim calcmode="lin" valueType="num">
                                      <p:cBhvr additive="base">
                                        <p:cTn id="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anim calcmode="lin" valueType="num">
                                      <p:cBhvr additive="base">
                                        <p:cTn id="15"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0" y="96838"/>
            <a:ext cx="9020175" cy="1144821"/>
          </a:xfrm>
        </p:spPr>
        <p:txBody>
          <a:bodyPr/>
          <a:lstStyle/>
          <a:p>
            <a:pPr algn="ctr"/>
            <a:r>
              <a:rPr lang="en-GB" sz="2700" b="1" dirty="0"/>
              <a:t>CAPACITY-BUILDING FOR CONSULAR MANAGEMENT</a:t>
            </a:r>
          </a:p>
        </p:txBody>
      </p:sp>
      <p:sp>
        <p:nvSpPr>
          <p:cNvPr id="3" name="2 Marcador de contenido"/>
          <p:cNvSpPr>
            <a:spLocks noGrp="1"/>
          </p:cNvSpPr>
          <p:nvPr>
            <p:ph idx="1"/>
          </p:nvPr>
        </p:nvSpPr>
        <p:spPr>
          <a:xfrm>
            <a:off x="362606" y="1986455"/>
            <a:ext cx="8592207" cy="4394189"/>
          </a:xfrm>
        </p:spPr>
        <p:txBody>
          <a:bodyPr/>
          <a:lstStyle/>
          <a:p>
            <a:pPr marL="0" indent="0" algn="just">
              <a:buNone/>
            </a:pPr>
            <a:endParaRPr lang="en-GB" b="1" u="sng" dirty="0" smtClean="0">
              <a:solidFill>
                <a:schemeClr val="tx2"/>
              </a:solidFill>
            </a:endParaRPr>
          </a:p>
          <a:p>
            <a:pPr marL="0" indent="0" algn="just">
              <a:buNone/>
            </a:pPr>
            <a:r>
              <a:rPr lang="en-GB" b="1" u="sng" dirty="0" smtClean="0">
                <a:solidFill>
                  <a:schemeClr val="tx2"/>
                </a:solidFill>
              </a:rPr>
              <a:t>Virtual Diploma Programme:</a:t>
            </a:r>
          </a:p>
          <a:p>
            <a:pPr marL="0" indent="0" algn="just">
              <a:buNone/>
            </a:pPr>
            <a:r>
              <a:rPr lang="en-GB" dirty="0" smtClean="0">
                <a:solidFill>
                  <a:schemeClr val="tx2"/>
                </a:solidFill>
              </a:rPr>
              <a:t>Developed as one of the primary actions of a project for protection of the rights of Nicaraguan migrants in Spain. 12 consular officers have been trained on protection and human rights.</a:t>
            </a:r>
            <a:endParaRPr lang="en-GB" b="1" u="sng" dirty="0">
              <a:solidFill>
                <a:schemeClr val="tx2"/>
              </a:solidFill>
            </a:endParaRPr>
          </a:p>
        </p:txBody>
      </p:sp>
    </p:spTree>
    <p:extLst>
      <p:ext uri="{BB962C8B-B14F-4D97-AF65-F5344CB8AC3E}">
        <p14:creationId xmlns:p14="http://schemas.microsoft.com/office/powerpoint/2010/main" val="28353623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0" y="96838"/>
            <a:ext cx="9020175" cy="1144821"/>
          </a:xfrm>
        </p:spPr>
        <p:txBody>
          <a:bodyPr/>
          <a:lstStyle/>
          <a:p>
            <a:pPr algn="ctr"/>
            <a:r>
              <a:rPr lang="en-GB" sz="2700" b="1" dirty="0"/>
              <a:t>CAPACITY-BUILDING FOR CONSULAR MANAGEMENT</a:t>
            </a:r>
          </a:p>
        </p:txBody>
      </p:sp>
      <p:sp>
        <p:nvSpPr>
          <p:cNvPr id="3" name="2 Marcador de contenido"/>
          <p:cNvSpPr>
            <a:spLocks noGrp="1"/>
          </p:cNvSpPr>
          <p:nvPr>
            <p:ph idx="1"/>
          </p:nvPr>
        </p:nvSpPr>
        <p:spPr>
          <a:xfrm>
            <a:off x="77003" y="1376413"/>
            <a:ext cx="8768614" cy="5650029"/>
          </a:xfrm>
        </p:spPr>
        <p:txBody>
          <a:bodyPr/>
          <a:lstStyle/>
          <a:p>
            <a:pPr marL="0" lvl="0" indent="0">
              <a:buNone/>
            </a:pPr>
            <a:endParaRPr lang="en-GB" b="1" u="sng" dirty="0" smtClean="0">
              <a:solidFill>
                <a:schemeClr val="tx2"/>
              </a:solidFill>
            </a:endParaRPr>
          </a:p>
          <a:p>
            <a:pPr marL="0" lvl="0" indent="0">
              <a:buNone/>
            </a:pPr>
            <a:r>
              <a:rPr lang="en-GB" b="1" u="sng" dirty="0" smtClean="0">
                <a:solidFill>
                  <a:schemeClr val="tx2"/>
                </a:solidFill>
              </a:rPr>
              <a:t>Consular Protection and Labour Migration with a Gender Approach:</a:t>
            </a:r>
          </a:p>
          <a:p>
            <a:pPr marL="0" lvl="0" indent="0" algn="just">
              <a:buNone/>
            </a:pPr>
            <a:r>
              <a:rPr lang="en-GB" sz="2200" dirty="0" smtClean="0">
                <a:solidFill>
                  <a:srgbClr val="000000"/>
                </a:solidFill>
              </a:rPr>
              <a:t> </a:t>
            </a:r>
          </a:p>
          <a:p>
            <a:pPr lvl="0" algn="just">
              <a:buFont typeface="Wingdings" pitchFamily="2" charset="2"/>
              <a:buChar char="Ø"/>
            </a:pPr>
            <a:r>
              <a:rPr lang="en-GB" sz="2800" b="1" dirty="0" smtClean="0">
                <a:solidFill>
                  <a:srgbClr val="000000"/>
                </a:solidFill>
              </a:rPr>
              <a:t>Workshops: </a:t>
            </a:r>
            <a:r>
              <a:rPr lang="en-GB" dirty="0" smtClean="0">
                <a:solidFill>
                  <a:srgbClr val="000000"/>
                </a:solidFill>
              </a:rPr>
              <a:t>Three workshops were held in Costa Rica y Panama for our consular officers. The following institutions participated: Immigration, Ministry of Labour, Social Security, ILO and IOM.</a:t>
            </a:r>
          </a:p>
          <a:p>
            <a:pPr algn="just"/>
            <a:endParaRPr lang="en-GB" dirty="0">
              <a:solidFill>
                <a:srgbClr val="000000"/>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8039" y="4723180"/>
            <a:ext cx="2887577" cy="176088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353623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GB" sz="2700" b="1" dirty="0"/>
              <a:t>CAPACITY-BUILDING FOR CONSULAR MANAGEMENT</a:t>
            </a:r>
            <a:endParaRPr lang="en-GB" sz="2700" dirty="0"/>
          </a:p>
        </p:txBody>
      </p:sp>
      <p:sp>
        <p:nvSpPr>
          <p:cNvPr id="3" name="2 Marcador de contenido"/>
          <p:cNvSpPr>
            <a:spLocks noGrp="1"/>
          </p:cNvSpPr>
          <p:nvPr>
            <p:ph idx="1"/>
          </p:nvPr>
        </p:nvSpPr>
        <p:spPr/>
        <p:txBody>
          <a:bodyPr/>
          <a:lstStyle/>
          <a:p>
            <a:pPr marL="0" lvl="0" indent="0" algn="just">
              <a:buNone/>
            </a:pPr>
            <a:endParaRPr lang="en-GB" sz="2200" b="1" u="sng" dirty="0" smtClean="0">
              <a:solidFill>
                <a:srgbClr val="000000"/>
              </a:solidFill>
            </a:endParaRPr>
          </a:p>
          <a:p>
            <a:pPr lvl="0" algn="just">
              <a:buFont typeface="Wingdings" pitchFamily="2" charset="2"/>
              <a:buChar char="Ø"/>
            </a:pPr>
            <a:r>
              <a:rPr lang="en-GB" dirty="0" smtClean="0">
                <a:solidFill>
                  <a:srgbClr val="000000"/>
                </a:solidFill>
              </a:rPr>
              <a:t>Online training for consuls accredited in the US on the Deferred Action for Childhood Arrivals (DACA) process.</a:t>
            </a:r>
          </a:p>
          <a:p>
            <a:pPr marL="0" lvl="0" indent="0" algn="just">
              <a:buNone/>
            </a:pPr>
            <a:endParaRPr lang="en-GB" dirty="0" smtClean="0">
              <a:solidFill>
                <a:srgbClr val="000000"/>
              </a:solidFill>
            </a:endParaRPr>
          </a:p>
          <a:p>
            <a:pPr lvl="0" algn="just">
              <a:buFont typeface="Wingdings" pitchFamily="2" charset="2"/>
              <a:buChar char="Ø"/>
            </a:pPr>
            <a:endParaRPr lang="en-GB" dirty="0" smtClean="0">
              <a:solidFill>
                <a:srgbClr val="000000"/>
              </a:solidFill>
            </a:endParaRPr>
          </a:p>
          <a:p>
            <a:pPr lvl="0" algn="just">
              <a:buFont typeface="Wingdings" pitchFamily="2" charset="2"/>
              <a:buChar char="Ø"/>
            </a:pPr>
            <a:r>
              <a:rPr lang="en-GB" dirty="0" smtClean="0">
                <a:solidFill>
                  <a:srgbClr val="000000"/>
                </a:solidFill>
              </a:rPr>
              <a:t>Training on the CONSULNIC consular management system</a:t>
            </a:r>
            <a:r>
              <a:rPr lang="en-GB" dirty="0" smtClean="0"/>
              <a:t>. </a:t>
            </a:r>
          </a:p>
          <a:p>
            <a:pPr marL="0" lvl="0" indent="0" algn="just">
              <a:buNone/>
            </a:pPr>
            <a:r>
              <a:rPr lang="en-GB" dirty="0" smtClean="0"/>
              <a:t>- </a:t>
            </a:r>
            <a:r>
              <a:rPr lang="en-GB" sz="2000" dirty="0" smtClean="0"/>
              <a:t>Improved administrative management, timely management of services, and lower costs.</a:t>
            </a:r>
            <a:endParaRPr lang="en-GB" sz="2000" dirty="0" smtClean="0">
              <a:solidFill>
                <a:srgbClr val="000000"/>
              </a:solidFill>
            </a:endParaRPr>
          </a:p>
          <a:p>
            <a:endParaRPr lang="en-GB" dirty="0"/>
          </a:p>
        </p:txBody>
      </p:sp>
    </p:spTree>
    <p:extLst>
      <p:ext uri="{BB962C8B-B14F-4D97-AF65-F5344CB8AC3E}">
        <p14:creationId xmlns:p14="http://schemas.microsoft.com/office/powerpoint/2010/main" val="18979166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posición de imagen"/>
          <p:cNvPicPr>
            <a:picLocks noGrp="1" noChangeAspect="1"/>
          </p:cNvPicPr>
          <p:nvPr>
            <p:ph type="pic" idx="1"/>
          </p:nvPr>
        </p:nvPicPr>
        <p:blipFill>
          <a:blip r:embed="rId2"/>
          <a:srcRect t="12500" b="12500"/>
          <a:stretch>
            <a:fillRect/>
          </a:stretch>
        </p:blipFill>
        <p:spPr>
          <a:xfrm>
            <a:off x="1830789" y="603149"/>
            <a:ext cx="5486400" cy="4114800"/>
          </a:xfrm>
        </p:spPr>
      </p:pic>
      <p:sp>
        <p:nvSpPr>
          <p:cNvPr id="6" name="5 Marcador de texto"/>
          <p:cNvSpPr>
            <a:spLocks noGrp="1"/>
          </p:cNvSpPr>
          <p:nvPr>
            <p:ph type="body" sz="half" idx="2"/>
          </p:nvPr>
        </p:nvSpPr>
        <p:spPr>
          <a:xfrm>
            <a:off x="252248" y="1560785"/>
            <a:ext cx="8767927" cy="5297215"/>
          </a:xfrm>
        </p:spPr>
        <p:txBody>
          <a:bodyPr/>
          <a:lstStyle/>
          <a:p>
            <a:endParaRPr lang="en-GB" sz="2200" dirty="0" smtClean="0">
              <a:latin typeface="+mj-lt"/>
            </a:endParaRPr>
          </a:p>
          <a:p>
            <a:pPr marL="342900" indent="-342900" algn="just">
              <a:buFont typeface="Wingdings" pitchFamily="2" charset="2"/>
              <a:buChar char="v"/>
            </a:pPr>
            <a:r>
              <a:rPr lang="en-GB" sz="2400" dirty="0" smtClean="0">
                <a:latin typeface="+mj-lt"/>
              </a:rPr>
              <a:t>Implementing consular registration at our consular offices abroad (First Quarter 2014).</a:t>
            </a:r>
          </a:p>
          <a:p>
            <a:pPr algn="just"/>
            <a:endParaRPr lang="en-GB" sz="2400" dirty="0" smtClean="0">
              <a:latin typeface="+mj-lt"/>
            </a:endParaRPr>
          </a:p>
          <a:p>
            <a:pPr marL="342900" indent="-342900" algn="just">
              <a:buFont typeface="Wingdings" pitchFamily="2" charset="2"/>
              <a:buChar char="v"/>
            </a:pPr>
            <a:r>
              <a:rPr lang="en-GB" sz="2400" dirty="0" smtClean="0">
                <a:latin typeface="+mj-lt"/>
              </a:rPr>
              <a:t>Expanding the issuance of the Consular Registration Card (Costa Rica, El Salvador, Panama, Houston, Los </a:t>
            </a:r>
            <a:r>
              <a:rPr lang="en-GB" sz="2400" dirty="0">
                <a:latin typeface="+mj-lt"/>
              </a:rPr>
              <a:t>A</a:t>
            </a:r>
            <a:r>
              <a:rPr lang="en-GB" sz="2400" dirty="0" smtClean="0">
                <a:latin typeface="+mj-lt"/>
              </a:rPr>
              <a:t>ngeles, Miami, Spain and most recently, Guatemala – May 27, 2014). </a:t>
            </a:r>
          </a:p>
          <a:p>
            <a:pPr marL="342900" indent="-342900" algn="just">
              <a:buFont typeface="Wingdings" pitchFamily="2" charset="2"/>
              <a:buChar char="v"/>
            </a:pPr>
            <a:endParaRPr lang="en-GB" sz="2400" dirty="0" smtClean="0">
              <a:latin typeface="+mj-lt"/>
            </a:endParaRPr>
          </a:p>
          <a:p>
            <a:pPr marL="342900" indent="-342900" algn="just">
              <a:buFont typeface="Wingdings" pitchFamily="2" charset="2"/>
              <a:buChar char="v"/>
            </a:pPr>
            <a:r>
              <a:rPr lang="en-GB" sz="2400" dirty="0" smtClean="0">
                <a:latin typeface="+mj-lt"/>
              </a:rPr>
              <a:t>Actions to position the Consular Registration Card before relevant authorities in countries of destination of Nicaraguan migrants. </a:t>
            </a:r>
          </a:p>
          <a:p>
            <a:pPr marL="342900" indent="-342900" algn="just">
              <a:buFont typeface="Wingdings" pitchFamily="2" charset="2"/>
              <a:buChar char="v"/>
            </a:pPr>
            <a:endParaRPr lang="en-GB" sz="2400" dirty="0" smtClean="0"/>
          </a:p>
          <a:p>
            <a:pPr lvl="8" algn="just"/>
            <a:endParaRPr lang="en-GB" sz="2400" dirty="0" smtClean="0"/>
          </a:p>
          <a:p>
            <a:pPr lvl="8" algn="just"/>
            <a:endParaRPr lang="en-GB" sz="2200" dirty="0" smtClean="0"/>
          </a:p>
          <a:p>
            <a:pPr lvl="8" algn="just"/>
            <a:endParaRPr lang="en-GB" sz="2200" dirty="0" smtClean="0"/>
          </a:p>
          <a:p>
            <a:pPr lvl="8" algn="just"/>
            <a:endParaRPr lang="en-GB" sz="2200" dirty="0" smtClean="0"/>
          </a:p>
          <a:p>
            <a:pPr lvl="0" algn="just"/>
            <a:endParaRPr lang="en-GB" sz="2200"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a:p>
            <a:pPr algn="just"/>
            <a:endParaRPr lang="en-GB" sz="2200" u="sng" dirty="0" smtClean="0"/>
          </a:p>
        </p:txBody>
      </p:sp>
      <p:sp>
        <p:nvSpPr>
          <p:cNvPr id="13" name="1 Título"/>
          <p:cNvSpPr txBox="1">
            <a:spLocks/>
          </p:cNvSpPr>
          <p:nvPr/>
        </p:nvSpPr>
        <p:spPr bwMode="auto">
          <a:xfrm>
            <a:off x="0" y="96838"/>
            <a:ext cx="9020175" cy="1144821"/>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2000" b="1">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algn="ctr"/>
            <a:r>
              <a:rPr lang="en-GB" sz="2700" dirty="0" smtClean="0"/>
              <a:t> ADVANCES IN THE STRATEGY FOR THE PROTECTION OF MIGRANTS</a:t>
            </a:r>
            <a:endParaRPr lang="en-GB" sz="2700" dirty="0"/>
          </a:p>
        </p:txBody>
      </p:sp>
    </p:spTree>
    <p:extLst>
      <p:ext uri="{BB962C8B-B14F-4D97-AF65-F5344CB8AC3E}">
        <p14:creationId xmlns:p14="http://schemas.microsoft.com/office/powerpoint/2010/main" val="30673109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580" y="357130"/>
            <a:ext cx="8885420" cy="1318661"/>
          </a:xfrm>
        </p:spPr>
        <p:txBody>
          <a:bodyPr/>
          <a:lstStyle/>
          <a:p>
            <a:pPr algn="ctr"/>
            <a:r>
              <a:rPr lang="en-GB" sz="2700" b="1" dirty="0" smtClean="0"/>
              <a:t>CONSULAR REGISTRATION CARD</a:t>
            </a:r>
            <a:br>
              <a:rPr lang="en-GB" sz="2700" b="1" dirty="0" smtClean="0"/>
            </a:br>
            <a:endParaRPr lang="en-GB" sz="2700" b="1" dirty="0"/>
          </a:p>
        </p:txBody>
      </p:sp>
      <p:sp>
        <p:nvSpPr>
          <p:cNvPr id="3" name="2 Marcador de contenido"/>
          <p:cNvSpPr>
            <a:spLocks noGrp="1"/>
          </p:cNvSpPr>
          <p:nvPr>
            <p:ph idx="1"/>
          </p:nvPr>
        </p:nvSpPr>
        <p:spPr>
          <a:xfrm>
            <a:off x="0" y="1221080"/>
            <a:ext cx="9144000" cy="5163954"/>
          </a:xfrm>
        </p:spPr>
        <p:txBody>
          <a:bodyPr numCol="2"/>
          <a:lstStyle/>
          <a:p>
            <a:pPr marL="0" indent="0">
              <a:buNone/>
            </a:pPr>
            <a:endParaRPr lang="en-GB" sz="2200" b="1" u="sng" dirty="0" smtClean="0"/>
          </a:p>
          <a:p>
            <a:pPr marL="3657600" lvl="8" indent="0" algn="just">
              <a:buNone/>
            </a:pPr>
            <a:endParaRPr lang="en-GB" dirty="0" smtClean="0"/>
          </a:p>
        </p:txBody>
      </p:sp>
      <p:graphicFrame>
        <p:nvGraphicFramePr>
          <p:cNvPr id="4" name="3 Objeto"/>
          <p:cNvGraphicFramePr>
            <a:graphicFrameLocks noChangeAspect="1"/>
          </p:cNvGraphicFramePr>
          <p:nvPr>
            <p:extLst>
              <p:ext uri="{D42A27DB-BD31-4B8C-83A1-F6EECF244321}">
                <p14:modId xmlns:p14="http://schemas.microsoft.com/office/powerpoint/2010/main" val="248207312"/>
              </p:ext>
            </p:extLst>
          </p:nvPr>
        </p:nvGraphicFramePr>
        <p:xfrm>
          <a:off x="3045748" y="1668656"/>
          <a:ext cx="3680606" cy="2324502"/>
        </p:xfrm>
        <a:graphic>
          <a:graphicData uri="http://schemas.openxmlformats.org/presentationml/2006/ole">
            <mc:AlternateContent xmlns:mc="http://schemas.openxmlformats.org/markup-compatibility/2006">
              <mc:Choice xmlns:v="urn:schemas-microsoft-com:vml" Requires="v">
                <p:oleObj spid="_x0000_s2252" name="Acrobat Document" r:id="rId3" imgW="3137400" imgH="1981440" progId="AcroExch.Document.7">
                  <p:embed/>
                </p:oleObj>
              </mc:Choice>
              <mc:Fallback>
                <p:oleObj name="Acrobat Document" r:id="rId3" imgW="3137400" imgH="1981440" progId="AcroExch.Document.7">
                  <p:embed/>
                  <p:pic>
                    <p:nvPicPr>
                      <p:cNvPr id="0"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748" y="1668656"/>
                        <a:ext cx="3680606" cy="2324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194485848"/>
              </p:ext>
            </p:extLst>
          </p:nvPr>
        </p:nvGraphicFramePr>
        <p:xfrm>
          <a:off x="3036420" y="4023473"/>
          <a:ext cx="3763740" cy="2378157"/>
        </p:xfrm>
        <a:graphic>
          <a:graphicData uri="http://schemas.openxmlformats.org/presentationml/2006/ole">
            <mc:AlternateContent xmlns:mc="http://schemas.openxmlformats.org/markup-compatibility/2006">
              <mc:Choice xmlns:v="urn:schemas-microsoft-com:vml" Requires="v">
                <p:oleObj spid="_x0000_s2253" name="Acrobat Document" r:id="rId5" imgW="3137400" imgH="1981440" progId="AcroExch.Document.7">
                  <p:embed/>
                </p:oleObj>
              </mc:Choice>
              <mc:Fallback>
                <p:oleObj name="Acrobat Document" r:id="rId5" imgW="3137400" imgH="1981440" progId="AcroExch.Document.7">
                  <p:embed/>
                  <p:pic>
                    <p:nvPicPr>
                      <p:cNvPr id="0" name="Picture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420" y="4023473"/>
                        <a:ext cx="3763740" cy="2378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14108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76785" y="331075"/>
            <a:ext cx="8310015" cy="1355835"/>
          </a:xfrm>
        </p:spPr>
        <p:txBody>
          <a:bodyPr/>
          <a:lstStyle/>
          <a:p>
            <a:pPr algn="ctr"/>
            <a:r>
              <a:rPr lang="en-GB" sz="2700" b="1" dirty="0" smtClean="0"/>
              <a:t/>
            </a:r>
            <a:br>
              <a:rPr lang="en-GB" sz="2700" b="1"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smtClean="0"/>
              <a:t/>
            </a:r>
            <a:br>
              <a:rPr lang="en-GB" sz="2700" dirty="0" smtClean="0"/>
            </a:br>
            <a:r>
              <a:rPr lang="en-GB" sz="2700" dirty="0"/>
              <a:t/>
            </a:r>
            <a:br>
              <a:rPr lang="en-GB" sz="2700" dirty="0"/>
            </a:br>
            <a:r>
              <a:rPr lang="en-GB" sz="2700" b="1" dirty="0"/>
              <a:t>ADVANCES IN THE STRATEGY FOR THE PROTECTION OF </a:t>
            </a:r>
            <a:r>
              <a:rPr lang="en-GB" sz="2700" b="1" dirty="0" smtClean="0"/>
              <a:t>MIGRANTS</a:t>
            </a:r>
            <a:br>
              <a:rPr lang="en-GB" sz="2700" b="1" dirty="0" smtClean="0"/>
            </a:br>
            <a:endParaRPr lang="en-GB" sz="2700" b="1" dirty="0"/>
          </a:p>
        </p:txBody>
      </p:sp>
      <p:sp>
        <p:nvSpPr>
          <p:cNvPr id="3" name="2 Marcador de contenido"/>
          <p:cNvSpPr>
            <a:spLocks noGrp="1"/>
          </p:cNvSpPr>
          <p:nvPr>
            <p:ph idx="1"/>
          </p:nvPr>
        </p:nvSpPr>
        <p:spPr>
          <a:xfrm>
            <a:off x="534441" y="1537138"/>
            <a:ext cx="8226425" cy="4769069"/>
          </a:xfrm>
        </p:spPr>
        <p:txBody>
          <a:bodyPr/>
          <a:lstStyle/>
          <a:p>
            <a:pPr marL="0" indent="0">
              <a:buNone/>
            </a:pPr>
            <a:r>
              <a:rPr lang="en-GB" b="1" u="sng" dirty="0" smtClean="0"/>
              <a:t>Ensuring the issuance of identity documents for regularization processes of Nicaraguan nationals.</a:t>
            </a:r>
          </a:p>
          <a:p>
            <a:pPr>
              <a:buFont typeface="Wingdings" pitchFamily="2" charset="2"/>
              <a:buChar char="v"/>
            </a:pPr>
            <a:endParaRPr lang="en-GB" dirty="0" smtClean="0"/>
          </a:p>
          <a:p>
            <a:pPr>
              <a:buFont typeface="Wingdings" pitchFamily="2" charset="2"/>
              <a:buChar char="v"/>
            </a:pPr>
            <a:r>
              <a:rPr lang="en-GB" dirty="0" smtClean="0"/>
              <a:t>Birth certificate and certificate of good conduct</a:t>
            </a:r>
          </a:p>
          <a:p>
            <a:pPr>
              <a:buFont typeface="Wingdings" pitchFamily="2" charset="2"/>
              <a:buChar char="v"/>
            </a:pPr>
            <a:endParaRPr lang="en-GB" dirty="0" smtClean="0"/>
          </a:p>
          <a:p>
            <a:pPr>
              <a:buFont typeface="Wingdings" pitchFamily="2" charset="2"/>
              <a:buChar char="v"/>
            </a:pPr>
            <a:r>
              <a:rPr lang="en-GB" dirty="0" smtClean="0"/>
              <a:t>Ordinary passports and/or temporary passports</a:t>
            </a:r>
          </a:p>
          <a:p>
            <a:pPr marL="0" indent="0">
              <a:buNone/>
            </a:pPr>
            <a:endParaRPr lang="en-GB" dirty="0" smtClean="0"/>
          </a:p>
          <a:p>
            <a:pPr>
              <a:buFont typeface="Wingdings" pitchFamily="2" charset="2"/>
              <a:buChar char="v"/>
            </a:pPr>
            <a:r>
              <a:rPr lang="en-GB" dirty="0" smtClean="0"/>
              <a:t>Consular Registration </a:t>
            </a:r>
            <a:r>
              <a:rPr lang="en-GB" dirty="0"/>
              <a:t>C</a:t>
            </a:r>
            <a:r>
              <a:rPr lang="en-GB" dirty="0" smtClean="0"/>
              <a:t>ard</a:t>
            </a:r>
          </a:p>
          <a:p>
            <a:pPr marL="0" indent="0">
              <a:buNone/>
            </a:pPr>
            <a:endParaRPr lang="en-GB" b="1" u="sng" dirty="0" smtClean="0"/>
          </a:p>
          <a:p>
            <a:pPr marL="0" indent="0">
              <a:buNone/>
            </a:pPr>
            <a:r>
              <a:rPr lang="en-GB" b="1" u="sng" dirty="0" smtClean="0"/>
              <a:t>Replacing Nicaraguan driver’s licences with Spanish driver’s licences.</a:t>
            </a:r>
            <a:endParaRPr lang="en-GB" dirty="0" smtClean="0"/>
          </a:p>
          <a:p>
            <a:pPr marL="0" indent="0">
              <a:buNone/>
            </a:pPr>
            <a:endParaRPr lang="en-GB" dirty="0" smtClean="0"/>
          </a:p>
        </p:txBody>
      </p:sp>
    </p:spTree>
    <p:extLst>
      <p:ext uri="{BB962C8B-B14F-4D97-AF65-F5344CB8AC3E}">
        <p14:creationId xmlns:p14="http://schemas.microsoft.com/office/powerpoint/2010/main" val="26905742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4054_slide">
  <a:themeElements>
    <a:clrScheme name="Tema de Offic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Tema de Office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ind_4054_slide</Template>
  <TotalTime>1324</TotalTime>
  <Words>423</Words>
  <Application>Microsoft Office PowerPoint</Application>
  <PresentationFormat>On-screen Show (4:3)</PresentationFormat>
  <Paragraphs>94</Paragraphs>
  <Slides>11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ind_4054_slide</vt:lpstr>
      <vt:lpstr>1_Default Design</vt:lpstr>
      <vt:lpstr>Acrobat Document</vt:lpstr>
      <vt:lpstr>                                                        Nicaragua  Advances in Consular Protection</vt:lpstr>
      <vt:lpstr>   CAPACITY-BUILDING FOR CONSULAR MANAGEMENT</vt:lpstr>
      <vt:lpstr>CAPACITY-BUILDING FOR CONSULAR MANAGEMENT</vt:lpstr>
      <vt:lpstr>CAPACITY-BUILDING FOR CONSULAR MANAGEMENT</vt:lpstr>
      <vt:lpstr>CAPACITY-BUILDING FOR CONSULAR MANAGEMENT</vt:lpstr>
      <vt:lpstr>CAPACITY-BUILDING FOR CONSULAR MANAGEMENT</vt:lpstr>
      <vt:lpstr>PowerPoint Presentation</vt:lpstr>
      <vt:lpstr>CONSULAR REGISTRATION CARD </vt:lpstr>
      <vt:lpstr>         ADVANCES IN THE STRATEGY FOR THE PROTECTION OF MIGRANTS </vt:lpstr>
      <vt:lpstr>  ESTABLISHMENT OF  STRATEGIC ALLIANCES TO STRENGTHEN CONSULAR MANAGEMENT</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Cecilia Solis</dc:creator>
  <cp:lastModifiedBy>RODAS Renán</cp:lastModifiedBy>
  <cp:revision>137</cp:revision>
  <dcterms:created xsi:type="dcterms:W3CDTF">2014-05-13T18:40:17Z</dcterms:created>
  <dcterms:modified xsi:type="dcterms:W3CDTF">2014-06-27T07:22:04Z</dcterms:modified>
</cp:coreProperties>
</file>