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260" r:id="rId3"/>
    <p:sldId id="271" r:id="rId4"/>
    <p:sldId id="273" r:id="rId5"/>
    <p:sldId id="278" r:id="rId6"/>
    <p:sldId id="277" r:id="rId7"/>
    <p:sldId id="281" r:id="rId8"/>
    <p:sldId id="279" r:id="rId9"/>
    <p:sldId id="280" r:id="rId10"/>
    <p:sldId id="284" r:id="rId11"/>
    <p:sldId id="287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B2B2B2"/>
    <a:srgbClr val="0000FF"/>
    <a:srgbClr val="000000"/>
    <a:srgbClr val="CC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2540" autoAdjust="0"/>
  </p:normalViewPr>
  <p:slideViewPr>
    <p:cSldViewPr snapToGrid="0">
      <p:cViewPr>
        <p:scale>
          <a:sx n="60" d="100"/>
          <a:sy n="60" d="100"/>
        </p:scale>
        <p:origin x="-220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19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320B2-EFF0-466F-98F7-5C9467E25334}" type="datetimeFigureOut">
              <a:rPr lang="es-NI" smtClean="0"/>
              <a:pPr/>
              <a:t>23/06/2014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79F9F-46E4-49D0-9D73-57DC61517300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5475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6216C2-2025-4F3C-BDE9-A3DC19C236E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29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E9913D2-9F27-4352-8623-63C2E33B25E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F68BE-71A7-4AE8-9814-5A04D875190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08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7E56B-8462-42E1-A7B8-00AA189AF0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02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5B266E-739C-43DE-AF13-0A639EDE89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4BB7A-1B7E-4DB8-8D0A-4A0123A687B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975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3C2C6-1819-4F40-8B79-CFF910E8AB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201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E27A7-A38A-4E00-BC60-BAFEAFFDC36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059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79E52-6AF2-4AB8-8B33-266E994B9B4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408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A378D-86E7-466C-B4A9-4B61192801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058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B05A-E83B-438F-A380-A34FF0C5EF2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087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EFBAE-2778-41DA-BF17-77F2B4075BD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81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9E315-5CBB-4B37-B4E0-AF91B4897B1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388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1B5B9-72FE-468F-8792-093A7BF1F9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305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4D608-5F3A-481D-B25E-69E1AA8DAC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747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7D724-ED0D-48FD-BAF7-9A27BF5E341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24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6BAF-1E09-441E-A112-615A69CA276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733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B9F26-9AAA-4744-A360-CA2369FFF3B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37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744E7-E710-434B-9196-FA614044B98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93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23312-8365-486D-8642-F6F8577A336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17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0D829-6937-4CBD-9019-857ACFCBDBA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066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3D852-D122-4F64-B7C6-AAD4F2529FE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310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4C973-9449-441D-A53C-E49EE944BF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08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D9CD07-DB33-42C4-B2E7-7AD7C4719439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7F1521-4154-4F50-8779-7973A736DF77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8316" y="2067669"/>
            <a:ext cx="7313612" cy="1470025"/>
          </a:xfrm>
        </p:spPr>
        <p:txBody>
          <a:bodyPr/>
          <a:lstStyle/>
          <a:p>
            <a:pPr algn="ctr"/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>
                <a:solidFill>
                  <a:srgbClr val="FF3399"/>
                </a:solidFill>
              </a:rPr>
              <a:t/>
            </a:r>
            <a:br>
              <a:rPr lang="es-MX" b="1" dirty="0">
                <a:solidFill>
                  <a:srgbClr val="FF3399"/>
                </a:solidFill>
              </a:rPr>
            </a:br>
            <a:r>
              <a:rPr lang="es-MX" b="1" dirty="0">
                <a:solidFill>
                  <a:srgbClr val="FF3399"/>
                </a:solidFill>
              </a:rPr>
              <a:t/>
            </a:r>
            <a:br>
              <a:rPr lang="es-MX" b="1" dirty="0">
                <a:solidFill>
                  <a:srgbClr val="FF3399"/>
                </a:solidFill>
              </a:rPr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3000" b="1" dirty="0" smtClean="0"/>
              <a:t>Nicaragua </a:t>
            </a:r>
            <a:br>
              <a:rPr lang="es-MX" sz="3000" b="1" dirty="0" smtClean="0"/>
            </a:br>
            <a:r>
              <a:rPr lang="es-MX" sz="3000" b="1" dirty="0" smtClean="0">
                <a:solidFill>
                  <a:srgbClr val="FF00FF"/>
                </a:solidFill>
              </a:rPr>
              <a:t>Avances </a:t>
            </a:r>
            <a:r>
              <a:rPr lang="es-MX" sz="3000" b="1" dirty="0">
                <a:solidFill>
                  <a:srgbClr val="FF00FF"/>
                </a:solidFill>
              </a:rPr>
              <a:t>en Materia </a:t>
            </a:r>
            <a:br>
              <a:rPr lang="es-MX" sz="3000" b="1" dirty="0">
                <a:solidFill>
                  <a:srgbClr val="FF00FF"/>
                </a:solidFill>
              </a:rPr>
            </a:br>
            <a:r>
              <a:rPr lang="es-MX" sz="3000" b="1" dirty="0">
                <a:solidFill>
                  <a:srgbClr val="FF00FF"/>
                </a:solidFill>
              </a:rPr>
              <a:t>de Protección Consular</a:t>
            </a:r>
            <a:endParaRPr lang="es-NI" sz="3000" b="1" dirty="0">
              <a:solidFill>
                <a:srgbClr val="FF00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algn="ctr"/>
            <a:r>
              <a:rPr lang="es-NI" sz="1400" b="1" dirty="0">
                <a:solidFill>
                  <a:srgbClr val="FF00FF"/>
                </a:solidFill>
              </a:rPr>
              <a:t>Red de Funcionarios de Enlace Protección Consular</a:t>
            </a:r>
          </a:p>
          <a:p>
            <a:pPr algn="ctr"/>
            <a:r>
              <a:rPr lang="es-NI" sz="1400" b="1" dirty="0">
                <a:solidFill>
                  <a:srgbClr val="FF00FF"/>
                </a:solidFill>
              </a:rPr>
              <a:t>XIX Conferencia Regional sobre Migración </a:t>
            </a:r>
          </a:p>
          <a:p>
            <a:pPr algn="ctr"/>
            <a:r>
              <a:rPr lang="es-NI" sz="1400" b="1" dirty="0">
                <a:solidFill>
                  <a:srgbClr val="FF00FF"/>
                </a:solidFill>
              </a:rPr>
              <a:t>24 de junio 2014</a:t>
            </a:r>
          </a:p>
          <a:p>
            <a:pPr algn="ctr"/>
            <a:r>
              <a:rPr lang="es-NI" sz="2000" b="1" dirty="0" smtClean="0">
                <a:solidFill>
                  <a:srgbClr val="FF00FF"/>
                </a:solidFill>
              </a:rPr>
              <a:t> </a:t>
            </a:r>
            <a:endParaRPr lang="es-NI" sz="2000" b="1" dirty="0">
              <a:solidFill>
                <a:srgbClr val="FF00FF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609600"/>
            <a:ext cx="20320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681773" y="3537694"/>
            <a:ext cx="36289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b="1" dirty="0" smtClean="0">
              <a:solidFill>
                <a:srgbClr val="FF3399"/>
              </a:solidFill>
            </a:endParaRPr>
          </a:p>
          <a:p>
            <a:r>
              <a:rPr lang="es-MX" b="1" dirty="0" smtClean="0">
                <a:solidFill>
                  <a:srgbClr val="FF3399"/>
                </a:solidFill>
              </a:rPr>
              <a:t>                      </a:t>
            </a:r>
            <a:endParaRPr lang="es-NI" b="1" dirty="0">
              <a:solidFill>
                <a:srgbClr val="FF33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56" y="112931"/>
            <a:ext cx="16637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732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12" y="5376041"/>
            <a:ext cx="2116864" cy="12612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028" y="173421"/>
            <a:ext cx="8146010" cy="1244217"/>
          </a:xfrm>
        </p:spPr>
        <p:txBody>
          <a:bodyPr/>
          <a:lstStyle/>
          <a:p>
            <a:pPr algn="ctr"/>
            <a:r>
              <a:rPr lang="es-NI" dirty="0" smtClean="0"/>
              <a:t/>
            </a:r>
            <a:br>
              <a:rPr lang="es-NI" dirty="0" smtClean="0"/>
            </a:br>
            <a:r>
              <a:rPr lang="es-NI" dirty="0"/>
              <a:t/>
            </a:r>
            <a:br>
              <a:rPr lang="es-NI" dirty="0"/>
            </a:br>
            <a:r>
              <a:rPr lang="es-NI" sz="2700" b="1" dirty="0" smtClean="0"/>
              <a:t>ESTABLECIMIENTO DE  ALIANZAS  ESTRATEGICAS  PARA   FORTALECER LA GESTIÓN CONSULAR</a:t>
            </a:r>
            <a:endParaRPr lang="es-NI" sz="27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5310" y="1600200"/>
            <a:ext cx="8544911" cy="513167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s-NI" dirty="0" smtClean="0"/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Comité </a:t>
            </a:r>
            <a:r>
              <a:rPr lang="es-NI" dirty="0"/>
              <a:t>Intersindical de Atención al </a:t>
            </a:r>
            <a:r>
              <a:rPr lang="es-NI" dirty="0" smtClean="0"/>
              <a:t>Migrante</a:t>
            </a:r>
            <a:endParaRPr lang="es-NI" dirty="0"/>
          </a:p>
          <a:p>
            <a:pPr marL="0" indent="0" algn="just">
              <a:buNone/>
            </a:pPr>
            <a:endParaRPr lang="es-NI" dirty="0" smtClean="0"/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Servicio </a:t>
            </a:r>
            <a:r>
              <a:rPr lang="es-NI" dirty="0"/>
              <a:t>Jesuita para Migrantes( SJM</a:t>
            </a:r>
            <a:r>
              <a:rPr lang="es-NI" dirty="0" smtClean="0"/>
              <a:t>)</a:t>
            </a:r>
          </a:p>
          <a:p>
            <a:pPr algn="just">
              <a:buFont typeface="Wingdings" pitchFamily="2" charset="2"/>
              <a:buChar char="Ø"/>
            </a:pPr>
            <a:endParaRPr lang="es-NI" dirty="0"/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Registros Municipales y Registro Central del Estado Civil de las Personas</a:t>
            </a:r>
          </a:p>
          <a:p>
            <a:pPr algn="just">
              <a:buFont typeface="Wingdings" pitchFamily="2" charset="2"/>
              <a:buChar char="Ø"/>
            </a:pPr>
            <a:endParaRPr lang="es-NI" dirty="0"/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Coalición Mexicana en New York </a:t>
            </a:r>
          </a:p>
          <a:p>
            <a:pPr algn="just">
              <a:buFont typeface="Wingdings" pitchFamily="2" charset="2"/>
              <a:buChar char="Ø"/>
            </a:pPr>
            <a:endParaRPr lang="es-NI" dirty="0"/>
          </a:p>
          <a:p>
            <a:pPr algn="just">
              <a:buFont typeface="Wingdings" pitchFamily="2" charset="2"/>
              <a:buChar char="Ø"/>
            </a:pPr>
            <a:endParaRPr lang="es-NI" dirty="0"/>
          </a:p>
          <a:p>
            <a:pPr algn="just">
              <a:buFont typeface="Wingdings" pitchFamily="2" charset="2"/>
              <a:buChar char="Ø"/>
            </a:pPr>
            <a:endParaRPr lang="es-NI" dirty="0"/>
          </a:p>
          <a:p>
            <a:pPr>
              <a:buFont typeface="Wingdings" pitchFamily="2" charset="2"/>
              <a:buChar char="Ø"/>
            </a:pP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550004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7409" y="2871405"/>
            <a:ext cx="7313612" cy="1470025"/>
          </a:xfrm>
        </p:spPr>
        <p:txBody>
          <a:bodyPr/>
          <a:lstStyle/>
          <a:p>
            <a:pPr algn="ctr"/>
            <a:r>
              <a:rPr lang="es-NI" sz="6000" b="1" dirty="0"/>
              <a:t/>
            </a:r>
            <a:br>
              <a:rPr lang="es-NI" sz="6000" b="1" dirty="0"/>
            </a:br>
            <a:r>
              <a:rPr lang="es-NI" sz="6000" b="1" dirty="0"/>
              <a:t>GRACIAS</a:t>
            </a:r>
            <a:r>
              <a:rPr lang="es-NI" sz="4800" b="1" dirty="0"/>
              <a:t/>
            </a:r>
            <a:br>
              <a:rPr lang="es-NI" sz="4800" b="1" dirty="0"/>
            </a:br>
            <a:endParaRPr lang="es-NI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NI" dirty="0"/>
          </a:p>
          <a:p>
            <a:endParaRPr lang="es-NI" dirty="0" smtClean="0"/>
          </a:p>
        </p:txBody>
      </p:sp>
    </p:spTree>
    <p:extLst>
      <p:ext uri="{BB962C8B-B14F-4D97-AF65-F5344CB8AC3E}">
        <p14:creationId xmlns:p14="http://schemas.microsoft.com/office/powerpoint/2010/main" val="1336418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6509" y="490888"/>
            <a:ext cx="8365657" cy="837398"/>
          </a:xfrm>
          <a:noFill/>
        </p:spPr>
        <p:txBody>
          <a:bodyPr/>
          <a:lstStyle/>
          <a:p>
            <a:pPr algn="ctr"/>
            <a:r>
              <a:rPr lang="es-NI" sz="2800" dirty="0" smtClean="0"/>
              <a:t/>
            </a:r>
            <a:br>
              <a:rPr lang="es-NI" sz="2800" dirty="0" smtClean="0"/>
            </a:br>
            <a:r>
              <a:rPr lang="es-NI" sz="2800" dirty="0" smtClean="0"/>
              <a:t/>
            </a:r>
            <a:br>
              <a:rPr lang="es-NI" sz="2800" dirty="0" smtClean="0"/>
            </a:br>
            <a:r>
              <a:rPr lang="es-NI" sz="2800" dirty="0" smtClean="0"/>
              <a:t/>
            </a:r>
            <a:br>
              <a:rPr lang="es-NI" sz="2800" dirty="0" smtClean="0"/>
            </a:br>
            <a:r>
              <a:rPr lang="es-NI" sz="2700" b="1" dirty="0" smtClean="0"/>
              <a:t>FORTALECIMIENTO INSTITUCIONAL  Y DE  CAPACIDADES  PARA LA GESTIÓN CONSULAR</a:t>
            </a:r>
            <a:endParaRPr lang="es-NI" sz="27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890" y="1418897"/>
            <a:ext cx="8812923" cy="5249918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0" indent="0" algn="just">
              <a:buNone/>
            </a:pPr>
            <a:endParaRPr lang="es-NI" sz="2200" b="1" dirty="0" smtClean="0"/>
          </a:p>
          <a:p>
            <a:pPr marL="0" indent="0" algn="just">
              <a:buNone/>
            </a:pPr>
            <a:r>
              <a:rPr lang="es-NI" sz="2200" b="1" u="sng" dirty="0" smtClean="0"/>
              <a:t>Dirección de Asuntos Migratorios</a:t>
            </a:r>
          </a:p>
          <a:p>
            <a:pPr marL="0" indent="0" algn="just">
              <a:buNone/>
            </a:pPr>
            <a:endParaRPr lang="es-NI" sz="2200" b="1" u="sng" dirty="0"/>
          </a:p>
          <a:p>
            <a:pPr algn="just">
              <a:buFont typeface="Wingdings" pitchFamily="2" charset="2"/>
              <a:buChar char="§"/>
            </a:pPr>
            <a:r>
              <a:rPr lang="es-NI" sz="2300" i="1" dirty="0" smtClean="0"/>
              <a:t>Promover </a:t>
            </a:r>
            <a:r>
              <a:rPr lang="es-NI" sz="2300" i="1" dirty="0"/>
              <a:t>y Consolidar el trabajo a nivel nacional y desde nuestros Consulados, para la definición de políticas, programas y proyectos encaminados a la gestión de los flujos migratorios en forma ordenada y en condiciones que respeten sus Derechos Humanos, con una visión de la migración como factor de desarrollo de los países. </a:t>
            </a:r>
            <a:endParaRPr lang="es-NI" sz="2300" dirty="0" smtClean="0"/>
          </a:p>
          <a:p>
            <a:pPr algn="just">
              <a:buFont typeface="Wingdings" pitchFamily="2" charset="2"/>
              <a:buChar char="§"/>
            </a:pPr>
            <a:endParaRPr lang="es-NI" sz="2300" dirty="0"/>
          </a:p>
          <a:p>
            <a:pPr algn="just">
              <a:buFont typeface="Wingdings" pitchFamily="2" charset="2"/>
              <a:buChar char="§"/>
            </a:pPr>
            <a:r>
              <a:rPr lang="es-NI" sz="2300" i="1" dirty="0" smtClean="0"/>
              <a:t>Contribuir </a:t>
            </a:r>
            <a:r>
              <a:rPr lang="es-NI" sz="2300" i="1" dirty="0"/>
              <a:t>a dar respuesta a los nuevos retos y paradigmas de la función Consular, como lo es la PROTECCIÓN A LOS DERECHOS DE LOS Y LAS TRABAJADORAS MIGRANTES Y SUS </a:t>
            </a:r>
            <a:r>
              <a:rPr lang="es-NI" sz="2300" i="1" dirty="0" smtClean="0"/>
              <a:t>FAMILIAS.</a:t>
            </a:r>
            <a:r>
              <a:rPr lang="es-NI" sz="2300" dirty="0"/>
              <a:t> </a:t>
            </a:r>
          </a:p>
          <a:p>
            <a:pPr algn="just">
              <a:buFont typeface="Wingdings" pitchFamily="2" charset="2"/>
              <a:buChar char="Ø"/>
            </a:pPr>
            <a:endParaRPr lang="es-NI" sz="2300" dirty="0" smtClean="0"/>
          </a:p>
          <a:p>
            <a:pPr marL="0" indent="0">
              <a:buNone/>
            </a:pPr>
            <a:endParaRPr lang="es-NI" sz="2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355730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23825" y="224867"/>
            <a:ext cx="9020175" cy="1001027"/>
          </a:xfrm>
          <a:noFill/>
        </p:spPr>
        <p:txBody>
          <a:bodyPr/>
          <a:lstStyle/>
          <a:p>
            <a:pPr algn="ctr"/>
            <a:r>
              <a:rPr lang="es-NI" sz="2700" b="1" dirty="0"/>
              <a:t>FORTALECIMIENTO INSTITUCIONAL  Y DE  </a:t>
            </a:r>
            <a:r>
              <a:rPr lang="es-NI" sz="2700" b="1" dirty="0" smtClean="0"/>
              <a:t>   CAPACIDADES  </a:t>
            </a:r>
            <a:r>
              <a:rPr lang="es-NI" sz="2700" b="1" dirty="0"/>
              <a:t>PARA LA GESTIÓN CONSULAR</a:t>
            </a:r>
          </a:p>
        </p:txBody>
      </p:sp>
      <p:sp>
        <p:nvSpPr>
          <p:cNvPr id="22" name="2 Marcador de contenido"/>
          <p:cNvSpPr>
            <a:spLocks noGrp="1"/>
          </p:cNvSpPr>
          <p:nvPr>
            <p:ph idx="1"/>
          </p:nvPr>
        </p:nvSpPr>
        <p:spPr>
          <a:xfrm>
            <a:off x="128282" y="1521107"/>
            <a:ext cx="8653111" cy="5336893"/>
          </a:xfrm>
        </p:spPr>
        <p:txBody>
          <a:bodyPr/>
          <a:lstStyle/>
          <a:p>
            <a:pPr marL="0" lvl="0" indent="0">
              <a:buNone/>
            </a:pPr>
            <a:endParaRPr lang="es-NI" b="1" u="sng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es-NI" sz="2200" b="1" u="sng" dirty="0" smtClean="0">
                <a:solidFill>
                  <a:schemeClr val="tx2"/>
                </a:solidFill>
              </a:rPr>
              <a:t>Nombramientos </a:t>
            </a:r>
            <a:r>
              <a:rPr lang="es-NI" sz="2200" b="1" u="sng" dirty="0">
                <a:solidFill>
                  <a:schemeClr val="tx2"/>
                </a:solidFill>
              </a:rPr>
              <a:t>de </a:t>
            </a:r>
            <a:r>
              <a:rPr lang="es-NI" sz="2200" b="1" u="sng" dirty="0" smtClean="0">
                <a:solidFill>
                  <a:schemeClr val="tx2"/>
                </a:solidFill>
              </a:rPr>
              <a:t>Cónsules </a:t>
            </a:r>
          </a:p>
          <a:p>
            <a:pPr lvl="0" algn="just">
              <a:buFont typeface="Wingdings" pitchFamily="2" charset="2"/>
              <a:buChar char="ü"/>
            </a:pPr>
            <a:endParaRPr lang="es-NI" sz="220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NI" i="1" dirty="0" smtClean="0">
                <a:solidFill>
                  <a:srgbClr val="000000"/>
                </a:solidFill>
              </a:rPr>
              <a:t>Cónsules Generales: España, Ecuador, Bolivia y Kuwait .</a:t>
            </a:r>
          </a:p>
          <a:p>
            <a:pPr lvl="0">
              <a:buFont typeface="Arial" pitchFamily="34" charset="0"/>
              <a:buChar char="•"/>
            </a:pPr>
            <a:endParaRPr lang="es-NI" i="1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NI" i="1" dirty="0" smtClean="0">
                <a:solidFill>
                  <a:srgbClr val="000000"/>
                </a:solidFill>
              </a:rPr>
              <a:t>Primer Cónsul: Miami y Panamá </a:t>
            </a:r>
          </a:p>
          <a:p>
            <a:pPr lvl="0">
              <a:buFont typeface="Arial" pitchFamily="34" charset="0"/>
              <a:buChar char="•"/>
            </a:pPr>
            <a:endParaRPr lang="es-NI" i="1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NI" i="1" dirty="0" smtClean="0">
                <a:solidFill>
                  <a:srgbClr val="000000"/>
                </a:solidFill>
              </a:rPr>
              <a:t>Vicecónsul: Tapachula </a:t>
            </a:r>
          </a:p>
          <a:p>
            <a:pPr lvl="0" algn="just">
              <a:buFont typeface="Wingdings" pitchFamily="2" charset="2"/>
              <a:buChar char="Ø"/>
            </a:pPr>
            <a:endParaRPr lang="es-NI" dirty="0" smtClean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es-NI" dirty="0">
              <a:solidFill>
                <a:srgbClr val="000000"/>
              </a:solidFill>
            </a:endParaRPr>
          </a:p>
          <a:p>
            <a:pPr algn="just"/>
            <a:endParaRPr lang="es-N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71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96838"/>
            <a:ext cx="9020175" cy="1144821"/>
          </a:xfrm>
        </p:spPr>
        <p:txBody>
          <a:bodyPr/>
          <a:lstStyle/>
          <a:p>
            <a:pPr algn="ctr"/>
            <a:r>
              <a:rPr lang="es-NI" sz="2700" b="1" dirty="0"/>
              <a:t>FORTALECIMIENTO INSTITUCIONAL  Y DE  </a:t>
            </a:r>
            <a:r>
              <a:rPr lang="es-NI" sz="2700" b="1" dirty="0" smtClean="0"/>
              <a:t>CAPACIDADES  </a:t>
            </a:r>
            <a:r>
              <a:rPr lang="es-NI" sz="2700" b="1" dirty="0"/>
              <a:t>PARA LA GESTIÓN CONSULAR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2606" y="1986455"/>
            <a:ext cx="8592207" cy="4394189"/>
          </a:xfrm>
        </p:spPr>
        <p:txBody>
          <a:bodyPr/>
          <a:lstStyle/>
          <a:p>
            <a:pPr marL="0" indent="0" algn="just">
              <a:buNone/>
            </a:pPr>
            <a:endParaRPr lang="es-NI" b="1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NI" b="1" u="sng" dirty="0" smtClean="0">
                <a:solidFill>
                  <a:schemeClr val="tx2"/>
                </a:solidFill>
              </a:rPr>
              <a:t>Diplomado Virtual:</a:t>
            </a:r>
          </a:p>
          <a:p>
            <a:pPr marL="0" indent="0" algn="just">
              <a:buNone/>
            </a:pPr>
            <a:r>
              <a:rPr lang="es-NI" dirty="0" smtClean="0">
                <a:solidFill>
                  <a:schemeClr val="tx2"/>
                </a:solidFill>
              </a:rPr>
              <a:t>Se </a:t>
            </a:r>
            <a:r>
              <a:rPr lang="es-NI" dirty="0">
                <a:solidFill>
                  <a:schemeClr val="tx2"/>
                </a:solidFill>
              </a:rPr>
              <a:t>desarrolló como parte de las principales acciones del Proyecto Protección de los Derechos de los y las Migrantes nicaragüenses en España, capacitando a 12 funcionarios consulares, en materia de protección y derechos humanos. </a:t>
            </a:r>
            <a:endParaRPr lang="es-NI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s-NI" dirty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endParaRPr lang="es-NI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6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96838"/>
            <a:ext cx="9020175" cy="1144821"/>
          </a:xfrm>
        </p:spPr>
        <p:txBody>
          <a:bodyPr/>
          <a:lstStyle/>
          <a:p>
            <a:pPr algn="ctr"/>
            <a:r>
              <a:rPr lang="es-NI" sz="2700" b="1" dirty="0"/>
              <a:t>FORTALECIMIENTO INSTITUCIONAL  Y DE  CAPACIDADES  PARA LA GESTIÓN CONSULAR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003" y="1376413"/>
            <a:ext cx="8768614" cy="5650029"/>
          </a:xfrm>
        </p:spPr>
        <p:txBody>
          <a:bodyPr/>
          <a:lstStyle/>
          <a:p>
            <a:pPr marL="0" lvl="0" indent="0">
              <a:buNone/>
            </a:pPr>
            <a:endParaRPr lang="es-NI" b="1" u="sng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es-NI" b="1" u="sng" dirty="0" smtClean="0">
                <a:solidFill>
                  <a:schemeClr val="tx2"/>
                </a:solidFill>
              </a:rPr>
              <a:t>Protección Consular y Migración Laboral con Enfoque de Genero:</a:t>
            </a:r>
          </a:p>
          <a:p>
            <a:pPr marL="0" lvl="0" indent="0" algn="just">
              <a:buNone/>
            </a:pPr>
            <a:r>
              <a:rPr lang="es-NI" sz="2200" dirty="0" smtClean="0">
                <a:solidFill>
                  <a:srgbClr val="000000"/>
                </a:solidFill>
              </a:rPr>
              <a:t> </a:t>
            </a:r>
          </a:p>
          <a:p>
            <a:pPr lvl="0" algn="just">
              <a:buFont typeface="Wingdings" pitchFamily="2" charset="2"/>
              <a:buChar char="Ø"/>
            </a:pPr>
            <a:r>
              <a:rPr lang="es-NI" sz="2800" b="1" dirty="0" smtClean="0">
                <a:solidFill>
                  <a:srgbClr val="000000"/>
                </a:solidFill>
              </a:rPr>
              <a:t>Talleres: </a:t>
            </a:r>
            <a:r>
              <a:rPr lang="es-NI" dirty="0" smtClean="0">
                <a:solidFill>
                  <a:srgbClr val="000000"/>
                </a:solidFill>
              </a:rPr>
              <a:t>Se realizaron tres talleres en Costa Rica y Panamá con nuestros funcionarios consulares, en el mismo participaron Migración, Ministerio del Trabajo, Seguridad Social y </a:t>
            </a:r>
            <a:r>
              <a:rPr lang="es-NI" dirty="0" smtClean="0">
                <a:solidFill>
                  <a:srgbClr val="000000"/>
                </a:solidFill>
              </a:rPr>
              <a:t> OIT </a:t>
            </a:r>
            <a:r>
              <a:rPr lang="es-NI" dirty="0" smtClean="0">
                <a:solidFill>
                  <a:srgbClr val="000000"/>
                </a:solidFill>
              </a:rPr>
              <a:t>y OIM.</a:t>
            </a:r>
          </a:p>
          <a:p>
            <a:pPr algn="just"/>
            <a:endParaRPr lang="es-NI" dirty="0">
              <a:solidFill>
                <a:srgbClr val="00000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39" y="4723180"/>
            <a:ext cx="2887577" cy="176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536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NI" sz="2700" b="1" dirty="0"/>
              <a:t>FORTALECIMIENTO INSTITUCIONAL  Y DE  CAPACIDADES  PARA LA GESTIÓN CONSULAR</a:t>
            </a:r>
            <a:endParaRPr lang="es-NI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endParaRPr lang="es-NI" sz="2200" b="1" u="sng" dirty="0">
              <a:solidFill>
                <a:srgbClr val="00000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NI" dirty="0" smtClean="0">
                <a:solidFill>
                  <a:srgbClr val="000000"/>
                </a:solidFill>
              </a:rPr>
              <a:t>Capacitación en línea a Cónsules acreditados en EEUU sobre el proceso  de   Acción Diferida( DACA).</a:t>
            </a:r>
          </a:p>
          <a:p>
            <a:pPr marL="0" lvl="0" indent="0" algn="just">
              <a:buNone/>
            </a:pPr>
            <a:endParaRPr lang="es-NI" dirty="0" smtClean="0">
              <a:solidFill>
                <a:srgbClr val="00000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s-NI" dirty="0">
              <a:solidFill>
                <a:srgbClr val="00000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NI" dirty="0" smtClean="0">
                <a:solidFill>
                  <a:srgbClr val="000000"/>
                </a:solidFill>
              </a:rPr>
              <a:t>Capacitación sobre </a:t>
            </a:r>
            <a:r>
              <a:rPr lang="es-NI" dirty="0" smtClean="0"/>
              <a:t>Sistema </a:t>
            </a:r>
            <a:r>
              <a:rPr lang="es-NI" dirty="0"/>
              <a:t>de </a:t>
            </a:r>
            <a:r>
              <a:rPr lang="es-NI" dirty="0" smtClean="0"/>
              <a:t>Gestión Consular CONSULNIC. </a:t>
            </a:r>
          </a:p>
          <a:p>
            <a:pPr marL="0" lvl="0" indent="0" algn="just">
              <a:buNone/>
            </a:pPr>
            <a:r>
              <a:rPr lang="es-NI" dirty="0" smtClean="0"/>
              <a:t>- </a:t>
            </a:r>
            <a:r>
              <a:rPr lang="es-NI" sz="2000" dirty="0" smtClean="0"/>
              <a:t>mayor eficiencia administrativa, gestión oportuna en el servicio y </a:t>
            </a:r>
            <a:r>
              <a:rPr lang="es-NI" sz="2000" dirty="0"/>
              <a:t> </a:t>
            </a:r>
            <a:r>
              <a:rPr lang="es-NI" sz="2000" dirty="0" smtClean="0"/>
              <a:t> menos costos -.</a:t>
            </a:r>
            <a:endParaRPr lang="es-NI" sz="2000" dirty="0">
              <a:solidFill>
                <a:srgbClr val="000000"/>
              </a:solidFill>
            </a:endParaRP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897916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1830789" y="603149"/>
            <a:ext cx="5486400" cy="4114800"/>
          </a:xfr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252248" y="1560785"/>
            <a:ext cx="8767927" cy="5297215"/>
          </a:xfrm>
        </p:spPr>
        <p:txBody>
          <a:bodyPr/>
          <a:lstStyle/>
          <a:p>
            <a:endParaRPr lang="es-NI" sz="2200" dirty="0" smtClean="0">
              <a:latin typeface="+mj-lt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s-NI" sz="2400" dirty="0" smtClean="0">
                <a:latin typeface="+mj-lt"/>
              </a:rPr>
              <a:t>Implementación del </a:t>
            </a:r>
            <a:r>
              <a:rPr lang="es-NI" sz="2400" dirty="0"/>
              <a:t>Registro Consular </a:t>
            </a:r>
            <a:r>
              <a:rPr lang="es-NI" sz="2400" dirty="0" smtClean="0">
                <a:latin typeface="+mj-lt"/>
              </a:rPr>
              <a:t>en nuestras misiones consulares en el exterior (</a:t>
            </a:r>
            <a:r>
              <a:rPr lang="es-NI" sz="2400" dirty="0">
                <a:latin typeface="+mj-lt"/>
              </a:rPr>
              <a:t> </a:t>
            </a:r>
            <a:r>
              <a:rPr lang="es-NI" sz="2400" dirty="0" smtClean="0">
                <a:latin typeface="+mj-lt"/>
              </a:rPr>
              <a:t>I trimestre 2014).</a:t>
            </a:r>
          </a:p>
          <a:p>
            <a:pPr algn="just"/>
            <a:endParaRPr lang="es-NI" sz="2400" dirty="0" smtClean="0">
              <a:latin typeface="+mj-lt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s-NI" sz="2400" dirty="0" smtClean="0">
                <a:latin typeface="+mj-lt"/>
              </a:rPr>
              <a:t>Ampliación de la emisión del carné consular (Costa Rica, El Salvador, Panamá Houston, Los Ángeles, Miami, España y  la más reciente el 27 de mayo 2014 en Guatemala). 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es-NI" sz="2400" dirty="0">
              <a:latin typeface="+mj-lt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s-NI" sz="2400" dirty="0" smtClean="0">
                <a:latin typeface="+mj-lt"/>
              </a:rPr>
              <a:t>Gestiones para el posicionamiento del carné consular ante las autoridades de los países de destino de nuestros migrantes. 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es-NI" sz="2400" dirty="0"/>
          </a:p>
          <a:p>
            <a:pPr lvl="8" algn="just"/>
            <a:endParaRPr lang="es-NI" sz="2400" dirty="0"/>
          </a:p>
          <a:p>
            <a:pPr lvl="8" algn="just"/>
            <a:endParaRPr lang="es-NI" sz="2200" dirty="0"/>
          </a:p>
          <a:p>
            <a:pPr lvl="8" algn="just"/>
            <a:endParaRPr lang="es-NI" sz="2200" dirty="0"/>
          </a:p>
          <a:p>
            <a:pPr lvl="8" algn="just"/>
            <a:endParaRPr lang="es-NI" sz="2200" dirty="0"/>
          </a:p>
          <a:p>
            <a:pPr lvl="0" algn="just"/>
            <a:endParaRPr lang="es-NI" sz="2200" dirty="0"/>
          </a:p>
          <a:p>
            <a:pPr algn="just"/>
            <a:endParaRPr lang="es-NI" sz="2200" u="sng" dirty="0" smtClean="0"/>
          </a:p>
          <a:p>
            <a:pPr algn="just"/>
            <a:endParaRPr lang="es-NI" sz="2200" u="sng" dirty="0"/>
          </a:p>
          <a:p>
            <a:pPr algn="just"/>
            <a:endParaRPr lang="es-NI" sz="2200" u="sng" dirty="0" smtClean="0"/>
          </a:p>
          <a:p>
            <a:pPr algn="just"/>
            <a:endParaRPr lang="es-NI" sz="2200" u="sng" dirty="0"/>
          </a:p>
          <a:p>
            <a:pPr algn="just"/>
            <a:endParaRPr lang="es-NI" sz="2200" u="sng" dirty="0" smtClean="0"/>
          </a:p>
          <a:p>
            <a:pPr algn="just"/>
            <a:endParaRPr lang="es-NI" sz="2200" u="sng" dirty="0"/>
          </a:p>
          <a:p>
            <a:pPr algn="just"/>
            <a:endParaRPr lang="es-NI" sz="2200" u="sng" dirty="0" smtClean="0"/>
          </a:p>
          <a:p>
            <a:pPr algn="just"/>
            <a:endParaRPr lang="es-NI" sz="2200" u="sng" dirty="0"/>
          </a:p>
          <a:p>
            <a:pPr algn="just"/>
            <a:endParaRPr lang="es-NI" sz="2200" u="sng" dirty="0" smtClean="0"/>
          </a:p>
          <a:p>
            <a:pPr algn="just"/>
            <a:endParaRPr lang="es-NI" sz="2200" u="sng" dirty="0" smtClean="0"/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0" y="96838"/>
            <a:ext cx="9020175" cy="11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NI" sz="2700" dirty="0" smtClean="0"/>
              <a:t> AVANZAMOS EN LA ESTRATEGIA DE PROTECCIÓN A LA POBLACIÓN MIGRANTE</a:t>
            </a:r>
            <a:endParaRPr lang="es-NI" sz="2700" dirty="0"/>
          </a:p>
        </p:txBody>
      </p:sp>
    </p:spTree>
    <p:extLst>
      <p:ext uri="{BB962C8B-B14F-4D97-AF65-F5344CB8AC3E}">
        <p14:creationId xmlns:p14="http://schemas.microsoft.com/office/powerpoint/2010/main" val="3067310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8580" y="357130"/>
            <a:ext cx="8885420" cy="1318661"/>
          </a:xfrm>
        </p:spPr>
        <p:txBody>
          <a:bodyPr/>
          <a:lstStyle/>
          <a:p>
            <a:pPr algn="ctr"/>
            <a:r>
              <a:rPr lang="es-NI" sz="2700" b="1" dirty="0" smtClean="0"/>
              <a:t>DOCUMENTO DE IDENTIDAD CONSULAR </a:t>
            </a:r>
            <a:r>
              <a:rPr lang="es-NI" sz="2700" b="1" dirty="0"/>
              <a:t/>
            </a:r>
            <a:br>
              <a:rPr lang="es-NI" sz="2700" b="1" dirty="0"/>
            </a:br>
            <a:endParaRPr lang="es-NI" sz="27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21080"/>
            <a:ext cx="9144000" cy="5163954"/>
          </a:xfrm>
        </p:spPr>
        <p:txBody>
          <a:bodyPr numCol="2"/>
          <a:lstStyle/>
          <a:p>
            <a:pPr marL="0" indent="0">
              <a:buNone/>
            </a:pPr>
            <a:endParaRPr lang="es-NI" sz="2200" b="1" u="sng" dirty="0" smtClean="0"/>
          </a:p>
          <a:p>
            <a:pPr marL="3657600" lvl="8" indent="0" algn="just">
              <a:buNone/>
            </a:pPr>
            <a:endParaRPr lang="es-NI" dirty="0" smtClean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356714"/>
              </p:ext>
            </p:extLst>
          </p:nvPr>
        </p:nvGraphicFramePr>
        <p:xfrm>
          <a:off x="3045748" y="1668656"/>
          <a:ext cx="3680606" cy="2324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Acrobat Document" r:id="rId3" imgW="3137400" imgH="1981440" progId="AcroExch.Document.7">
                  <p:embed/>
                </p:oleObj>
              </mc:Choice>
              <mc:Fallback>
                <p:oleObj name="Acrobat Document" r:id="rId3" imgW="3137400" imgH="1981440" progId="AcroExch.Document.7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748" y="1668656"/>
                        <a:ext cx="3680606" cy="2324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938747"/>
              </p:ext>
            </p:extLst>
          </p:nvPr>
        </p:nvGraphicFramePr>
        <p:xfrm>
          <a:off x="3036420" y="4023473"/>
          <a:ext cx="3763740" cy="2378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Acrobat Document" r:id="rId5" imgW="3137400" imgH="1981440" progId="AcroExch.Document.7">
                  <p:embed/>
                </p:oleObj>
              </mc:Choice>
              <mc:Fallback>
                <p:oleObj name="Acrobat Document" r:id="rId5" imgW="3137400" imgH="1981440" progId="AcroExch.Document.7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420" y="4023473"/>
                        <a:ext cx="3763740" cy="23781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410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6785" y="331075"/>
            <a:ext cx="8310015" cy="1355835"/>
          </a:xfrm>
        </p:spPr>
        <p:txBody>
          <a:bodyPr/>
          <a:lstStyle/>
          <a:p>
            <a:pPr algn="ctr"/>
            <a:r>
              <a:rPr lang="es-NI" sz="2700" b="1" dirty="0" smtClean="0"/>
              <a:t/>
            </a:r>
            <a:br>
              <a:rPr lang="es-NI" sz="2700" b="1" dirty="0" smtClean="0"/>
            </a:br>
            <a:r>
              <a:rPr lang="es-NI" sz="2700" dirty="0"/>
              <a:t/>
            </a:r>
            <a:br>
              <a:rPr lang="es-NI" sz="2700" dirty="0"/>
            </a:br>
            <a:r>
              <a:rPr lang="es-NI" sz="2700" dirty="0" smtClean="0"/>
              <a:t/>
            </a:r>
            <a:br>
              <a:rPr lang="es-NI" sz="2700" dirty="0" smtClean="0"/>
            </a:br>
            <a:r>
              <a:rPr lang="es-NI" sz="2700" dirty="0"/>
              <a:t/>
            </a:r>
            <a:br>
              <a:rPr lang="es-NI" sz="2700" dirty="0"/>
            </a:br>
            <a:r>
              <a:rPr lang="es-NI" sz="2700" dirty="0" smtClean="0"/>
              <a:t/>
            </a:r>
            <a:br>
              <a:rPr lang="es-NI" sz="2700" dirty="0" smtClean="0"/>
            </a:br>
            <a:r>
              <a:rPr lang="es-NI" sz="2700" dirty="0" smtClean="0"/>
              <a:t/>
            </a:r>
            <a:br>
              <a:rPr lang="es-NI" sz="2700" dirty="0" smtClean="0"/>
            </a:br>
            <a:r>
              <a:rPr lang="es-NI" sz="2700" dirty="0"/>
              <a:t/>
            </a:r>
            <a:br>
              <a:rPr lang="es-NI" sz="2700" dirty="0"/>
            </a:br>
            <a:r>
              <a:rPr lang="es-NI" sz="2700" dirty="0" smtClean="0"/>
              <a:t/>
            </a:r>
            <a:br>
              <a:rPr lang="es-NI" sz="2700" dirty="0" smtClean="0"/>
            </a:br>
            <a:r>
              <a:rPr lang="es-NI" sz="2700" dirty="0"/>
              <a:t/>
            </a:r>
            <a:br>
              <a:rPr lang="es-NI" sz="2700" dirty="0"/>
            </a:br>
            <a:r>
              <a:rPr lang="es-NI" sz="2700" b="1" dirty="0" smtClean="0"/>
              <a:t>AVANZAMOS EN LA ESTRATEGIA DE PROTECCIÓN A LA POBLACIÓN MIGRANTE</a:t>
            </a:r>
            <a:br>
              <a:rPr lang="es-NI" sz="2700" b="1" dirty="0" smtClean="0"/>
            </a:br>
            <a:endParaRPr lang="es-NI" sz="27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441" y="1537138"/>
            <a:ext cx="8226425" cy="4769069"/>
          </a:xfrm>
        </p:spPr>
        <p:txBody>
          <a:bodyPr/>
          <a:lstStyle/>
          <a:p>
            <a:pPr marL="0" indent="0">
              <a:buNone/>
            </a:pPr>
            <a:r>
              <a:rPr lang="es-NI" b="1" u="sng" dirty="0" smtClean="0"/>
              <a:t>Aseguramiento de documentación  a nicaragüenses para procesos de regularización.</a:t>
            </a:r>
          </a:p>
          <a:p>
            <a:pPr>
              <a:buFont typeface="Wingdings" pitchFamily="2" charset="2"/>
              <a:buChar char="v"/>
            </a:pPr>
            <a:endParaRPr lang="es-NI" dirty="0"/>
          </a:p>
          <a:p>
            <a:pPr>
              <a:buFont typeface="Wingdings" pitchFamily="2" charset="2"/>
              <a:buChar char="v"/>
            </a:pPr>
            <a:r>
              <a:rPr lang="es-NI" dirty="0" smtClean="0"/>
              <a:t>Certificado de Nacimiento y de Conducta</a:t>
            </a:r>
          </a:p>
          <a:p>
            <a:pPr>
              <a:buFont typeface="Wingdings" pitchFamily="2" charset="2"/>
              <a:buChar char="v"/>
            </a:pPr>
            <a:endParaRPr lang="es-NI" dirty="0" smtClean="0"/>
          </a:p>
          <a:p>
            <a:pPr>
              <a:buFont typeface="Wingdings" pitchFamily="2" charset="2"/>
              <a:buChar char="v"/>
            </a:pPr>
            <a:r>
              <a:rPr lang="es-NI" dirty="0" smtClean="0"/>
              <a:t>Pasaportes Ordinarios y /o Pasaportes Provisionales </a:t>
            </a:r>
          </a:p>
          <a:p>
            <a:pPr marL="0" indent="0">
              <a:buNone/>
            </a:pPr>
            <a:endParaRPr lang="es-NI" dirty="0" smtClean="0"/>
          </a:p>
          <a:p>
            <a:pPr>
              <a:buFont typeface="Wingdings" pitchFamily="2" charset="2"/>
              <a:buChar char="v"/>
            </a:pPr>
            <a:r>
              <a:rPr lang="es-NI" dirty="0" smtClean="0"/>
              <a:t>Carné Consular </a:t>
            </a:r>
          </a:p>
          <a:p>
            <a:pPr marL="0" indent="0">
              <a:buNone/>
            </a:pPr>
            <a:endParaRPr lang="es-NI" b="1" u="sng" dirty="0" smtClean="0"/>
          </a:p>
          <a:p>
            <a:pPr marL="0" indent="0">
              <a:buNone/>
            </a:pPr>
            <a:r>
              <a:rPr lang="es-NI" b="1" u="sng" dirty="0" smtClean="0"/>
              <a:t>Canje </a:t>
            </a:r>
            <a:r>
              <a:rPr lang="es-NI" b="1" u="sng" dirty="0"/>
              <a:t>de licencias de conducir Nicaragua - España</a:t>
            </a:r>
          </a:p>
          <a:p>
            <a:pPr marL="0" indent="0">
              <a:buNone/>
            </a:pPr>
            <a:endParaRPr lang="es-NI" dirty="0" smtClean="0"/>
          </a:p>
          <a:p>
            <a:pPr marL="0" indent="0">
              <a:buNone/>
            </a:pPr>
            <a:endParaRPr lang="es-NI" dirty="0" smtClean="0"/>
          </a:p>
        </p:txBody>
      </p:sp>
    </p:spTree>
    <p:extLst>
      <p:ext uri="{BB962C8B-B14F-4D97-AF65-F5344CB8AC3E}">
        <p14:creationId xmlns:p14="http://schemas.microsoft.com/office/powerpoint/2010/main" val="26905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054_slide">
  <a:themeElements>
    <a:clrScheme name="Tema de Offic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Tema d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ind_4054_slide</Template>
  <TotalTime>1090</TotalTime>
  <Words>440</Words>
  <Application>Microsoft Office PowerPoint</Application>
  <PresentationFormat>Presentación en pantalla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ind_4054_slide</vt:lpstr>
      <vt:lpstr>1_Default Design</vt:lpstr>
      <vt:lpstr>Acrobat Document</vt:lpstr>
      <vt:lpstr>                                                        Nicaragua  Avances en Materia  de Protección Consular</vt:lpstr>
      <vt:lpstr>   FORTALECIMIENTO INSTITUCIONAL  Y DE  CAPACIDADES  PARA LA GESTIÓN CONSULAR</vt:lpstr>
      <vt:lpstr>FORTALECIMIENTO INSTITUCIONAL  Y DE     CAPACIDADES  PARA LA GESTIÓN CONSULAR</vt:lpstr>
      <vt:lpstr>FORTALECIMIENTO INSTITUCIONAL  Y DE  CAPACIDADES  PARA LA GESTIÓN CONSULAR</vt:lpstr>
      <vt:lpstr>FORTALECIMIENTO INSTITUCIONAL  Y DE  CAPACIDADES  PARA LA GESTIÓN CONSULAR</vt:lpstr>
      <vt:lpstr>FORTALECIMIENTO INSTITUCIONAL  Y DE  CAPACIDADES  PARA LA GESTIÓN CONSULAR</vt:lpstr>
      <vt:lpstr>Presentación de PowerPoint</vt:lpstr>
      <vt:lpstr>DOCUMENTO DE IDENTIDAD CONSULAR  </vt:lpstr>
      <vt:lpstr>         AVANZAMOS EN LA ESTRATEGIA DE PROTECCIÓN A LA POBLACIÓN MIGRANTE </vt:lpstr>
      <vt:lpstr>  ESTABLECIMIENTO DE  ALIANZAS  ESTRATEGICAS  PARA   FORTALECER LA GESTIÓN CONSULAR</vt:lpstr>
      <vt:lpstr> 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Cecilia Solis</dc:creator>
  <cp:lastModifiedBy>Ana Cecilia Solis</cp:lastModifiedBy>
  <cp:revision>113</cp:revision>
  <dcterms:created xsi:type="dcterms:W3CDTF">2014-05-13T18:40:17Z</dcterms:created>
  <dcterms:modified xsi:type="dcterms:W3CDTF">2014-06-23T15:53:34Z</dcterms:modified>
</cp:coreProperties>
</file>