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0" r:id="rId2"/>
    <p:sldMasterId id="2147483708" r:id="rId3"/>
  </p:sldMasterIdLst>
  <p:notesMasterIdLst>
    <p:notesMasterId r:id="rId19"/>
  </p:notesMasterIdLst>
  <p:sldIdLst>
    <p:sldId id="257" r:id="rId4"/>
    <p:sldId id="277" r:id="rId5"/>
    <p:sldId id="280" r:id="rId6"/>
    <p:sldId id="278" r:id="rId7"/>
    <p:sldId id="260" r:id="rId8"/>
    <p:sldId id="279" r:id="rId9"/>
    <p:sldId id="276" r:id="rId10"/>
    <p:sldId id="259" r:id="rId11"/>
    <p:sldId id="263" r:id="rId12"/>
    <p:sldId id="268" r:id="rId13"/>
    <p:sldId id="270" r:id="rId14"/>
    <p:sldId id="271" r:id="rId15"/>
    <p:sldId id="272" r:id="rId16"/>
    <p:sldId id="273" r:id="rId17"/>
    <p:sldId id="274" r:id="rId1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0"/>
    <p:restoredTop sz="94600"/>
  </p:normalViewPr>
  <p:slideViewPr>
    <p:cSldViewPr snapToGrid="0">
      <p:cViewPr>
        <p:scale>
          <a:sx n="94" d="100"/>
          <a:sy n="94" d="100"/>
        </p:scale>
        <p:origin x="-1760" y="-120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20" Type="http://schemas.openxmlformats.org/officeDocument/2006/relationships/printerSettings" Target="printerSettings/printerSettings1.bin"/><Relationship Id="rId21" Type="http://schemas.openxmlformats.org/officeDocument/2006/relationships/presProps" Target="presProps.xml"/><Relationship Id="rId22" Type="http://schemas.openxmlformats.org/officeDocument/2006/relationships/viewProps" Target="viewProps.xml"/><Relationship Id="rId23" Type="http://schemas.openxmlformats.org/officeDocument/2006/relationships/theme" Target="theme/theme1.xml"/><Relationship Id="rId24" Type="http://schemas.openxmlformats.org/officeDocument/2006/relationships/tableStyles" Target="tableStyles.xml"/><Relationship Id="rId10" Type="http://schemas.openxmlformats.org/officeDocument/2006/relationships/slide" Target="slides/slide7.xml"/><Relationship Id="rId11" Type="http://schemas.openxmlformats.org/officeDocument/2006/relationships/slide" Target="slides/slide8.xml"/><Relationship Id="rId12" Type="http://schemas.openxmlformats.org/officeDocument/2006/relationships/slide" Target="slides/slide9.xml"/><Relationship Id="rId13" Type="http://schemas.openxmlformats.org/officeDocument/2006/relationships/slide" Target="slides/slide10.xml"/><Relationship Id="rId14" Type="http://schemas.openxmlformats.org/officeDocument/2006/relationships/slide" Target="slides/slide11.xml"/><Relationship Id="rId15" Type="http://schemas.openxmlformats.org/officeDocument/2006/relationships/slide" Target="slides/slide12.xml"/><Relationship Id="rId16" Type="http://schemas.openxmlformats.org/officeDocument/2006/relationships/slide" Target="slides/slide13.xml"/><Relationship Id="rId17" Type="http://schemas.openxmlformats.org/officeDocument/2006/relationships/slide" Target="slides/slide14.xml"/><Relationship Id="rId18" Type="http://schemas.openxmlformats.org/officeDocument/2006/relationships/slide" Target="slides/slide15.xml"/><Relationship Id="rId1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Master" Target="slideMasters/slideMaster3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dirty="0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dirty="0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600BD7A8-27DB-49DB-8804-ADE86B9E8F8A}" type="slidenum">
              <a:rPr lang="en-US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505116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4" Type="http://schemas.openxmlformats.org/officeDocument/2006/relationships/image" Target="../media/image2.jpeg"/><Relationship Id="rId1" Type="http://schemas.openxmlformats.org/officeDocument/2006/relationships/tags" Target="../tags/tag3.xml"/><Relationship Id="rId2" Type="http://schemas.openxmlformats.org/officeDocument/2006/relationships/tags" Target="../tags/tag4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4" Type="http://schemas.openxmlformats.org/officeDocument/2006/relationships/image" Target="../media/image2.jpeg"/><Relationship Id="rId1" Type="http://schemas.openxmlformats.org/officeDocument/2006/relationships/tags" Target="../tags/tag7.xml"/><Relationship Id="rId2" Type="http://schemas.openxmlformats.org/officeDocument/2006/relationships/tags" Target="../tags/tag8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Pr>
        <a:blipFill dpi="0" rotWithShape="0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ctrTitle"/>
            <p:custDataLst>
              <p:tags r:id="rId1"/>
            </p:custDataLst>
          </p:nvPr>
        </p:nvSpPr>
        <p:spPr>
          <a:xfrm>
            <a:off x="2701925" y="2130425"/>
            <a:ext cx="4800600" cy="1470025"/>
          </a:xfrm>
        </p:spPr>
        <p:txBody>
          <a:bodyPr/>
          <a:lstStyle>
            <a:lvl1pPr>
              <a:buClr>
                <a:srgbClr val="FFFFFF"/>
              </a:buClr>
              <a:defRPr/>
            </a:lvl1pPr>
          </a:lstStyle>
          <a:p>
            <a:pPr lvl="0"/>
            <a:r>
              <a:rPr lang="es-ES" noProof="0" smtClean="0"/>
              <a:t>Haga clic para modificar el estilo de título del patrón</a:t>
            </a:r>
            <a:endParaRPr lang="en-US" noProof="0" smtClean="0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subTitle" idx="1"/>
            <p:custDataLst>
              <p:tags r:id="rId2"/>
            </p:custDataLst>
          </p:nvPr>
        </p:nvSpPr>
        <p:spPr>
          <a:xfrm>
            <a:off x="2701925" y="3886200"/>
            <a:ext cx="4114800" cy="1752600"/>
          </a:xfrm>
        </p:spPr>
        <p:txBody>
          <a:bodyPr/>
          <a:lstStyle>
            <a:lvl1pPr marL="0" indent="0">
              <a:buClr>
                <a:srgbClr val="FFFFFF"/>
              </a:buClr>
              <a:buFontTx/>
              <a:buNone/>
              <a:defRPr/>
            </a:lvl1pPr>
          </a:lstStyle>
          <a:p>
            <a:pPr lvl="0"/>
            <a:r>
              <a:rPr lang="es-ES" noProof="0" smtClean="0"/>
              <a:t>Haga clic para modificar el estilo de subtítulo del patrón</a:t>
            </a:r>
            <a:endParaRPr lang="en-US" noProof="0" smtClean="0"/>
          </a:p>
        </p:txBody>
      </p:sp>
      <p:sp>
        <p:nvSpPr>
          <p:cNvPr id="22532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22533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22534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592C751D-6D4B-4CD7-8F22-72F46264735D}" type="slidenum">
              <a:rPr lang="en-US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NI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NI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C40807-DBA4-4483-BFF2-8C4201724957}" type="slidenum">
              <a:rPr lang="en-US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4928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439025" y="274638"/>
            <a:ext cx="158115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NI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2693988" y="274638"/>
            <a:ext cx="4592637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NI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AFEB69E-AB7B-47FF-8551-C77FDBF9CD37}" type="slidenum">
              <a:rPr lang="en-US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42747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Pr>
        <a:blipFill dpi="0" rotWithShape="0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ChangeArrowheads="1"/>
          </p:cNvSpPr>
          <p:nvPr/>
        </p:nvSpPr>
        <p:spPr bwMode="auto">
          <a:xfrm>
            <a:off x="136525" y="136525"/>
            <a:ext cx="8866188" cy="6581775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NI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ctrTitle"/>
            <p:custDataLst>
              <p:tags r:id="rId1"/>
            </p:custDataLst>
          </p:nvPr>
        </p:nvSpPr>
        <p:spPr>
          <a:xfrm>
            <a:off x="455613" y="2130425"/>
            <a:ext cx="7313612" cy="14700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29700" name="Rectangle 4"/>
          <p:cNvSpPr>
            <a:spLocks noGrp="1" noChangeArrowheads="1"/>
          </p:cNvSpPr>
          <p:nvPr>
            <p:ph type="subTitle" idx="1"/>
            <p:custDataLst>
              <p:tags r:id="rId2"/>
            </p:custDataLst>
          </p:nvPr>
        </p:nvSpPr>
        <p:spPr>
          <a:xfrm>
            <a:off x="455613" y="3886200"/>
            <a:ext cx="7313612" cy="1752600"/>
          </a:xfrm>
        </p:spPr>
        <p:txBody>
          <a:bodyPr/>
          <a:lstStyle>
            <a:lvl1pPr marL="0" indent="0">
              <a:buClr>
                <a:srgbClr val="FFFFFF"/>
              </a:buClr>
              <a:buFontTx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29701" name="Rectangle 5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29703" name="Rectangle 7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FF7A08AD-A500-4758-A35E-0A40BA37F8AE}" type="slidenum">
              <a:rPr lang="en-US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NI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NI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F08614C-1E37-4079-AEC9-CC34D70C4E2B}" type="slidenum">
              <a:rPr lang="en-US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372553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NI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3328912-04E6-4541-A951-2190783D9D3D}" type="slidenum">
              <a:rPr lang="en-US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559476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NI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5613" y="1600200"/>
            <a:ext cx="4037012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NI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5025" y="1600200"/>
            <a:ext cx="4037013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NI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A0F7EC-999A-486A-B719-2541B62138CB}" type="slidenum">
              <a:rPr lang="en-US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083575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NI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NI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NI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1DD0CCC-7098-4E43-9990-834BF592B4E0}" type="slidenum">
              <a:rPr lang="en-US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905997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NI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FD3FE97-4E43-4D32-9584-34FCBF408CEE}" type="slidenum">
              <a:rPr lang="en-US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367004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DE95F3-39C8-483D-B017-3B1484D7BECC}" type="slidenum">
              <a:rPr lang="en-US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237443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NI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NI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8A3934B-7283-437F-993C-628BA558099C}" type="slidenum">
              <a:rPr lang="en-US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36346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NI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NI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8A182F4-3EF2-4FE5-8B5F-77BA8C3C50A4}" type="slidenum">
              <a:rPr lang="en-US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997124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NI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NI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F17D71A-8817-42D1-8428-6EA6E75FCDEF}" type="slidenum">
              <a:rPr lang="en-US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414270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NI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NI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25F401-EA40-40CA-ACB4-C579AF827B60}" type="slidenum">
              <a:rPr lang="en-US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285533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6225" y="274638"/>
            <a:ext cx="2055813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NI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5613" y="274638"/>
            <a:ext cx="6018212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NI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448A55B-CF67-4AAE-9203-B8F5DAB37924}" type="slidenum">
              <a:rPr lang="en-US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100148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6800" y="1406020"/>
            <a:ext cx="6172199" cy="2251579"/>
          </a:xfrm>
        </p:spPr>
        <p:txBody>
          <a:bodyPr lIns="0" rIns="0" anchor="t">
            <a:noAutofit/>
          </a:bodyPr>
          <a:lstStyle>
            <a:lvl1pPr>
              <a:defRPr sz="6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6800" y="3905864"/>
            <a:ext cx="6172200" cy="1123336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F7A08AD-A500-4758-A35E-0A40BA37F8AE}" type="slidenum">
              <a:rPr lang="en-US" smtClean="0"/>
              <a:pPr/>
              <a:t>‹Nr.›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3456432" y="1545336"/>
            <a:ext cx="4224528" cy="38862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F08614C-1E37-4079-AEC9-CC34D70C4E2B}" type="slidenum">
              <a:rPr lang="en-US" smtClean="0"/>
              <a:pPr/>
              <a:t>‹Nr.›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9848" y="1472184"/>
            <a:ext cx="6172200" cy="2130552"/>
          </a:xfrm>
        </p:spPr>
        <p:txBody>
          <a:bodyPr anchor="t">
            <a:noAutofit/>
          </a:bodyPr>
          <a:lstStyle>
            <a:lvl1pPr algn="l">
              <a:defRPr sz="48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3886200"/>
            <a:ext cx="6172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3328912-04E6-4541-A951-2190783D9D3D}" type="slidenum">
              <a:rPr lang="en-US" smtClean="0"/>
              <a:pPr/>
              <a:t>‹Nr.›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3776" y="609600"/>
            <a:ext cx="3616325" cy="10668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486998" y="1915859"/>
            <a:ext cx="3646966" cy="2881426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6754" y="1915881"/>
            <a:ext cx="3639311" cy="288139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DA0F7EC-999A-486A-B719-2541B62138CB}" type="slidenum">
              <a:rPr lang="en-US" smtClean="0"/>
              <a:pPr/>
              <a:t>‹Nr.›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>
          <a:xfrm>
            <a:off x="493776" y="6356350"/>
            <a:ext cx="5102352" cy="365125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3776" y="609600"/>
            <a:ext cx="3615734" cy="1066799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1" y="1916113"/>
            <a:ext cx="3638550" cy="646112"/>
          </a:xfrm>
        </p:spPr>
        <p:txBody>
          <a:bodyPr anchor="t">
            <a:normAutofit/>
          </a:bodyPr>
          <a:lstStyle>
            <a:lvl1pPr marL="0" indent="0">
              <a:buNone/>
              <a:defRPr sz="1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860676"/>
            <a:ext cx="3638550" cy="288289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92625" y="1916113"/>
            <a:ext cx="3660775" cy="646112"/>
          </a:xfrm>
        </p:spPr>
        <p:txBody>
          <a:bodyPr anchor="t">
            <a:normAutofit/>
          </a:bodyPr>
          <a:lstStyle>
            <a:lvl1pPr marL="0" indent="0">
              <a:buNone/>
              <a:defRPr sz="1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92626" y="2860676"/>
            <a:ext cx="3651250" cy="28829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1DD0CCC-7098-4E43-9990-834BF592B4E0}" type="slidenum">
              <a:rPr lang="en-US" smtClean="0"/>
              <a:pPr/>
              <a:t>‹Nr.›</a:t>
            </a:fld>
            <a:endParaRPr lang="en-US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>
          <a:xfrm>
            <a:off x="493776" y="6356350"/>
            <a:ext cx="5102352" cy="365125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7162800" y="1551543"/>
            <a:ext cx="18288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FD3FE97-4E43-4D32-9584-34FCBF408CEE}" type="slidenum">
              <a:rPr lang="en-US" smtClean="0"/>
              <a:pPr/>
              <a:t>‹Nr.›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DE95F3-39C8-483D-B017-3B1484D7BECC}" type="slidenum">
              <a:rPr lang="en-US" smtClean="0"/>
              <a:pPr/>
              <a:t>‹Nr.›</a:t>
            </a:fld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NI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3B61274-8CCE-47F2-B18A-E356CB451D01}" type="slidenum">
              <a:rPr lang="en-US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7660627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450" y="1920876"/>
            <a:ext cx="3654425" cy="288924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3776" y="606425"/>
            <a:ext cx="3629025" cy="1041400"/>
          </a:xfrm>
        </p:spPr>
        <p:txBody>
          <a:bodyPr anchor="t">
            <a:normAutofit/>
          </a:bodyPr>
          <a:lstStyle>
            <a:lvl1pPr algn="l">
              <a:defRPr sz="18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920875"/>
            <a:ext cx="3629025" cy="1812925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8A3934B-7283-437F-993C-628BA558099C}" type="slidenum">
              <a:rPr lang="en-US" smtClean="0"/>
              <a:pPr/>
              <a:t>‹Nr.›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493776" y="6356350"/>
            <a:ext cx="5102352" cy="365125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3776" y="600074"/>
            <a:ext cx="2074862" cy="1981201"/>
          </a:xfrm>
          <a:ln>
            <a:noFill/>
          </a:ln>
        </p:spPr>
        <p:txBody>
          <a:bodyPr anchor="t">
            <a:normAutofit/>
          </a:bodyPr>
          <a:lstStyle>
            <a:lvl1pPr algn="l">
              <a:defRPr sz="1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63862" y="1650999"/>
            <a:ext cx="5627687" cy="422076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dirty="0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963862" y="614363"/>
            <a:ext cx="3741738" cy="909637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F17D71A-8817-42D1-8428-6EA6E75FCDEF}" type="slidenum">
              <a:rPr lang="en-US" smtClean="0"/>
              <a:pPr/>
              <a:t>‹Nr.›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493776" y="6356350"/>
            <a:ext cx="5102352" cy="365125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54400" y="1554480"/>
            <a:ext cx="4222308" cy="3886202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5F401-EA40-40CA-ACB4-C579AF827B60}" type="slidenum">
              <a:rPr lang="en-US" smtClean="0"/>
              <a:pPr/>
              <a:t>‹Nr.›</a:t>
            </a:fld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69848" y="1554480"/>
            <a:ext cx="2075688" cy="38862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56432" y="1554480"/>
            <a:ext cx="4224528" cy="3886200"/>
          </a:xfrm>
        </p:spPr>
        <p:txBody>
          <a:bodyPr vert="eaVer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8A55B-CF67-4AAE-9203-B8F5DAB37924}" type="slidenum">
              <a:rPr lang="en-US" smtClean="0"/>
              <a:pPr/>
              <a:t>‹Nr.›</a:t>
            </a:fld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NI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2693988" y="1600200"/>
            <a:ext cx="30861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NI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932488" y="1600200"/>
            <a:ext cx="3087687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NI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C1D053-87BC-4186-9662-18070C84EEEE}" type="slidenum">
              <a:rPr lang="en-US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10611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NI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NI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NI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F521E2-171E-48BF-8D42-1B515D3CBE40}" type="slidenum">
              <a:rPr lang="en-US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10295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NI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FAF09B9-14E4-41FD-AA2A-564F264AD7FF}" type="slidenum">
              <a:rPr lang="en-US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95092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DFDA95-4709-401C-8F7E-9E77CAFE85DD}" type="slidenum">
              <a:rPr lang="en-US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48398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NI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NI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2913F0E-3EB5-48DA-8F45-BED5055BE67D}" type="slidenum">
              <a:rPr lang="en-US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08829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NI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dirty="0" smtClean="0"/>
              <a:t>Haga clic en el icono para agregar una imagen</a:t>
            </a:r>
            <a:endParaRPr lang="es-NI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A8A4010-222C-4C62-959A-E35A78D25BBA}" type="slidenum">
              <a:rPr lang="en-US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20376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tags" Target="../tags/tag1.xml"/><Relationship Id="rId14" Type="http://schemas.openxmlformats.org/officeDocument/2006/relationships/tags" Target="../tags/tag2.xml"/><Relationship Id="rId15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2.xml"/><Relationship Id="rId12" Type="http://schemas.openxmlformats.org/officeDocument/2006/relationships/theme" Target="../theme/theme2.xml"/><Relationship Id="rId13" Type="http://schemas.openxmlformats.org/officeDocument/2006/relationships/tags" Target="../tags/tag5.xml"/><Relationship Id="rId14" Type="http://schemas.openxmlformats.org/officeDocument/2006/relationships/tags" Target="../tags/tag6.xml"/><Relationship Id="rId15" Type="http://schemas.openxmlformats.org/officeDocument/2006/relationships/image" Target="../media/image1.jpeg"/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33.xml"/><Relationship Id="rId12" Type="http://schemas.openxmlformats.org/officeDocument/2006/relationships/theme" Target="../theme/theme3.xml"/><Relationship Id="rId1" Type="http://schemas.openxmlformats.org/officeDocument/2006/relationships/slideLayout" Target="../slideLayouts/slideLayout23.xml"/><Relationship Id="rId2" Type="http://schemas.openxmlformats.org/officeDocument/2006/relationships/slideLayout" Target="../slideLayouts/slideLayout24.xml"/><Relationship Id="rId3" Type="http://schemas.openxmlformats.org/officeDocument/2006/relationships/slideLayout" Target="../slideLayouts/slideLayout25.xml"/><Relationship Id="rId4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7.xml"/><Relationship Id="rId6" Type="http://schemas.openxmlformats.org/officeDocument/2006/relationships/slideLayout" Target="../slideLayouts/slideLayout28.xml"/><Relationship Id="rId7" Type="http://schemas.openxmlformats.org/officeDocument/2006/relationships/slideLayout" Target="../slideLayouts/slideLayout29.xml"/><Relationship Id="rId8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3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  <p:custDataLst>
              <p:tags r:id="rId13"/>
            </p:custDataLst>
          </p:nvPr>
        </p:nvSpPr>
        <p:spPr bwMode="auto">
          <a:xfrm>
            <a:off x="2703513" y="274638"/>
            <a:ext cx="6316662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AA1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título del patrón</a:t>
            </a:r>
            <a:endParaRPr lang="en-US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  <p:custDataLst>
              <p:tags r:id="rId14"/>
            </p:custDataLst>
          </p:nvPr>
        </p:nvSpPr>
        <p:spPr bwMode="auto">
          <a:xfrm>
            <a:off x="2693988" y="1600200"/>
            <a:ext cx="6326187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AA1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B986086D-C080-4F1C-B0EE-6429EC10F51E}" type="slidenum">
              <a:rPr lang="en-US"/>
              <a:pPr/>
              <a:t>‹Nr.›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s-N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ChangeArrowheads="1"/>
          </p:cNvSpPr>
          <p:nvPr/>
        </p:nvSpPr>
        <p:spPr bwMode="auto">
          <a:xfrm>
            <a:off x="136525" y="136525"/>
            <a:ext cx="8866188" cy="6581775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NI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title"/>
            <p:custDataLst>
              <p:tags r:id="rId13"/>
            </p:custDataLst>
          </p:nvPr>
        </p:nvSpPr>
        <p:spPr bwMode="auto">
          <a:xfrm>
            <a:off x="455613" y="274638"/>
            <a:ext cx="8226425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AA1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8676" name="Rectangle 4"/>
          <p:cNvSpPr>
            <a:spLocks noGrp="1" noChangeArrowheads="1"/>
          </p:cNvSpPr>
          <p:nvPr>
            <p:ph type="body" idx="1"/>
            <p:custDataLst>
              <p:tags r:id="rId14"/>
            </p:custDataLst>
          </p:nvPr>
        </p:nvSpPr>
        <p:spPr bwMode="auto">
          <a:xfrm>
            <a:off x="455613" y="1600200"/>
            <a:ext cx="8226425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AA1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8677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dirty="0"/>
          </a:p>
        </p:txBody>
      </p:sp>
      <p:sp>
        <p:nvSpPr>
          <p:cNvPr id="28678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dirty="0"/>
          </a:p>
        </p:txBody>
      </p:sp>
      <p:sp>
        <p:nvSpPr>
          <p:cNvPr id="28679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F7D2CCEE-0100-4F95-8563-66CEAD0176A7}" type="slidenum">
              <a:rPr lang="en-US"/>
              <a:pPr/>
              <a:t>‹Nr.›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9pPr>
    </p:bodyStyle>
    <p:otherStyle>
      <a:defPPr>
        <a:defRPr lang="es-N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1554480"/>
            <a:ext cx="2073348" cy="197946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54400" y="1547036"/>
            <a:ext cx="4222308" cy="38862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162800" y="189468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69848" y="6356350"/>
            <a:ext cx="5102352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59752" y="6356350"/>
            <a:ext cx="1137684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86086D-C080-4F1C-B0EE-6429EC10F51E}" type="slidenum">
              <a:rPr lang="en-US" smtClean="0"/>
              <a:pPr/>
              <a:t>‹Nr.›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1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Font typeface="Arial" pitchFamily="34" charset="0"/>
        <a:buChar char="•"/>
        <a:defRPr sz="1800" i="1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i="1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800" i="1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i="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i="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800" i="1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800" i="1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800" i="1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Relationship Id="rId2" Type="http://schemas.openxmlformats.org/officeDocument/2006/relationships/image" Target="../media/image3.png"/><Relationship Id="rId3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>
          <a:xfrm>
            <a:off x="619760" y="2174240"/>
            <a:ext cx="7955280" cy="3870960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en-GB" sz="4400" b="1" i="1" dirty="0" smtClean="0">
                <a:latin typeface="Arial" pitchFamily="34" charset="0"/>
                <a:cs typeface="Arial" pitchFamily="34" charset="0"/>
              </a:rPr>
              <a:t>PROTECTION OF THE RIGHTS OF NICARAGUANS IN SPAIN</a:t>
            </a:r>
            <a:r>
              <a:rPr lang="en-GB" sz="40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GB" sz="40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</a:br>
            <a:r>
              <a:rPr lang="en-GB" sz="40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GB" sz="40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</a:br>
            <a:r>
              <a:rPr lang="en-GB" sz="2400" b="1" i="1" dirty="0" smtClean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XIX REGIONAL CONFERENCE ON MIGRATION</a:t>
            </a:r>
            <a:br>
              <a:rPr lang="en-GB" sz="2400" b="1" i="1" dirty="0" smtClean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en-GB" sz="2000" b="1" i="1" dirty="0" smtClean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Nicaragua, June 2014</a:t>
            </a:r>
            <a:endParaRPr lang="en-GB" sz="2000" i="1" dirty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78088" y="182880"/>
            <a:ext cx="2032000" cy="10407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7030" y="134303"/>
            <a:ext cx="1663700" cy="165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en-GB" dirty="0" smtClean="0"/>
          </a:p>
          <a:p>
            <a:endParaRPr lang="en-GB" dirty="0" smtClean="0"/>
          </a:p>
          <a:p>
            <a:endParaRPr lang="en-GB" dirty="0"/>
          </a:p>
        </p:txBody>
      </p:sp>
      <p:sp>
        <p:nvSpPr>
          <p:cNvPr id="7" name="6 Título"/>
          <p:cNvSpPr>
            <a:spLocks noGrp="1"/>
          </p:cNvSpPr>
          <p:nvPr>
            <p:ph type="title"/>
          </p:nvPr>
        </p:nvSpPr>
        <p:spPr>
          <a:xfrm>
            <a:off x="447040" y="108521"/>
            <a:ext cx="8301424" cy="1239519"/>
          </a:xfrm>
        </p:spPr>
        <p:txBody>
          <a:bodyPr>
            <a:noAutofit/>
          </a:bodyPr>
          <a:lstStyle/>
          <a:p>
            <a:pPr algn="ctr"/>
            <a:r>
              <a:rPr lang="en-GB" sz="2400" b="1" i="1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PROMOTING THE KNOWLEDGE OF MIGRANTS ABOUT THEIR RIGHTS AND </a:t>
            </a:r>
            <a:r>
              <a:rPr lang="en-GB" sz="2400" b="1" i="1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THE</a:t>
            </a:r>
            <a:r>
              <a:rPr lang="en-GB" sz="2400" b="1" i="1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PROCEDURES THAT ENABLE THEM TO EXERCISE </a:t>
            </a:r>
            <a:r>
              <a:rPr lang="en-GB" sz="2400" b="1" i="1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THEIR RIGHTS.</a:t>
            </a:r>
            <a:r>
              <a:rPr lang="en-GB" sz="2800" b="1" i="1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GB" sz="2800" b="1" i="1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</a:br>
            <a:endParaRPr lang="en-GB" sz="28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4" name="3 Elipse"/>
          <p:cNvSpPr/>
          <p:nvPr/>
        </p:nvSpPr>
        <p:spPr>
          <a:xfrm>
            <a:off x="1594819" y="4581128"/>
            <a:ext cx="2407920" cy="1872208"/>
          </a:xfrm>
          <a:prstGeom prst="ellipse">
            <a:avLst/>
          </a:prstGeom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 dirty="0">
                <a:latin typeface="Comic Sans MS" pitchFamily="66" charset="0"/>
              </a:rPr>
              <a:t>Information campaign for migrants in Spain</a:t>
            </a:r>
          </a:p>
        </p:txBody>
      </p:sp>
      <p:sp>
        <p:nvSpPr>
          <p:cNvPr id="5" name="4 Flecha abajo"/>
          <p:cNvSpPr/>
          <p:nvPr/>
        </p:nvSpPr>
        <p:spPr>
          <a:xfrm>
            <a:off x="4434644" y="1391920"/>
            <a:ext cx="1066800" cy="1244992"/>
          </a:xfrm>
          <a:prstGeom prst="downArrow">
            <a:avLst/>
          </a:prstGeom>
          <a:solidFill>
            <a:srgbClr val="FF33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" name="5 Rectángulo redondeado"/>
          <p:cNvSpPr/>
          <p:nvPr/>
        </p:nvSpPr>
        <p:spPr>
          <a:xfrm>
            <a:off x="3275856" y="2636912"/>
            <a:ext cx="3384376" cy="1368152"/>
          </a:xfrm>
          <a:prstGeom prst="roundRect">
            <a:avLst/>
          </a:prstGeom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latin typeface="Comic Sans MS" pitchFamily="66" charset="0"/>
              </a:rPr>
              <a:t>Migrants and their families with access to information about their rights and consular services</a:t>
            </a:r>
          </a:p>
        </p:txBody>
      </p:sp>
      <p:sp>
        <p:nvSpPr>
          <p:cNvPr id="9" name="8 Elipse"/>
          <p:cNvSpPr/>
          <p:nvPr/>
        </p:nvSpPr>
        <p:spPr>
          <a:xfrm>
            <a:off x="4860032" y="4725144"/>
            <a:ext cx="3888432" cy="1944216"/>
          </a:xfrm>
          <a:prstGeom prst="ellipse">
            <a:avLst/>
          </a:prstGeom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latin typeface="Comic Sans MS" pitchFamily="66" charset="0"/>
              </a:rPr>
              <a:t>Developing and disseminating </a:t>
            </a:r>
            <a:r>
              <a:rPr lang="en-GB" b="1" dirty="0" smtClean="0">
                <a:latin typeface="Comic Sans MS" pitchFamily="66" charset="0"/>
              </a:rPr>
              <a:t>informative materials about </a:t>
            </a:r>
            <a:r>
              <a:rPr lang="en-GB" b="1" dirty="0">
                <a:latin typeface="Comic Sans MS" pitchFamily="66" charset="0"/>
              </a:rPr>
              <a:t>immigration and consular procedures in communities of origin</a:t>
            </a:r>
            <a:endParaRPr lang="en-GB" dirty="0">
              <a:latin typeface="Comic Sans MS" pitchFamily="66" charset="0"/>
            </a:endParaRPr>
          </a:p>
        </p:txBody>
      </p:sp>
      <p:cxnSp>
        <p:nvCxnSpPr>
          <p:cNvPr id="11" name="10 Conector angular"/>
          <p:cNvCxnSpPr/>
          <p:nvPr/>
        </p:nvCxnSpPr>
        <p:spPr>
          <a:xfrm rot="16200000" flipH="1">
            <a:off x="6480212" y="3825043"/>
            <a:ext cx="1080121" cy="720080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3" name="12 Forma"/>
          <p:cNvCxnSpPr>
            <a:stCxn id="6" idx="1"/>
          </p:cNvCxnSpPr>
          <p:nvPr/>
        </p:nvCxnSpPr>
        <p:spPr>
          <a:xfrm rot="10800000" flipV="1">
            <a:off x="2555776" y="3320988"/>
            <a:ext cx="720080" cy="1260140"/>
          </a:xfrm>
          <a:prstGeom prst="bentConnector2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238389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quarter" idx="13"/>
          </p:nvPr>
        </p:nvSpPr>
        <p:spPr>
          <a:xfrm>
            <a:off x="455613" y="1320800"/>
            <a:ext cx="8226425" cy="5120640"/>
          </a:xfrm>
        </p:spPr>
        <p:txBody>
          <a:bodyPr>
            <a:normAutofit lnSpcReduction="10000"/>
          </a:bodyPr>
          <a:lstStyle/>
          <a:p>
            <a:pPr algn="just">
              <a:buFont typeface="Wingdings" pitchFamily="2" charset="2"/>
              <a:buChar char="Ø"/>
            </a:pPr>
            <a:r>
              <a:rPr lang="en-GB" sz="2400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 change in how consular protection is viewed; from a restricted and traditional view to a more modern view, considering the new needs of migrant populations;</a:t>
            </a:r>
          </a:p>
          <a:p>
            <a:pPr marL="0" indent="0" algn="just">
              <a:buNone/>
            </a:pPr>
            <a:endParaRPr lang="en-GB" sz="2400" i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en-GB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</a:t>
            </a:r>
            <a:r>
              <a:rPr lang="en-GB" sz="2400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onsular management processes have been restructured to be</a:t>
            </a:r>
            <a:r>
              <a:rPr lang="en-GB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more efficient and timely, and information has been disseminated about the services that are provided; </a:t>
            </a:r>
          </a:p>
          <a:p>
            <a:pPr marL="0" indent="0" algn="just">
              <a:buNone/>
            </a:pPr>
            <a:endParaRPr lang="en-GB" sz="2400" i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en-GB" sz="2400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The range of consular services has been expanded: civil registration certificate, criminal record, replacement of driver’s licence, migration movements, which contributes to regularization and more employment options.</a:t>
            </a:r>
          </a:p>
          <a:p>
            <a:pPr algn="just">
              <a:buFont typeface="Wingdings" pitchFamily="2" charset="2"/>
              <a:buChar char="Ø"/>
            </a:pPr>
            <a:endParaRPr lang="en-GB" i="1" dirty="0" smtClean="0"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Ø"/>
            </a:pPr>
            <a:endParaRPr lang="en-GB" i="1" dirty="0" smtClean="0"/>
          </a:p>
          <a:p>
            <a:endParaRPr lang="en-GB" i="1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31930" y="138890"/>
            <a:ext cx="4822952" cy="802640"/>
          </a:xfrm>
        </p:spPr>
        <p:txBody>
          <a:bodyPr>
            <a:noAutofit/>
          </a:bodyPr>
          <a:lstStyle/>
          <a:p>
            <a:pPr algn="ctr"/>
            <a:r>
              <a:rPr lang="en-GB" sz="4000" b="1" i="1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Results</a:t>
            </a:r>
            <a:r>
              <a:rPr lang="en-GB" sz="4000" b="1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br>
              <a:rPr lang="en-GB" sz="4000" b="1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</a:br>
            <a:endParaRPr lang="en-GB" sz="4000" dirty="0">
              <a:solidFill>
                <a:schemeClr val="accent4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65245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quarter" idx="13"/>
          </p:nvPr>
        </p:nvSpPr>
        <p:spPr>
          <a:xfrm>
            <a:off x="243840" y="985520"/>
            <a:ext cx="8656319" cy="5638800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en-GB" sz="2400" b="1" i="1" dirty="0" smtClean="0">
                <a:latin typeface="Arial" pitchFamily="34" charset="0"/>
                <a:cs typeface="Arial" pitchFamily="34" charset="0"/>
              </a:rPr>
              <a:t>Implementing the Consular Registration Card for Nicaraguans in Spain, April 2013;</a:t>
            </a:r>
          </a:p>
          <a:p>
            <a:pPr algn="just">
              <a:buFont typeface="Wingdings" pitchFamily="2" charset="2"/>
              <a:buChar char="Ø"/>
            </a:pPr>
            <a:endParaRPr lang="en-GB" sz="2400" b="1" i="1" dirty="0" smtClean="0"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en-GB" sz="2400" b="1" i="1" dirty="0" smtClean="0">
                <a:latin typeface="Arial" pitchFamily="34" charset="0"/>
                <a:cs typeface="Arial" pitchFamily="34" charset="0"/>
              </a:rPr>
              <a:t>Migrants have access to information about their rights and about the procedures implemented by consular authorities to enable migrants to exercise their </a:t>
            </a:r>
            <a:r>
              <a:rPr lang="en-GB" sz="2400" b="1" dirty="0" smtClean="0">
                <a:latin typeface="Arial" pitchFamily="34" charset="0"/>
                <a:cs typeface="Arial" pitchFamily="34" charset="0"/>
              </a:rPr>
              <a:t>rights</a:t>
            </a:r>
            <a:r>
              <a:rPr lang="en-GB" sz="2400" b="1" dirty="0">
                <a:latin typeface="Arial" pitchFamily="34" charset="0"/>
                <a:cs typeface="Arial" pitchFamily="34" charset="0"/>
              </a:rPr>
              <a:t>;</a:t>
            </a:r>
            <a:endParaRPr lang="en-GB" sz="2400" b="1" i="1" dirty="0" smtClean="0">
              <a:latin typeface="Arial" pitchFamily="34" charset="0"/>
              <a:cs typeface="Arial" pitchFamily="34" charset="0"/>
            </a:endParaRPr>
          </a:p>
          <a:p>
            <a:pPr marL="0" indent="0" algn="just">
              <a:buNone/>
            </a:pPr>
            <a:endParaRPr lang="en-GB" sz="2400" b="1" i="1" dirty="0" smtClean="0"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en-GB" sz="2400" b="1" i="1" dirty="0" smtClean="0">
                <a:latin typeface="Arial" pitchFamily="34" charset="0"/>
                <a:cs typeface="Arial" pitchFamily="34" charset="0"/>
              </a:rPr>
              <a:t>A significant improvement in how </a:t>
            </a:r>
            <a:r>
              <a:rPr lang="en-GB" sz="2400" b="1" dirty="0" smtClean="0">
                <a:latin typeface="Arial" pitchFamily="34" charset="0"/>
                <a:cs typeface="Arial" pitchFamily="34" charset="0"/>
              </a:rPr>
              <a:t>migrant populations </a:t>
            </a:r>
            <a:r>
              <a:rPr lang="en-GB" sz="2400" b="1" i="1" dirty="0" smtClean="0">
                <a:latin typeface="Arial" pitchFamily="34" charset="0"/>
                <a:cs typeface="Arial" pitchFamily="34" charset="0"/>
              </a:rPr>
              <a:t>perceive consular services and assistance; </a:t>
            </a:r>
          </a:p>
          <a:p>
            <a:pPr algn="just">
              <a:buFont typeface="Wingdings" pitchFamily="2" charset="2"/>
              <a:buChar char="Ø"/>
            </a:pPr>
            <a:endParaRPr lang="en-GB" sz="2400" b="1" i="1" dirty="0" smtClean="0"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en-GB" sz="2400" b="1" i="1" dirty="0" smtClean="0">
                <a:latin typeface="Arial" pitchFamily="34" charset="0"/>
                <a:cs typeface="Arial" pitchFamily="34" charset="0"/>
              </a:rPr>
              <a:t>Migrant populations are beginning to recognize their rights related to their irregular migration status.</a:t>
            </a:r>
            <a:endParaRPr lang="en-GB" sz="2400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55040" y="213360"/>
            <a:ext cx="6807200" cy="670560"/>
          </a:xfrm>
        </p:spPr>
        <p:txBody>
          <a:bodyPr>
            <a:noAutofit/>
          </a:bodyPr>
          <a:lstStyle/>
          <a:p>
            <a:pPr algn="ctr"/>
            <a:r>
              <a:rPr lang="en-GB" sz="4000" b="1" i="1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Results</a:t>
            </a:r>
            <a:r>
              <a:rPr lang="en-GB" sz="4000" b="1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br>
              <a:rPr lang="en-GB" sz="4000" b="1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</a:br>
            <a:endParaRPr lang="en-GB" sz="4000" dirty="0">
              <a:solidFill>
                <a:schemeClr val="accent4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60110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quarter" idx="13"/>
          </p:nvPr>
        </p:nvSpPr>
        <p:spPr>
          <a:xfrm>
            <a:off x="203200" y="853440"/>
            <a:ext cx="8717279" cy="5781040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en-GB" sz="2400" dirty="0" smtClean="0">
                <a:latin typeface="Arial" pitchFamily="34" charset="0"/>
                <a:cs typeface="Arial" pitchFamily="34" charset="0"/>
              </a:rPr>
              <a:t>The capacity-building efforts for involved actors (consular officers) have an impact on the effectiveness of consular actions and the sustainability of the project</a:t>
            </a:r>
            <a:r>
              <a:rPr lang="en-GB" sz="2400" dirty="0">
                <a:latin typeface="Arial" pitchFamily="34" charset="0"/>
                <a:cs typeface="Arial" pitchFamily="34" charset="0"/>
              </a:rPr>
              <a:t>;</a:t>
            </a:r>
            <a:endParaRPr lang="en-GB" sz="2400" dirty="0" smtClean="0">
              <a:latin typeface="Arial" pitchFamily="34" charset="0"/>
              <a:cs typeface="Arial" pitchFamily="34" charset="0"/>
            </a:endParaRPr>
          </a:p>
          <a:p>
            <a:pPr marL="0" indent="0" algn="just">
              <a:buNone/>
            </a:pPr>
            <a:endParaRPr lang="en-GB" sz="2400" dirty="0" smtClean="0"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en-GB" sz="2400" dirty="0" smtClean="0">
                <a:latin typeface="Arial" pitchFamily="34" charset="0"/>
                <a:cs typeface="Arial" pitchFamily="34" charset="0"/>
              </a:rPr>
              <a:t>To be able to provide “modern” </a:t>
            </a:r>
            <a:r>
              <a:rPr lang="en-GB" sz="2400" dirty="0" smtClean="0">
                <a:latin typeface="Arial" pitchFamily="34" charset="0"/>
                <a:cs typeface="Arial" pitchFamily="34" charset="0"/>
              </a:rPr>
              <a:t>consular assistance, it is </a:t>
            </a:r>
            <a:r>
              <a:rPr lang="en-GB" sz="2400" dirty="0" smtClean="0">
                <a:latin typeface="Arial" pitchFamily="34" charset="0"/>
                <a:cs typeface="Arial" pitchFamily="34" charset="0"/>
              </a:rPr>
              <a:t>imperative that consular officers are familiarized with national legislation, </a:t>
            </a:r>
            <a:r>
              <a:rPr lang="en-GB" sz="2400" dirty="0" smtClean="0">
                <a:latin typeface="Arial" pitchFamily="34" charset="0"/>
                <a:cs typeface="Arial" pitchFamily="34" charset="0"/>
              </a:rPr>
              <a:t>especia</a:t>
            </a:r>
            <a:r>
              <a:rPr lang="en-GB" sz="2400" dirty="0" smtClean="0">
                <a:latin typeface="Arial" pitchFamily="34" charset="0"/>
                <a:cs typeface="Arial" pitchFamily="34" charset="0"/>
              </a:rPr>
              <a:t>lly labour, migration and health legislation, and keep themselves up to date;</a:t>
            </a:r>
          </a:p>
          <a:p>
            <a:pPr marL="0" indent="0" algn="just">
              <a:buNone/>
            </a:pPr>
            <a:endParaRPr lang="en-GB" sz="2400" dirty="0" smtClean="0"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en-GB" sz="2400" dirty="0" smtClean="0">
                <a:latin typeface="Arial" pitchFamily="34" charset="0"/>
                <a:cs typeface="Arial" pitchFamily="34" charset="0"/>
              </a:rPr>
              <a:t>Continuous contact and consultatio</a:t>
            </a:r>
            <a:r>
              <a:rPr lang="en-GB" sz="2400" dirty="0" smtClean="0">
                <a:latin typeface="Arial" pitchFamily="34" charset="0"/>
                <a:cs typeface="Arial" pitchFamily="34" charset="0"/>
              </a:rPr>
              <a:t>n with various actors in the country of origin has provided input for the development of a creative communication campaign that meets existing information needs.</a:t>
            </a:r>
            <a:endParaRPr lang="en-GB" sz="2400" dirty="0" smtClean="0"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Ø"/>
            </a:pPr>
            <a:endParaRPr lang="en-GB" dirty="0" smtClean="0"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Ø"/>
            </a:pPr>
            <a:endParaRPr lang="en-GB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19446" y="135100"/>
            <a:ext cx="6075680" cy="762000"/>
          </a:xfrm>
        </p:spPr>
        <p:txBody>
          <a:bodyPr>
            <a:noAutofit/>
          </a:bodyPr>
          <a:lstStyle/>
          <a:p>
            <a:pPr algn="ctr"/>
            <a:r>
              <a:rPr lang="en-GB" sz="3600" b="1" i="1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LESSONS LEARNED</a:t>
            </a:r>
            <a:br>
              <a:rPr lang="en-GB" sz="3600" b="1" i="1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</a:br>
            <a:endParaRPr lang="en-GB" sz="3600" i="1" dirty="0">
              <a:solidFill>
                <a:schemeClr val="accent4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65467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quarter" idx="13"/>
          </p:nvPr>
        </p:nvSpPr>
        <p:spPr>
          <a:xfrm>
            <a:off x="3933952" y="365760"/>
            <a:ext cx="4834128" cy="6004560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Ø"/>
            </a:pPr>
            <a:r>
              <a:rPr lang="en-GB" sz="2400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The establishment of spaces for systematic training of consular officers, such as the Virtual Diploma Programme, requires a reasonable amount of time to fulfil its demands.</a:t>
            </a:r>
          </a:p>
          <a:p>
            <a:pPr marL="0" indent="0">
              <a:buNone/>
            </a:pPr>
            <a:endParaRPr lang="en-GB" sz="2400" i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lvl="0">
              <a:buFont typeface="Wingdings" pitchFamily="2" charset="2"/>
              <a:buChar char="Ø"/>
            </a:pPr>
            <a:r>
              <a:rPr lang="en-GB" sz="2400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The Mobile Consulate strategy continues to </a:t>
            </a:r>
            <a:r>
              <a:rPr lang="en-GB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be effective. However, it should be complemented with other strategies, such as potentiating the work of Honorary Consuls and promoting the establishment of strategic alliances. </a:t>
            </a:r>
            <a:endParaRPr lang="en-GB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en-GB" i="1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1600" y="1574800"/>
            <a:ext cx="3413760" cy="1635760"/>
          </a:xfrm>
        </p:spPr>
        <p:txBody>
          <a:bodyPr>
            <a:noAutofit/>
          </a:bodyPr>
          <a:lstStyle/>
          <a:p>
            <a:pPr algn="ctr"/>
            <a:r>
              <a:rPr lang="en-GB" sz="3600" b="1" i="1" dirty="0" smtClean="0">
                <a:solidFill>
                  <a:srgbClr val="FF00FF"/>
                </a:solidFill>
                <a:latin typeface="Arial" pitchFamily="34" charset="0"/>
                <a:cs typeface="Arial" pitchFamily="34" charset="0"/>
              </a:rPr>
              <a:t>LESSONS LEARNED</a:t>
            </a:r>
            <a:br>
              <a:rPr lang="en-GB" sz="3600" b="1" i="1" dirty="0" smtClean="0">
                <a:solidFill>
                  <a:srgbClr val="FF00FF"/>
                </a:solidFill>
                <a:latin typeface="Arial" pitchFamily="34" charset="0"/>
                <a:cs typeface="Arial" pitchFamily="34" charset="0"/>
              </a:rPr>
            </a:b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34897240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2730576" y="2967335"/>
            <a:ext cx="3682854" cy="92333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en-GB" sz="5400" b="1" i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Thank you</a:t>
            </a:r>
            <a:endParaRPr lang="en-GB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3049222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quarter" idx="13"/>
          </p:nvPr>
        </p:nvSpPr>
        <p:spPr>
          <a:xfrm>
            <a:off x="934720" y="1168400"/>
            <a:ext cx="7577455" cy="5273040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q"/>
            </a:pPr>
            <a:r>
              <a:rPr lang="en-GB" sz="2400" b="1" dirty="0">
                <a:solidFill>
                  <a:schemeClr val="bg1"/>
                </a:solidFill>
              </a:rPr>
              <a:t>Migration flows of Nicaraguans to Spain have increased since 2000; </a:t>
            </a:r>
          </a:p>
          <a:p>
            <a:pPr marL="0" indent="0">
              <a:buNone/>
            </a:pPr>
            <a:endParaRPr lang="en-GB" sz="2400" b="1" dirty="0" smtClean="0">
              <a:solidFill>
                <a:schemeClr val="bg1"/>
              </a:solidFill>
            </a:endParaRPr>
          </a:p>
          <a:p>
            <a:pPr>
              <a:buFont typeface="Wingdings" pitchFamily="2" charset="2"/>
              <a:buChar char="q"/>
            </a:pPr>
            <a:r>
              <a:rPr lang="en-GB" sz="2400" b="1" dirty="0">
                <a:solidFill>
                  <a:schemeClr val="bg1"/>
                </a:solidFill>
              </a:rPr>
              <a:t>IOM estimates that approximately 20,000 Nicaraguans are </a:t>
            </a:r>
            <a:r>
              <a:rPr lang="en-GB" sz="2400" b="1" dirty="0" smtClean="0">
                <a:solidFill>
                  <a:schemeClr val="bg1"/>
                </a:solidFill>
              </a:rPr>
              <a:t>in </a:t>
            </a:r>
            <a:r>
              <a:rPr lang="en-GB" sz="2400" b="1" dirty="0">
                <a:solidFill>
                  <a:schemeClr val="bg1"/>
                </a:solidFill>
              </a:rPr>
              <a:t>Spain;</a:t>
            </a:r>
          </a:p>
          <a:p>
            <a:pPr marL="0" indent="0">
              <a:buNone/>
            </a:pPr>
            <a:endParaRPr lang="en-GB" sz="2400" b="1" dirty="0" smtClean="0">
              <a:solidFill>
                <a:schemeClr val="bg1"/>
              </a:solidFill>
            </a:endParaRPr>
          </a:p>
          <a:p>
            <a:pPr>
              <a:buFont typeface="Wingdings" pitchFamily="2" charset="2"/>
              <a:buChar char="q"/>
            </a:pPr>
            <a:r>
              <a:rPr lang="en-GB" sz="2400" b="1" dirty="0">
                <a:solidFill>
                  <a:schemeClr val="bg1"/>
                </a:solidFill>
              </a:rPr>
              <a:t>Data on registration of residency in Spain show 17,455 registered Nicaraguan nationals for the third quarter of 2012; </a:t>
            </a:r>
          </a:p>
          <a:p>
            <a:pPr marL="0" indent="0">
              <a:buNone/>
            </a:pPr>
            <a:endParaRPr lang="en-GB" sz="2400" b="1" dirty="0" smtClean="0">
              <a:solidFill>
                <a:schemeClr val="bg1"/>
              </a:solidFill>
            </a:endParaRPr>
          </a:p>
          <a:p>
            <a:pPr>
              <a:buFont typeface="Wingdings" pitchFamily="2" charset="2"/>
              <a:buChar char="q"/>
            </a:pPr>
            <a:r>
              <a:rPr lang="en-GB" sz="2400" b="1" dirty="0">
                <a:solidFill>
                  <a:schemeClr val="bg1"/>
                </a:solidFill>
              </a:rPr>
              <a:t>Nicaraguan populations in Spain are of fully productive age (5-64 years of age).</a:t>
            </a: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865264" y="168910"/>
            <a:ext cx="7396480" cy="680402"/>
          </a:xfrm>
        </p:spPr>
        <p:txBody>
          <a:bodyPr>
            <a:noAutofit/>
          </a:bodyPr>
          <a:lstStyle/>
          <a:p>
            <a:pPr algn="ctr"/>
            <a:r>
              <a:rPr lang="en-GB" sz="3200" b="1" dirty="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BACKGROUND AND RATIONALE</a:t>
            </a:r>
            <a:endParaRPr lang="en-GB" sz="3200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00154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quarter" idx="13"/>
          </p:nvPr>
        </p:nvSpPr>
        <p:spPr>
          <a:xfrm>
            <a:off x="599440" y="1397000"/>
            <a:ext cx="7933055" cy="481076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q"/>
            </a:pPr>
            <a:r>
              <a:rPr lang="en-GB" sz="2800" b="1" dirty="0">
                <a:solidFill>
                  <a:schemeClr val="bg1"/>
                </a:solidFill>
              </a:rPr>
              <a:t>76% of the migrant populations are female, mainly working in the care sector (salaries of EUR 600-800);</a:t>
            </a:r>
          </a:p>
          <a:p>
            <a:pPr marL="0" indent="0">
              <a:buNone/>
            </a:pPr>
            <a:endParaRPr lang="en-GB" sz="2800" b="1" dirty="0" smtClean="0">
              <a:solidFill>
                <a:schemeClr val="bg1"/>
              </a:solidFill>
            </a:endParaRPr>
          </a:p>
          <a:p>
            <a:pPr>
              <a:buFont typeface="Wingdings" pitchFamily="2" charset="2"/>
              <a:buChar char="q"/>
            </a:pPr>
            <a:r>
              <a:rPr lang="en-GB" sz="2800" b="1" dirty="0">
                <a:solidFill>
                  <a:schemeClr val="bg1"/>
                </a:solidFill>
              </a:rPr>
              <a:t>Prior </a:t>
            </a:r>
            <a:r>
              <a:rPr lang="en-GB" sz="2800" b="1" dirty="0" smtClean="0">
                <a:solidFill>
                  <a:schemeClr val="bg1"/>
                </a:solidFill>
              </a:rPr>
              <a:t>experiences of collaboration between IOM and the Ministry of Foreign Affairs </a:t>
            </a:r>
            <a:r>
              <a:rPr lang="en-GB" sz="2800" b="1" dirty="0" smtClean="0">
                <a:solidFill>
                  <a:schemeClr val="bg1"/>
                </a:solidFill>
              </a:rPr>
              <a:t>have been considered </a:t>
            </a:r>
            <a:r>
              <a:rPr lang="en-GB" sz="2800" b="1" dirty="0">
                <a:solidFill>
                  <a:schemeClr val="bg1"/>
                </a:solidFill>
              </a:rPr>
              <a:t>to be very positive and </a:t>
            </a:r>
            <a:r>
              <a:rPr lang="en-GB" sz="2800" b="1" dirty="0" smtClean="0">
                <a:solidFill>
                  <a:schemeClr val="bg1"/>
                </a:solidFill>
              </a:rPr>
              <a:t>enriching; </a:t>
            </a:r>
            <a:endParaRPr lang="en-GB" sz="2800" b="1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GB" sz="2800" b="1" dirty="0" smtClean="0">
              <a:solidFill>
                <a:schemeClr val="bg1"/>
              </a:solidFill>
            </a:endParaRPr>
          </a:p>
          <a:p>
            <a:pPr>
              <a:buFont typeface="Wingdings" pitchFamily="2" charset="2"/>
              <a:buChar char="q"/>
            </a:pPr>
            <a:r>
              <a:rPr lang="en-GB" sz="2800" b="1" dirty="0">
                <a:solidFill>
                  <a:schemeClr val="bg1"/>
                </a:solidFill>
              </a:rPr>
              <a:t>Availability to develop a joint project.</a:t>
            </a:r>
          </a:p>
          <a:p>
            <a:pPr marL="0" indent="0">
              <a:buNone/>
            </a:pPr>
            <a:endParaRPr lang="en-GB" dirty="0" smtClean="0"/>
          </a:p>
          <a:p>
            <a:endParaRPr lang="en-GB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3418" y="305118"/>
            <a:ext cx="8361680" cy="964882"/>
          </a:xfrm>
        </p:spPr>
        <p:txBody>
          <a:bodyPr>
            <a:noAutofit/>
          </a:bodyPr>
          <a:lstStyle/>
          <a:p>
            <a:pPr algn="ctr"/>
            <a:r>
              <a:rPr lang="en-GB" sz="3600" b="1" dirty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BACKGROUND AND RATIONALE</a:t>
            </a:r>
            <a:endParaRPr lang="en-GB" sz="3600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59692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quarter" idx="13"/>
          </p:nvPr>
        </p:nvSpPr>
        <p:spPr>
          <a:xfrm>
            <a:off x="792480" y="822960"/>
            <a:ext cx="7709535" cy="5943600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q"/>
            </a:pPr>
            <a:r>
              <a:rPr lang="en-GB" sz="2800" b="1" dirty="0">
                <a:solidFill>
                  <a:schemeClr val="bg1"/>
                </a:solidFill>
              </a:rPr>
              <a:t>Factors driving migration to Spain:</a:t>
            </a:r>
          </a:p>
          <a:p>
            <a:pPr lvl="1">
              <a:buFont typeface="Wingdings" pitchFamily="2" charset="2"/>
              <a:buChar char="ü"/>
            </a:pPr>
            <a:r>
              <a:rPr lang="en-GB" sz="2800" dirty="0">
                <a:solidFill>
                  <a:schemeClr val="bg1"/>
                </a:solidFill>
              </a:rPr>
              <a:t>A social conception about Spain built on successful experiences; </a:t>
            </a:r>
          </a:p>
          <a:p>
            <a:pPr lvl="1">
              <a:buFont typeface="Wingdings" pitchFamily="2" charset="2"/>
              <a:buChar char="ü"/>
            </a:pPr>
            <a:r>
              <a:rPr lang="en-GB" sz="2800" dirty="0">
                <a:solidFill>
                  <a:schemeClr val="bg1"/>
                </a:solidFill>
              </a:rPr>
              <a:t>Well established social networks.</a:t>
            </a:r>
          </a:p>
          <a:p>
            <a:pPr marL="457200" lvl="1" indent="0">
              <a:buNone/>
            </a:pPr>
            <a:endParaRPr lang="en-GB" sz="2800" dirty="0" smtClean="0">
              <a:solidFill>
                <a:schemeClr val="bg1"/>
              </a:solidFill>
            </a:endParaRPr>
          </a:p>
          <a:p>
            <a:pPr>
              <a:buFont typeface="Wingdings" pitchFamily="2" charset="2"/>
              <a:buChar char="q"/>
            </a:pPr>
            <a:r>
              <a:rPr lang="en-GB" sz="2800" b="1" dirty="0" smtClean="0">
                <a:solidFill>
                  <a:schemeClr val="bg1"/>
                </a:solidFill>
              </a:rPr>
              <a:t>Limited </a:t>
            </a:r>
            <a:r>
              <a:rPr lang="en-GB" sz="2800" b="1" dirty="0">
                <a:solidFill>
                  <a:schemeClr val="bg1"/>
                </a:solidFill>
              </a:rPr>
              <a:t>information about the crisis in Spain:</a:t>
            </a:r>
          </a:p>
          <a:p>
            <a:pPr lvl="1">
              <a:buFont typeface="Wingdings" pitchFamily="2" charset="2"/>
              <a:buChar char="ü"/>
            </a:pPr>
            <a:r>
              <a:rPr lang="en-GB" sz="2800" dirty="0">
                <a:solidFill>
                  <a:schemeClr val="bg1"/>
                </a:solidFill>
              </a:rPr>
              <a:t>No access to public health care for irregular migrants, except for emergencies; </a:t>
            </a:r>
          </a:p>
          <a:p>
            <a:pPr lvl="1">
              <a:buFont typeface="Wingdings" pitchFamily="2" charset="2"/>
              <a:buChar char="ü"/>
            </a:pPr>
            <a:r>
              <a:rPr lang="en-GB" sz="2800" dirty="0">
                <a:solidFill>
                  <a:schemeClr val="bg1"/>
                </a:solidFill>
              </a:rPr>
              <a:t>In 2012 the Ministry of Labour suspended funds allocated to </a:t>
            </a:r>
            <a:r>
              <a:rPr lang="en-GB" sz="2800" dirty="0" smtClean="0">
                <a:solidFill>
                  <a:schemeClr val="bg1"/>
                </a:solidFill>
              </a:rPr>
              <a:t>the integration</a:t>
            </a:r>
            <a:r>
              <a:rPr lang="en-GB" sz="2800" dirty="0">
                <a:solidFill>
                  <a:schemeClr val="bg1"/>
                </a:solidFill>
              </a:rPr>
              <a:t>, reception and educational reinforcement of migrants.</a:t>
            </a: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90880" y="122238"/>
            <a:ext cx="7995920" cy="761682"/>
          </a:xfrm>
        </p:spPr>
        <p:txBody>
          <a:bodyPr>
            <a:noAutofit/>
          </a:bodyPr>
          <a:lstStyle/>
          <a:p>
            <a:r>
              <a:rPr lang="en-GB" sz="3600" b="1" dirty="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BACKGROUND AND RATIONALE</a:t>
            </a:r>
            <a:endParaRPr lang="en-GB" sz="3600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7720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quarter" idx="13"/>
          </p:nvPr>
        </p:nvSpPr>
        <p:spPr>
          <a:xfrm>
            <a:off x="833120" y="1137920"/>
            <a:ext cx="7628255" cy="4906963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q"/>
            </a:pPr>
            <a:r>
              <a:rPr lang="en-GB" sz="28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Realities faced by the </a:t>
            </a:r>
            <a:r>
              <a:rPr lang="en-GB" sz="2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Consulate:</a:t>
            </a:r>
            <a:endParaRPr lang="en-GB" sz="28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n-GB" sz="28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ü"/>
            </a:pPr>
            <a:r>
              <a:rPr lang="en-GB" sz="28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Complaints by Nicaraguan nationals;</a:t>
            </a:r>
          </a:p>
          <a:p>
            <a:pPr>
              <a:buFont typeface="Wingdings" pitchFamily="2" charset="2"/>
              <a:buChar char="ü"/>
            </a:pPr>
            <a:r>
              <a:rPr lang="en-GB" sz="28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 continuous increase in the demand for consular services;</a:t>
            </a:r>
          </a:p>
          <a:p>
            <a:pPr>
              <a:buFont typeface="Wingdings" pitchFamily="2" charset="2"/>
              <a:buChar char="ü"/>
            </a:pPr>
            <a:r>
              <a:rPr lang="en-GB" sz="28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The increasing migration dynamics – in numbers as well as problems – generate a demand for new services.</a:t>
            </a:r>
          </a:p>
          <a:p>
            <a:pPr marL="0" indent="0" algn="just">
              <a:buNone/>
            </a:pPr>
            <a:endParaRPr lang="en-GB" sz="28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marL="0" indent="0" algn="just">
              <a:buNone/>
            </a:pPr>
            <a:r>
              <a:rPr lang="en-GB" sz="2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“The </a:t>
            </a:r>
            <a:r>
              <a:rPr lang="en-GB" sz="28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number of migrants in Spain has exceeded the capacity of the Diplomatic Mission to provide assistance…”</a:t>
            </a:r>
          </a:p>
          <a:p>
            <a:pPr marL="0" indent="0" algn="just">
              <a:buNone/>
            </a:pPr>
            <a:endParaRPr lang="en-GB" sz="2000" dirty="0" smtClean="0">
              <a:latin typeface="Arial" pitchFamily="34" charset="0"/>
              <a:cs typeface="Arial" pitchFamily="34" charset="0"/>
            </a:endParaRPr>
          </a:p>
          <a:p>
            <a:pPr marL="0" indent="0" algn="just">
              <a:buNone/>
            </a:pPr>
            <a:endParaRPr lang="en-GB" sz="2000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35280" y="182880"/>
            <a:ext cx="8331200" cy="843280"/>
          </a:xfrm>
        </p:spPr>
        <p:txBody>
          <a:bodyPr>
            <a:normAutofit fontScale="90000"/>
          </a:bodyPr>
          <a:lstStyle/>
          <a:p>
            <a:pPr algn="ctr"/>
            <a:r>
              <a:rPr lang="en-GB" sz="4000" b="1" dirty="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BACKGROUND AND RATIONALE</a:t>
            </a:r>
            <a:r>
              <a:rPr lang="en-GB" b="1" dirty="0" smtClean="0">
                <a:solidFill>
                  <a:srgbClr val="FF00FF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GB" b="1" dirty="0" smtClean="0">
                <a:solidFill>
                  <a:srgbClr val="FF00FF"/>
                </a:solidFill>
                <a:latin typeface="Arial" pitchFamily="34" charset="0"/>
                <a:cs typeface="Arial" pitchFamily="34" charset="0"/>
              </a:rPr>
            </a:b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8317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quarter" idx="13"/>
          </p:nvPr>
        </p:nvSpPr>
        <p:spPr>
          <a:xfrm>
            <a:off x="965200" y="508000"/>
            <a:ext cx="6876415" cy="5516563"/>
          </a:xfrm>
        </p:spPr>
        <p:txBody>
          <a:bodyPr/>
          <a:lstStyle/>
          <a:p>
            <a:pPr marL="0" indent="0" algn="ctr">
              <a:buNone/>
            </a:pPr>
            <a:r>
              <a:rPr lang="es-NI" sz="36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Project </a:t>
            </a:r>
          </a:p>
          <a:p>
            <a:pPr marL="0" indent="0" algn="ctr">
              <a:buNone/>
            </a:pPr>
            <a:r>
              <a:rPr lang="es-NI" sz="40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“PROTECTION OF THE RIGHTS OF NICARAGUAN NATIONALS IN SPAIN” </a:t>
            </a:r>
            <a:endParaRPr lang="es-NI" sz="36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marL="0" indent="0" algn="ctr">
              <a:buNone/>
            </a:pPr>
            <a:r>
              <a:rPr lang="es-NI" sz="36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  </a:t>
            </a:r>
            <a:r>
              <a:rPr lang="es-NI" sz="20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October 2012 – January 2014</a:t>
            </a:r>
          </a:p>
          <a:p>
            <a:pPr marL="0" indent="0" algn="ctr">
              <a:buNone/>
            </a:pPr>
            <a:r>
              <a:rPr lang="es-NI" sz="20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  IOM Development Fund</a:t>
            </a:r>
          </a:p>
          <a:p>
            <a:pPr algn="ctr"/>
            <a:endParaRPr lang="es-NI" b="1" dirty="0"/>
          </a:p>
        </p:txBody>
      </p:sp>
    </p:spTree>
    <p:extLst>
      <p:ext uri="{BB962C8B-B14F-4D97-AF65-F5344CB8AC3E}">
        <p14:creationId xmlns:p14="http://schemas.microsoft.com/office/powerpoint/2010/main" val="12475873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quarter" idx="13"/>
          </p:nvPr>
        </p:nvSpPr>
        <p:spPr>
          <a:xfrm>
            <a:off x="955456" y="1313330"/>
            <a:ext cx="7421754" cy="4835843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GB" sz="28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Nicaraguan migrants in Spain;</a:t>
            </a:r>
          </a:p>
          <a:p>
            <a:pPr>
              <a:buFont typeface="Wingdings" pitchFamily="2" charset="2"/>
              <a:buChar char="Ø"/>
            </a:pPr>
            <a:endParaRPr lang="en-GB" sz="28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en-GB" sz="28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Consulate of Nicaragua in Spain;</a:t>
            </a:r>
          </a:p>
          <a:p>
            <a:pPr>
              <a:buFont typeface="Wingdings" pitchFamily="2" charset="2"/>
              <a:buChar char="Ø"/>
            </a:pPr>
            <a:endParaRPr lang="en-GB" sz="28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en-GB" sz="28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General Consular Directorate;</a:t>
            </a:r>
          </a:p>
          <a:p>
            <a:pPr>
              <a:buFont typeface="Wingdings" pitchFamily="2" charset="2"/>
              <a:buChar char="Ø"/>
            </a:pPr>
            <a:endParaRPr lang="en-GB" sz="28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en-GB" sz="28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Populations from communities of origin: </a:t>
            </a:r>
            <a:r>
              <a:rPr lang="en-GB" sz="28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Ocotal</a:t>
            </a:r>
            <a:r>
              <a:rPr lang="en-GB" sz="28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GB" sz="28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Somoto</a:t>
            </a:r>
            <a:r>
              <a:rPr lang="en-GB" sz="28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and Chinandega. </a:t>
            </a:r>
          </a:p>
          <a:p>
            <a:endParaRPr lang="en-GB" i="1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249680" y="203200"/>
            <a:ext cx="6896735" cy="975360"/>
          </a:xfrm>
        </p:spPr>
        <p:txBody>
          <a:bodyPr>
            <a:normAutofit fontScale="90000"/>
          </a:bodyPr>
          <a:lstStyle/>
          <a:p>
            <a:pPr algn="ctr"/>
            <a:r>
              <a:rPr lang="en-GB" sz="4000" b="1" i="1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BENEFICIARIES  </a:t>
            </a:r>
            <a:br>
              <a:rPr lang="en-GB" sz="4000" b="1" i="1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en-GB" sz="4000" i="1" dirty="0" smtClean="0"/>
              <a:t/>
            </a:r>
            <a:br>
              <a:rPr lang="en-GB" sz="4000" i="1" dirty="0" smtClean="0"/>
            </a:br>
            <a:r>
              <a:rPr lang="en-GB" sz="4000" b="1" i="1" dirty="0" smtClean="0">
                <a:solidFill>
                  <a:srgbClr val="FF00FF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GB" sz="4000" b="1" i="1" dirty="0" smtClean="0">
                <a:solidFill>
                  <a:srgbClr val="FF00FF"/>
                </a:solidFill>
                <a:latin typeface="Arial" pitchFamily="34" charset="0"/>
                <a:cs typeface="Arial" pitchFamily="34" charset="0"/>
              </a:rPr>
            </a:br>
            <a:r>
              <a:rPr lang="en-GB" sz="4000" b="1" i="1" dirty="0" smtClean="0">
                <a:solidFill>
                  <a:srgbClr val="FF00FF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GB" sz="4000" b="1" i="1" dirty="0" smtClean="0">
                <a:solidFill>
                  <a:srgbClr val="FF00FF"/>
                </a:solidFill>
                <a:latin typeface="Arial" pitchFamily="34" charset="0"/>
                <a:cs typeface="Arial" pitchFamily="34" charset="0"/>
              </a:rPr>
            </a:br>
            <a:r>
              <a:rPr lang="en-GB" sz="4000" b="1" i="1" dirty="0" smtClean="0">
                <a:solidFill>
                  <a:srgbClr val="FF00FF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GB" sz="4000" b="1" i="1" dirty="0" smtClean="0">
                <a:solidFill>
                  <a:srgbClr val="FF00FF"/>
                </a:solidFill>
                <a:latin typeface="Arial" pitchFamily="34" charset="0"/>
                <a:cs typeface="Arial" pitchFamily="34" charset="0"/>
              </a:rPr>
            </a:br>
            <a:endParaRPr lang="en-GB" sz="4000" i="1" dirty="0"/>
          </a:p>
        </p:txBody>
      </p:sp>
    </p:spTree>
    <p:extLst>
      <p:ext uri="{BB962C8B-B14F-4D97-AF65-F5344CB8AC3E}">
        <p14:creationId xmlns:p14="http://schemas.microsoft.com/office/powerpoint/2010/main" val="20944415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7" name="Rectangle 3"/>
          <p:cNvSpPr>
            <a:spLocks noGrp="1" noChangeArrowheads="1"/>
          </p:cNvSpPr>
          <p:nvPr>
            <p:ph sz="quarter" idx="13"/>
          </p:nvPr>
        </p:nvSpPr>
        <p:spPr>
          <a:xfrm>
            <a:off x="394653" y="1219199"/>
            <a:ext cx="8226425" cy="5306117"/>
          </a:xfrm>
        </p:spPr>
        <p:txBody>
          <a:bodyPr>
            <a:noAutofit/>
          </a:bodyPr>
          <a:lstStyle/>
          <a:p>
            <a:pPr marL="0" lvl="0" indent="0" algn="just" fontAlgn="base">
              <a:spcAft>
                <a:spcPct val="0"/>
              </a:spcAft>
              <a:buClr>
                <a:srgbClr val="000000"/>
              </a:buClr>
              <a:buNone/>
            </a:pPr>
            <a:r>
              <a:rPr lang="en-GB" sz="2800" b="1" kern="0" dirty="0">
                <a:latin typeface="Arial" pitchFamily="34" charset="0"/>
                <a:cs typeface="Arial" pitchFamily="34" charset="0"/>
              </a:rPr>
              <a:t>To help strengthen </a:t>
            </a:r>
            <a:r>
              <a:rPr lang="en-GB" sz="2800" b="1" kern="0" dirty="0" smtClean="0">
                <a:latin typeface="Arial" pitchFamily="34" charset="0"/>
                <a:cs typeface="Arial" pitchFamily="34" charset="0"/>
              </a:rPr>
              <a:t>the protection </a:t>
            </a:r>
            <a:r>
              <a:rPr lang="en-GB" sz="2800" b="1" kern="0" dirty="0">
                <a:latin typeface="Arial" pitchFamily="34" charset="0"/>
                <a:cs typeface="Arial" pitchFamily="34" charset="0"/>
              </a:rPr>
              <a:t>of the rights of Nicaraguan migrants in Spain. </a:t>
            </a:r>
            <a:endParaRPr lang="en-GB" sz="2800" b="1" kern="0" dirty="0" smtClean="0">
              <a:latin typeface="Arial" pitchFamily="34" charset="0"/>
              <a:cs typeface="Arial" pitchFamily="34" charset="0"/>
            </a:endParaRPr>
          </a:p>
          <a:p>
            <a:pPr marL="0" lvl="0" indent="0" algn="just" fontAlgn="base">
              <a:spcAft>
                <a:spcPct val="0"/>
              </a:spcAft>
              <a:buClr>
                <a:srgbClr val="000000"/>
              </a:buClr>
              <a:buNone/>
            </a:pPr>
            <a:endParaRPr lang="en-GB" sz="2800" b="1" kern="0" dirty="0">
              <a:latin typeface="Arial" pitchFamily="34" charset="0"/>
              <a:cs typeface="Arial" pitchFamily="34" charset="0"/>
            </a:endParaRPr>
          </a:p>
          <a:p>
            <a:pPr marL="0" lvl="0" indent="0" algn="ctr" fontAlgn="base">
              <a:spcAft>
                <a:spcPct val="0"/>
              </a:spcAft>
              <a:buClr>
                <a:srgbClr val="000000"/>
              </a:buClr>
              <a:buNone/>
            </a:pPr>
            <a:r>
              <a:rPr lang="en-GB" sz="2800" b="1" i="0" kern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How was it achieved</a:t>
            </a:r>
            <a:r>
              <a:rPr lang="en-GB" sz="2800" b="1" i="0" kern="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?</a:t>
            </a:r>
            <a:r>
              <a:rPr lang="en-GB" sz="2800" i="0" kern="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endParaRPr lang="en-GB" sz="2800" i="0" kern="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marL="514350" lvl="0" indent="-514350" algn="just" fontAlgn="base">
              <a:lnSpc>
                <a:spcPct val="120000"/>
              </a:lnSpc>
              <a:spcAft>
                <a:spcPct val="0"/>
              </a:spcAft>
              <a:buClr>
                <a:srgbClr val="000000"/>
              </a:buClr>
              <a:buFont typeface="+mj-lt"/>
              <a:buAutoNum type="arabicPeriod"/>
            </a:pPr>
            <a:r>
              <a:rPr lang="en-GB" sz="2800" kern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Strengthening the capacities of consular officers. </a:t>
            </a:r>
          </a:p>
          <a:p>
            <a:pPr marL="0" lvl="0" indent="0" algn="just" fontAlgn="base">
              <a:lnSpc>
                <a:spcPct val="120000"/>
              </a:lnSpc>
              <a:spcAft>
                <a:spcPct val="0"/>
              </a:spcAft>
              <a:buClr>
                <a:srgbClr val="000000"/>
              </a:buClr>
              <a:buNone/>
            </a:pPr>
            <a:endParaRPr lang="en-GB" sz="2800" kern="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marL="514350" lvl="0" indent="-514350" algn="just" fontAlgn="base">
              <a:lnSpc>
                <a:spcPct val="120000"/>
              </a:lnSpc>
              <a:spcAft>
                <a:spcPct val="0"/>
              </a:spcAft>
              <a:buClr>
                <a:srgbClr val="000000"/>
              </a:buClr>
              <a:buFont typeface="+mj-lt"/>
              <a:buAutoNum type="arabicPeriod"/>
            </a:pPr>
            <a:r>
              <a:rPr lang="en-GB" sz="2800" kern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Promoting the knowledge of migrants about their rights and </a:t>
            </a:r>
            <a:r>
              <a:rPr lang="en-GB" sz="2800" kern="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the</a:t>
            </a:r>
            <a:r>
              <a:rPr lang="en-GB" sz="2800" kern="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GB" sz="2800" kern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procedures </a:t>
            </a:r>
            <a:r>
              <a:rPr lang="en-GB" sz="2800" kern="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that </a:t>
            </a:r>
            <a:r>
              <a:rPr lang="en-GB" sz="2800" kern="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enable them to </a:t>
            </a:r>
            <a:r>
              <a:rPr lang="en-GB" sz="2800" kern="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exercise </a:t>
            </a:r>
            <a:r>
              <a:rPr lang="en-GB" sz="2800" kern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their rights.</a:t>
            </a:r>
            <a:endParaRPr lang="en-GB" sz="2800" b="1" i="0" kern="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n-GB" sz="2800" b="1" dirty="0" smtClean="0">
              <a:solidFill>
                <a:srgbClr val="FF00FF"/>
              </a:solidFill>
              <a:latin typeface="Arial" pitchFamily="34" charset="0"/>
              <a:cs typeface="Arial" pitchFamily="34" charset="0"/>
            </a:endParaRPr>
          </a:p>
          <a:p>
            <a:endParaRPr lang="en-GB" sz="2800" i="1" dirty="0"/>
          </a:p>
        </p:txBody>
      </p:sp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>
          <a:xfrm>
            <a:off x="426721" y="457200"/>
            <a:ext cx="8255318" cy="579120"/>
          </a:xfrm>
        </p:spPr>
        <p:txBody>
          <a:bodyPr>
            <a:noAutofit/>
          </a:bodyPr>
          <a:lstStyle/>
          <a:p>
            <a:pPr algn="ctr"/>
            <a:r>
              <a:rPr lang="en-GB" sz="3600" b="1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PURPOSE OF THE INITIATIVE</a:t>
            </a:r>
            <a:endParaRPr lang="en-GB" sz="3600" dirty="0">
              <a:solidFill>
                <a:schemeClr val="accent4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518054" y="2312250"/>
            <a:ext cx="4037012" cy="2470282"/>
          </a:xfr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None/>
            </a:pPr>
            <a:r>
              <a:rPr lang="en-GB" sz="2800" b="1" dirty="0"/>
              <a:t>Providing technical tools that help improve the capacity </a:t>
            </a:r>
            <a:r>
              <a:rPr lang="en-GB" sz="2800" b="1" dirty="0" smtClean="0"/>
              <a:t>to provide</a:t>
            </a:r>
            <a:r>
              <a:rPr lang="en-GB" sz="2800" b="1" dirty="0" smtClean="0"/>
              <a:t> </a:t>
            </a:r>
            <a:r>
              <a:rPr lang="en-GB" sz="2800" b="1" dirty="0"/>
              <a:t>assistance to migrants (webpage, </a:t>
            </a:r>
            <a:r>
              <a:rPr lang="en-GB" sz="2800" b="1" dirty="0" smtClean="0"/>
              <a:t>call centre)</a:t>
            </a:r>
            <a:r>
              <a:rPr lang="en-GB" sz="2800" b="1" dirty="0"/>
              <a:t>. 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34560" y="1493080"/>
            <a:ext cx="4135119" cy="4046009"/>
          </a:xfr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marL="0" indent="0">
              <a:buNone/>
            </a:pPr>
            <a:r>
              <a:rPr lang="en-GB" sz="2800" b="1" dirty="0"/>
              <a:t>Expanding the knowledge and capacities of consular officers about the rights of migrants and consular protection (online </a:t>
            </a:r>
            <a:r>
              <a:rPr lang="en-GB" sz="2800" b="1" dirty="0" smtClean="0"/>
              <a:t>training programme, </a:t>
            </a:r>
            <a:r>
              <a:rPr lang="en-GB" sz="2800" b="1" dirty="0"/>
              <a:t>reviewing internal processes to expedite </a:t>
            </a:r>
            <a:r>
              <a:rPr lang="en-GB" sz="2800" b="1" dirty="0" smtClean="0"/>
              <a:t>the service </a:t>
            </a:r>
            <a:r>
              <a:rPr lang="en-GB" sz="2800" b="1" dirty="0"/>
              <a:t>provision).</a:t>
            </a:r>
          </a:p>
          <a:p>
            <a:pPr marL="0" indent="0" algn="just">
              <a:buNone/>
            </a:pPr>
            <a:endParaRPr lang="en-GB" sz="2400" i="1" dirty="0"/>
          </a:p>
        </p:txBody>
      </p:sp>
      <p:sp>
        <p:nvSpPr>
          <p:cNvPr id="2" name="1 CuadroTexto"/>
          <p:cNvSpPr txBox="1"/>
          <p:nvPr/>
        </p:nvSpPr>
        <p:spPr>
          <a:xfrm>
            <a:off x="477520" y="398820"/>
            <a:ext cx="813816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b="1" i="1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Capacity-Building for Consular Officers</a:t>
            </a:r>
            <a:endParaRPr lang="en-GB" sz="3200" dirty="0">
              <a:solidFill>
                <a:schemeClr val="accent4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66477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_Titl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_Text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TM_Titl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TM_Text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2_Titl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2_Text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TM2_Titl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TM2_Text"/>
</p:tagLst>
</file>

<file path=ppt/theme/theme1.xml><?xml version="1.0" encoding="utf-8"?>
<a:theme xmlns:a="http://schemas.openxmlformats.org/drawingml/2006/main" name="ind_4055_slide">
  <a:themeElements>
    <a:clrScheme name="Tema de Office 2">
      <a:dk1>
        <a:srgbClr val="000000"/>
      </a:dk1>
      <a:lt1>
        <a:srgbClr val="99FFFF"/>
      </a:lt1>
      <a:dk2>
        <a:srgbClr val="000000"/>
      </a:dk2>
      <a:lt2>
        <a:srgbClr val="B2B2B2"/>
      </a:lt2>
      <a:accent1>
        <a:srgbClr val="3A6EA6"/>
      </a:accent1>
      <a:accent2>
        <a:srgbClr val="47873D"/>
      </a:accent2>
      <a:accent3>
        <a:srgbClr val="CAFFFF"/>
      </a:accent3>
      <a:accent4>
        <a:srgbClr val="000000"/>
      </a:accent4>
      <a:accent5>
        <a:srgbClr val="AEBAD0"/>
      </a:accent5>
      <a:accent6>
        <a:srgbClr val="3F7A36"/>
      </a:accent6>
      <a:hlink>
        <a:srgbClr val="535087"/>
      </a:hlink>
      <a:folHlink>
        <a:srgbClr val="006B6B"/>
      </a:folHlink>
    </a:clrScheme>
    <a:fontScheme name="Tema de Office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Tema de Office 1">
        <a:dk1>
          <a:srgbClr val="000000"/>
        </a:dk1>
        <a:lt1>
          <a:srgbClr val="99FFFF"/>
        </a:lt1>
        <a:dk2>
          <a:srgbClr val="000000"/>
        </a:dk2>
        <a:lt2>
          <a:srgbClr val="B2B2B2"/>
        </a:lt2>
        <a:accent1>
          <a:srgbClr val="008C8C"/>
        </a:accent1>
        <a:accent2>
          <a:srgbClr val="007A8C"/>
        </a:accent2>
        <a:accent3>
          <a:srgbClr val="CAFFFF"/>
        </a:accent3>
        <a:accent4>
          <a:srgbClr val="000000"/>
        </a:accent4>
        <a:accent5>
          <a:srgbClr val="AAC5C5"/>
        </a:accent5>
        <a:accent6>
          <a:srgbClr val="006E7E"/>
        </a:accent6>
        <a:hlink>
          <a:srgbClr val="007373"/>
        </a:hlink>
        <a:folHlink>
          <a:srgbClr val="006C7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e Office 2">
        <a:dk1>
          <a:srgbClr val="000000"/>
        </a:dk1>
        <a:lt1>
          <a:srgbClr val="99FFFF"/>
        </a:lt1>
        <a:dk2>
          <a:srgbClr val="000000"/>
        </a:dk2>
        <a:lt2>
          <a:srgbClr val="B2B2B2"/>
        </a:lt2>
        <a:accent1>
          <a:srgbClr val="3A6EA6"/>
        </a:accent1>
        <a:accent2>
          <a:srgbClr val="47873D"/>
        </a:accent2>
        <a:accent3>
          <a:srgbClr val="CAFFFF"/>
        </a:accent3>
        <a:accent4>
          <a:srgbClr val="000000"/>
        </a:accent4>
        <a:accent5>
          <a:srgbClr val="AEBAD0"/>
        </a:accent5>
        <a:accent6>
          <a:srgbClr val="3F7A36"/>
        </a:accent6>
        <a:hlink>
          <a:srgbClr val="535087"/>
        </a:hlink>
        <a:folHlink>
          <a:srgbClr val="006B6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e Office 3">
        <a:dk1>
          <a:srgbClr val="000000"/>
        </a:dk1>
        <a:lt1>
          <a:srgbClr val="99FFFF"/>
        </a:lt1>
        <a:dk2>
          <a:srgbClr val="000000"/>
        </a:dk2>
        <a:lt2>
          <a:srgbClr val="B2B2B2"/>
        </a:lt2>
        <a:accent1>
          <a:srgbClr val="8C6838"/>
        </a:accent1>
        <a:accent2>
          <a:srgbClr val="007A7A"/>
        </a:accent2>
        <a:accent3>
          <a:srgbClr val="CAFFFF"/>
        </a:accent3>
        <a:accent4>
          <a:srgbClr val="000000"/>
        </a:accent4>
        <a:accent5>
          <a:srgbClr val="C5B9AE"/>
        </a:accent5>
        <a:accent6>
          <a:srgbClr val="006E6E"/>
        </a:accent6>
        <a:hlink>
          <a:srgbClr val="8C3F43"/>
        </a:hlink>
        <a:folHlink>
          <a:srgbClr val="80396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e Office 4">
        <a:dk1>
          <a:srgbClr val="000000"/>
        </a:dk1>
        <a:lt1>
          <a:srgbClr val="99FFFF"/>
        </a:lt1>
        <a:dk2>
          <a:srgbClr val="000000"/>
        </a:dk2>
        <a:lt2>
          <a:srgbClr val="B2B2B2"/>
        </a:lt2>
        <a:accent1>
          <a:srgbClr val="807D39"/>
        </a:accent1>
        <a:accent2>
          <a:srgbClr val="8C5438"/>
        </a:accent2>
        <a:accent3>
          <a:srgbClr val="CAFFFF"/>
        </a:accent3>
        <a:accent4>
          <a:srgbClr val="000000"/>
        </a:accent4>
        <a:accent5>
          <a:srgbClr val="C0BFAE"/>
        </a:accent5>
        <a:accent6>
          <a:srgbClr val="7E4B32"/>
        </a:accent6>
        <a:hlink>
          <a:srgbClr val="006E6E"/>
        </a:hlink>
        <a:folHlink>
          <a:srgbClr val="674B7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e Office 5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008C8C"/>
        </a:accent1>
        <a:accent2>
          <a:srgbClr val="007A8C"/>
        </a:accent2>
        <a:accent3>
          <a:srgbClr val="FFFFFF"/>
        </a:accent3>
        <a:accent4>
          <a:srgbClr val="000000"/>
        </a:accent4>
        <a:accent5>
          <a:srgbClr val="AAC5C5"/>
        </a:accent5>
        <a:accent6>
          <a:srgbClr val="006E7E"/>
        </a:accent6>
        <a:hlink>
          <a:srgbClr val="007373"/>
        </a:hlink>
        <a:folHlink>
          <a:srgbClr val="006C7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e Office 6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3A6EA6"/>
        </a:accent1>
        <a:accent2>
          <a:srgbClr val="47873D"/>
        </a:accent2>
        <a:accent3>
          <a:srgbClr val="FFFFFF"/>
        </a:accent3>
        <a:accent4>
          <a:srgbClr val="000000"/>
        </a:accent4>
        <a:accent5>
          <a:srgbClr val="AEBAD0"/>
        </a:accent5>
        <a:accent6>
          <a:srgbClr val="3F7A36"/>
        </a:accent6>
        <a:hlink>
          <a:srgbClr val="535087"/>
        </a:hlink>
        <a:folHlink>
          <a:srgbClr val="006B6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e Office 7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8C6838"/>
        </a:accent1>
        <a:accent2>
          <a:srgbClr val="007A7A"/>
        </a:accent2>
        <a:accent3>
          <a:srgbClr val="FFFFFF"/>
        </a:accent3>
        <a:accent4>
          <a:srgbClr val="000000"/>
        </a:accent4>
        <a:accent5>
          <a:srgbClr val="C5B9AE"/>
        </a:accent5>
        <a:accent6>
          <a:srgbClr val="006E6E"/>
        </a:accent6>
        <a:hlink>
          <a:srgbClr val="8C3F43"/>
        </a:hlink>
        <a:folHlink>
          <a:srgbClr val="80396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e Office 8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807D39"/>
        </a:accent1>
        <a:accent2>
          <a:srgbClr val="8C5438"/>
        </a:accent2>
        <a:accent3>
          <a:srgbClr val="FFFFFF"/>
        </a:accent3>
        <a:accent4>
          <a:srgbClr val="000000"/>
        </a:accent4>
        <a:accent5>
          <a:srgbClr val="C0BFAE"/>
        </a:accent5>
        <a:accent6>
          <a:srgbClr val="7E4B32"/>
        </a:accent6>
        <a:hlink>
          <a:srgbClr val="006E6E"/>
        </a:hlink>
        <a:folHlink>
          <a:srgbClr val="674B7D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Default Design">
  <a:themeElements>
    <a:clrScheme name="1_Default Design 2">
      <a:dk1>
        <a:srgbClr val="000000"/>
      </a:dk1>
      <a:lt1>
        <a:srgbClr val="99FFFF"/>
      </a:lt1>
      <a:dk2>
        <a:srgbClr val="000000"/>
      </a:dk2>
      <a:lt2>
        <a:srgbClr val="B2B2B2"/>
      </a:lt2>
      <a:accent1>
        <a:srgbClr val="3A6EA6"/>
      </a:accent1>
      <a:accent2>
        <a:srgbClr val="47873D"/>
      </a:accent2>
      <a:accent3>
        <a:srgbClr val="CAFFFF"/>
      </a:accent3>
      <a:accent4>
        <a:srgbClr val="000000"/>
      </a:accent4>
      <a:accent5>
        <a:srgbClr val="AEBAD0"/>
      </a:accent5>
      <a:accent6>
        <a:srgbClr val="3F7A36"/>
      </a:accent6>
      <a:hlink>
        <a:srgbClr val="535087"/>
      </a:hlink>
      <a:folHlink>
        <a:srgbClr val="006B6B"/>
      </a:folHlink>
    </a:clrScheme>
    <a:fontScheme name="1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Default Design 1">
        <a:dk1>
          <a:srgbClr val="000000"/>
        </a:dk1>
        <a:lt1>
          <a:srgbClr val="99FFFF"/>
        </a:lt1>
        <a:dk2>
          <a:srgbClr val="000000"/>
        </a:dk2>
        <a:lt2>
          <a:srgbClr val="B2B2B2"/>
        </a:lt2>
        <a:accent1>
          <a:srgbClr val="008C8C"/>
        </a:accent1>
        <a:accent2>
          <a:srgbClr val="007A8C"/>
        </a:accent2>
        <a:accent3>
          <a:srgbClr val="CAFFFF"/>
        </a:accent3>
        <a:accent4>
          <a:srgbClr val="000000"/>
        </a:accent4>
        <a:accent5>
          <a:srgbClr val="AAC5C5"/>
        </a:accent5>
        <a:accent6>
          <a:srgbClr val="006E7E"/>
        </a:accent6>
        <a:hlink>
          <a:srgbClr val="007373"/>
        </a:hlink>
        <a:folHlink>
          <a:srgbClr val="006C7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99FFFF"/>
        </a:lt1>
        <a:dk2>
          <a:srgbClr val="000000"/>
        </a:dk2>
        <a:lt2>
          <a:srgbClr val="B2B2B2"/>
        </a:lt2>
        <a:accent1>
          <a:srgbClr val="3A6EA6"/>
        </a:accent1>
        <a:accent2>
          <a:srgbClr val="47873D"/>
        </a:accent2>
        <a:accent3>
          <a:srgbClr val="CAFFFF"/>
        </a:accent3>
        <a:accent4>
          <a:srgbClr val="000000"/>
        </a:accent4>
        <a:accent5>
          <a:srgbClr val="AEBAD0"/>
        </a:accent5>
        <a:accent6>
          <a:srgbClr val="3F7A36"/>
        </a:accent6>
        <a:hlink>
          <a:srgbClr val="535087"/>
        </a:hlink>
        <a:folHlink>
          <a:srgbClr val="006B6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99FFFF"/>
        </a:lt1>
        <a:dk2>
          <a:srgbClr val="000000"/>
        </a:dk2>
        <a:lt2>
          <a:srgbClr val="B2B2B2"/>
        </a:lt2>
        <a:accent1>
          <a:srgbClr val="8C6838"/>
        </a:accent1>
        <a:accent2>
          <a:srgbClr val="007A7A"/>
        </a:accent2>
        <a:accent3>
          <a:srgbClr val="CAFFFF"/>
        </a:accent3>
        <a:accent4>
          <a:srgbClr val="000000"/>
        </a:accent4>
        <a:accent5>
          <a:srgbClr val="C5B9AE"/>
        </a:accent5>
        <a:accent6>
          <a:srgbClr val="006E6E"/>
        </a:accent6>
        <a:hlink>
          <a:srgbClr val="8C3F43"/>
        </a:hlink>
        <a:folHlink>
          <a:srgbClr val="80396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99FFFF"/>
        </a:lt1>
        <a:dk2>
          <a:srgbClr val="000000"/>
        </a:dk2>
        <a:lt2>
          <a:srgbClr val="B2B2B2"/>
        </a:lt2>
        <a:accent1>
          <a:srgbClr val="807D39"/>
        </a:accent1>
        <a:accent2>
          <a:srgbClr val="8C5438"/>
        </a:accent2>
        <a:accent3>
          <a:srgbClr val="CAFFFF"/>
        </a:accent3>
        <a:accent4>
          <a:srgbClr val="000000"/>
        </a:accent4>
        <a:accent5>
          <a:srgbClr val="C0BFAE"/>
        </a:accent5>
        <a:accent6>
          <a:srgbClr val="7E4B32"/>
        </a:accent6>
        <a:hlink>
          <a:srgbClr val="006E6E"/>
        </a:hlink>
        <a:folHlink>
          <a:srgbClr val="674B7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008C8C"/>
        </a:accent1>
        <a:accent2>
          <a:srgbClr val="007A8C"/>
        </a:accent2>
        <a:accent3>
          <a:srgbClr val="FFFFFF"/>
        </a:accent3>
        <a:accent4>
          <a:srgbClr val="000000"/>
        </a:accent4>
        <a:accent5>
          <a:srgbClr val="AAC5C5"/>
        </a:accent5>
        <a:accent6>
          <a:srgbClr val="006E7E"/>
        </a:accent6>
        <a:hlink>
          <a:srgbClr val="007373"/>
        </a:hlink>
        <a:folHlink>
          <a:srgbClr val="006C7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3A6EA6"/>
        </a:accent1>
        <a:accent2>
          <a:srgbClr val="47873D"/>
        </a:accent2>
        <a:accent3>
          <a:srgbClr val="FFFFFF"/>
        </a:accent3>
        <a:accent4>
          <a:srgbClr val="000000"/>
        </a:accent4>
        <a:accent5>
          <a:srgbClr val="AEBAD0"/>
        </a:accent5>
        <a:accent6>
          <a:srgbClr val="3F7A36"/>
        </a:accent6>
        <a:hlink>
          <a:srgbClr val="535087"/>
        </a:hlink>
        <a:folHlink>
          <a:srgbClr val="006B6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8C6838"/>
        </a:accent1>
        <a:accent2>
          <a:srgbClr val="007A7A"/>
        </a:accent2>
        <a:accent3>
          <a:srgbClr val="FFFFFF"/>
        </a:accent3>
        <a:accent4>
          <a:srgbClr val="000000"/>
        </a:accent4>
        <a:accent5>
          <a:srgbClr val="C5B9AE"/>
        </a:accent5>
        <a:accent6>
          <a:srgbClr val="006E6E"/>
        </a:accent6>
        <a:hlink>
          <a:srgbClr val="8C3F43"/>
        </a:hlink>
        <a:folHlink>
          <a:srgbClr val="80396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807D39"/>
        </a:accent1>
        <a:accent2>
          <a:srgbClr val="8C5438"/>
        </a:accent2>
        <a:accent3>
          <a:srgbClr val="FFFFFF"/>
        </a:accent3>
        <a:accent4>
          <a:srgbClr val="000000"/>
        </a:accent4>
        <a:accent5>
          <a:srgbClr val="C0BFAE"/>
        </a:accent5>
        <a:accent6>
          <a:srgbClr val="7E4B32"/>
        </a:accent6>
        <a:hlink>
          <a:srgbClr val="006E6E"/>
        </a:hlink>
        <a:folHlink>
          <a:srgbClr val="674B7D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feria comercial">
  <a:themeElements>
    <a:clrScheme name="feria comercial">
      <a:dk1>
        <a:srgbClr val="3F3F3F"/>
      </a:dk1>
      <a:lt1>
        <a:srgbClr val="FFFFFF"/>
      </a:lt1>
      <a:dk2>
        <a:srgbClr val="7DAFC3"/>
      </a:dk2>
      <a:lt2>
        <a:srgbClr val="E5E4DF"/>
      </a:lt2>
      <a:accent1>
        <a:srgbClr val="7C959A"/>
      </a:accent1>
      <a:accent2>
        <a:srgbClr val="DB8631"/>
      </a:accent2>
      <a:accent3>
        <a:srgbClr val="E3CC5A"/>
      </a:accent3>
      <a:accent4>
        <a:srgbClr val="ACADA8"/>
      </a:accent4>
      <a:accent5>
        <a:srgbClr val="927C61"/>
      </a:accent5>
      <a:accent6>
        <a:srgbClr val="B3B435"/>
      </a:accent6>
      <a:hlink>
        <a:srgbClr val="0079A4"/>
      </a:hlink>
      <a:folHlink>
        <a:srgbClr val="595959"/>
      </a:folHlink>
    </a:clrScheme>
    <a:fontScheme name="feria comercial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宋体"/>
        <a:font script="Hant" typeface="新細明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ＭＳ Ｐゴシック"/>
        <a:font script="Hang" typeface="HY견명조"/>
        <a:font script="Hans" typeface="华文楷体"/>
        <a:font script="Hant" typeface="新細明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feria comercial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300000"/>
              </a:schemeClr>
            </a:gs>
            <a:gs pos="35000">
              <a:schemeClr val="phClr">
                <a:tint val="45000"/>
                <a:satMod val="300000"/>
              </a:schemeClr>
            </a:gs>
            <a:gs pos="69000">
              <a:schemeClr val="phClr">
                <a:tint val="45000"/>
                <a:satMod val="350000"/>
              </a:schemeClr>
            </a:gs>
            <a:gs pos="100000">
              <a:schemeClr val="phClr">
                <a:tint val="60000"/>
                <a:satMod val="350000"/>
              </a:schemeClr>
            </a:gs>
          </a:gsLst>
          <a:path path="circle">
            <a:fillToRect l="50000" t="50000" r="100000" b="100000"/>
          </a:path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38475" cap="flat" cmpd="sng" algn="ctr">
          <a:solidFill>
            <a:schemeClr val="phClr"/>
          </a:solidFill>
          <a:prstDash val="solid"/>
        </a:ln>
        <a:ln w="548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4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55000"/>
              </a:srgbClr>
            </a:outerShdw>
          </a:effectLst>
          <a:scene3d>
            <a:camera prst="orthographicFront">
              <a:rot lat="0" lon="0" rev="0"/>
            </a:camera>
            <a:lightRig rig="brightRoom" dir="tl">
              <a:rot lat="0" lon="0" rev="3600000"/>
            </a:lightRig>
          </a:scene3d>
          <a:sp3d contourW="31750" prstMaterial="flat">
            <a:bevelT w="127000" h="254000" prst="angle"/>
            <a:contourClr>
              <a:schemeClr val="phClr">
                <a:shade val="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20000">
              <a:schemeClr val="phClr">
                <a:tint val="80000"/>
                <a:lumMod val="100000"/>
              </a:schemeClr>
            </a:gs>
            <a:gs pos="100000">
              <a:schemeClr val="phClr">
                <a:tint val="100000"/>
                <a:lumMod val="80000"/>
              </a:schemeClr>
            </a:gs>
          </a:gsLst>
          <a:path path="circle">
            <a:fillToRect l="50000" t="20000" r="100000" b="100000"/>
          </a:path>
        </a:gradFill>
        <a:gradFill rotWithShape="1">
          <a:gsLst>
            <a:gs pos="0">
              <a:schemeClr val="phClr">
                <a:tint val="100000"/>
                <a:lumMod val="100000"/>
              </a:schemeClr>
            </a:gs>
            <a:gs pos="100000">
              <a:schemeClr val="phClr">
                <a:shade val="100000"/>
                <a:lumMod val="60000"/>
              </a:schemeClr>
            </a:gs>
          </a:gsLst>
          <a:path path="circle">
            <a:fillToRect l="50000" t="20000" r="100000" b="10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ind_4055_slide</Template>
  <TotalTime>915</TotalTime>
  <Words>782</Words>
  <Application>Microsoft Macintosh PowerPoint</Application>
  <PresentationFormat>Presentación en pantalla (4:3)</PresentationFormat>
  <Paragraphs>84</Paragraphs>
  <Slides>15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3</vt:i4>
      </vt:variant>
      <vt:variant>
        <vt:lpstr>Títulos de diapositiva</vt:lpstr>
      </vt:variant>
      <vt:variant>
        <vt:i4>15</vt:i4>
      </vt:variant>
    </vt:vector>
  </HeadingPairs>
  <TitlesOfParts>
    <vt:vector size="18" baseType="lpstr">
      <vt:lpstr>ind_4055_slide</vt:lpstr>
      <vt:lpstr>1_Default Design</vt:lpstr>
      <vt:lpstr>feria comercial</vt:lpstr>
      <vt:lpstr>PROTECTION OF THE RIGHTS OF NICARAGUANS IN SPAIN  XIX REGIONAL CONFERENCE ON MIGRATION Nicaragua, June 2014</vt:lpstr>
      <vt:lpstr>BACKGROUND AND RATIONALE</vt:lpstr>
      <vt:lpstr>BACKGROUND AND RATIONALE</vt:lpstr>
      <vt:lpstr>BACKGROUND AND RATIONALE</vt:lpstr>
      <vt:lpstr>BACKGROUND AND RATIONALE </vt:lpstr>
      <vt:lpstr>Presentación de PowerPoint</vt:lpstr>
      <vt:lpstr>BENEFICIARIES       </vt:lpstr>
      <vt:lpstr>PURPOSE OF THE INITIATIVE</vt:lpstr>
      <vt:lpstr>Presentación de PowerPoint</vt:lpstr>
      <vt:lpstr>PROMOTING THE KNOWLEDGE OF MIGRANTS ABOUT THEIR RIGHTS AND THE PROCEDURES THAT ENABLE THEM TO EXERCISE THEIR RIGHTS. </vt:lpstr>
      <vt:lpstr>Results  </vt:lpstr>
      <vt:lpstr>Results  </vt:lpstr>
      <vt:lpstr>LESSONS LEARNED </vt:lpstr>
      <vt:lpstr>LESSONS LEARNED 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Ana Cecilia Solis</dc:creator>
  <cp:lastModifiedBy>Christiane Lehnhoff</cp:lastModifiedBy>
  <cp:revision>91</cp:revision>
  <cp:lastPrinted>2014-06-04T15:38:35Z</cp:lastPrinted>
  <dcterms:created xsi:type="dcterms:W3CDTF">2014-05-13T18:39:00Z</dcterms:created>
  <dcterms:modified xsi:type="dcterms:W3CDTF">2014-06-23T23:44:00Z</dcterms:modified>
</cp:coreProperties>
</file>