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08" r:id="rId3"/>
  </p:sldMasterIdLst>
  <p:notesMasterIdLst>
    <p:notesMasterId r:id="rId19"/>
  </p:notesMasterIdLst>
  <p:sldIdLst>
    <p:sldId id="257" r:id="rId4"/>
    <p:sldId id="277" r:id="rId5"/>
    <p:sldId id="280" r:id="rId6"/>
    <p:sldId id="278" r:id="rId7"/>
    <p:sldId id="260" r:id="rId8"/>
    <p:sldId id="279" r:id="rId9"/>
    <p:sldId id="276" r:id="rId10"/>
    <p:sldId id="259" r:id="rId11"/>
    <p:sldId id="263" r:id="rId12"/>
    <p:sldId id="268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0BD7A8-27DB-49DB-8804-ADE86B9E8F8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51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92C751D-6D4B-4CD7-8F22-72F46264735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40807-DBA4-4483-BFF2-8C420172495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2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EB69E-AB7B-47FF-8551-C77FDBF9CD3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74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NI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F7A08AD-A500-4758-A35E-0A40BA37F8A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8614C-1E37-4079-AEC9-CC34D70C4E2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25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28912-04E6-4541-A951-2190783D9D3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94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0F7EC-999A-486A-B719-2541B62138C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3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D0CCC-7098-4E43-9990-834BF592B4E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59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3FE97-4E43-4D32-9584-34FCBF408CE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70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E95F3-39C8-483D-B017-3B1484D7BEC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74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3934B-7283-437F-993C-628BA55809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3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182F4-3EF2-4FE5-8B5F-77BA8C3C50A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71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7D71A-8817-42D1-8428-6EA6E75FCDE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2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5F401-EA40-40CA-ACB4-C579AF827B6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55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8A55B-CF67-4AAE-9203-B8F5DAB3792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01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7A08AD-A500-4758-A35E-0A40BA37F8A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F08614C-1E37-4079-AEC9-CC34D70C4E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328912-04E6-4541-A951-2190783D9D3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0F7EC-999A-486A-B719-2541B62138C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DD0CCC-7098-4E43-9990-834BF592B4E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3FE97-4E43-4D32-9584-34FCBF408CE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95F3-39C8-483D-B017-3B1484D7BE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61274-8CCE-47F2-B18A-E356CB451D0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606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A3934B-7283-437F-993C-628BA558099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7D71A-8817-42D1-8428-6EA6E75FCDE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F401-EA40-40CA-ACB4-C579AF827B6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A55B-CF67-4AAE-9203-B8F5DAB3792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1D053-87BC-4186-9662-18070C84EEE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6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521E2-171E-48BF-8D42-1B515D3CBE4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F09B9-14E4-41FD-AA2A-564F264AD7F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0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FDA95-4709-401C-8F7E-9E77CAFE85D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3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13F0E-3EB5-48DA-8F45-BED5055BE67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8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A4010-222C-4C62-959A-E35A78D25BB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3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86086D-C080-4F1C-B0EE-6429EC10F51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NI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D2CCEE-0100-4F95-8563-66CEAD0176A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6086D-C080-4F1C-B0EE-6429EC10F51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9760" y="2174240"/>
            <a:ext cx="7955280" cy="38709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NI" sz="4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PROTECCION </a:t>
            </a:r>
            <a:r>
              <a:rPr lang="es-NI" sz="4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LOS DERECHOS DE LOS Y LAS NICARAGÜENSES EN ESPAÑA</a:t>
            </a:r>
            <a:r>
              <a:rPr lang="es-NI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NI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NI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XIX Conferencia Regional sobre </a:t>
            </a:r>
            <a:r>
              <a:rPr lang="es-NI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Migración</a:t>
            </a:r>
            <a:br>
              <a:rPr lang="es-NI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NI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Nicaragua, Junio 2014.</a:t>
            </a:r>
            <a:endParaRPr lang="es-NI" sz="2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088" y="182880"/>
            <a:ext cx="2032000" cy="104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" y="134303"/>
            <a:ext cx="16637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47040" y="162561"/>
            <a:ext cx="8301424" cy="1239519"/>
          </a:xfrm>
        </p:spPr>
        <p:txBody>
          <a:bodyPr>
            <a:noAutofit/>
          </a:bodyPr>
          <a:lstStyle/>
          <a:p>
            <a:pPr algn="ctr"/>
            <a:r>
              <a:rPr lang="es-MX" sz="28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Promoviendo </a:t>
            </a:r>
            <a:r>
              <a:rPr lang="es-MX" sz="28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 conocimiento de los y las migrantes sobre sus derechos y procedimientos para </a:t>
            </a:r>
            <a:r>
              <a:rPr lang="es-MX" sz="28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ejercerlo</a:t>
            </a:r>
            <a:r>
              <a:rPr lang="es-MX" sz="28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s-NI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1594819" y="4581128"/>
            <a:ext cx="2407920" cy="1872208"/>
          </a:xfrm>
          <a:prstGeom prst="ellipse">
            <a:avLst/>
          </a:prstGeom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atin typeface="Comic Sans MS" pitchFamily="66" charset="0"/>
              </a:rPr>
              <a:t>Campaña de información para migrantes en España </a:t>
            </a:r>
            <a:endParaRPr lang="es-MX" sz="2000" b="1" dirty="0">
              <a:latin typeface="Comic Sans MS" pitchFamily="66" charset="0"/>
            </a:endParaRPr>
          </a:p>
        </p:txBody>
      </p:sp>
      <p:sp>
        <p:nvSpPr>
          <p:cNvPr id="5" name="4 Flecha abajo"/>
          <p:cNvSpPr/>
          <p:nvPr/>
        </p:nvSpPr>
        <p:spPr>
          <a:xfrm>
            <a:off x="4434644" y="1391920"/>
            <a:ext cx="1066800" cy="1244992"/>
          </a:xfrm>
          <a:prstGeom prst="downArrow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 redondeado"/>
          <p:cNvSpPr/>
          <p:nvPr/>
        </p:nvSpPr>
        <p:spPr>
          <a:xfrm>
            <a:off x="3275856" y="2636912"/>
            <a:ext cx="3384376" cy="1368152"/>
          </a:xfrm>
          <a:prstGeom prst="roundRect">
            <a:avLst/>
          </a:prstGeom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omic Sans MS" pitchFamily="66" charset="0"/>
              </a:rPr>
              <a:t>Migrantes y sus familias con acceso a información sobre sus derechos y los servicios consulares</a:t>
            </a:r>
            <a:endParaRPr lang="es-MX" b="1" dirty="0">
              <a:latin typeface="Comic Sans MS" pitchFamily="66" charset="0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4860032" y="4725144"/>
            <a:ext cx="3888432" cy="1944216"/>
          </a:xfrm>
          <a:prstGeom prst="ellipse">
            <a:avLst/>
          </a:prstGeom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omic Sans MS" pitchFamily="66" charset="0"/>
              </a:rPr>
              <a:t>Producir y distribuir materiales con información sobre trámites  migratorios y consulares en comunidades de origen </a:t>
            </a:r>
            <a:endParaRPr lang="es-MX" dirty="0">
              <a:latin typeface="Comic Sans MS" pitchFamily="66" charset="0"/>
            </a:endParaRPr>
          </a:p>
        </p:txBody>
      </p:sp>
      <p:cxnSp>
        <p:nvCxnSpPr>
          <p:cNvPr id="11" name="10 Conector angular"/>
          <p:cNvCxnSpPr/>
          <p:nvPr/>
        </p:nvCxnSpPr>
        <p:spPr>
          <a:xfrm rot="16200000" flipH="1">
            <a:off x="6480212" y="3825043"/>
            <a:ext cx="1080121" cy="7200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12 Forma"/>
          <p:cNvCxnSpPr>
            <a:stCxn id="6" idx="1"/>
          </p:cNvCxnSpPr>
          <p:nvPr/>
        </p:nvCxnSpPr>
        <p:spPr>
          <a:xfrm rot="10800000" flipV="1">
            <a:off x="2555776" y="3320988"/>
            <a:ext cx="720080" cy="126014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83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5613" y="1320800"/>
            <a:ext cx="8226425" cy="512064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Promovidos </a:t>
            </a:r>
            <a:r>
              <a:rPr lang="es-NI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cambios en la visión sobre la Protección Consular; visión restringida y tradicional, a una de corte más moderna y de cara a las nuevas necesidades de la población migrante </a:t>
            </a:r>
            <a:endParaRPr lang="es-NI" sz="24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NI" sz="2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Reorganización </a:t>
            </a:r>
            <a:r>
              <a:rPr lang="es-NI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procesos propios de la Gestión </a:t>
            </a: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Consular, hacia la eficiencia y prontitud. Divulgación de los servicios que se ofrecen</a:t>
            </a:r>
          </a:p>
          <a:p>
            <a:pPr marL="0" indent="0" algn="just">
              <a:buNone/>
            </a:pPr>
            <a:endParaRPr lang="es-NI" sz="24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amplia oferta de Servicios Consulares; certificado de registro civil, record de policía, canje de licencias, movimientos migratorios, que contribuyen a regularización y mayores opciones de empleo.</a:t>
            </a:r>
          </a:p>
          <a:p>
            <a:pPr algn="just">
              <a:buFont typeface="Wingdings" pitchFamily="2" charset="2"/>
              <a:buChar char="Ø"/>
            </a:pPr>
            <a:endParaRPr lang="es-NI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s-NI" i="1" dirty="0"/>
          </a:p>
          <a:p>
            <a:endParaRPr lang="es-NI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8488" y="152400"/>
            <a:ext cx="4822952" cy="802640"/>
          </a:xfrm>
        </p:spPr>
        <p:txBody>
          <a:bodyPr>
            <a:noAutofit/>
          </a:bodyPr>
          <a:lstStyle/>
          <a:p>
            <a:pPr algn="ctr"/>
            <a:r>
              <a:rPr lang="es-NI" sz="40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Resultados</a:t>
            </a:r>
            <a:r>
              <a:rPr lang="es-NI" sz="40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s-NI" sz="40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s-NI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52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43840" y="985520"/>
            <a:ext cx="8656319" cy="5638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NI" sz="2400" b="1" i="1" dirty="0">
                <a:latin typeface="Arial" pitchFamily="34" charset="0"/>
                <a:cs typeface="Arial" pitchFamily="34" charset="0"/>
              </a:rPr>
              <a:t>Implementación del Registro y Carné </a:t>
            </a:r>
            <a:r>
              <a:rPr lang="es-NI" sz="2400" b="1" i="1" dirty="0" smtClean="0">
                <a:latin typeface="Arial" pitchFamily="34" charset="0"/>
                <a:cs typeface="Arial" pitchFamily="34" charset="0"/>
              </a:rPr>
              <a:t>Consular </a:t>
            </a:r>
            <a:r>
              <a:rPr lang="es-NI" sz="2400" b="1" i="1" dirty="0">
                <a:latin typeface="Arial" pitchFamily="34" charset="0"/>
                <a:cs typeface="Arial" pitchFamily="34" charset="0"/>
              </a:rPr>
              <a:t>de los nicaragüenses en España.  </a:t>
            </a:r>
            <a:r>
              <a:rPr lang="es-NI" sz="2400" b="1" i="1" dirty="0" smtClean="0">
                <a:latin typeface="Arial" pitchFamily="34" charset="0"/>
                <a:cs typeface="Arial" pitchFamily="34" charset="0"/>
              </a:rPr>
              <a:t>Abril 2013</a:t>
            </a:r>
            <a:endParaRPr lang="es-NI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s-NI" sz="2400" b="1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400" b="1" i="1" dirty="0" smtClean="0">
                <a:latin typeface="Arial" pitchFamily="34" charset="0"/>
                <a:cs typeface="Arial" pitchFamily="34" charset="0"/>
              </a:rPr>
              <a:t>Los y las </a:t>
            </a:r>
            <a:r>
              <a:rPr lang="es-NI" sz="2400" b="1" i="1" dirty="0">
                <a:latin typeface="Arial" pitchFamily="34" charset="0"/>
                <a:cs typeface="Arial" pitchFamily="34" charset="0"/>
              </a:rPr>
              <a:t>migrantes tienen acceso a información sobre sus derechos y los procedimientos que gestionan las autoridades </a:t>
            </a:r>
            <a:r>
              <a:rPr lang="es-NI" sz="2400" b="1" i="1" dirty="0" smtClean="0">
                <a:latin typeface="Arial" pitchFamily="34" charset="0"/>
                <a:cs typeface="Arial" pitchFamily="34" charset="0"/>
              </a:rPr>
              <a:t>consulares para ejercerlos. </a:t>
            </a:r>
          </a:p>
          <a:p>
            <a:pPr marL="0" indent="0" algn="just">
              <a:buNone/>
            </a:pPr>
            <a:endParaRPr lang="es-NI" sz="24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400" b="1" i="1" dirty="0" smtClean="0">
                <a:latin typeface="Arial" pitchFamily="34" charset="0"/>
                <a:cs typeface="Arial" pitchFamily="34" charset="0"/>
              </a:rPr>
              <a:t>Importante mejora en percepción de la población migrante, hacia los servicios y atención consular. </a:t>
            </a:r>
          </a:p>
          <a:p>
            <a:pPr algn="just">
              <a:buFont typeface="Wingdings" pitchFamily="2" charset="2"/>
              <a:buChar char="Ø"/>
            </a:pPr>
            <a:endParaRPr lang="es-NI" sz="24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400" b="1" i="1" dirty="0" smtClean="0">
                <a:latin typeface="Arial" pitchFamily="34" charset="0"/>
                <a:cs typeface="Arial" pitchFamily="34" charset="0"/>
              </a:rPr>
              <a:t>Población migrante inicia el proceso de reconocimiento de derechos que los asisten, sobre la condición irregular en que se encuentran</a:t>
            </a:r>
            <a:endParaRPr lang="es-NI" sz="2400" b="1" i="1" dirty="0">
              <a:latin typeface="Arial" pitchFamily="34" charset="0"/>
              <a:cs typeface="Arial" pitchFamily="34" charset="0"/>
            </a:endParaRPr>
          </a:p>
          <a:p>
            <a:endParaRPr lang="es-NI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55040" y="213360"/>
            <a:ext cx="6807200" cy="670560"/>
          </a:xfrm>
        </p:spPr>
        <p:txBody>
          <a:bodyPr>
            <a:noAutofit/>
          </a:bodyPr>
          <a:lstStyle/>
          <a:p>
            <a:pPr algn="ctr"/>
            <a:r>
              <a:rPr lang="es-NI" sz="40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Resultados</a:t>
            </a:r>
            <a:r>
              <a:rPr lang="es-NI" sz="40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s-NI" sz="40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s-NI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0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03200" y="853440"/>
            <a:ext cx="8717279" cy="578104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NI" sz="2400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NI" sz="2400" dirty="0">
                <a:latin typeface="Arial" pitchFamily="34" charset="0"/>
                <a:cs typeface="Arial" pitchFamily="34" charset="0"/>
              </a:rPr>
              <a:t>acciones de creación y/o fortalecimiento de capacidades de los actores (funcionarios consulares) influyen en la eficiencia de la gestión consular y en la sostenibilidad del proyecto. </a:t>
            </a:r>
            <a:endParaRPr lang="es-NI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NI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400" dirty="0" smtClean="0">
                <a:latin typeface="Arial" pitchFamily="34" charset="0"/>
                <a:cs typeface="Arial" pitchFamily="34" charset="0"/>
              </a:rPr>
              <a:t>Para ejercer una atención consular en su «rol moderno» es imperativo conocer y estar actualizados sobre las leyes domésticas, principalmente en materia laboral, migratoria y de salud</a:t>
            </a:r>
          </a:p>
          <a:p>
            <a:pPr marL="0" indent="0" algn="just">
              <a:buNone/>
            </a:pPr>
            <a:endParaRPr lang="es-NI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400" dirty="0" smtClean="0">
                <a:latin typeface="Arial" pitchFamily="34" charset="0"/>
                <a:cs typeface="Arial" pitchFamily="34" charset="0"/>
              </a:rPr>
              <a:t>El acercamiento y consulta permanente con diferentes actores en el territorio de origen, brindó insumos para la definición de una campaña de comunicación creativa y coherente con las necesidades de información</a:t>
            </a:r>
            <a:endParaRPr lang="es-NI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s-NI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s-NI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1120" y="101600"/>
            <a:ext cx="6075680" cy="762000"/>
          </a:xfrm>
        </p:spPr>
        <p:txBody>
          <a:bodyPr>
            <a:noAutofit/>
          </a:bodyPr>
          <a:lstStyle/>
          <a:p>
            <a:pPr algn="ctr"/>
            <a:r>
              <a:rPr lang="es-NI" sz="36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Lecciones </a:t>
            </a:r>
            <a:r>
              <a:rPr lang="es-NI" sz="36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aprendidas</a:t>
            </a:r>
            <a:r>
              <a:rPr lang="es-NI" sz="36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NI" sz="36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s-NI" sz="3600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933952" y="365760"/>
            <a:ext cx="4834128" cy="600456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creación de espacios de formación sistemática para funcionarios consulares, como el Diplomado Virtual, requieren de asignación de tiempo razonable para el cumplimiento de sus exigencias</a:t>
            </a:r>
          </a:p>
          <a:p>
            <a:pPr marL="0" indent="0" algn="just">
              <a:buNone/>
            </a:pPr>
            <a:endParaRPr lang="es-NI" sz="2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estrategia de Consulados móviles continua probando su efectividad. Sin embargo, la misma debe ser complementada con otras </a:t>
            </a: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como; </a:t>
            </a: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potencializar el trabajo de Cónsules </a:t>
            </a: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Honorarios </a:t>
            </a:r>
            <a:r>
              <a:rPr lang="es-NI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 promoción de alianzas estratégicas</a:t>
            </a:r>
            <a:endParaRPr lang="es-NI" sz="2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s-NI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NI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600" y="1574800"/>
            <a:ext cx="3413760" cy="1635760"/>
          </a:xfrm>
        </p:spPr>
        <p:txBody>
          <a:bodyPr>
            <a:noAutofit/>
          </a:bodyPr>
          <a:lstStyle/>
          <a:p>
            <a:pPr algn="ctr"/>
            <a:r>
              <a:rPr lang="es-NI" sz="3600" b="1" i="1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Lecciones </a:t>
            </a:r>
            <a:r>
              <a:rPr lang="es-NI" sz="36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aprendidas</a:t>
            </a:r>
            <a:r>
              <a:rPr lang="es-NI" sz="3600" b="1" i="1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NI" sz="3600" b="1" i="1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endParaRPr lang="es-NI" sz="3600" dirty="0"/>
          </a:p>
        </p:txBody>
      </p:sp>
    </p:spTree>
    <p:extLst>
      <p:ext uri="{BB962C8B-B14F-4D97-AF65-F5344CB8AC3E}">
        <p14:creationId xmlns:p14="http://schemas.microsoft.com/office/powerpoint/2010/main" val="34897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25094" y="2967335"/>
            <a:ext cx="549381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NI" sz="5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Muchas Gracias</a:t>
            </a:r>
            <a:endParaRPr lang="es-NI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49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34720" y="1168400"/>
            <a:ext cx="7577455" cy="52730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NI" sz="2400" b="1" dirty="0" smtClean="0">
                <a:solidFill>
                  <a:schemeClr val="bg1"/>
                </a:solidFill>
              </a:rPr>
              <a:t>Flujo de nicaragüenses a España se intensifica a partir del 2000</a:t>
            </a:r>
          </a:p>
          <a:p>
            <a:pPr marL="0" indent="0">
              <a:buNone/>
            </a:pPr>
            <a:endParaRPr lang="es-NI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s-NI" sz="2400" b="1" dirty="0" smtClean="0">
                <a:solidFill>
                  <a:schemeClr val="bg1"/>
                </a:solidFill>
              </a:rPr>
              <a:t>OIM estima que en España se encuentran alrededor de 20 mil nicaragüenses</a:t>
            </a:r>
          </a:p>
          <a:p>
            <a:pPr marL="0" indent="0">
              <a:buNone/>
            </a:pPr>
            <a:endParaRPr lang="es-NI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s-NI" sz="2400" b="1" dirty="0" smtClean="0">
                <a:solidFill>
                  <a:schemeClr val="bg1"/>
                </a:solidFill>
              </a:rPr>
              <a:t>Datos de empadronamiento español, indican que para el 3er trimestre 2012, se encontraban registrados 17,455 nicaragüenses</a:t>
            </a:r>
          </a:p>
          <a:p>
            <a:pPr marL="0" indent="0">
              <a:buNone/>
            </a:pPr>
            <a:endParaRPr lang="es-NI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s-NI" sz="2400" b="1" dirty="0" smtClean="0">
                <a:solidFill>
                  <a:schemeClr val="bg1"/>
                </a:solidFill>
              </a:rPr>
              <a:t>La población nicaragüense en España se  encuentra en edades </a:t>
            </a:r>
            <a:r>
              <a:rPr lang="es-NI" sz="2400" b="1" dirty="0">
                <a:solidFill>
                  <a:schemeClr val="bg1"/>
                </a:solidFill>
              </a:rPr>
              <a:t>plenamente </a:t>
            </a:r>
            <a:r>
              <a:rPr lang="es-NI" sz="2400" b="1" dirty="0" smtClean="0">
                <a:solidFill>
                  <a:schemeClr val="bg1"/>
                </a:solidFill>
              </a:rPr>
              <a:t>productiva (rango entre 5 y 64 años edad)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3840" y="168910"/>
            <a:ext cx="7396480" cy="680402"/>
          </a:xfrm>
        </p:spPr>
        <p:txBody>
          <a:bodyPr>
            <a:noAutofit/>
          </a:bodyPr>
          <a:lstStyle/>
          <a:p>
            <a:pPr algn="ctr"/>
            <a:r>
              <a:rPr lang="es-NI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Antecedentes y Justificación</a:t>
            </a:r>
            <a:endParaRPr lang="es-NI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01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99440" y="1397000"/>
            <a:ext cx="7933055" cy="48107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s-NI" sz="2800" b="1" dirty="0">
                <a:solidFill>
                  <a:schemeClr val="bg1"/>
                </a:solidFill>
              </a:rPr>
              <a:t>76% de la población migrante es femenina, empleada principalmente en el sector de cuidados (salarios entre 600 y 800 euros</a:t>
            </a:r>
            <a:r>
              <a:rPr lang="es-NI" sz="2800" b="1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endParaRPr lang="es-NI" sz="28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s-NI" sz="2800" b="1" dirty="0" smtClean="0">
                <a:solidFill>
                  <a:schemeClr val="bg1"/>
                </a:solidFill>
              </a:rPr>
              <a:t>Experiencias anteriores de trabajo entre OIM y Cancillería valoradas como muy positivas y enriquecedoras</a:t>
            </a:r>
          </a:p>
          <a:p>
            <a:pPr marL="0" indent="0">
              <a:buNone/>
            </a:pPr>
            <a:endParaRPr lang="es-NI" sz="28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s-NI" sz="2800" b="1" dirty="0" smtClean="0">
                <a:solidFill>
                  <a:schemeClr val="bg1"/>
                </a:solidFill>
              </a:rPr>
              <a:t>Disponibilidad para formular el proyecto de forma conjunta</a:t>
            </a:r>
          </a:p>
          <a:p>
            <a:pPr>
              <a:buFont typeface="Wingdings" pitchFamily="2" charset="2"/>
              <a:buChar char="q"/>
            </a:pPr>
            <a:endParaRPr lang="es-NI" dirty="0"/>
          </a:p>
          <a:p>
            <a:endParaRPr lang="es-NI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0" y="305118"/>
            <a:ext cx="8361680" cy="964882"/>
          </a:xfrm>
        </p:spPr>
        <p:txBody>
          <a:bodyPr>
            <a:noAutofit/>
          </a:bodyPr>
          <a:lstStyle/>
          <a:p>
            <a:r>
              <a:rPr lang="es-NI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Antecedentes y Justificación</a:t>
            </a:r>
            <a:endParaRPr lang="es-NI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6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792480" y="822960"/>
            <a:ext cx="7709535" cy="5943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NI" sz="2800" b="1" dirty="0" smtClean="0">
                <a:solidFill>
                  <a:schemeClr val="bg1"/>
                </a:solidFill>
              </a:rPr>
              <a:t>Factores que motivan la migración a España:</a:t>
            </a:r>
            <a:endParaRPr lang="es-NI" sz="2800" b="1" dirty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s-NI" sz="2800" dirty="0" smtClean="0">
                <a:solidFill>
                  <a:schemeClr val="bg1"/>
                </a:solidFill>
              </a:rPr>
              <a:t>Imaginario social sobre España, construido a partir de experiencias exitosas</a:t>
            </a:r>
          </a:p>
          <a:p>
            <a:pPr lvl="1">
              <a:buFont typeface="Wingdings" pitchFamily="2" charset="2"/>
              <a:buChar char="ü"/>
            </a:pPr>
            <a:r>
              <a:rPr lang="es-NI" sz="2800" dirty="0" smtClean="0">
                <a:solidFill>
                  <a:schemeClr val="bg1"/>
                </a:solidFill>
              </a:rPr>
              <a:t>Redes sociales bien establecidas</a:t>
            </a:r>
          </a:p>
          <a:p>
            <a:pPr marL="457200" lvl="1" indent="0">
              <a:buNone/>
            </a:pPr>
            <a:endParaRPr lang="es-NI" sz="2800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s-NI" sz="2800" b="1" dirty="0" smtClean="0">
                <a:solidFill>
                  <a:schemeClr val="bg1"/>
                </a:solidFill>
              </a:rPr>
              <a:t>Poca información sobre la crisis en España</a:t>
            </a:r>
          </a:p>
          <a:p>
            <a:pPr lvl="1">
              <a:buFont typeface="Wingdings" pitchFamily="2" charset="2"/>
              <a:buChar char="ü"/>
            </a:pPr>
            <a:r>
              <a:rPr lang="es-NI" sz="2800" dirty="0" smtClean="0">
                <a:solidFill>
                  <a:schemeClr val="bg1"/>
                </a:solidFill>
              </a:rPr>
              <a:t>Retiro de acceso a sanidad pública para migrantes en condición irregular, salvo casos de urgencia</a:t>
            </a:r>
          </a:p>
          <a:p>
            <a:pPr lvl="1">
              <a:buFont typeface="Wingdings" pitchFamily="2" charset="2"/>
              <a:buChar char="ü"/>
            </a:pPr>
            <a:r>
              <a:rPr lang="es-NI" sz="2800" dirty="0" smtClean="0">
                <a:solidFill>
                  <a:schemeClr val="bg1"/>
                </a:solidFill>
              </a:rPr>
              <a:t>2012 Ministerio del Trabajo suspendo fondos destinados a integración, acogida y refuerzo educativo de migrantes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90880" y="122238"/>
            <a:ext cx="7995920" cy="761682"/>
          </a:xfrm>
        </p:spPr>
        <p:txBody>
          <a:bodyPr>
            <a:noAutofit/>
          </a:bodyPr>
          <a:lstStyle/>
          <a:p>
            <a:r>
              <a:rPr lang="es-NI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Antecedentes y Justificación</a:t>
            </a:r>
            <a:endParaRPr lang="es-NI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33120" y="1137920"/>
            <a:ext cx="7628255" cy="49069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s-NI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Realidad que enfrenta el Consulado</a:t>
            </a:r>
          </a:p>
          <a:p>
            <a:pPr marL="0" indent="0" algn="just">
              <a:buNone/>
            </a:pPr>
            <a:endParaRPr lang="es-NI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NI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Quejas de las(os) connacionales</a:t>
            </a:r>
          </a:p>
          <a:p>
            <a:pPr algn="just">
              <a:buFont typeface="Wingdings" pitchFamily="2" charset="2"/>
              <a:buChar char="ü"/>
            </a:pPr>
            <a:r>
              <a:rPr lang="es-NI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Aumento constante en la demanda de Servicios Consulares </a:t>
            </a:r>
          </a:p>
          <a:p>
            <a:pPr algn="just">
              <a:buFont typeface="Wingdings" pitchFamily="2" charset="2"/>
              <a:buChar char="ü"/>
            </a:pPr>
            <a:r>
              <a:rPr lang="es-NI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dinámica </a:t>
            </a:r>
            <a:r>
              <a:rPr lang="es-NI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migratoria en </a:t>
            </a:r>
            <a:r>
              <a:rPr lang="es-NI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aumento, </a:t>
            </a:r>
            <a:r>
              <a:rPr lang="es-NI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tanto en número como en </a:t>
            </a:r>
            <a:r>
              <a:rPr lang="es-NI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problemáticas, genera demanda de nuevos servicios </a:t>
            </a:r>
            <a:endParaRPr lang="es-NI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NI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NI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«Número de migrantes en España ha sobrepasado  la capacidad de atención de la Misión Diplomática…»</a:t>
            </a:r>
            <a:endParaRPr lang="es-NI" sz="28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NI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NI" sz="2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5280" y="182880"/>
            <a:ext cx="8331200" cy="843280"/>
          </a:xfrm>
        </p:spPr>
        <p:txBody>
          <a:bodyPr>
            <a:normAutofit fontScale="90000"/>
          </a:bodyPr>
          <a:lstStyle/>
          <a:p>
            <a:pPr algn="ctr"/>
            <a:r>
              <a:rPr lang="es-NI" sz="40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Antecedentes y Justificación </a:t>
            </a:r>
            <a:r>
              <a:rPr lang="es-NI" b="1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NI" b="1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98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65200" y="508000"/>
            <a:ext cx="6876415" cy="5516563"/>
          </a:xfrm>
        </p:spPr>
        <p:txBody>
          <a:bodyPr/>
          <a:lstStyle/>
          <a:p>
            <a:pPr marL="0" indent="0" algn="ctr">
              <a:buNone/>
            </a:pPr>
            <a:r>
              <a:rPr lang="es-NI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Iniciativa de </a:t>
            </a:r>
            <a:r>
              <a:rPr lang="es-NI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proyecto </a:t>
            </a:r>
            <a:endParaRPr lang="es-NI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NI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NI" sz="4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PROTECCION DE LOS DERECHOS DE LOS Y LAS NICARAGÜENSES EN ESPAÑA” </a:t>
            </a:r>
            <a:endParaRPr lang="es-NI" sz="40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NI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s-NI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Octubre </a:t>
            </a:r>
            <a:r>
              <a:rPr lang="es-NI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2012 </a:t>
            </a:r>
            <a:r>
              <a:rPr lang="es-NI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enero 2014</a:t>
            </a:r>
          </a:p>
          <a:p>
            <a:pPr algn="ctr">
              <a:buNone/>
            </a:pPr>
            <a:r>
              <a:rPr lang="es-NI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Fondos </a:t>
            </a:r>
            <a:r>
              <a:rPr lang="es-NI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para el desarrollo de OIM.</a:t>
            </a:r>
          </a:p>
          <a:p>
            <a:pPr algn="ctr"/>
            <a:endParaRPr lang="es-NI" b="1" dirty="0"/>
          </a:p>
        </p:txBody>
      </p:sp>
    </p:spTree>
    <p:extLst>
      <p:ext uri="{BB962C8B-B14F-4D97-AF65-F5344CB8AC3E}">
        <p14:creationId xmlns:p14="http://schemas.microsoft.com/office/powerpoint/2010/main" val="12475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17600" y="1056640"/>
            <a:ext cx="7028815" cy="483584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NI" sz="28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Migrantes nicaragüenses en España</a:t>
            </a:r>
          </a:p>
          <a:p>
            <a:pPr algn="just"/>
            <a:endParaRPr lang="es-NI" sz="28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8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Consulado de Nicaragua en España</a:t>
            </a:r>
          </a:p>
          <a:p>
            <a:pPr algn="just"/>
            <a:endParaRPr lang="es-NI" sz="28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8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Dirección General Consular</a:t>
            </a:r>
          </a:p>
          <a:p>
            <a:pPr algn="just"/>
            <a:endParaRPr lang="es-NI" sz="28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NI" sz="28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Población de </a:t>
            </a:r>
            <a:r>
              <a:rPr lang="es-NI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comunidades de origen; </a:t>
            </a:r>
            <a:r>
              <a:rPr lang="es-NI" sz="28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Ocotal, Somoto y Chinandega. </a:t>
            </a:r>
          </a:p>
          <a:p>
            <a:endParaRPr lang="es-NI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49680" y="203200"/>
            <a:ext cx="6896735" cy="975360"/>
          </a:xfrm>
        </p:spPr>
        <p:txBody>
          <a:bodyPr>
            <a:normAutofit fontScale="90000"/>
          </a:bodyPr>
          <a:lstStyle/>
          <a:p>
            <a:pPr algn="ctr"/>
            <a:r>
              <a:rPr lang="es-NI" sz="4000" b="1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Beneficiarios </a:t>
            </a:r>
            <a:br>
              <a:rPr lang="es-NI" sz="4000" b="1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NI" sz="4000" i="1" dirty="0"/>
              <a:t/>
            </a:r>
            <a:br>
              <a:rPr lang="es-NI" sz="4000" i="1" dirty="0"/>
            </a:br>
            <a:r>
              <a:rPr lang="es-NI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NI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r>
              <a:rPr lang="es-NI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NI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r>
              <a:rPr lang="es-NI" sz="4000" b="1" i="1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NI" sz="4000" b="1" i="1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endParaRPr lang="es-NI" sz="4000" i="1" dirty="0"/>
          </a:p>
        </p:txBody>
      </p:sp>
    </p:spTree>
    <p:extLst>
      <p:ext uri="{BB962C8B-B14F-4D97-AF65-F5344CB8AC3E}">
        <p14:creationId xmlns:p14="http://schemas.microsoft.com/office/powerpoint/2010/main" val="209444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4653" y="1219200"/>
            <a:ext cx="8226425" cy="4836160"/>
          </a:xfrm>
        </p:spPr>
        <p:txBody>
          <a:bodyPr/>
          <a:lstStyle/>
          <a:p>
            <a:pPr marL="0" indent="0" algn="just">
              <a:buNone/>
            </a:pPr>
            <a:r>
              <a:rPr lang="es-NI" sz="2800" b="1" i="1" dirty="0" smtClean="0">
                <a:latin typeface="Arial" pitchFamily="34" charset="0"/>
                <a:cs typeface="Arial" pitchFamily="34" charset="0"/>
              </a:rPr>
              <a:t>Contribuir </a:t>
            </a:r>
            <a:r>
              <a:rPr lang="es-NI" sz="2800" b="1" i="1" dirty="0">
                <a:latin typeface="Arial" pitchFamily="34" charset="0"/>
                <a:cs typeface="Arial" pitchFamily="34" charset="0"/>
              </a:rPr>
              <a:t>a fortalecer la protección de los derechos de las y los migrantes nicaragüenses en España. </a:t>
            </a:r>
          </a:p>
          <a:p>
            <a:pPr marL="0" indent="0" algn="ctr">
              <a:buNone/>
            </a:pPr>
            <a:r>
              <a:rPr lang="es-NI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¿Cómo se logró?</a:t>
            </a:r>
            <a:r>
              <a:rPr lang="es-MX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Ampliando </a:t>
            </a:r>
            <a:r>
              <a:rPr lang="es-MX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las capacidades de las autoridades consulares.</a:t>
            </a:r>
          </a:p>
          <a:p>
            <a:pPr marL="457200" indent="-457200" algn="just">
              <a:buFont typeface="+mj-lt"/>
              <a:buAutoNum type="arabicPeriod"/>
            </a:pPr>
            <a:endParaRPr lang="es-MX" sz="2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MX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Promoviendo el conocimiento de los y las migrantes sobre sus derechos y procedimientos para </a:t>
            </a:r>
            <a:r>
              <a:rPr lang="es-MX" sz="2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ejercerlos.</a:t>
            </a:r>
            <a:endParaRPr lang="es-MX" sz="2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NI" sz="28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endParaRPr lang="es-NI" sz="2800" i="1" dirty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6721" y="457200"/>
            <a:ext cx="8255318" cy="579120"/>
          </a:xfrm>
        </p:spPr>
        <p:txBody>
          <a:bodyPr>
            <a:noAutofit/>
          </a:bodyPr>
          <a:lstStyle/>
          <a:p>
            <a:pPr algn="ctr"/>
            <a:r>
              <a:rPr lang="es-NI" sz="3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Propósito de la Iniciativa </a:t>
            </a:r>
            <a:endParaRPr lang="es-NI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77520" y="2001520"/>
            <a:ext cx="4037012" cy="334264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es-MX" sz="2800" b="1" i="1" dirty="0"/>
              <a:t>Dotando de </a:t>
            </a:r>
            <a:r>
              <a:rPr lang="es-MX" sz="2800" b="1" i="1" dirty="0" smtClean="0"/>
              <a:t>Herramientas</a:t>
            </a:r>
            <a:endParaRPr lang="es-MX" sz="2800" b="1" i="1" dirty="0" smtClean="0"/>
          </a:p>
          <a:p>
            <a:pPr algn="just">
              <a:buNone/>
            </a:pPr>
            <a:r>
              <a:rPr lang="es-MX" sz="2800" b="1" i="1" dirty="0" smtClean="0"/>
              <a:t>tecnológicas que </a:t>
            </a:r>
            <a:r>
              <a:rPr lang="es-MX" sz="2800" b="1" i="1" dirty="0" smtClean="0"/>
              <a:t>ayuden </a:t>
            </a:r>
            <a:r>
              <a:rPr lang="es-MX" sz="2800" b="1" i="1" dirty="0"/>
              <a:t>a mejorar la </a:t>
            </a:r>
            <a:r>
              <a:rPr lang="es-MX" sz="2800" b="1" i="1" dirty="0" smtClean="0"/>
              <a:t>capacidad </a:t>
            </a:r>
            <a:r>
              <a:rPr lang="es-MX" sz="2800" b="1" i="1" dirty="0"/>
              <a:t>de atención </a:t>
            </a:r>
            <a:r>
              <a:rPr lang="es-MX" sz="2800" b="1" i="1" dirty="0" smtClean="0"/>
              <a:t>y </a:t>
            </a:r>
            <a:r>
              <a:rPr lang="es-MX" sz="2800" b="1" i="1" dirty="0"/>
              <a:t>respuesta a </a:t>
            </a:r>
            <a:r>
              <a:rPr lang="es-MX" sz="2800" b="1" i="1" dirty="0" smtClean="0"/>
              <a:t>Migrantes </a:t>
            </a:r>
            <a:r>
              <a:rPr lang="es-MX" sz="2800" b="1" i="1" dirty="0" smtClean="0"/>
              <a:t>(página web, central telefónica)</a:t>
            </a:r>
            <a:endParaRPr lang="es-MX" sz="2800" b="1" i="1" dirty="0"/>
          </a:p>
          <a:p>
            <a:pPr>
              <a:buFont typeface="Wingdings" pitchFamily="2" charset="2"/>
              <a:buChar char="Ø"/>
            </a:pPr>
            <a:endParaRPr lang="es-MX" sz="2800" b="1" i="1" dirty="0"/>
          </a:p>
          <a:p>
            <a:endParaRPr lang="es-NI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34560" y="1330960"/>
            <a:ext cx="4135119" cy="5080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es-MX" sz="2800" b="1" i="1" dirty="0" smtClean="0"/>
              <a:t>Ampliando  </a:t>
            </a:r>
            <a:r>
              <a:rPr lang="es-MX" sz="2800" b="1" i="1" dirty="0"/>
              <a:t>los</a:t>
            </a:r>
          </a:p>
          <a:p>
            <a:pPr marL="0" indent="0" algn="just">
              <a:buNone/>
            </a:pPr>
            <a:r>
              <a:rPr lang="es-MX" sz="2800" b="1" i="1" dirty="0"/>
              <a:t>conocimientos y </a:t>
            </a:r>
          </a:p>
          <a:p>
            <a:pPr marL="0" indent="0" algn="just">
              <a:buNone/>
            </a:pPr>
            <a:r>
              <a:rPr lang="es-MX" sz="2800" b="1" i="1" dirty="0"/>
              <a:t>capacidades de los</a:t>
            </a:r>
          </a:p>
          <a:p>
            <a:pPr marL="0" indent="0" algn="just">
              <a:buNone/>
            </a:pPr>
            <a:r>
              <a:rPr lang="es-MX" sz="2800" b="1" i="1" dirty="0"/>
              <a:t>funcionarios consulares</a:t>
            </a:r>
          </a:p>
          <a:p>
            <a:pPr marL="0" indent="0" algn="just">
              <a:buNone/>
            </a:pPr>
            <a:r>
              <a:rPr lang="es-MX" sz="2800" b="1" i="1" dirty="0"/>
              <a:t>sobre: derechos de los migrantes y protección</a:t>
            </a:r>
          </a:p>
          <a:p>
            <a:pPr marL="0" indent="0" algn="just">
              <a:buNone/>
            </a:pPr>
            <a:r>
              <a:rPr lang="es-MX" sz="2800" b="1" i="1" dirty="0"/>
              <a:t> consular</a:t>
            </a:r>
            <a:r>
              <a:rPr lang="es-MX" sz="2800" b="1" i="1" dirty="0" smtClean="0"/>
              <a:t>.(Curso Virtual, revisión de procesos internos para agilizar la prestación de servicios )</a:t>
            </a:r>
            <a:endParaRPr lang="es-MX" sz="2800" b="1" i="1" dirty="0"/>
          </a:p>
          <a:p>
            <a:pPr marL="0" indent="0" algn="just">
              <a:buNone/>
            </a:pPr>
            <a:endParaRPr lang="es-NI" sz="2400" i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477520" y="101600"/>
            <a:ext cx="8138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Ampliando las capacidades de las autoridades consulares</a:t>
            </a:r>
            <a:endParaRPr lang="es-NI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6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4055_slide">
  <a:themeElements>
    <a:clrScheme name="Tema de Office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Tema de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eria comercial">
  <a:themeElements>
    <a:clrScheme name="feria comercial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feria comer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ria comercial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ind_4055_slide</Template>
  <TotalTime>847</TotalTime>
  <Words>787</Words>
  <Application>Microsoft Office PowerPoint</Application>
  <PresentationFormat>Presentación en pantalla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ind_4055_slide</vt:lpstr>
      <vt:lpstr>1_Default Design</vt:lpstr>
      <vt:lpstr>feria comercial</vt:lpstr>
      <vt:lpstr>PROTECCION DE LOS DERECHOS DE LOS Y LAS NICARAGÜENSES EN ESPAÑA XIX Conferencia Regional sobre Migración Nicaragua, Junio 2014.</vt:lpstr>
      <vt:lpstr>Antecedentes y Justificación</vt:lpstr>
      <vt:lpstr>Antecedentes y Justificación</vt:lpstr>
      <vt:lpstr>Antecedentes y Justificación</vt:lpstr>
      <vt:lpstr>Antecedentes y Justificación  </vt:lpstr>
      <vt:lpstr>Presentación de PowerPoint</vt:lpstr>
      <vt:lpstr>Beneficiarios      </vt:lpstr>
      <vt:lpstr>Propósito de la Iniciativa </vt:lpstr>
      <vt:lpstr>Presentación de PowerPoint</vt:lpstr>
      <vt:lpstr>Promoviendo el conocimiento de los y las migrantes sobre sus derechos y procedimientos para ejercerlo </vt:lpstr>
      <vt:lpstr>Resultados  </vt:lpstr>
      <vt:lpstr>Resultados  </vt:lpstr>
      <vt:lpstr>Lecciones aprendidas </vt:lpstr>
      <vt:lpstr>Lecciones aprendidas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Cecilia Solis</dc:creator>
  <cp:lastModifiedBy>Martha olivia</cp:lastModifiedBy>
  <cp:revision>39</cp:revision>
  <cp:lastPrinted>2014-06-04T15:38:35Z</cp:lastPrinted>
  <dcterms:created xsi:type="dcterms:W3CDTF">2014-05-13T18:39:00Z</dcterms:created>
  <dcterms:modified xsi:type="dcterms:W3CDTF">2014-06-23T21:58:29Z</dcterms:modified>
</cp:coreProperties>
</file>