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5" r:id="rId2"/>
    <p:sldId id="281" r:id="rId3"/>
    <p:sldId id="267" r:id="rId4"/>
    <p:sldId id="264" r:id="rId5"/>
    <p:sldId id="269" r:id="rId6"/>
    <p:sldId id="259" r:id="rId7"/>
    <p:sldId id="260" r:id="rId8"/>
    <p:sldId id="292" r:id="rId9"/>
    <p:sldId id="266" r:id="rId10"/>
    <p:sldId id="257" r:id="rId11"/>
    <p:sldId id="270" r:id="rId12"/>
    <p:sldId id="271" r:id="rId13"/>
    <p:sldId id="272" r:id="rId14"/>
    <p:sldId id="274" r:id="rId15"/>
    <p:sldId id="279" r:id="rId16"/>
    <p:sldId id="275" r:id="rId17"/>
    <p:sldId id="280" r:id="rId18"/>
    <p:sldId id="287" r:id="rId19"/>
    <p:sldId id="288" r:id="rId20"/>
    <p:sldId id="289" r:id="rId21"/>
    <p:sldId id="290" r:id="rId22"/>
    <p:sldId id="291" r:id="rId23"/>
    <p:sldId id="286"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80" y="5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esar\Desktop\MOGV\DGC\Presentaciones%20DGC\Copia%20de%20Graficas%20Registro%20y%20Carnet%20Consular%2030mayo201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esar\Desktop\MOGV\DGC\Presentaciones%20DGC\Copia%20de%20Graficas%20Registro%20y%20Carnet%20Consular%2030mayo201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esar\Desktop\MOGV\DGC\Presentaciones%20DGC\Copia%20de%20Graficas%20Registro%20y%20Carnet%20Consular%2030mayo201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esar\Desktop\MOGV\DGC\Presentaciones%20DGC\Copia%20de%20Graficas%20Registro%20y%20Carnet%20Consular%2030mayo201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Cesar\Desktop\MOGV\DGC\Presentaciones%20DGC\Copia%20de%20Graficas%20Registro%20y%20Carnet%20Consular%2030mayo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811929945882513"/>
          <c:y val="2.7865386689677595E-2"/>
          <c:w val="0.88360367920262162"/>
          <c:h val="0.78860582567860793"/>
        </c:manualLayout>
      </c:layout>
      <c:bar3DChart>
        <c:barDir val="col"/>
        <c:grouping val="clustered"/>
        <c:varyColors val="1"/>
        <c:ser>
          <c:idx val="0"/>
          <c:order val="0"/>
          <c:invertIfNegative val="0"/>
          <c:dLbls>
            <c:dLbl>
              <c:idx val="1"/>
              <c:layout>
                <c:manualLayout>
                  <c:x val="2.368265245707526E-3"/>
                  <c:y val="-2.6229508196721343E-2"/>
                </c:manualLayout>
              </c:layout>
              <c:showLegendKey val="1"/>
              <c:showVal val="1"/>
              <c:showCatName val="0"/>
              <c:showSerName val="0"/>
              <c:showPercent val="0"/>
              <c:showBubbleSize val="0"/>
              <c:separator>; </c:separator>
            </c:dLbl>
            <c:dLbl>
              <c:idx val="2"/>
              <c:layout>
                <c:manualLayout>
                  <c:x val="2.368265245707526E-3"/>
                  <c:y val="-2.6229508196721343E-2"/>
                </c:manualLayout>
              </c:layout>
              <c:showLegendKey val="1"/>
              <c:showVal val="1"/>
              <c:showCatName val="0"/>
              <c:showSerName val="0"/>
              <c:showPercent val="0"/>
              <c:showBubbleSize val="0"/>
              <c:separator>; </c:separator>
            </c:dLbl>
            <c:dLbl>
              <c:idx val="4"/>
              <c:layout>
                <c:manualLayout>
                  <c:x val="2.368265245707526E-3"/>
                  <c:y val="-4.7290315125703732E-3"/>
                </c:manualLayout>
              </c:layout>
              <c:showLegendKey val="1"/>
              <c:showVal val="1"/>
              <c:showCatName val="0"/>
              <c:showSerName val="0"/>
              <c:showPercent val="0"/>
              <c:showBubbleSize val="0"/>
              <c:separator>; </c:separator>
            </c:dLbl>
            <c:txPr>
              <a:bodyPr/>
              <a:lstStyle/>
              <a:p>
                <a:pPr>
                  <a:defRPr lang="es-ES" b="1"/>
                </a:pPr>
                <a:endParaRPr lang="en-US"/>
              </a:p>
            </c:txPr>
            <c:showLegendKey val="1"/>
            <c:showVal val="1"/>
            <c:showCatName val="0"/>
            <c:showSerName val="0"/>
            <c:showPercent val="0"/>
            <c:showBubbleSize val="0"/>
            <c:separator>; </c:separator>
            <c:showLeaderLines val="0"/>
          </c:dLbls>
          <c:cat>
            <c:multiLvlStrRef>
              <c:f>'Costa Rica'!$A$3:$E$4</c:f>
              <c:multiLvlStrCache>
                <c:ptCount val="5"/>
                <c:lvl>
                  <c:pt idx="1">
                    <c:v>Mujeres (56%)</c:v>
                  </c:pt>
                  <c:pt idx="2">
                    <c:v>Hombres (44 %)</c:v>
                  </c:pt>
                  <c:pt idx="4">
                    <c:v>Total </c:v>
                  </c:pt>
                </c:lvl>
                <c:lvl>
                  <c:pt idx="0">
                    <c:v>I. Totales</c:v>
                  </c:pt>
                </c:lvl>
              </c:multiLvlStrCache>
            </c:multiLvlStrRef>
          </c:cat>
          <c:val>
            <c:numRef>
              <c:f>'Costa Rica'!$A$5:$E$5</c:f>
              <c:numCache>
                <c:formatCode>General</c:formatCode>
                <c:ptCount val="5"/>
                <c:pt idx="1">
                  <c:v>16292</c:v>
                </c:pt>
                <c:pt idx="2">
                  <c:v>13020</c:v>
                </c:pt>
                <c:pt idx="4">
                  <c:v>29312</c:v>
                </c:pt>
              </c:numCache>
            </c:numRef>
          </c:val>
        </c:ser>
        <c:dLbls>
          <c:showLegendKey val="0"/>
          <c:showVal val="0"/>
          <c:showCatName val="0"/>
          <c:showSerName val="0"/>
          <c:showPercent val="0"/>
          <c:showBubbleSize val="0"/>
        </c:dLbls>
        <c:gapWidth val="150"/>
        <c:shape val="box"/>
        <c:axId val="77600256"/>
        <c:axId val="77601792"/>
        <c:axId val="0"/>
      </c:bar3DChart>
      <c:catAx>
        <c:axId val="77600256"/>
        <c:scaling>
          <c:orientation val="minMax"/>
        </c:scaling>
        <c:delete val="0"/>
        <c:axPos val="b"/>
        <c:majorTickMark val="out"/>
        <c:minorTickMark val="none"/>
        <c:tickLblPos val="nextTo"/>
        <c:txPr>
          <a:bodyPr/>
          <a:lstStyle/>
          <a:p>
            <a:pPr>
              <a:defRPr lang="es-ES" b="1"/>
            </a:pPr>
            <a:endParaRPr lang="en-US"/>
          </a:p>
        </c:txPr>
        <c:crossAx val="77601792"/>
        <c:crosses val="autoZero"/>
        <c:auto val="1"/>
        <c:lblAlgn val="ctr"/>
        <c:lblOffset val="100"/>
        <c:noMultiLvlLbl val="0"/>
      </c:catAx>
      <c:valAx>
        <c:axId val="77601792"/>
        <c:scaling>
          <c:orientation val="minMax"/>
        </c:scaling>
        <c:delete val="0"/>
        <c:axPos val="l"/>
        <c:majorGridlines/>
        <c:numFmt formatCode="General" sourceLinked="1"/>
        <c:majorTickMark val="out"/>
        <c:minorTickMark val="none"/>
        <c:tickLblPos val="nextTo"/>
        <c:txPr>
          <a:bodyPr/>
          <a:lstStyle/>
          <a:p>
            <a:pPr>
              <a:defRPr lang="es-ES"/>
            </a:pPr>
            <a:endParaRPr lang="en-US"/>
          </a:p>
        </c:txPr>
        <c:crossAx val="776002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2668508931121"/>
          <c:y val="0.14120370370370369"/>
          <c:w val="0.52290345313601161"/>
          <c:h val="0.85879629629629783"/>
        </c:manualLayout>
      </c:layout>
      <c:pieChart>
        <c:varyColors val="1"/>
        <c:ser>
          <c:idx val="0"/>
          <c:order val="0"/>
          <c:explosion val="25"/>
          <c:dLbls>
            <c:dLbl>
              <c:idx val="0"/>
              <c:layout>
                <c:manualLayout>
                  <c:x val="2.1862351772624657E-2"/>
                  <c:y val="6.1310877806940937E-2"/>
                </c:manualLayout>
              </c:layout>
              <c:showLegendKey val="1"/>
              <c:showVal val="1"/>
              <c:showCatName val="0"/>
              <c:showSerName val="0"/>
              <c:showPercent val="1"/>
              <c:showBubbleSize val="0"/>
              <c:separator>; </c:separator>
            </c:dLbl>
            <c:dLbl>
              <c:idx val="1"/>
              <c:layout>
                <c:manualLayout>
                  <c:x val="-4.938112122876831E-2"/>
                  <c:y val="8.3006707494896567E-2"/>
                </c:manualLayout>
              </c:layout>
              <c:showLegendKey val="1"/>
              <c:showVal val="1"/>
              <c:showCatName val="0"/>
              <c:showSerName val="0"/>
              <c:showPercent val="1"/>
              <c:showBubbleSize val="0"/>
              <c:separator>; </c:separator>
            </c:dLbl>
            <c:dLbl>
              <c:idx val="2"/>
              <c:layout>
                <c:manualLayout>
                  <c:x val="0"/>
                  <c:y val="0.1908639545056868"/>
                </c:manualLayout>
              </c:layout>
              <c:showLegendKey val="1"/>
              <c:showVal val="1"/>
              <c:showCatName val="0"/>
              <c:showSerName val="0"/>
              <c:showPercent val="1"/>
              <c:showBubbleSize val="0"/>
              <c:separator>; </c:separator>
            </c:dLbl>
            <c:dLbl>
              <c:idx val="3"/>
              <c:layout>
                <c:manualLayout>
                  <c:x val="-2.3810268959509051E-2"/>
                  <c:y val="5.8927529892096833E-2"/>
                </c:manualLayout>
              </c:layout>
              <c:showLegendKey val="1"/>
              <c:showVal val="1"/>
              <c:showCatName val="0"/>
              <c:showSerName val="0"/>
              <c:showPercent val="1"/>
              <c:showBubbleSize val="0"/>
              <c:separator>; </c:separator>
            </c:dLbl>
            <c:txPr>
              <a:bodyPr/>
              <a:lstStyle/>
              <a:p>
                <a:pPr>
                  <a:defRPr lang="es-ES" b="1"/>
                </a:pPr>
                <a:endParaRPr lang="en-US"/>
              </a:p>
            </c:txPr>
            <c:showLegendKey val="1"/>
            <c:showVal val="1"/>
            <c:showCatName val="0"/>
            <c:showSerName val="0"/>
            <c:showPercent val="1"/>
            <c:showBubbleSize val="0"/>
            <c:separator>; </c:separator>
            <c:showLeaderLines val="1"/>
          </c:dLbls>
          <c:cat>
            <c:strRef>
              <c:f>'Costa Rica'!$I$5:$L$5</c:f>
              <c:strCache>
                <c:ptCount val="4"/>
                <c:pt idx="0">
                  <c:v>11-20 años</c:v>
                </c:pt>
                <c:pt idx="1">
                  <c:v>21-30 años</c:v>
                </c:pt>
                <c:pt idx="2">
                  <c:v>31-40 años</c:v>
                </c:pt>
                <c:pt idx="3">
                  <c:v>41-50 años</c:v>
                </c:pt>
              </c:strCache>
            </c:strRef>
          </c:cat>
          <c:val>
            <c:numRef>
              <c:f>'Costa Rica'!$I$6:$L$6</c:f>
              <c:numCache>
                <c:formatCode>General</c:formatCode>
                <c:ptCount val="4"/>
                <c:pt idx="0">
                  <c:v>3409</c:v>
                </c:pt>
                <c:pt idx="1">
                  <c:v>11373</c:v>
                </c:pt>
                <c:pt idx="2">
                  <c:v>7902</c:v>
                </c:pt>
                <c:pt idx="3">
                  <c:v>3929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0179772682599693"/>
          <c:y val="0.21219524642753027"/>
          <c:w val="0.17424802872156844"/>
          <c:h val="0.52468358121901426"/>
        </c:manualLayout>
      </c:layout>
      <c:overlay val="0"/>
      <c:txPr>
        <a:bodyPr/>
        <a:lstStyle/>
        <a:p>
          <a:pPr>
            <a:defRPr lang="es-ES"/>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3317486257614306E-4"/>
          <c:y val="7.6388888888888895E-2"/>
          <c:w val="0.74847100480364481"/>
          <c:h val="0.92129629629629661"/>
        </c:manualLayout>
      </c:layout>
      <c:pie3DChart>
        <c:varyColors val="1"/>
        <c:ser>
          <c:idx val="0"/>
          <c:order val="0"/>
          <c:explosion val="25"/>
          <c:dLbls>
            <c:dLbl>
              <c:idx val="1"/>
              <c:layout>
                <c:manualLayout>
                  <c:x val="-5.7268153980752405E-2"/>
                  <c:y val="3.0857528189587098E-2"/>
                </c:manualLayout>
              </c:layout>
              <c:showLegendKey val="1"/>
              <c:showVal val="1"/>
              <c:showCatName val="0"/>
              <c:showSerName val="0"/>
              <c:showPercent val="1"/>
              <c:showBubbleSize val="0"/>
              <c:separator>; </c:separator>
            </c:dLbl>
            <c:dLbl>
              <c:idx val="2"/>
              <c:layout>
                <c:manualLayout>
                  <c:x val="0.1094092300962381"/>
                  <c:y val="4.9172499270924534E-3"/>
                </c:manualLayout>
              </c:layout>
              <c:showLegendKey val="1"/>
              <c:showVal val="1"/>
              <c:showCatName val="0"/>
              <c:showSerName val="0"/>
              <c:showPercent val="1"/>
              <c:showBubbleSize val="0"/>
              <c:separator>; </c:separator>
            </c:dLbl>
            <c:txPr>
              <a:bodyPr/>
              <a:lstStyle/>
              <a:p>
                <a:pPr>
                  <a:defRPr lang="es-ES" b="1"/>
                </a:pPr>
                <a:endParaRPr lang="en-US"/>
              </a:p>
            </c:txPr>
            <c:showLegendKey val="1"/>
            <c:showVal val="1"/>
            <c:showCatName val="0"/>
            <c:showSerName val="0"/>
            <c:showPercent val="1"/>
            <c:showBubbleSize val="0"/>
            <c:separator>; </c:separator>
            <c:showLeaderLines val="1"/>
          </c:dLbls>
          <c:cat>
            <c:strRef>
              <c:f>'Costa Rica'!$O$5:$R$5</c:f>
              <c:strCache>
                <c:ptCount val="4"/>
                <c:pt idx="0">
                  <c:v>Ninguno </c:v>
                </c:pt>
                <c:pt idx="1">
                  <c:v>Primaria</c:v>
                </c:pt>
                <c:pt idx="2">
                  <c:v>Secundaria</c:v>
                </c:pt>
                <c:pt idx="3">
                  <c:v>Universitario</c:v>
                </c:pt>
              </c:strCache>
            </c:strRef>
          </c:cat>
          <c:val>
            <c:numRef>
              <c:f>'Costa Rica'!$O$6:$R$6</c:f>
              <c:numCache>
                <c:formatCode>General</c:formatCode>
                <c:ptCount val="4"/>
                <c:pt idx="0">
                  <c:v>1382</c:v>
                </c:pt>
                <c:pt idx="1">
                  <c:v>1222</c:v>
                </c:pt>
                <c:pt idx="2">
                  <c:v>13513</c:v>
                </c:pt>
                <c:pt idx="3">
                  <c:v>1477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7467513494775464"/>
          <c:y val="0.24460265383493729"/>
          <c:w val="0.21143589362650447"/>
          <c:h val="0.6820909886264217"/>
        </c:manualLayout>
      </c:layout>
      <c:overlay val="0"/>
      <c:txPr>
        <a:bodyPr/>
        <a:lstStyle/>
        <a:p>
          <a:pPr>
            <a:defRPr lang="es-ES"/>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052857627246356"/>
          <c:y val="0.12802878088514796"/>
          <c:w val="0.85678937007874123"/>
          <c:h val="0.48024496937882855"/>
        </c:manualLayout>
      </c:layout>
      <c:bar3DChart>
        <c:barDir val="col"/>
        <c:grouping val="clustered"/>
        <c:varyColors val="1"/>
        <c:ser>
          <c:idx val="0"/>
          <c:order val="0"/>
          <c:invertIfNegative val="0"/>
          <c:dLbls>
            <c:txPr>
              <a:bodyPr/>
              <a:lstStyle/>
              <a:p>
                <a:pPr>
                  <a:defRPr lang="es-ES" b="1"/>
                </a:pPr>
                <a:endParaRPr lang="en-US"/>
              </a:p>
            </c:txPr>
            <c:showLegendKey val="1"/>
            <c:showVal val="1"/>
            <c:showCatName val="0"/>
            <c:showSerName val="0"/>
            <c:showPercent val="0"/>
            <c:showBubbleSize val="0"/>
            <c:showLeaderLines val="0"/>
          </c:dLbls>
          <c:cat>
            <c:strRef>
              <c:f>'Costa Rica'!$AC$5:$AG$5</c:f>
              <c:strCache>
                <c:ptCount val="5"/>
                <c:pt idx="0">
                  <c:v>Ama de Casa (16 %)</c:v>
                </c:pt>
                <c:pt idx="1">
                  <c:v>Domésticas (24 %)</c:v>
                </c:pt>
                <c:pt idx="2">
                  <c:v>Sector Servicio (26 %)</c:v>
                </c:pt>
                <c:pt idx="3">
                  <c:v>Obrero-Contrucción (10 %)</c:v>
                </c:pt>
                <c:pt idx="4">
                  <c:v>Obrero-Agrícola (4 %)</c:v>
                </c:pt>
              </c:strCache>
            </c:strRef>
          </c:cat>
          <c:val>
            <c:numRef>
              <c:f>'Costa Rica'!$AC$6:$AG$6</c:f>
              <c:numCache>
                <c:formatCode>General</c:formatCode>
                <c:ptCount val="5"/>
                <c:pt idx="0">
                  <c:v>4719</c:v>
                </c:pt>
                <c:pt idx="1">
                  <c:v>6953</c:v>
                </c:pt>
                <c:pt idx="2">
                  <c:v>7538</c:v>
                </c:pt>
                <c:pt idx="3">
                  <c:v>3004</c:v>
                </c:pt>
                <c:pt idx="4">
                  <c:v>1123</c:v>
                </c:pt>
              </c:numCache>
            </c:numRef>
          </c:val>
        </c:ser>
        <c:dLbls>
          <c:showLegendKey val="0"/>
          <c:showVal val="0"/>
          <c:showCatName val="0"/>
          <c:showSerName val="0"/>
          <c:showPercent val="0"/>
          <c:showBubbleSize val="0"/>
        </c:dLbls>
        <c:gapWidth val="150"/>
        <c:shape val="cone"/>
        <c:axId val="83787776"/>
        <c:axId val="83789312"/>
        <c:axId val="0"/>
      </c:bar3DChart>
      <c:catAx>
        <c:axId val="83787776"/>
        <c:scaling>
          <c:orientation val="minMax"/>
        </c:scaling>
        <c:delete val="0"/>
        <c:axPos val="b"/>
        <c:majorTickMark val="out"/>
        <c:minorTickMark val="none"/>
        <c:tickLblPos val="nextTo"/>
        <c:txPr>
          <a:bodyPr/>
          <a:lstStyle/>
          <a:p>
            <a:pPr>
              <a:defRPr lang="es-ES"/>
            </a:pPr>
            <a:endParaRPr lang="en-US"/>
          </a:p>
        </c:txPr>
        <c:crossAx val="83789312"/>
        <c:crosses val="autoZero"/>
        <c:auto val="1"/>
        <c:lblAlgn val="ctr"/>
        <c:lblOffset val="100"/>
        <c:noMultiLvlLbl val="0"/>
      </c:catAx>
      <c:valAx>
        <c:axId val="83789312"/>
        <c:scaling>
          <c:orientation val="minMax"/>
        </c:scaling>
        <c:delete val="0"/>
        <c:axPos val="l"/>
        <c:majorGridlines/>
        <c:numFmt formatCode="General" sourceLinked="1"/>
        <c:majorTickMark val="out"/>
        <c:minorTickMark val="none"/>
        <c:tickLblPos val="nextTo"/>
        <c:txPr>
          <a:bodyPr/>
          <a:lstStyle/>
          <a:p>
            <a:pPr>
              <a:defRPr lang="es-ES"/>
            </a:pPr>
            <a:endParaRPr lang="en-US"/>
          </a:p>
        </c:txPr>
        <c:crossAx val="83787776"/>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284951881014847"/>
          <c:y val="0.11212646649514557"/>
          <c:w val="0.8621504811898516"/>
          <c:h val="0.5474883347914844"/>
        </c:manualLayout>
      </c:layout>
      <c:bar3DChart>
        <c:barDir val="col"/>
        <c:grouping val="clustered"/>
        <c:varyColors val="1"/>
        <c:ser>
          <c:idx val="0"/>
          <c:order val="0"/>
          <c:invertIfNegative val="0"/>
          <c:dLbls>
            <c:dLbl>
              <c:idx val="0"/>
              <c:layout>
                <c:manualLayout>
                  <c:x val="5.5555555555555558E-3"/>
                  <c:y val="-2.3738865008102988E-2"/>
                </c:manualLayout>
              </c:layout>
              <c:showLegendKey val="1"/>
              <c:showVal val="1"/>
              <c:showCatName val="0"/>
              <c:showSerName val="0"/>
              <c:showPercent val="0"/>
              <c:showBubbleSize val="0"/>
              <c:separator>; </c:separator>
            </c:dLbl>
            <c:dLbl>
              <c:idx val="1"/>
              <c:layout>
                <c:manualLayout>
                  <c:x val="0"/>
                  <c:y val="-2.7695342509453623E-2"/>
                </c:manualLayout>
              </c:layout>
              <c:showLegendKey val="1"/>
              <c:showVal val="1"/>
              <c:showCatName val="0"/>
              <c:showSerName val="0"/>
              <c:showPercent val="0"/>
              <c:showBubbleSize val="0"/>
              <c:separator>; </c:separator>
            </c:dLbl>
            <c:dLbl>
              <c:idx val="2"/>
              <c:layout>
                <c:manualLayout>
                  <c:x val="1.9444444444444445E-2"/>
                  <c:y val="-1.5825910005401993E-2"/>
                </c:manualLayout>
              </c:layout>
              <c:showLegendKey val="1"/>
              <c:showVal val="1"/>
              <c:showCatName val="0"/>
              <c:showSerName val="0"/>
              <c:showPercent val="0"/>
              <c:showBubbleSize val="0"/>
              <c:separator>; </c:separator>
            </c:dLbl>
            <c:dLbl>
              <c:idx val="3"/>
              <c:layout>
                <c:manualLayout>
                  <c:x val="1.6666666666666698E-2"/>
                  <c:y val="-2.3738865008102988E-2"/>
                </c:manualLayout>
              </c:layout>
              <c:showLegendKey val="1"/>
              <c:showVal val="1"/>
              <c:showCatName val="0"/>
              <c:showSerName val="0"/>
              <c:showPercent val="0"/>
              <c:showBubbleSize val="0"/>
              <c:separator>; </c:separator>
            </c:dLbl>
            <c:txPr>
              <a:bodyPr/>
              <a:lstStyle/>
              <a:p>
                <a:pPr>
                  <a:defRPr lang="es-ES"/>
                </a:pPr>
                <a:endParaRPr lang="en-US"/>
              </a:p>
            </c:txPr>
            <c:showLegendKey val="1"/>
            <c:showVal val="1"/>
            <c:showCatName val="0"/>
            <c:showSerName val="0"/>
            <c:showPercent val="0"/>
            <c:showBubbleSize val="0"/>
            <c:separator>; </c:separator>
            <c:showLeaderLines val="0"/>
          </c:dLbls>
          <c:cat>
            <c:strRef>
              <c:f>'Costa Rica'!$V$5:$Y$5</c:f>
              <c:strCache>
                <c:ptCount val="4"/>
                <c:pt idx="0">
                  <c:v>Residente (4 %)</c:v>
                </c:pt>
                <c:pt idx="1">
                  <c:v>Indocumentado (84 %)</c:v>
                </c:pt>
                <c:pt idx="2">
                  <c:v>En Trámite (12 %)</c:v>
                </c:pt>
                <c:pt idx="3">
                  <c:v>Permiso de Trabajo (0.07 %)</c:v>
                </c:pt>
              </c:strCache>
            </c:strRef>
          </c:cat>
          <c:val>
            <c:numRef>
              <c:f>'Costa Rica'!$V$6:$Y$6</c:f>
              <c:numCache>
                <c:formatCode>General</c:formatCode>
                <c:ptCount val="4"/>
                <c:pt idx="0">
                  <c:v>1092</c:v>
                </c:pt>
                <c:pt idx="1">
                  <c:v>24708</c:v>
                </c:pt>
                <c:pt idx="2">
                  <c:v>3492</c:v>
                </c:pt>
                <c:pt idx="3">
                  <c:v>21</c:v>
                </c:pt>
              </c:numCache>
            </c:numRef>
          </c:val>
        </c:ser>
        <c:dLbls>
          <c:showLegendKey val="0"/>
          <c:showVal val="0"/>
          <c:showCatName val="0"/>
          <c:showSerName val="0"/>
          <c:showPercent val="0"/>
          <c:showBubbleSize val="0"/>
        </c:dLbls>
        <c:gapWidth val="150"/>
        <c:shape val="box"/>
        <c:axId val="83803136"/>
        <c:axId val="83804928"/>
        <c:axId val="0"/>
      </c:bar3DChart>
      <c:catAx>
        <c:axId val="83803136"/>
        <c:scaling>
          <c:orientation val="minMax"/>
        </c:scaling>
        <c:delete val="0"/>
        <c:axPos val="b"/>
        <c:majorTickMark val="out"/>
        <c:minorTickMark val="none"/>
        <c:tickLblPos val="nextTo"/>
        <c:txPr>
          <a:bodyPr/>
          <a:lstStyle/>
          <a:p>
            <a:pPr>
              <a:defRPr lang="es-ES"/>
            </a:pPr>
            <a:endParaRPr lang="en-US"/>
          </a:p>
        </c:txPr>
        <c:crossAx val="83804928"/>
        <c:crosses val="autoZero"/>
        <c:auto val="1"/>
        <c:lblAlgn val="ctr"/>
        <c:lblOffset val="100"/>
        <c:noMultiLvlLbl val="0"/>
      </c:catAx>
      <c:valAx>
        <c:axId val="83804928"/>
        <c:scaling>
          <c:orientation val="minMax"/>
        </c:scaling>
        <c:delete val="0"/>
        <c:axPos val="l"/>
        <c:majorGridlines/>
        <c:numFmt formatCode="General" sourceLinked="1"/>
        <c:majorTickMark val="out"/>
        <c:minorTickMark val="none"/>
        <c:tickLblPos val="nextTo"/>
        <c:txPr>
          <a:bodyPr/>
          <a:lstStyle/>
          <a:p>
            <a:pPr>
              <a:defRPr lang="es-ES"/>
            </a:pPr>
            <a:endParaRPr lang="en-US"/>
          </a:p>
        </c:txPr>
        <c:crossAx val="83803136"/>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66667-E4B8-4FAD-AD49-32D39DF3D652}" type="doc">
      <dgm:prSet loTypeId="urn:microsoft.com/office/officeart/2005/8/layout/venn1" loCatId="relationship" qsTypeId="urn:microsoft.com/office/officeart/2005/8/quickstyle/simple2" qsCatId="simple" csTypeId="urn:microsoft.com/office/officeart/2005/8/colors/accent1_2#1" csCatId="accent1" phldr="1"/>
      <dgm:spPr/>
    </dgm:pt>
    <dgm:pt modelId="{0CF7F7D0-578D-446D-A9AC-F934158D6F3D}">
      <dgm:prSet phldrT="[Texto]" custT="1"/>
      <dgm:spPr/>
      <dgm:t>
        <a:bodyPr/>
        <a:lstStyle/>
        <a:p>
          <a:r>
            <a:rPr lang="es-MX" sz="1600" dirty="0" smtClean="0"/>
            <a:t>Identificar a nuestros connacionales como ciudadanos(as) nicaragüenses ante autoridades país destino</a:t>
          </a:r>
          <a:endParaRPr lang="es-MX" sz="1600" dirty="0"/>
        </a:p>
      </dgm:t>
    </dgm:pt>
    <dgm:pt modelId="{F14835C0-8B11-4973-A4D8-3B29657B3F77}" type="parTrans" cxnId="{4BB32543-943B-455B-B93B-5E291F28A6E4}">
      <dgm:prSet/>
      <dgm:spPr/>
      <dgm:t>
        <a:bodyPr/>
        <a:lstStyle/>
        <a:p>
          <a:endParaRPr lang="es-MX"/>
        </a:p>
      </dgm:t>
    </dgm:pt>
    <dgm:pt modelId="{9E7F30E1-6F27-44FB-90D5-14AD46045E5F}" type="sibTrans" cxnId="{4BB32543-943B-455B-B93B-5E291F28A6E4}">
      <dgm:prSet/>
      <dgm:spPr/>
      <dgm:t>
        <a:bodyPr/>
        <a:lstStyle/>
        <a:p>
          <a:endParaRPr lang="es-MX"/>
        </a:p>
      </dgm:t>
    </dgm:pt>
    <dgm:pt modelId="{EBC3D29C-E027-44E1-92E0-7BC9AD55A251}">
      <dgm:prSet phldrT="[Texto]" custT="1"/>
      <dgm:spPr/>
      <dgm:t>
        <a:bodyPr/>
        <a:lstStyle/>
        <a:p>
          <a:endParaRPr lang="es-MX" sz="1800" dirty="0"/>
        </a:p>
      </dgm:t>
    </dgm:pt>
    <dgm:pt modelId="{CF249405-9534-4392-A08F-89BAAE8C5D90}" type="parTrans" cxnId="{BFB3E036-4123-411D-B890-31894461F4F4}">
      <dgm:prSet/>
      <dgm:spPr/>
      <dgm:t>
        <a:bodyPr/>
        <a:lstStyle/>
        <a:p>
          <a:endParaRPr lang="es-MX"/>
        </a:p>
      </dgm:t>
    </dgm:pt>
    <dgm:pt modelId="{7315F1DE-2AE3-4304-ABC8-70659E2C54C7}" type="sibTrans" cxnId="{BFB3E036-4123-411D-B890-31894461F4F4}">
      <dgm:prSet/>
      <dgm:spPr/>
      <dgm:t>
        <a:bodyPr/>
        <a:lstStyle/>
        <a:p>
          <a:endParaRPr lang="es-MX"/>
        </a:p>
      </dgm:t>
    </dgm:pt>
    <dgm:pt modelId="{D32580B1-1229-420E-8820-90BBE9FD2E69}">
      <dgm:prSet phldrT="[Texto]" custT="1"/>
      <dgm:spPr/>
      <dgm:t>
        <a:bodyPr/>
        <a:lstStyle/>
        <a:p>
          <a:pPr algn="ctr"/>
          <a:endParaRPr lang="es-MX" sz="1800" dirty="0"/>
        </a:p>
      </dgm:t>
    </dgm:pt>
    <dgm:pt modelId="{37536EF9-FC04-4482-AF5A-47ECE452AB9C}" type="parTrans" cxnId="{34B21C77-8137-4171-8B9E-74A3D19CFD64}">
      <dgm:prSet/>
      <dgm:spPr/>
      <dgm:t>
        <a:bodyPr/>
        <a:lstStyle/>
        <a:p>
          <a:endParaRPr lang="es-MX"/>
        </a:p>
      </dgm:t>
    </dgm:pt>
    <dgm:pt modelId="{35FE86E8-2495-4FF0-AEAD-DA4896540627}" type="sibTrans" cxnId="{34B21C77-8137-4171-8B9E-74A3D19CFD64}">
      <dgm:prSet/>
      <dgm:spPr/>
      <dgm:t>
        <a:bodyPr/>
        <a:lstStyle/>
        <a:p>
          <a:endParaRPr lang="es-MX"/>
        </a:p>
      </dgm:t>
    </dgm:pt>
    <dgm:pt modelId="{295B0646-E4E2-494B-B7B0-CAFB87B34E6C}">
      <dgm:prSet custT="1"/>
      <dgm:spPr/>
      <dgm:t>
        <a:bodyPr/>
        <a:lstStyle/>
        <a:p>
          <a:r>
            <a:rPr lang="es-MX" sz="900" dirty="0" smtClean="0"/>
            <a:t>     </a:t>
          </a:r>
        </a:p>
        <a:p>
          <a:endParaRPr lang="es-MX" sz="900" dirty="0" smtClean="0"/>
        </a:p>
        <a:p>
          <a:r>
            <a:rPr lang="es-MX" sz="1400" dirty="0" smtClean="0"/>
            <a:t>Contribuir a la regularización de nuestros         ciudadanos, otorgando uno de los documentos requeridos por autoridades migratorias en destino</a:t>
          </a:r>
          <a:endParaRPr lang="es-MX" sz="1400" dirty="0"/>
        </a:p>
      </dgm:t>
    </dgm:pt>
    <dgm:pt modelId="{15042568-94B3-4858-B5C7-B7635B8CC1CD}" type="parTrans" cxnId="{1AE1CE4C-6BBF-4C55-B63A-49B38B06057B}">
      <dgm:prSet/>
      <dgm:spPr/>
      <dgm:t>
        <a:bodyPr/>
        <a:lstStyle/>
        <a:p>
          <a:endParaRPr lang="es-MX"/>
        </a:p>
      </dgm:t>
    </dgm:pt>
    <dgm:pt modelId="{97EFA010-4E20-49FF-9757-0492CB8D485D}" type="sibTrans" cxnId="{1AE1CE4C-6BBF-4C55-B63A-49B38B06057B}">
      <dgm:prSet/>
      <dgm:spPr/>
      <dgm:t>
        <a:bodyPr/>
        <a:lstStyle/>
        <a:p>
          <a:endParaRPr lang="es-MX"/>
        </a:p>
      </dgm:t>
    </dgm:pt>
    <dgm:pt modelId="{ED9DE5E1-55F8-4EAF-B97E-750EC43A5DAE}">
      <dgm:prSet custT="1"/>
      <dgm:spPr/>
      <dgm:t>
        <a:bodyPr/>
        <a:lstStyle/>
        <a:p>
          <a:r>
            <a:rPr lang="es-MX" sz="1400" dirty="0" smtClean="0"/>
            <a:t>Contar con un registro confiable de nuestros connacionales que nos permita ubicarlos rápidamente y poder dar asistencia, desde el Consulado, en situaciones de emergencia</a:t>
          </a:r>
          <a:endParaRPr lang="es-MX" sz="1400" dirty="0"/>
        </a:p>
      </dgm:t>
    </dgm:pt>
    <dgm:pt modelId="{9058BBCC-ACA4-430C-9B27-B4A719545B83}" type="parTrans" cxnId="{4F43DABC-B384-4170-A81B-65B0452FBF70}">
      <dgm:prSet/>
      <dgm:spPr/>
      <dgm:t>
        <a:bodyPr/>
        <a:lstStyle/>
        <a:p>
          <a:endParaRPr lang="es-MX"/>
        </a:p>
      </dgm:t>
    </dgm:pt>
    <dgm:pt modelId="{0EBAB48D-1FC0-448C-889A-959F11C87E6A}" type="sibTrans" cxnId="{4F43DABC-B384-4170-A81B-65B0452FBF70}">
      <dgm:prSet/>
      <dgm:spPr/>
      <dgm:t>
        <a:bodyPr/>
        <a:lstStyle/>
        <a:p>
          <a:endParaRPr lang="es-MX"/>
        </a:p>
      </dgm:t>
    </dgm:pt>
    <dgm:pt modelId="{3ADF1219-EBEB-45BA-A1C0-C3434E19851C}" type="pres">
      <dgm:prSet presAssocID="{86466667-E4B8-4FAD-AD49-32D39DF3D652}" presName="compositeShape" presStyleCnt="0">
        <dgm:presLayoutVars>
          <dgm:chMax val="7"/>
          <dgm:dir/>
          <dgm:resizeHandles val="exact"/>
        </dgm:presLayoutVars>
      </dgm:prSet>
      <dgm:spPr/>
    </dgm:pt>
    <dgm:pt modelId="{4A308FEF-C546-4D02-BF06-DD4548ADBD8F}" type="pres">
      <dgm:prSet presAssocID="{0CF7F7D0-578D-446D-A9AC-F934158D6F3D}" presName="circ1" presStyleLbl="vennNode1" presStyleIdx="0" presStyleCnt="5" custScaleX="149971" custScaleY="177286" custLinFactNeighborX="-6312" custLinFactNeighborY="-52399"/>
      <dgm:spPr/>
      <dgm:t>
        <a:bodyPr/>
        <a:lstStyle/>
        <a:p>
          <a:endParaRPr lang="en-US"/>
        </a:p>
      </dgm:t>
    </dgm:pt>
    <dgm:pt modelId="{32078E68-8F4F-4FA7-A018-16D1BB1409C4}" type="pres">
      <dgm:prSet presAssocID="{0CF7F7D0-578D-446D-A9AC-F934158D6F3D}" presName="circ1Tx" presStyleLbl="revTx" presStyleIdx="0" presStyleCnt="0" custLinFactNeighborX="-2623" custLinFactNeighborY="75804">
        <dgm:presLayoutVars>
          <dgm:chMax val="0"/>
          <dgm:chPref val="0"/>
          <dgm:bulletEnabled val="1"/>
        </dgm:presLayoutVars>
      </dgm:prSet>
      <dgm:spPr/>
      <dgm:t>
        <a:bodyPr/>
        <a:lstStyle/>
        <a:p>
          <a:endParaRPr lang="en-US"/>
        </a:p>
      </dgm:t>
    </dgm:pt>
    <dgm:pt modelId="{6F718991-11D8-4F6A-8822-62F9D849A317}" type="pres">
      <dgm:prSet presAssocID="{EBC3D29C-E027-44E1-92E0-7BC9AD55A251}" presName="circ2" presStyleLbl="vennNode1" presStyleIdx="1" presStyleCnt="5" custFlipVert="0" custFlipHor="1" custScaleX="2442" custScaleY="24403" custLinFactNeighborX="89083" custLinFactNeighborY="-63347"/>
      <dgm:spPr>
        <a:prstGeom prst="actionButtonBlank">
          <a:avLst/>
        </a:prstGeom>
      </dgm:spPr>
      <dgm:t>
        <a:bodyPr/>
        <a:lstStyle/>
        <a:p>
          <a:endParaRPr lang="es-MX"/>
        </a:p>
      </dgm:t>
    </dgm:pt>
    <dgm:pt modelId="{6EE8C323-1642-4B3B-A8D2-8E4619A86698}" type="pres">
      <dgm:prSet presAssocID="{EBC3D29C-E027-44E1-92E0-7BC9AD55A251}" presName="circ2Tx" presStyleLbl="revTx" presStyleIdx="0" presStyleCnt="0">
        <dgm:presLayoutVars>
          <dgm:chMax val="0"/>
          <dgm:chPref val="0"/>
          <dgm:bulletEnabled val="1"/>
        </dgm:presLayoutVars>
      </dgm:prSet>
      <dgm:spPr/>
      <dgm:t>
        <a:bodyPr/>
        <a:lstStyle/>
        <a:p>
          <a:endParaRPr lang="es-MX"/>
        </a:p>
      </dgm:t>
    </dgm:pt>
    <dgm:pt modelId="{A104AA80-B419-42D2-9C8F-9F2AA1D4D34A}" type="pres">
      <dgm:prSet presAssocID="{ED9DE5E1-55F8-4EAF-B97E-750EC43A5DAE}" presName="circ3" presStyleLbl="vennNode1" presStyleIdx="2" presStyleCnt="5" custScaleX="161041" custScaleY="188115" custLinFactNeighborX="49431" custLinFactNeighborY="-6072"/>
      <dgm:spPr/>
    </dgm:pt>
    <dgm:pt modelId="{CBBBC464-77C4-4411-8A04-4F7D669F29C6}" type="pres">
      <dgm:prSet presAssocID="{ED9DE5E1-55F8-4EAF-B97E-750EC43A5DAE}" presName="circ3Tx" presStyleLbl="revTx" presStyleIdx="0" presStyleCnt="0" custScaleY="109462" custLinFactNeighborX="-62249" custLinFactNeighborY="-85922">
        <dgm:presLayoutVars>
          <dgm:chMax val="0"/>
          <dgm:chPref val="0"/>
          <dgm:bulletEnabled val="1"/>
        </dgm:presLayoutVars>
      </dgm:prSet>
      <dgm:spPr/>
      <dgm:t>
        <a:bodyPr/>
        <a:lstStyle/>
        <a:p>
          <a:endParaRPr lang="es-MX"/>
        </a:p>
      </dgm:t>
    </dgm:pt>
    <dgm:pt modelId="{81DDAA20-DA6F-4208-85A9-D0147A096AEB}" type="pres">
      <dgm:prSet presAssocID="{D32580B1-1229-420E-8820-90BBE9FD2E69}" presName="circ4" presStyleLbl="vennNode1" presStyleIdx="3" presStyleCnt="5" custScaleX="167367" custScaleY="184997" custLinFactNeighborX="-69574" custLinFactNeighborY="-14181"/>
      <dgm:spPr/>
    </dgm:pt>
    <dgm:pt modelId="{E8E18F89-FE7F-472B-9F0B-28FB4F0CF40D}" type="pres">
      <dgm:prSet presAssocID="{D32580B1-1229-420E-8820-90BBE9FD2E69}" presName="circ4Tx" presStyleLbl="revTx" presStyleIdx="0" presStyleCnt="0">
        <dgm:presLayoutVars>
          <dgm:chMax val="0"/>
          <dgm:chPref val="0"/>
          <dgm:bulletEnabled val="1"/>
        </dgm:presLayoutVars>
      </dgm:prSet>
      <dgm:spPr/>
      <dgm:t>
        <a:bodyPr/>
        <a:lstStyle/>
        <a:p>
          <a:endParaRPr lang="es-MX"/>
        </a:p>
      </dgm:t>
    </dgm:pt>
    <dgm:pt modelId="{7C615745-53ED-4D99-A60E-F36ADBB30ED3}" type="pres">
      <dgm:prSet presAssocID="{295B0646-E4E2-494B-B7B0-CAFB87B34E6C}" presName="circ5" presStyleLbl="vennNode1" presStyleIdx="4" presStyleCnt="5" custAng="0" custFlipVert="1" custScaleX="7732" custScaleY="2767" custLinFactX="99699" custLinFactNeighborX="100000" custLinFactNeighborY="-94085"/>
      <dgm:spPr/>
    </dgm:pt>
    <dgm:pt modelId="{CC865A65-B10D-47EE-8BAB-EB96F0D81F22}" type="pres">
      <dgm:prSet presAssocID="{295B0646-E4E2-494B-B7B0-CAFB87B34E6C}" presName="circ5Tx" presStyleLbl="revTx" presStyleIdx="0" presStyleCnt="0" custScaleY="145612" custLinFactNeighborX="56575" custLinFactNeighborY="81795">
        <dgm:presLayoutVars>
          <dgm:chMax val="0"/>
          <dgm:chPref val="0"/>
          <dgm:bulletEnabled val="1"/>
        </dgm:presLayoutVars>
      </dgm:prSet>
      <dgm:spPr/>
      <dgm:t>
        <a:bodyPr/>
        <a:lstStyle/>
        <a:p>
          <a:endParaRPr lang="es-MX"/>
        </a:p>
      </dgm:t>
    </dgm:pt>
  </dgm:ptLst>
  <dgm:cxnLst>
    <dgm:cxn modelId="{0E099CAF-271F-423D-9CD2-D38EC8FF7DD3}" type="presOf" srcId="{EBC3D29C-E027-44E1-92E0-7BC9AD55A251}" destId="{6EE8C323-1642-4B3B-A8D2-8E4619A86698}" srcOrd="0" destOrd="0" presId="urn:microsoft.com/office/officeart/2005/8/layout/venn1"/>
    <dgm:cxn modelId="{8DFE5C03-EA88-47DB-AAAE-5197D2DA268F}" type="presOf" srcId="{295B0646-E4E2-494B-B7B0-CAFB87B34E6C}" destId="{CC865A65-B10D-47EE-8BAB-EB96F0D81F22}" srcOrd="0" destOrd="0" presId="urn:microsoft.com/office/officeart/2005/8/layout/venn1"/>
    <dgm:cxn modelId="{1AE1CE4C-6BBF-4C55-B63A-49B38B06057B}" srcId="{86466667-E4B8-4FAD-AD49-32D39DF3D652}" destId="{295B0646-E4E2-494B-B7B0-CAFB87B34E6C}" srcOrd="4" destOrd="0" parTransId="{15042568-94B3-4858-B5C7-B7635B8CC1CD}" sibTransId="{97EFA010-4E20-49FF-9757-0492CB8D485D}"/>
    <dgm:cxn modelId="{34B21C77-8137-4171-8B9E-74A3D19CFD64}" srcId="{86466667-E4B8-4FAD-AD49-32D39DF3D652}" destId="{D32580B1-1229-420E-8820-90BBE9FD2E69}" srcOrd="3" destOrd="0" parTransId="{37536EF9-FC04-4482-AF5A-47ECE452AB9C}" sibTransId="{35FE86E8-2495-4FF0-AEAD-DA4896540627}"/>
    <dgm:cxn modelId="{DFEC93CD-72A1-4FF0-BE94-97890E085786}" type="presOf" srcId="{86466667-E4B8-4FAD-AD49-32D39DF3D652}" destId="{3ADF1219-EBEB-45BA-A1C0-C3434E19851C}" srcOrd="0" destOrd="0" presId="urn:microsoft.com/office/officeart/2005/8/layout/venn1"/>
    <dgm:cxn modelId="{4A4646AA-4293-4B96-9808-3C43727FF25F}" type="presOf" srcId="{ED9DE5E1-55F8-4EAF-B97E-750EC43A5DAE}" destId="{CBBBC464-77C4-4411-8A04-4F7D669F29C6}" srcOrd="0" destOrd="0" presId="urn:microsoft.com/office/officeart/2005/8/layout/venn1"/>
    <dgm:cxn modelId="{4BB32543-943B-455B-B93B-5E291F28A6E4}" srcId="{86466667-E4B8-4FAD-AD49-32D39DF3D652}" destId="{0CF7F7D0-578D-446D-A9AC-F934158D6F3D}" srcOrd="0" destOrd="0" parTransId="{F14835C0-8B11-4973-A4D8-3B29657B3F77}" sibTransId="{9E7F30E1-6F27-44FB-90D5-14AD46045E5F}"/>
    <dgm:cxn modelId="{87EC1900-672C-4001-A661-1C1BF0C896F5}" type="presOf" srcId="{0CF7F7D0-578D-446D-A9AC-F934158D6F3D}" destId="{32078E68-8F4F-4FA7-A018-16D1BB1409C4}" srcOrd="0" destOrd="0" presId="urn:microsoft.com/office/officeart/2005/8/layout/venn1"/>
    <dgm:cxn modelId="{AC59A607-9693-4302-8BCF-66FCB64E37BB}" type="presOf" srcId="{D32580B1-1229-420E-8820-90BBE9FD2E69}" destId="{E8E18F89-FE7F-472B-9F0B-28FB4F0CF40D}" srcOrd="0" destOrd="0" presId="urn:microsoft.com/office/officeart/2005/8/layout/venn1"/>
    <dgm:cxn modelId="{4F43DABC-B384-4170-A81B-65B0452FBF70}" srcId="{86466667-E4B8-4FAD-AD49-32D39DF3D652}" destId="{ED9DE5E1-55F8-4EAF-B97E-750EC43A5DAE}" srcOrd="2" destOrd="0" parTransId="{9058BBCC-ACA4-430C-9B27-B4A719545B83}" sibTransId="{0EBAB48D-1FC0-448C-889A-959F11C87E6A}"/>
    <dgm:cxn modelId="{BFB3E036-4123-411D-B890-31894461F4F4}" srcId="{86466667-E4B8-4FAD-AD49-32D39DF3D652}" destId="{EBC3D29C-E027-44E1-92E0-7BC9AD55A251}" srcOrd="1" destOrd="0" parTransId="{CF249405-9534-4392-A08F-89BAAE8C5D90}" sibTransId="{7315F1DE-2AE3-4304-ABC8-70659E2C54C7}"/>
    <dgm:cxn modelId="{6D23B5CF-663E-47A9-A456-6547782BA67F}" type="presParOf" srcId="{3ADF1219-EBEB-45BA-A1C0-C3434E19851C}" destId="{4A308FEF-C546-4D02-BF06-DD4548ADBD8F}" srcOrd="0" destOrd="0" presId="urn:microsoft.com/office/officeart/2005/8/layout/venn1"/>
    <dgm:cxn modelId="{D8D250ED-05F5-4C3B-BC8C-D7B592E3C1E8}" type="presParOf" srcId="{3ADF1219-EBEB-45BA-A1C0-C3434E19851C}" destId="{32078E68-8F4F-4FA7-A018-16D1BB1409C4}" srcOrd="1" destOrd="0" presId="urn:microsoft.com/office/officeart/2005/8/layout/venn1"/>
    <dgm:cxn modelId="{82445844-FDD2-4965-8CDF-C3F7DF7B0AA6}" type="presParOf" srcId="{3ADF1219-EBEB-45BA-A1C0-C3434E19851C}" destId="{6F718991-11D8-4F6A-8822-62F9D849A317}" srcOrd="2" destOrd="0" presId="urn:microsoft.com/office/officeart/2005/8/layout/venn1"/>
    <dgm:cxn modelId="{98E744D0-162A-443C-B9EB-2F1B84A7DFFC}" type="presParOf" srcId="{3ADF1219-EBEB-45BA-A1C0-C3434E19851C}" destId="{6EE8C323-1642-4B3B-A8D2-8E4619A86698}" srcOrd="3" destOrd="0" presId="urn:microsoft.com/office/officeart/2005/8/layout/venn1"/>
    <dgm:cxn modelId="{B09417CF-B304-40BD-9E50-DCD7AD1F0DCD}" type="presParOf" srcId="{3ADF1219-EBEB-45BA-A1C0-C3434E19851C}" destId="{A104AA80-B419-42D2-9C8F-9F2AA1D4D34A}" srcOrd="4" destOrd="0" presId="urn:microsoft.com/office/officeart/2005/8/layout/venn1"/>
    <dgm:cxn modelId="{278ADB4D-6942-4E87-8EC3-367E7F868827}" type="presParOf" srcId="{3ADF1219-EBEB-45BA-A1C0-C3434E19851C}" destId="{CBBBC464-77C4-4411-8A04-4F7D669F29C6}" srcOrd="5" destOrd="0" presId="urn:microsoft.com/office/officeart/2005/8/layout/venn1"/>
    <dgm:cxn modelId="{14B4DDB8-60BC-4394-AFC7-96CC0541469B}" type="presParOf" srcId="{3ADF1219-EBEB-45BA-A1C0-C3434E19851C}" destId="{81DDAA20-DA6F-4208-85A9-D0147A096AEB}" srcOrd="6" destOrd="0" presId="urn:microsoft.com/office/officeart/2005/8/layout/venn1"/>
    <dgm:cxn modelId="{783261D8-C10D-49F5-87CA-63C33966F1D4}" type="presParOf" srcId="{3ADF1219-EBEB-45BA-A1C0-C3434E19851C}" destId="{E8E18F89-FE7F-472B-9F0B-28FB4F0CF40D}" srcOrd="7" destOrd="0" presId="urn:microsoft.com/office/officeart/2005/8/layout/venn1"/>
    <dgm:cxn modelId="{CF99DD12-0B54-4CF1-A68C-E6F8CCAA4FF0}" type="presParOf" srcId="{3ADF1219-EBEB-45BA-A1C0-C3434E19851C}" destId="{7C615745-53ED-4D99-A60E-F36ADBB30ED3}" srcOrd="8" destOrd="0" presId="urn:microsoft.com/office/officeart/2005/8/layout/venn1"/>
    <dgm:cxn modelId="{AB05E8D5-35C5-49F4-9381-B3A49FD11194}" type="presParOf" srcId="{3ADF1219-EBEB-45BA-A1C0-C3434E19851C}" destId="{CC865A65-B10D-47EE-8BAB-EB96F0D81F22}"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08FEF-C546-4D02-BF06-DD4548ADBD8F}">
      <dsp:nvSpPr>
        <dsp:cNvPr id="0" name=""/>
        <dsp:cNvSpPr/>
      </dsp:nvSpPr>
      <dsp:spPr>
        <a:xfrm>
          <a:off x="2263951" y="0"/>
          <a:ext cx="2808146" cy="3319608"/>
        </a:xfrm>
        <a:prstGeom prst="ellipse">
          <a:avLst/>
        </a:prstGeom>
        <a:solidFill>
          <a:schemeClr val="accent1">
            <a:alpha val="50000"/>
            <a:hueOff val="0"/>
            <a:satOff val="0"/>
            <a:lumOff val="0"/>
            <a:alphaOff val="0"/>
          </a:schemeClr>
        </a:solidFill>
        <a:ln w="63500" cap="flat" cmpd="thickThin"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2078E68-8F4F-4FA7-A018-16D1BB1409C4}">
      <dsp:nvSpPr>
        <dsp:cNvPr id="0" name=""/>
        <dsp:cNvSpPr/>
      </dsp:nvSpPr>
      <dsp:spPr>
        <a:xfrm>
          <a:off x="2643214" y="839336"/>
          <a:ext cx="2172052" cy="12572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dirty="0" smtClean="0"/>
            <a:t>Identificar a nuestros connacionales como ciudadanos(as) nicaragüenses ante autoridades país destino</a:t>
          </a:r>
          <a:endParaRPr lang="es-MX" sz="1600" kern="1200" dirty="0"/>
        </a:p>
      </dsp:txBody>
      <dsp:txXfrm>
        <a:off x="2643214" y="839336"/>
        <a:ext cx="2172052" cy="1257222"/>
      </dsp:txXfrm>
    </dsp:sp>
    <dsp:sp modelId="{6F718991-11D8-4F6A-8822-62F9D849A317}">
      <dsp:nvSpPr>
        <dsp:cNvPr id="0" name=""/>
        <dsp:cNvSpPr/>
      </dsp:nvSpPr>
      <dsp:spPr>
        <a:xfrm flipH="1">
          <a:off x="6143677" y="1449977"/>
          <a:ext cx="45725" cy="456936"/>
        </a:xfrm>
        <a:prstGeom prst="actionButtonBlank">
          <a:avLst/>
        </a:prstGeom>
        <a:solidFill>
          <a:schemeClr val="accent1">
            <a:alpha val="50000"/>
            <a:hueOff val="0"/>
            <a:satOff val="0"/>
            <a:lumOff val="0"/>
            <a:alphaOff val="0"/>
          </a:schemeClr>
        </a:solidFill>
        <a:ln w="63500" cap="flat" cmpd="thickThin"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6EE8C323-1642-4B3B-A8D2-8E4619A86698}">
      <dsp:nvSpPr>
        <dsp:cNvPr id="0" name=""/>
        <dsp:cNvSpPr/>
      </dsp:nvSpPr>
      <dsp:spPr>
        <a:xfrm>
          <a:off x="5583775" y="1544775"/>
          <a:ext cx="1947357" cy="13642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dirty="0"/>
        </a:p>
      </dsp:txBody>
      <dsp:txXfrm>
        <a:off x="5583775" y="1544775"/>
        <a:ext cx="1947357" cy="1364220"/>
      </dsp:txXfrm>
    </dsp:sp>
    <dsp:sp modelId="{A104AA80-B419-42D2-9C8F-9F2AA1D4D34A}">
      <dsp:nvSpPr>
        <dsp:cNvPr id="0" name=""/>
        <dsp:cNvSpPr/>
      </dsp:nvSpPr>
      <dsp:spPr>
        <a:xfrm>
          <a:off x="3644478" y="1827499"/>
          <a:ext cx="3015427" cy="3522377"/>
        </a:xfrm>
        <a:prstGeom prst="ellipse">
          <a:avLst/>
        </a:prstGeom>
        <a:solidFill>
          <a:schemeClr val="accent1">
            <a:alpha val="50000"/>
            <a:hueOff val="0"/>
            <a:satOff val="0"/>
            <a:lumOff val="0"/>
            <a:alphaOff val="0"/>
          </a:schemeClr>
        </a:solidFill>
        <a:ln w="63500" cap="flat" cmpd="thickThin"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CBBBC464-77C4-4411-8A04-4F7D669F29C6}">
      <dsp:nvSpPr>
        <dsp:cNvPr id="0" name=""/>
        <dsp:cNvSpPr/>
      </dsp:nvSpPr>
      <dsp:spPr>
        <a:xfrm>
          <a:off x="4071970" y="2635268"/>
          <a:ext cx="1947357" cy="14933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t>Contar con un registro confiable de nuestros connacionales que nos permita ubicarlos rápidamente y poder dar asistencia, desde el Consulado, en situaciones de emergencia</a:t>
          </a:r>
          <a:endParaRPr lang="es-MX" sz="1400" kern="1200" dirty="0"/>
        </a:p>
      </dsp:txBody>
      <dsp:txXfrm>
        <a:off x="4071970" y="2635268"/>
        <a:ext cx="1947357" cy="1493302"/>
      </dsp:txXfrm>
    </dsp:sp>
    <dsp:sp modelId="{81DDAA20-DA6F-4208-85A9-D0147A096AEB}">
      <dsp:nvSpPr>
        <dsp:cNvPr id="0" name=""/>
        <dsp:cNvSpPr/>
      </dsp:nvSpPr>
      <dsp:spPr>
        <a:xfrm>
          <a:off x="476127" y="1704853"/>
          <a:ext cx="3133879" cy="3463993"/>
        </a:xfrm>
        <a:prstGeom prst="ellipse">
          <a:avLst/>
        </a:prstGeom>
        <a:solidFill>
          <a:schemeClr val="accent1">
            <a:alpha val="50000"/>
            <a:hueOff val="0"/>
            <a:satOff val="0"/>
            <a:lumOff val="0"/>
            <a:alphaOff val="0"/>
          </a:schemeClr>
        </a:solidFill>
        <a:ln w="63500" cap="flat" cmpd="thickThin"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E8E18F89-FE7F-472B-9F0B-28FB4F0CF40D}">
      <dsp:nvSpPr>
        <dsp:cNvPr id="0" name=""/>
        <dsp:cNvSpPr/>
      </dsp:nvSpPr>
      <dsp:spPr>
        <a:xfrm>
          <a:off x="340888" y="3871975"/>
          <a:ext cx="1947357" cy="13642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dirty="0"/>
        </a:p>
      </dsp:txBody>
      <dsp:txXfrm>
        <a:off x="340888" y="3871975"/>
        <a:ext cx="1947357" cy="1364220"/>
      </dsp:txXfrm>
    </dsp:sp>
    <dsp:sp modelId="{7C615745-53ED-4D99-A60E-F36ADBB30ED3}">
      <dsp:nvSpPr>
        <dsp:cNvPr id="0" name=""/>
        <dsp:cNvSpPr/>
      </dsp:nvSpPr>
      <dsp:spPr>
        <a:xfrm flipV="1">
          <a:off x="6740823" y="1076983"/>
          <a:ext cx="144778" cy="51810"/>
        </a:xfrm>
        <a:prstGeom prst="ellipse">
          <a:avLst/>
        </a:prstGeom>
        <a:solidFill>
          <a:schemeClr val="accent1">
            <a:alpha val="50000"/>
            <a:hueOff val="0"/>
            <a:satOff val="0"/>
            <a:lumOff val="0"/>
            <a:alphaOff val="0"/>
          </a:schemeClr>
        </a:solidFill>
        <a:ln w="63500" cap="flat" cmpd="thickThin"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CC865A65-B10D-47EE-8BAB-EB96F0D81F22}">
      <dsp:nvSpPr>
        <dsp:cNvPr id="0" name=""/>
        <dsp:cNvSpPr/>
      </dsp:nvSpPr>
      <dsp:spPr>
        <a:xfrm>
          <a:off x="1143012" y="2349515"/>
          <a:ext cx="1947357" cy="19864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MX" sz="900" kern="1200" dirty="0" smtClean="0"/>
            <a:t>     </a:t>
          </a:r>
        </a:p>
        <a:p>
          <a:pPr lvl="0" algn="ctr" defTabSz="400050">
            <a:lnSpc>
              <a:spcPct val="90000"/>
            </a:lnSpc>
            <a:spcBef>
              <a:spcPct val="0"/>
            </a:spcBef>
            <a:spcAft>
              <a:spcPct val="35000"/>
            </a:spcAft>
          </a:pPr>
          <a:endParaRPr lang="es-MX" sz="900" kern="1200" dirty="0" smtClean="0"/>
        </a:p>
        <a:p>
          <a:pPr lvl="0" algn="ctr" defTabSz="400050">
            <a:lnSpc>
              <a:spcPct val="90000"/>
            </a:lnSpc>
            <a:spcBef>
              <a:spcPct val="0"/>
            </a:spcBef>
            <a:spcAft>
              <a:spcPct val="35000"/>
            </a:spcAft>
          </a:pPr>
          <a:r>
            <a:rPr lang="es-MX" sz="1400" kern="1200" dirty="0" smtClean="0"/>
            <a:t>Contribuir a la regularización de nuestros         ciudadanos, otorgando uno de los documentos requeridos por autoridades migratorias en destino</a:t>
          </a:r>
          <a:endParaRPr lang="es-MX" sz="1400" kern="1200" dirty="0"/>
        </a:p>
      </dsp:txBody>
      <dsp:txXfrm>
        <a:off x="1143012" y="2349515"/>
        <a:ext cx="1947357" cy="19864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0.30021</cdr:x>
      <cdr:y>0.04861</cdr:y>
    </cdr:from>
    <cdr:to>
      <cdr:x>0.84567</cdr:x>
      <cdr:y>0.15278</cdr:y>
    </cdr:to>
    <cdr:sp macro="" textlink="">
      <cdr:nvSpPr>
        <cdr:cNvPr id="2" name="1 CuadroTexto"/>
        <cdr:cNvSpPr txBox="1"/>
      </cdr:nvSpPr>
      <cdr:spPr>
        <a:xfrm xmlns:a="http://schemas.openxmlformats.org/drawingml/2006/main">
          <a:off x="1352550" y="133350"/>
          <a:ext cx="2457449"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s-E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0.30625</cdr:x>
      <cdr:y>0.03819</cdr:y>
    </cdr:from>
    <cdr:to>
      <cdr:x>0.82292</cdr:x>
      <cdr:y>0.11458</cdr:y>
    </cdr:to>
    <cdr:sp macro="" textlink="">
      <cdr:nvSpPr>
        <cdr:cNvPr id="2" name="1 CuadroTexto"/>
        <cdr:cNvSpPr txBox="1"/>
      </cdr:nvSpPr>
      <cdr:spPr>
        <a:xfrm xmlns:a="http://schemas.openxmlformats.org/drawingml/2006/main">
          <a:off x="1400175" y="104775"/>
          <a:ext cx="23622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1100" dirty="0" smtClean="0"/>
            <a:t>I</a:t>
          </a:r>
          <a:endParaRPr lang="es-E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0.22967</cdr:x>
      <cdr:y>0.03736</cdr:y>
    </cdr:from>
    <cdr:to>
      <cdr:x>0.82935</cdr:x>
      <cdr:y>0.11494</cdr:y>
    </cdr:to>
    <cdr:sp macro="" textlink="">
      <cdr:nvSpPr>
        <cdr:cNvPr id="2" name="1 CuadroTexto"/>
        <cdr:cNvSpPr txBox="1"/>
      </cdr:nvSpPr>
      <cdr:spPr>
        <a:xfrm xmlns:a="http://schemas.openxmlformats.org/drawingml/2006/main">
          <a:off x="1371601" y="123825"/>
          <a:ext cx="358140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s-ES" sz="11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0.16875</cdr:x>
      <cdr:y>0.0073</cdr:y>
    </cdr:from>
    <cdr:to>
      <cdr:x>0.89167</cdr:x>
      <cdr:y>0.06326</cdr:y>
    </cdr:to>
    <cdr:sp macro="" textlink="">
      <cdr:nvSpPr>
        <cdr:cNvPr id="2" name="1 CuadroTexto"/>
        <cdr:cNvSpPr txBox="1"/>
      </cdr:nvSpPr>
      <cdr:spPr>
        <a:xfrm xmlns:a="http://schemas.openxmlformats.org/drawingml/2006/main">
          <a:off x="771525" y="28576"/>
          <a:ext cx="33051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s-E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BC9A6-E983-46CC-AA0A-162CF7D8FEFB}" type="datetimeFigureOut">
              <a:rPr lang="es-MX" smtClean="0"/>
              <a:pPr/>
              <a:t>14/03/2017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C6B65-B271-490A-A4E0-C05F821B3537}" type="slidenum">
              <a:rPr lang="es-MX" smtClean="0"/>
              <a:pPr/>
              <a:t>‹#›</a:t>
            </a:fld>
            <a:endParaRPr lang="es-MX"/>
          </a:p>
        </p:txBody>
      </p:sp>
    </p:spTree>
    <p:extLst>
      <p:ext uri="{BB962C8B-B14F-4D97-AF65-F5344CB8AC3E}">
        <p14:creationId xmlns:p14="http://schemas.microsoft.com/office/powerpoint/2010/main" val="255829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4D9B574-B356-4728-B18F-B667661B00BE}" type="slidenum">
              <a:rPr lang="es-MX" smtClean="0"/>
              <a:pPr/>
              <a:t>2</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¿qué</a:t>
            </a:r>
            <a:r>
              <a:rPr lang="es-MX" baseline="0" dirty="0" smtClean="0"/>
              <a:t> significa proteger a nuestros migrantes o sea a la </a:t>
            </a:r>
            <a:r>
              <a:rPr lang="es-MX" baseline="0" dirty="0" err="1" smtClean="0"/>
              <a:t>poblaci</a:t>
            </a:r>
            <a:endParaRPr lang="es-MX" dirty="0"/>
          </a:p>
        </p:txBody>
      </p:sp>
      <p:sp>
        <p:nvSpPr>
          <p:cNvPr id="4" name="3 Marcador de número de diapositiva"/>
          <p:cNvSpPr>
            <a:spLocks noGrp="1"/>
          </p:cNvSpPr>
          <p:nvPr>
            <p:ph type="sldNum" sz="quarter" idx="10"/>
          </p:nvPr>
        </p:nvSpPr>
        <p:spPr/>
        <p:txBody>
          <a:bodyPr/>
          <a:lstStyle/>
          <a:p>
            <a:fld id="{E4D9B574-B356-4728-B18F-B667661B00BE}" type="slidenum">
              <a:rPr lang="es-MX" smtClean="0"/>
              <a:pPr/>
              <a:t>3</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C2FF305D-B90E-4F75-93D9-C1EE3F74D36B}" type="datetimeFigureOut">
              <a:rPr lang="es-MX" smtClean="0"/>
              <a:pPr/>
              <a:t>14/03/2017</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174E2A0-7B4A-4AC1-AFEC-45997041630D}"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2FF305D-B90E-4F75-93D9-C1EE3F74D36B}" type="datetimeFigureOut">
              <a:rPr lang="es-MX" smtClean="0"/>
              <a:pPr/>
              <a:t>14/03/2017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174E2A0-7B4A-4AC1-AFEC-45997041630D}"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2FF305D-B90E-4F75-93D9-C1EE3F74D36B}" type="datetimeFigureOut">
              <a:rPr lang="es-MX" smtClean="0"/>
              <a:pPr/>
              <a:t>14/03/2017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174E2A0-7B4A-4AC1-AFEC-45997041630D}"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2FF305D-B90E-4F75-93D9-C1EE3F74D36B}" type="datetimeFigureOut">
              <a:rPr lang="es-MX" smtClean="0"/>
              <a:pPr/>
              <a:t>14/03/2017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174E2A0-7B4A-4AC1-AFEC-45997041630D}" type="slidenum">
              <a:rPr lang="es-MX" smtClean="0"/>
              <a:pPr/>
              <a:t>‹#›</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2FF305D-B90E-4F75-93D9-C1EE3F74D36B}" type="datetimeFigureOut">
              <a:rPr lang="es-MX" smtClean="0"/>
              <a:pPr/>
              <a:t>14/03/2017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174E2A0-7B4A-4AC1-AFEC-45997041630D}" type="slidenum">
              <a:rPr lang="es-MX" smtClean="0"/>
              <a:pPr/>
              <a:t>‹#›</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2FF305D-B90E-4F75-93D9-C1EE3F74D36B}" type="datetimeFigureOut">
              <a:rPr lang="es-MX" smtClean="0"/>
              <a:pPr/>
              <a:t>14/03/2017</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174E2A0-7B4A-4AC1-AFEC-45997041630D}" type="slidenum">
              <a:rPr lang="es-MX" smtClean="0"/>
              <a:pPr/>
              <a:t>‹#›</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2FF305D-B90E-4F75-93D9-C1EE3F74D36B}" type="datetimeFigureOut">
              <a:rPr lang="es-MX" smtClean="0"/>
              <a:pPr/>
              <a:t>14/03/2017</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5174E2A0-7B4A-4AC1-AFEC-45997041630D}"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C2FF305D-B90E-4F75-93D9-C1EE3F74D36B}" type="datetimeFigureOut">
              <a:rPr lang="es-MX" smtClean="0"/>
              <a:pPr/>
              <a:t>14/03/2017</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5174E2A0-7B4A-4AC1-AFEC-45997041630D}" type="slidenum">
              <a:rPr lang="es-MX" smtClean="0"/>
              <a:pPr/>
              <a:t>‹#›</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2FF305D-B90E-4F75-93D9-C1EE3F74D36B}" type="datetimeFigureOut">
              <a:rPr lang="es-MX" smtClean="0"/>
              <a:pPr/>
              <a:t>14/03/2017</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5174E2A0-7B4A-4AC1-AFEC-45997041630D}"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C2FF305D-B90E-4F75-93D9-C1EE3F74D36B}" type="datetimeFigureOut">
              <a:rPr lang="es-MX" smtClean="0"/>
              <a:pPr/>
              <a:t>14/03/2017</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174E2A0-7B4A-4AC1-AFEC-45997041630D}"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C2FF305D-B90E-4F75-93D9-C1EE3F74D36B}" type="datetimeFigureOut">
              <a:rPr lang="es-MX" smtClean="0"/>
              <a:pPr/>
              <a:t>14/03/2017</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174E2A0-7B4A-4AC1-AFEC-45997041630D}" type="slidenum">
              <a:rPr lang="es-MX" smtClean="0"/>
              <a:pPr/>
              <a:t>‹#›</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2FF305D-B90E-4F75-93D9-C1EE3F74D36B}" type="datetimeFigureOut">
              <a:rPr lang="es-MX" smtClean="0"/>
              <a:pPr/>
              <a:t>14/03/2017</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74E2A0-7B4A-4AC1-AFEC-45997041630D}"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Subtítulo"/>
          <p:cNvSpPr>
            <a:spLocks noGrp="1"/>
          </p:cNvSpPr>
          <p:nvPr>
            <p:ph type="subTitle" idx="1"/>
          </p:nvPr>
        </p:nvSpPr>
        <p:spPr>
          <a:xfrm>
            <a:off x="714375" y="1714488"/>
            <a:ext cx="7715250" cy="4357717"/>
          </a:xfrm>
        </p:spPr>
        <p:txBody>
          <a:bodyPr>
            <a:normAutofit/>
          </a:bodyPr>
          <a:lstStyle/>
          <a:p>
            <a:pPr marR="0" algn="l" eaLnBrk="1" hangingPunct="1">
              <a:lnSpc>
                <a:spcPct val="80000"/>
              </a:lnSpc>
            </a:pPr>
            <a:r>
              <a:rPr lang="es-MX" sz="3000" b="1" i="1" dirty="0" smtClean="0">
                <a:solidFill>
                  <a:srgbClr val="6D1014"/>
                </a:solidFill>
                <a:latin typeface="Bookman Old Style" pitchFamily="18" charset="0"/>
                <a:cs typeface="Times New Roman" pitchFamily="18" charset="0"/>
              </a:rPr>
              <a:t>Ministerio de Relaciones Exteriores</a:t>
            </a:r>
          </a:p>
          <a:p>
            <a:pPr marR="0" eaLnBrk="1" hangingPunct="1">
              <a:lnSpc>
                <a:spcPct val="80000"/>
              </a:lnSpc>
            </a:pPr>
            <a:r>
              <a:rPr lang="es-MX" sz="3000" b="1" i="1" dirty="0" smtClean="0">
                <a:solidFill>
                  <a:srgbClr val="6D1014"/>
                </a:solidFill>
                <a:latin typeface="Bookman Old Style" pitchFamily="18" charset="0"/>
                <a:cs typeface="Times New Roman" pitchFamily="18" charset="0"/>
              </a:rPr>
              <a:t>Dirección General Consular</a:t>
            </a:r>
          </a:p>
          <a:p>
            <a:pPr marR="0" eaLnBrk="1" hangingPunct="1">
              <a:lnSpc>
                <a:spcPct val="80000"/>
              </a:lnSpc>
            </a:pPr>
            <a:endParaRPr lang="es-MX" sz="3000" b="1" i="1" dirty="0" smtClean="0">
              <a:solidFill>
                <a:srgbClr val="6D1014"/>
              </a:solidFill>
              <a:latin typeface="Bookman Old Style" pitchFamily="18" charset="0"/>
            </a:endParaRPr>
          </a:p>
          <a:p>
            <a:pPr marR="0" eaLnBrk="1" hangingPunct="1">
              <a:lnSpc>
                <a:spcPct val="80000"/>
              </a:lnSpc>
            </a:pPr>
            <a:endParaRPr lang="es-MX" sz="3000" b="1" i="1" dirty="0" smtClean="0">
              <a:solidFill>
                <a:srgbClr val="6D1014"/>
              </a:solidFill>
              <a:latin typeface="Bookman Old Style" pitchFamily="18" charset="0"/>
            </a:endParaRPr>
          </a:p>
          <a:p>
            <a:pPr marR="0" eaLnBrk="1" hangingPunct="1">
              <a:lnSpc>
                <a:spcPct val="80000"/>
              </a:lnSpc>
            </a:pPr>
            <a:r>
              <a:rPr lang="es-MX" sz="3000" b="1" i="1" dirty="0" smtClean="0">
                <a:solidFill>
                  <a:srgbClr val="6D1014"/>
                </a:solidFill>
                <a:latin typeface="Bookman Old Style" pitchFamily="18" charset="0"/>
              </a:rPr>
              <a:t>REGISTRO CONSULAR Y EMISIÓN DE </a:t>
            </a:r>
            <a:endParaRPr lang="es-MX" sz="3000" b="1" dirty="0" smtClean="0">
              <a:solidFill>
                <a:srgbClr val="6D1014"/>
              </a:solidFill>
              <a:latin typeface="Bookman Old Style" pitchFamily="18" charset="0"/>
            </a:endParaRPr>
          </a:p>
          <a:p>
            <a:pPr marR="0" eaLnBrk="1" hangingPunct="1">
              <a:lnSpc>
                <a:spcPct val="80000"/>
              </a:lnSpc>
            </a:pPr>
            <a:r>
              <a:rPr lang="es-MX" sz="3000" b="1" i="1" dirty="0" smtClean="0">
                <a:solidFill>
                  <a:srgbClr val="6D1014"/>
                </a:solidFill>
                <a:latin typeface="Bookman Old Style" pitchFamily="18" charset="0"/>
              </a:rPr>
              <a:t>CARNÉ CONSULAR:</a:t>
            </a:r>
            <a:r>
              <a:rPr lang="es-MX" sz="3000" b="1" i="1" dirty="0" smtClean="0">
                <a:solidFill>
                  <a:srgbClr val="6D1014"/>
                </a:solidFill>
                <a:latin typeface="Bookman Old Style" pitchFamily="18" charset="0"/>
                <a:cs typeface="Times New Roman" pitchFamily="18" charset="0"/>
              </a:rPr>
              <a:t> </a:t>
            </a:r>
          </a:p>
          <a:p>
            <a:pPr marR="0">
              <a:lnSpc>
                <a:spcPct val="80000"/>
              </a:lnSpc>
            </a:pPr>
            <a:r>
              <a:rPr lang="es-MX" sz="2800" b="1" dirty="0" smtClean="0">
                <a:solidFill>
                  <a:schemeClr val="accent2">
                    <a:lumMod val="50000"/>
                  </a:schemeClr>
                </a:solidFill>
                <a:latin typeface="Bookman Old Style" pitchFamily="18" charset="0"/>
              </a:rPr>
              <a:t>Una Buena Práctica para la Protección de la Población Migrante</a:t>
            </a:r>
          </a:p>
          <a:p>
            <a:pPr marR="0" eaLnBrk="1" hangingPunct="1">
              <a:lnSpc>
                <a:spcPct val="80000"/>
              </a:lnSpc>
            </a:pPr>
            <a:r>
              <a:rPr lang="es-MX" sz="3000" b="1" dirty="0" smtClean="0">
                <a:solidFill>
                  <a:srgbClr val="6D1014"/>
                </a:solidFill>
                <a:latin typeface="Bookman Old Style" pitchFamily="18" charset="0"/>
              </a:rPr>
              <a:t> </a:t>
            </a:r>
          </a:p>
          <a:p>
            <a:pPr marR="0" eaLnBrk="1" hangingPunct="1">
              <a:lnSpc>
                <a:spcPct val="80000"/>
              </a:lnSpc>
            </a:pPr>
            <a:endParaRPr lang="es-MX" sz="2300" dirty="0" smtClean="0"/>
          </a:p>
        </p:txBody>
      </p:sp>
      <p:pic>
        <p:nvPicPr>
          <p:cNvPr id="10242" name="Imagen 4" descr="logo nuevo"/>
          <p:cNvPicPr>
            <a:picLocks noChangeAspect="1" noChangeArrowheads="1"/>
          </p:cNvPicPr>
          <p:nvPr/>
        </p:nvPicPr>
        <p:blipFill>
          <a:blip r:embed="rId2" cstate="print"/>
          <a:srcRect/>
          <a:stretch>
            <a:fillRect/>
          </a:stretch>
        </p:blipFill>
        <p:spPr bwMode="auto">
          <a:xfrm>
            <a:off x="571472" y="428604"/>
            <a:ext cx="2357453" cy="971537"/>
          </a:xfrm>
          <a:prstGeom prst="rect">
            <a:avLst/>
          </a:prstGeom>
          <a:noFill/>
          <a:ln w="9525">
            <a:noFill/>
            <a:miter lim="800000"/>
            <a:headEnd/>
            <a:tailEnd/>
          </a:ln>
        </p:spPr>
      </p:pic>
      <p:pic>
        <p:nvPicPr>
          <p:cNvPr id="10243" name="0 Imagen" descr="cabezaPapeleria2011.wmf"/>
          <p:cNvPicPr>
            <a:picLocks noChangeAspect="1" noChangeArrowheads="1"/>
          </p:cNvPicPr>
          <p:nvPr/>
        </p:nvPicPr>
        <p:blipFill>
          <a:blip r:embed="rId3" cstate="print"/>
          <a:srcRect l="63264" r="-896"/>
          <a:stretch>
            <a:fillRect/>
          </a:stretch>
        </p:blipFill>
        <p:spPr bwMode="auto">
          <a:xfrm>
            <a:off x="5857884" y="357166"/>
            <a:ext cx="2428892" cy="857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5 Marcador de contenido"/>
          <p:cNvPicPr>
            <a:picLocks noGrp="1"/>
          </p:cNvPicPr>
          <p:nvPr>
            <p:ph idx="1"/>
          </p:nvPr>
        </p:nvPicPr>
        <p:blipFill>
          <a:blip r:embed="rId2" cstate="print"/>
          <a:srcRect/>
          <a:stretch>
            <a:fillRect/>
          </a:stretch>
        </p:blipFill>
        <p:spPr>
          <a:xfrm>
            <a:off x="214313" y="2928938"/>
            <a:ext cx="4230687" cy="2882900"/>
          </a:xfrm>
        </p:spPr>
      </p:pic>
      <p:sp>
        <p:nvSpPr>
          <p:cNvPr id="2" name="1 Título"/>
          <p:cNvSpPr>
            <a:spLocks noGrp="1"/>
          </p:cNvSpPr>
          <p:nvPr>
            <p:ph type="title"/>
          </p:nvPr>
        </p:nvSpPr>
        <p:spPr>
          <a:xfrm>
            <a:off x="457200" y="274638"/>
            <a:ext cx="8229600" cy="2797172"/>
          </a:xfrm>
        </p:spPr>
        <p:txBody>
          <a:bodyPr>
            <a:noAutofit/>
          </a:bodyPr>
          <a:lstStyle/>
          <a:p>
            <a:pPr eaLnBrk="1" fontAlgn="auto" hangingPunct="1">
              <a:spcAft>
                <a:spcPts val="0"/>
              </a:spcAft>
              <a:defRPr/>
            </a:pPr>
            <a:r>
              <a:rPr lang="es-MX" sz="4800" dirty="0" smtClean="0">
                <a:solidFill>
                  <a:srgbClr val="FF0000"/>
                </a:solidFill>
                <a:latin typeface="Comic Sans MS" pitchFamily="66" charset="0"/>
              </a:rPr>
              <a:t>CARNÉ CONSULAR; </a:t>
            </a:r>
            <a:r>
              <a:rPr lang="es-MX" sz="3600" dirty="0" smtClean="0">
                <a:solidFill>
                  <a:schemeClr val="accent6">
                    <a:lumMod val="75000"/>
                  </a:schemeClr>
                </a:solidFill>
                <a:latin typeface="Comic Sans MS" pitchFamily="66" charset="0"/>
              </a:rPr>
              <a:t/>
            </a:r>
            <a:br>
              <a:rPr lang="es-MX" sz="3600" dirty="0" smtClean="0">
                <a:solidFill>
                  <a:schemeClr val="accent6">
                    <a:lumMod val="75000"/>
                  </a:schemeClr>
                </a:solidFill>
                <a:latin typeface="Comic Sans MS" pitchFamily="66" charset="0"/>
              </a:rPr>
            </a:br>
            <a:r>
              <a:rPr lang="es-MX" dirty="0" smtClean="0">
                <a:solidFill>
                  <a:schemeClr val="accent6">
                    <a:lumMod val="75000"/>
                  </a:schemeClr>
                </a:solidFill>
                <a:latin typeface="Comic Sans MS" pitchFamily="66" charset="0"/>
              </a:rPr>
              <a:t>VALOR AGREGADO DEL REGISTRO CONSULAR</a:t>
            </a:r>
            <a:endParaRPr lang="es-MX" dirty="0">
              <a:solidFill>
                <a:schemeClr val="accent6">
                  <a:lumMod val="75000"/>
                </a:schemeClr>
              </a:solidFill>
              <a:latin typeface="Comic Sans MS" pitchFamily="66" charset="0"/>
            </a:endParaRPr>
          </a:p>
        </p:txBody>
      </p:sp>
      <p:pic>
        <p:nvPicPr>
          <p:cNvPr id="24580" name="6 Imagen"/>
          <p:cNvPicPr>
            <a:picLocks noChangeAspect="1" noChangeArrowheads="1"/>
          </p:cNvPicPr>
          <p:nvPr/>
        </p:nvPicPr>
        <p:blipFill>
          <a:blip r:embed="rId3" cstate="print"/>
          <a:srcRect/>
          <a:stretch>
            <a:fillRect/>
          </a:stretch>
        </p:blipFill>
        <p:spPr bwMode="auto">
          <a:xfrm>
            <a:off x="5000625" y="2786063"/>
            <a:ext cx="3786188"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85860"/>
            <a:ext cx="8229600" cy="4721431"/>
          </a:xfrm>
        </p:spPr>
        <p:txBody>
          <a:bodyPr>
            <a:normAutofit fontScale="70000" lnSpcReduction="20000"/>
          </a:bodyPr>
          <a:lstStyle/>
          <a:p>
            <a:pPr algn="just"/>
            <a:r>
              <a:rPr lang="es-MX" dirty="0" smtClean="0">
                <a:latin typeface="Comic Sans MS" pitchFamily="66" charset="0"/>
              </a:rPr>
              <a:t>Permite contar con información estadística, que contribuya a la construcción de un perfil migratorio y a la planificación estratégica tanto en el país de origen como destino</a:t>
            </a:r>
          </a:p>
          <a:p>
            <a:pPr algn="just">
              <a:buNone/>
            </a:pPr>
            <a:endParaRPr lang="es-MX" dirty="0" smtClean="0">
              <a:latin typeface="Comic Sans MS" pitchFamily="66" charset="0"/>
            </a:endParaRPr>
          </a:p>
          <a:p>
            <a:pPr algn="just"/>
            <a:r>
              <a:rPr lang="es-MX" b="1" dirty="0" smtClean="0">
                <a:latin typeface="Comic Sans MS" pitchFamily="66" charset="0"/>
              </a:rPr>
              <a:t>FRC; Formato estándar del Registro Consular</a:t>
            </a:r>
          </a:p>
          <a:p>
            <a:pPr algn="just">
              <a:buNone/>
            </a:pPr>
            <a:r>
              <a:rPr lang="es-MX" dirty="0" smtClean="0">
                <a:latin typeface="Comic Sans MS" pitchFamily="66" charset="0"/>
              </a:rPr>
              <a:t>   -datos generales</a:t>
            </a:r>
          </a:p>
          <a:p>
            <a:pPr algn="just">
              <a:buNone/>
            </a:pPr>
            <a:r>
              <a:rPr lang="es-MX" dirty="0" smtClean="0">
                <a:latin typeface="Comic Sans MS" pitchFamily="66" charset="0"/>
              </a:rPr>
              <a:t>	- datos secundarios</a:t>
            </a:r>
          </a:p>
          <a:p>
            <a:pPr algn="just">
              <a:buNone/>
            </a:pPr>
            <a:r>
              <a:rPr lang="es-MX" dirty="0" smtClean="0">
                <a:latin typeface="Comic Sans MS" pitchFamily="66" charset="0"/>
              </a:rPr>
              <a:t>	- datos de domicilio y residencia</a:t>
            </a:r>
          </a:p>
          <a:p>
            <a:pPr algn="just">
              <a:buNone/>
            </a:pPr>
            <a:r>
              <a:rPr lang="es-MX" dirty="0" smtClean="0">
                <a:latin typeface="Comic Sans MS" pitchFamily="66" charset="0"/>
              </a:rPr>
              <a:t>	- documentación presentada</a:t>
            </a:r>
          </a:p>
          <a:p>
            <a:pPr algn="just">
              <a:buNone/>
            </a:pPr>
            <a:endParaRPr lang="es-MX" dirty="0" smtClean="0">
              <a:latin typeface="Comic Sans MS" pitchFamily="66" charset="0"/>
            </a:endParaRPr>
          </a:p>
          <a:p>
            <a:pPr algn="just">
              <a:buFont typeface="Wingdings" pitchFamily="2" charset="2"/>
              <a:buChar char="Ø"/>
            </a:pPr>
            <a:r>
              <a:rPr lang="es-MX" b="1" dirty="0" smtClean="0">
                <a:latin typeface="Comic Sans MS" pitchFamily="66" charset="0"/>
              </a:rPr>
              <a:t>FF (Formato Familiar y anexos) responde a particularidades de cada destino migratorio</a:t>
            </a:r>
          </a:p>
          <a:p>
            <a:pPr algn="just">
              <a:buNone/>
            </a:pPr>
            <a:r>
              <a:rPr lang="es-MX" dirty="0" smtClean="0">
                <a:latin typeface="Comic Sans MS" pitchFamily="66" charset="0"/>
              </a:rPr>
              <a:t>	- Capta información complementaria que permite caracterizar los flujos migratorios</a:t>
            </a:r>
          </a:p>
          <a:p>
            <a:pPr algn="just">
              <a:buNone/>
            </a:pPr>
            <a:r>
              <a:rPr lang="es-MX" dirty="0" smtClean="0">
                <a:latin typeface="Comic Sans MS" pitchFamily="66" charset="0"/>
              </a:rPr>
              <a:t>	- Ofrece insumos para definición de planes y estrategias de trabajo en función de la mejor atención a la población mig</a:t>
            </a:r>
            <a:r>
              <a:rPr lang="es-MX" dirty="0" smtClean="0"/>
              <a:t>rante</a:t>
            </a:r>
            <a:endParaRPr lang="es-MX" dirty="0"/>
          </a:p>
        </p:txBody>
      </p:sp>
      <p:sp>
        <p:nvSpPr>
          <p:cNvPr id="3" name="2 Título"/>
          <p:cNvSpPr>
            <a:spLocks noGrp="1"/>
          </p:cNvSpPr>
          <p:nvPr>
            <p:ph type="title"/>
          </p:nvPr>
        </p:nvSpPr>
        <p:spPr/>
        <p:txBody>
          <a:bodyPr>
            <a:normAutofit fontScale="90000"/>
          </a:bodyPr>
          <a:lstStyle/>
          <a:p>
            <a:r>
              <a:rPr lang="es-MX" dirty="0" smtClean="0">
                <a:latin typeface="Comic Sans MS" pitchFamily="66" charset="0"/>
              </a:rPr>
              <a:t>Instrumentos del Registro Consular</a:t>
            </a:r>
            <a:endParaRPr lang="es-MX"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MX" dirty="0" smtClean="0"/>
              <a:t>Ministerio de Educación en Costa Rica; directores de Colegios e Institutos requieren CC de alumnos nicaragüenses como mecanismo confiable de identificación.</a:t>
            </a:r>
            <a:endParaRPr lang="es-MX" dirty="0" smtClean="0">
              <a:solidFill>
                <a:srgbClr val="FF0000"/>
              </a:solidFill>
            </a:endParaRPr>
          </a:p>
          <a:p>
            <a:pPr algn="just"/>
            <a:r>
              <a:rPr lang="es-MX" dirty="0" smtClean="0"/>
              <a:t>Ministerio de Salud en Costa Rica; solicitan  CC, a ciudadanos nicaragüenses que no portan documento que los identifique, para acceder a servicios básicos de salud </a:t>
            </a:r>
          </a:p>
          <a:p>
            <a:pPr algn="just"/>
            <a:endParaRPr lang="es-MX" dirty="0"/>
          </a:p>
        </p:txBody>
      </p:sp>
      <p:sp>
        <p:nvSpPr>
          <p:cNvPr id="3" name="2 Título"/>
          <p:cNvSpPr>
            <a:spLocks noGrp="1"/>
          </p:cNvSpPr>
          <p:nvPr>
            <p:ph type="title"/>
          </p:nvPr>
        </p:nvSpPr>
        <p:spPr/>
        <p:txBody>
          <a:bodyPr>
            <a:normAutofit fontScale="90000"/>
          </a:bodyPr>
          <a:lstStyle/>
          <a:p>
            <a:r>
              <a:rPr lang="es-MX" dirty="0" smtClean="0">
                <a:latin typeface="Comic Sans MS" pitchFamily="66" charset="0"/>
              </a:rPr>
              <a:t>Posicionamiento del Carné Consular</a:t>
            </a:r>
            <a:endParaRPr lang="es-MX"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85794"/>
            <a:ext cx="8229600" cy="5221497"/>
          </a:xfrm>
        </p:spPr>
        <p:txBody>
          <a:bodyPr/>
          <a:lstStyle/>
          <a:p>
            <a:pPr algn="just"/>
            <a:r>
              <a:rPr lang="es-MX" dirty="0" smtClean="0"/>
              <a:t>Registro Civil de Costa Rica; acepta CC como identificación de connacionales, para registro de nacimientos</a:t>
            </a:r>
          </a:p>
          <a:p>
            <a:pPr algn="just"/>
            <a:endParaRPr lang="es-MX" dirty="0" smtClean="0"/>
          </a:p>
          <a:p>
            <a:pPr algn="just"/>
            <a:r>
              <a:rPr lang="es-MX" dirty="0" smtClean="0"/>
              <a:t>Dirección General de Adaptación Social; solicita CC a familiares de privados de libertad para realizar visitas, cuando éstos no cuentan con identificación. Igualmente, se solicita a los privados de libertad para acceder a programas laborales y educativos.</a:t>
            </a:r>
          </a:p>
          <a:p>
            <a:pPr algn="just"/>
            <a:endParaRPr lang="es-MX" dirty="0" smtClean="0"/>
          </a:p>
          <a:p>
            <a:pPr algn="just"/>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2439982"/>
          </a:xfrm>
        </p:spPr>
        <p:txBody>
          <a:bodyPr>
            <a:normAutofit fontScale="90000"/>
          </a:bodyPr>
          <a:lstStyle/>
          <a:p>
            <a:pPr algn="just"/>
            <a:r>
              <a:rPr lang="es-MX" dirty="0" smtClean="0">
                <a:latin typeface="Comic Sans MS" pitchFamily="66" charset="0"/>
              </a:rPr>
              <a:t>Registro Consular y Regularización de nicaragüenses en El Salvador; Ejemplo de Gestión Migratoria conjunta</a:t>
            </a:r>
            <a:endParaRPr lang="es-MX" dirty="0">
              <a:latin typeface="Comic Sans MS" pitchFamily="66" charset="0"/>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1571604" y="2857500"/>
            <a:ext cx="6357982" cy="36433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29058" y="500042"/>
            <a:ext cx="4572032" cy="6247864"/>
          </a:xfrm>
          <a:prstGeom prst="rect">
            <a:avLst/>
          </a:prstGeom>
          <a:noFill/>
        </p:spPr>
        <p:txBody>
          <a:bodyPr wrap="square" rtlCol="0">
            <a:spAutoFit/>
          </a:bodyPr>
          <a:lstStyle/>
          <a:p>
            <a:pPr algn="just">
              <a:buFont typeface="Wingdings" pitchFamily="2" charset="2"/>
              <a:buChar char="Ø"/>
            </a:pPr>
            <a:r>
              <a:rPr lang="es-MX" sz="2800" dirty="0" smtClean="0">
                <a:latin typeface="Comic Sans MS" pitchFamily="66" charset="0"/>
              </a:rPr>
              <a:t>Proyecto de Regularización de nicaragüenses en El Salvador – PRORENISA (Migración y Extranjería de ESV, Embajada y Consulado de Nicaragua, Cancillería de ESV y OIM)</a:t>
            </a:r>
          </a:p>
          <a:p>
            <a:pPr algn="just"/>
            <a:endParaRPr lang="es-MX" dirty="0" smtClean="0">
              <a:latin typeface="Comic Sans MS" pitchFamily="66" charset="0"/>
            </a:endParaRPr>
          </a:p>
          <a:p>
            <a:pPr algn="just"/>
            <a:endParaRPr lang="es-MX" dirty="0" smtClean="0">
              <a:latin typeface="Comic Sans MS" pitchFamily="66" charset="0"/>
            </a:endParaRPr>
          </a:p>
          <a:p>
            <a:pPr algn="just">
              <a:buFont typeface="Wingdings" pitchFamily="2" charset="2"/>
              <a:buChar char="Ø"/>
            </a:pPr>
            <a:r>
              <a:rPr lang="es-MX" sz="2800" dirty="0" smtClean="0">
                <a:latin typeface="Comic Sans MS" pitchFamily="66" charset="0"/>
              </a:rPr>
              <a:t>Ejemplo de voluntad política y comprensión de los aportes de la migración al desarrollo de ambos países.</a:t>
            </a:r>
          </a:p>
        </p:txBody>
      </p:sp>
      <p:pic>
        <p:nvPicPr>
          <p:cNvPr id="9" name="Picture 2"/>
          <p:cNvPicPr>
            <a:picLocks noGrp="1" noChangeAspect="1" noChangeArrowheads="1"/>
          </p:cNvPicPr>
          <p:nvPr>
            <p:ph idx="1"/>
          </p:nvPr>
        </p:nvPicPr>
        <p:blipFill>
          <a:blip r:embed="rId2" cstate="print"/>
          <a:srcRect/>
          <a:stretch>
            <a:fillRect/>
          </a:stretch>
        </p:blipFill>
        <p:spPr bwMode="auto">
          <a:xfrm>
            <a:off x="214282" y="500042"/>
            <a:ext cx="3500462"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519043"/>
          </a:xfrm>
        </p:spPr>
        <p:txBody>
          <a:bodyPr>
            <a:normAutofit fontScale="92500" lnSpcReduction="20000"/>
          </a:bodyPr>
          <a:lstStyle/>
          <a:p>
            <a:pPr algn="just"/>
            <a:r>
              <a:rPr lang="es-MX" b="1" dirty="0" smtClean="0"/>
              <a:t>Beneficiar a la población con arraigo en ESV</a:t>
            </a:r>
          </a:p>
          <a:p>
            <a:pPr algn="just"/>
            <a:endParaRPr lang="es-MX" b="1" dirty="0" smtClean="0"/>
          </a:p>
          <a:p>
            <a:pPr algn="just"/>
            <a:r>
              <a:rPr lang="es-MX" b="1" dirty="0" smtClean="0"/>
              <a:t>Flexibilización de los procesos y trámites para la regularización</a:t>
            </a:r>
          </a:p>
          <a:p>
            <a:pPr algn="just"/>
            <a:endParaRPr lang="es-MX" dirty="0" smtClean="0"/>
          </a:p>
          <a:p>
            <a:pPr algn="just"/>
            <a:endParaRPr lang="es-MX" dirty="0" smtClean="0"/>
          </a:p>
          <a:p>
            <a:pPr algn="just">
              <a:buNone/>
            </a:pPr>
            <a:endParaRPr lang="es-MX" dirty="0" smtClean="0"/>
          </a:p>
          <a:p>
            <a:pPr algn="just">
              <a:buNone/>
            </a:pPr>
            <a:endParaRPr lang="es-MX" dirty="0" smtClean="0"/>
          </a:p>
        </p:txBody>
      </p:sp>
      <p:sp>
        <p:nvSpPr>
          <p:cNvPr id="3" name="2 Título"/>
          <p:cNvSpPr>
            <a:spLocks noGrp="1"/>
          </p:cNvSpPr>
          <p:nvPr>
            <p:ph type="title"/>
          </p:nvPr>
        </p:nvSpPr>
        <p:spPr/>
        <p:txBody>
          <a:bodyPr>
            <a:normAutofit fontScale="90000"/>
          </a:bodyPr>
          <a:lstStyle/>
          <a:p>
            <a:pPr algn="ctr"/>
            <a:r>
              <a:rPr lang="es-MX" dirty="0" smtClean="0">
                <a:solidFill>
                  <a:schemeClr val="accent2">
                    <a:lumMod val="50000"/>
                  </a:schemeClr>
                </a:solidFill>
                <a:latin typeface="Comic Sans MS" pitchFamily="66" charset="0"/>
              </a:rPr>
              <a:t>Registro Consular y PRORENISA</a:t>
            </a:r>
            <a:endParaRPr lang="es-MX" dirty="0">
              <a:solidFill>
                <a:schemeClr val="accent2">
                  <a:lumMod val="50000"/>
                </a:schemeClr>
              </a:solidFill>
              <a:latin typeface="Comic Sans MS" pitchFamily="66" charset="0"/>
            </a:endParaRPr>
          </a:p>
        </p:txBody>
      </p:sp>
      <p:pic>
        <p:nvPicPr>
          <p:cNvPr id="6" name="Picture 2"/>
          <p:cNvPicPr>
            <a:picLocks noChangeAspect="1" noChangeArrowheads="1"/>
          </p:cNvPicPr>
          <p:nvPr/>
        </p:nvPicPr>
        <p:blipFill>
          <a:blip r:embed="rId2" cstate="print"/>
          <a:srcRect/>
          <a:stretch>
            <a:fillRect/>
          </a:stretch>
        </p:blipFill>
        <p:spPr bwMode="auto">
          <a:xfrm>
            <a:off x="642910" y="3214686"/>
            <a:ext cx="3318430" cy="2488823"/>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5072066" y="3357562"/>
            <a:ext cx="3714776"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3454795" y="3286124"/>
            <a:ext cx="5000239" cy="3233746"/>
          </a:xfrm>
          <a:prstGeom prst="rect">
            <a:avLst/>
          </a:prstGeom>
          <a:noFill/>
          <a:ln w="9525">
            <a:noFill/>
            <a:miter lim="800000"/>
            <a:headEnd/>
            <a:tailEnd/>
          </a:ln>
          <a:effectLst/>
        </p:spPr>
      </p:pic>
      <p:sp>
        <p:nvSpPr>
          <p:cNvPr id="6" name="5 CuadroTexto"/>
          <p:cNvSpPr txBox="1"/>
          <p:nvPr/>
        </p:nvSpPr>
        <p:spPr>
          <a:xfrm>
            <a:off x="714348" y="428604"/>
            <a:ext cx="7715304" cy="3323987"/>
          </a:xfrm>
          <a:prstGeom prst="rect">
            <a:avLst/>
          </a:prstGeom>
          <a:noFill/>
        </p:spPr>
        <p:txBody>
          <a:bodyPr wrap="square" rtlCol="0">
            <a:spAutoFit/>
          </a:bodyPr>
          <a:lstStyle/>
          <a:p>
            <a:pPr algn="just">
              <a:buFont typeface="Arial" pitchFamily="34" charset="0"/>
              <a:buChar char="•"/>
            </a:pPr>
            <a:r>
              <a:rPr lang="es-MX" sz="2400" b="1" dirty="0" smtClean="0"/>
              <a:t>Carné Consular, requisito para la regularización</a:t>
            </a:r>
          </a:p>
          <a:p>
            <a:pPr algn="just">
              <a:buNone/>
            </a:pPr>
            <a:endParaRPr lang="es-MX" sz="2400" b="1" dirty="0" smtClean="0"/>
          </a:p>
          <a:p>
            <a:pPr algn="just">
              <a:buFont typeface="Arial" pitchFamily="34" charset="0"/>
              <a:buChar char="•"/>
            </a:pPr>
            <a:r>
              <a:rPr lang="es-MX" sz="2400" b="1" dirty="0" smtClean="0"/>
              <a:t>Integración y coordinación del trabajo entre instituciones de ambos países</a:t>
            </a:r>
          </a:p>
          <a:p>
            <a:pPr algn="just"/>
            <a:endParaRPr lang="es-MX" sz="2400" b="1" dirty="0" smtClean="0"/>
          </a:p>
          <a:p>
            <a:pPr algn="just">
              <a:buFont typeface="Arial" pitchFamily="34" charset="0"/>
              <a:buChar char="•"/>
            </a:pPr>
            <a:r>
              <a:rPr lang="es-MX" sz="2400" b="1" dirty="0" smtClean="0"/>
              <a:t>Gobierno de Nicaragua garantiza de forma expedita documentación necesaria para la regularización</a:t>
            </a:r>
          </a:p>
          <a:p>
            <a:pPr algn="just"/>
            <a:endParaRPr lang="es-MX"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2844" y="142852"/>
            <a:ext cx="8858312" cy="928694"/>
          </a:xfrm>
        </p:spPr>
        <p:txBody>
          <a:bodyPr>
            <a:normAutofit fontScale="90000"/>
          </a:bodyPr>
          <a:lstStyle/>
          <a:p>
            <a:r>
              <a:rPr lang="es-MX" sz="4000" dirty="0" smtClean="0"/>
              <a:t/>
            </a:r>
            <a:br>
              <a:rPr lang="es-MX" sz="4000" dirty="0" smtClean="0"/>
            </a:br>
            <a:r>
              <a:rPr lang="es-MX" sz="4000" dirty="0" smtClean="0"/>
              <a:t>DATOS ESTADÍSTICOS COSTA RICA</a:t>
            </a:r>
            <a:br>
              <a:rPr lang="es-MX" sz="4000" dirty="0" smtClean="0"/>
            </a:br>
            <a:r>
              <a:rPr lang="es-MX" sz="4000" dirty="0" smtClean="0"/>
              <a:t>            </a:t>
            </a:r>
            <a:r>
              <a:rPr lang="es-MX" sz="2000" dirty="0" smtClean="0"/>
              <a:t>(4mayo 2010 al 24 de mayo 2011)</a:t>
            </a:r>
            <a:br>
              <a:rPr lang="es-MX" sz="2000" dirty="0" smtClean="0"/>
            </a:br>
            <a:endParaRPr lang="es-MX" sz="2000" dirty="0"/>
          </a:p>
        </p:txBody>
      </p:sp>
      <p:graphicFrame>
        <p:nvGraphicFramePr>
          <p:cNvPr id="5" name="7 Gráfico"/>
          <p:cNvGraphicFramePr>
            <a:graphicFrameLocks noGrp="1"/>
          </p:cNvGraphicFramePr>
          <p:nvPr>
            <p:ph idx="1"/>
          </p:nvPr>
        </p:nvGraphicFramePr>
        <p:xfrm>
          <a:off x="700086" y="1714488"/>
          <a:ext cx="8443914" cy="4864116"/>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1785918" y="1285860"/>
            <a:ext cx="5143536" cy="369332"/>
          </a:xfrm>
          <a:prstGeom prst="rect">
            <a:avLst/>
          </a:prstGeom>
          <a:noFill/>
        </p:spPr>
        <p:txBody>
          <a:bodyPr wrap="square" rtlCol="0">
            <a:spAutoFit/>
          </a:bodyPr>
          <a:lstStyle/>
          <a:p>
            <a:r>
              <a:rPr lang="es-MX" dirty="0" smtClean="0"/>
              <a:t>TOTAL DE REGISTROS POR SEXO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Edad según rangos   </a:t>
            </a:r>
            <a:endParaRPr lang="es-MX" dirty="0"/>
          </a:p>
        </p:txBody>
      </p:sp>
      <p:graphicFrame>
        <p:nvGraphicFramePr>
          <p:cNvPr id="4" name="5 Gráfic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normAutofit fontScale="62500" lnSpcReduction="20000"/>
          </a:bodyPr>
          <a:lstStyle/>
          <a:p>
            <a:pPr lvl="0" algn="just">
              <a:buNone/>
            </a:pPr>
            <a:r>
              <a:rPr lang="es-MX" sz="4100" dirty="0" smtClean="0">
                <a:solidFill>
                  <a:schemeClr val="accent2">
                    <a:lumMod val="50000"/>
                  </a:schemeClr>
                </a:solidFill>
                <a:latin typeface="Comic Sans MS" pitchFamily="66" charset="0"/>
              </a:rPr>
              <a:t>ANTECEDENTES:</a:t>
            </a:r>
          </a:p>
          <a:p>
            <a:pPr lvl="0" algn="just"/>
            <a:endParaRPr lang="es-MX" sz="2800" dirty="0" smtClean="0">
              <a:latin typeface="Comic Sans MS" pitchFamily="66" charset="0"/>
            </a:endParaRPr>
          </a:p>
          <a:p>
            <a:pPr lvl="0" algn="just"/>
            <a:r>
              <a:rPr lang="es-MX" sz="2800" dirty="0" smtClean="0">
                <a:latin typeface="Comic Sans MS" pitchFamily="66" charset="0"/>
              </a:rPr>
              <a:t>El Gobierno de Nicaragua reconoce que la condición de vulnerabilidad de nuestra población migrante está determinada, en gran medida,  por la falta de documentos, reconocidos por las autoridades del país de destino, que los acredite como nacional del país de origen</a:t>
            </a:r>
          </a:p>
          <a:p>
            <a:pPr lvl="0" algn="just"/>
            <a:endParaRPr lang="es-MX" sz="2800" dirty="0" smtClean="0">
              <a:latin typeface="Comic Sans MS" pitchFamily="66" charset="0"/>
            </a:endParaRPr>
          </a:p>
          <a:p>
            <a:pPr lvl="0" algn="just"/>
            <a:r>
              <a:rPr lang="es-MX" sz="2800" dirty="0" smtClean="0">
                <a:latin typeface="Comic Sans MS" pitchFamily="66" charset="0"/>
              </a:rPr>
              <a:t>La restitución de derechos de la población nacional es una política de Gobierno, que se ejecuta tanto dentro como fuera del país. </a:t>
            </a:r>
          </a:p>
          <a:p>
            <a:pPr lvl="0" algn="just"/>
            <a:endParaRPr lang="es-MX" sz="2800" dirty="0" smtClean="0">
              <a:latin typeface="Comic Sans MS" pitchFamily="66" charset="0"/>
            </a:endParaRPr>
          </a:p>
          <a:p>
            <a:pPr lvl="0" algn="just"/>
            <a:r>
              <a:rPr lang="es-MX" sz="2800" dirty="0" smtClean="0">
                <a:latin typeface="Comic Sans MS" pitchFamily="66" charset="0"/>
              </a:rPr>
              <a:t>La institucionalidad y el cumplimiento de nuestras leyes es una tarea prioritaria del Gobierno de Reconciliación y Unidad Nacional, por lo que hace realidad el mandato de Ley de protección a nuestros nacionales, a través de nuestros Consulados y Representaciones Diplomáticas en el exterior.</a:t>
            </a:r>
          </a:p>
          <a:p>
            <a:pPr lvl="0" algn="just"/>
            <a:endParaRPr lang="es-MX" sz="2800" dirty="0" smtClean="0">
              <a:latin typeface="Comic Sans MS" pitchFamily="66" charset="0"/>
            </a:endParaRPr>
          </a:p>
          <a:p>
            <a:pPr lvl="0" algn="just"/>
            <a:r>
              <a:rPr lang="es-MX" sz="2800" dirty="0" smtClean="0">
                <a:latin typeface="Comic Sans MS" pitchFamily="66" charset="0"/>
              </a:rPr>
              <a:t>Cumplir con el Registro Consular nos permite ir avanzando en dirección a disminuir las condiciones de vulnerabilidad de los y las connacionales.</a:t>
            </a:r>
          </a:p>
          <a:p>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MX" sz="3600" b="0" dirty="0" smtClean="0"/>
              <a:t>Nivel de Escolaridad</a:t>
            </a:r>
            <a:r>
              <a:rPr lang="es-MX" sz="3600" dirty="0" smtClean="0"/>
              <a:t> </a:t>
            </a:r>
            <a:r>
              <a:rPr lang="es-MX" sz="2400" dirty="0" smtClean="0"/>
              <a:t/>
            </a:r>
            <a:br>
              <a:rPr lang="es-MX" sz="2400" dirty="0" smtClean="0"/>
            </a:br>
            <a:endParaRPr lang="es-MX" sz="1800" dirty="0"/>
          </a:p>
        </p:txBody>
      </p:sp>
      <p:graphicFrame>
        <p:nvGraphicFramePr>
          <p:cNvPr id="4" name="6 Gráfic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z="4400" dirty="0" err="1" smtClean="0"/>
              <a:t>Profesion</a:t>
            </a:r>
            <a:r>
              <a:rPr lang="es-ES" sz="4400" dirty="0" smtClean="0"/>
              <a:t> ú Oficio</a:t>
            </a:r>
            <a:br>
              <a:rPr lang="es-ES" sz="4400" dirty="0" smtClean="0"/>
            </a:br>
            <a:endParaRPr lang="es-MX" dirty="0"/>
          </a:p>
        </p:txBody>
      </p:sp>
      <p:graphicFrame>
        <p:nvGraphicFramePr>
          <p:cNvPr id="4" name="16 Gráfic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z="4400" dirty="0" smtClean="0"/>
              <a:t>Estatus Migratorio</a:t>
            </a:r>
            <a:br>
              <a:rPr lang="es-ES" sz="4400" dirty="0" smtClean="0"/>
            </a:br>
            <a:endParaRPr lang="es-MX" dirty="0"/>
          </a:p>
        </p:txBody>
      </p:sp>
      <p:graphicFrame>
        <p:nvGraphicFramePr>
          <p:cNvPr id="4" name="8 Gráfic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428604"/>
            <a:ext cx="8481424"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es-NI"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El proceso de Registro Consular implica:</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tab pos="457200" algn="l"/>
              </a:tabLst>
            </a:pPr>
            <a:r>
              <a:rPr kumimoji="0" lang="es-NI"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compromiso y voluntad real de atenci</a:t>
            </a:r>
            <a:r>
              <a:rPr kumimoji="0" lang="es-NI" sz="24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NI"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 a nuestros connacionales, por parte de quienes est</a:t>
            </a:r>
            <a:r>
              <a:rPr kumimoji="0" lang="es-NI" sz="2400" b="0"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NI"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 al frente del mismo. </a:t>
            </a: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es-NI"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tab pos="457200" algn="l"/>
              </a:tabLst>
            </a:pPr>
            <a:r>
              <a:rPr kumimoji="0" lang="es-NI"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Sensibilidad para entender las diversas situaciones que se puedan presentar y </a:t>
            </a: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es-NI"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tab pos="457200" algn="l"/>
              </a:tabLst>
            </a:pPr>
            <a:r>
              <a:rPr kumimoji="0" lang="es-NI"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Habilidad t</a:t>
            </a:r>
            <a:r>
              <a:rPr kumimoji="0" lang="es-NI"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NI"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cnica para ofrecer una respuesta efectiva a las mismas.</a:t>
            </a: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es-NI"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tab pos="457200" algn="l"/>
              </a:tabLst>
            </a:pPr>
            <a:r>
              <a:rPr kumimoji="0" lang="es-MX"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Trabajo en equipo es la clave del proceso, as</a:t>
            </a:r>
            <a:r>
              <a:rPr kumimoji="0" lang="es-MX" sz="2400" b="0"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MX"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como el compromiso con el </a:t>
            </a:r>
            <a:r>
              <a:rPr kumimoji="0" lang="es-MX"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MX"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xito del mismo como servidores p</a:t>
            </a:r>
            <a:r>
              <a:rPr kumimoji="0" lang="es-MX" sz="2400" b="0"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es-MX"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blicos</a:t>
            </a:r>
            <a:r>
              <a:rPr kumimoji="0" lang="es-MX"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MX"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comprometidos con la poblaci</a:t>
            </a:r>
            <a:r>
              <a:rPr kumimoji="0" lang="es-MX" sz="24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MX"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 m</a:t>
            </a:r>
            <a:r>
              <a:rPr kumimoji="0" lang="es-MX" sz="2400" b="0"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MX"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 vulnerable, que se encuentra fuera del pa</a:t>
            </a:r>
            <a:r>
              <a:rPr kumimoji="0" lang="es-MX" sz="2400" b="0"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MX"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lang="es-MX" sz="1100" dirty="0" smtClean="0">
              <a:latin typeface="Comic Sans MS" pitchFamily="66"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es-MX" sz="11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lang="es-MX" sz="1100" dirty="0" smtClean="0">
              <a:latin typeface="Comic Sans MS" pitchFamily="66"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es-MX" sz="11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lang="es-MX" sz="1100" dirty="0" smtClean="0">
              <a:latin typeface="Comic Sans MS" pitchFamily="66"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es-MX" sz="11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s-MX" sz="3200" dirty="0" smtClean="0">
                <a:latin typeface="Comic Sans MS" pitchFamily="66" charset="0"/>
              </a:rPr>
              <a:t>Compromiso del Estado de Nicaragua para la protección de la población migrante</a:t>
            </a:r>
            <a:endParaRPr lang="es-MX" sz="3200" dirty="0">
              <a:latin typeface="Comic Sans MS" pitchFamily="66" charset="0"/>
            </a:endParaRPr>
          </a:p>
        </p:txBody>
      </p:sp>
      <p:sp>
        <p:nvSpPr>
          <p:cNvPr id="3" name="2 Marcador de contenido"/>
          <p:cNvSpPr>
            <a:spLocks noGrp="1"/>
          </p:cNvSpPr>
          <p:nvPr>
            <p:ph idx="1"/>
          </p:nvPr>
        </p:nvSpPr>
        <p:spPr>
          <a:solidFill>
            <a:schemeClr val="bg1"/>
          </a:solidFill>
        </p:spPr>
        <p:txBody>
          <a:bodyPr>
            <a:normAutofit fontScale="55000" lnSpcReduction="20000"/>
          </a:bodyPr>
          <a:lstStyle/>
          <a:p>
            <a:pPr algn="just"/>
            <a:r>
              <a:rPr lang="es-MX" sz="3400" b="1" dirty="0" smtClean="0">
                <a:latin typeface="Comic Sans MS" pitchFamily="66" charset="0"/>
              </a:rPr>
              <a:t>La Constitución de la República de Nicaragua </a:t>
            </a:r>
            <a:r>
              <a:rPr lang="es-MX" sz="3400" dirty="0" smtClean="0">
                <a:latin typeface="Comic Sans MS" pitchFamily="66" charset="0"/>
              </a:rPr>
              <a:t>en su arto. 28, establece que:</a:t>
            </a:r>
          </a:p>
          <a:p>
            <a:pPr algn="just">
              <a:buNone/>
            </a:pPr>
            <a:r>
              <a:rPr lang="es-MX" sz="3400" dirty="0" smtClean="0">
                <a:latin typeface="Comic Sans MS" pitchFamily="66" charset="0"/>
              </a:rPr>
              <a:t> “Los nicaragüenses que se encuentran en el extranjero gozan del amparo y la protección del Estado. Lo que se hace efectivo por medio de sus representaciones diplomáticas y Consulares”.</a:t>
            </a:r>
          </a:p>
          <a:p>
            <a:pPr algn="just"/>
            <a:endParaRPr lang="es-MX" sz="3400" dirty="0" smtClean="0">
              <a:latin typeface="Comic Sans MS" pitchFamily="66" charset="0"/>
            </a:endParaRPr>
          </a:p>
          <a:p>
            <a:pPr algn="just"/>
            <a:r>
              <a:rPr lang="es-MX" sz="3400" b="1" dirty="0" smtClean="0">
                <a:latin typeface="Comic Sans MS" pitchFamily="66" charset="0"/>
              </a:rPr>
              <a:t>Reglamento de la Ley del Servicio Exterior No. 128-2000</a:t>
            </a:r>
          </a:p>
          <a:p>
            <a:pPr algn="just">
              <a:buNone/>
            </a:pPr>
            <a:r>
              <a:rPr lang="es-MX" sz="3400" dirty="0" smtClean="0">
                <a:latin typeface="Comic Sans MS" pitchFamily="66" charset="0"/>
              </a:rPr>
              <a:t>Arto. 116, numeral 1: “en todas las oficinas consulares debe llevarse un registro de nicaragüenses donde se van a inscribir los nicaragüenses residentes en esa circunscripción consular</a:t>
            </a:r>
          </a:p>
          <a:p>
            <a:pPr algn="just">
              <a:buNone/>
            </a:pPr>
            <a:endParaRPr lang="es-MX" sz="3400" dirty="0" smtClean="0">
              <a:latin typeface="Comic Sans MS" pitchFamily="66" charset="0"/>
            </a:endParaRPr>
          </a:p>
          <a:p>
            <a:pPr algn="just"/>
            <a:r>
              <a:rPr lang="es-MX" sz="3400" dirty="0" smtClean="0">
                <a:latin typeface="Comic Sans MS" pitchFamily="66" charset="0"/>
              </a:rPr>
              <a:t>Los funcionarios consulares procurarán por todos los medios a su alcance que todos los nicaragüenses residentes en su circunscripción se inscriban en su oficina, e informarán a la Dirección General Consular los medios que han puesto en práctica para invitar a sus nacionales a inscribirse y los resultados obtenidos.</a:t>
            </a:r>
          </a:p>
          <a:p>
            <a:pPr algn="just"/>
            <a:endParaRPr lang="es-MX" sz="28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71547"/>
            <a:ext cx="7772400" cy="2000264"/>
          </a:xfrm>
        </p:spPr>
        <p:txBody>
          <a:bodyPr>
            <a:noAutofit/>
          </a:bodyPr>
          <a:lstStyle/>
          <a:p>
            <a:r>
              <a:rPr lang="es-MX" sz="4000" dirty="0" smtClean="0">
                <a:solidFill>
                  <a:schemeClr val="accent4">
                    <a:lumMod val="50000"/>
                  </a:schemeClr>
                </a:solidFill>
                <a:latin typeface="Comic Sans MS" pitchFamily="66" charset="0"/>
              </a:rPr>
              <a:t>¿QUÉ ES EL REGISTRO CONSULAR?</a:t>
            </a:r>
            <a:r>
              <a:rPr lang="es-MX" sz="4000" dirty="0" smtClean="0">
                <a:solidFill>
                  <a:schemeClr val="accent4">
                    <a:lumMod val="50000"/>
                  </a:schemeClr>
                </a:solidFill>
              </a:rPr>
              <a:t/>
            </a:r>
            <a:br>
              <a:rPr lang="es-MX" sz="4000" dirty="0" smtClean="0">
                <a:solidFill>
                  <a:schemeClr val="accent4">
                    <a:lumMod val="50000"/>
                  </a:schemeClr>
                </a:solidFill>
              </a:rPr>
            </a:br>
            <a:r>
              <a:rPr lang="es-MX" sz="4000" dirty="0" smtClean="0">
                <a:solidFill>
                  <a:schemeClr val="accent4">
                    <a:lumMod val="50000"/>
                  </a:schemeClr>
                </a:solidFill>
              </a:rPr>
              <a:t/>
            </a:r>
            <a:br>
              <a:rPr lang="es-MX" sz="4000" dirty="0" smtClean="0">
                <a:solidFill>
                  <a:schemeClr val="accent4">
                    <a:lumMod val="50000"/>
                  </a:schemeClr>
                </a:solidFill>
              </a:rPr>
            </a:br>
            <a:endParaRPr lang="es-MX" sz="4000" dirty="0">
              <a:solidFill>
                <a:schemeClr val="accent4">
                  <a:lumMod val="50000"/>
                </a:schemeClr>
              </a:solidFill>
            </a:endParaRPr>
          </a:p>
        </p:txBody>
      </p:sp>
      <p:sp>
        <p:nvSpPr>
          <p:cNvPr id="3" name="2 Subtítulo"/>
          <p:cNvSpPr>
            <a:spLocks noGrp="1"/>
          </p:cNvSpPr>
          <p:nvPr>
            <p:ph type="subTitle" idx="1"/>
          </p:nvPr>
        </p:nvSpPr>
        <p:spPr>
          <a:xfrm>
            <a:off x="500034" y="1857364"/>
            <a:ext cx="8215370" cy="4429156"/>
          </a:xfrm>
        </p:spPr>
        <p:txBody>
          <a:bodyPr>
            <a:normAutofit fontScale="92500" lnSpcReduction="10000"/>
          </a:bodyPr>
          <a:lstStyle/>
          <a:p>
            <a:pPr algn="just"/>
            <a:r>
              <a:rPr lang="es-MX" dirty="0" smtClean="0">
                <a:solidFill>
                  <a:schemeClr val="tx1"/>
                </a:solidFill>
                <a:latin typeface="Comic Sans MS" pitchFamily="66" charset="0"/>
              </a:rPr>
              <a:t>Es el registro que se lleva en las oficinas Consulares de todos y todas las nicaragüenses, residentes en una determinada circunscripción  consular.</a:t>
            </a:r>
          </a:p>
          <a:p>
            <a:pPr algn="just"/>
            <a:endParaRPr lang="es-MX" dirty="0" smtClean="0">
              <a:solidFill>
                <a:schemeClr val="tx1"/>
              </a:solidFill>
              <a:latin typeface="Comic Sans MS" pitchFamily="66" charset="0"/>
            </a:endParaRPr>
          </a:p>
          <a:p>
            <a:pPr algn="just"/>
            <a:r>
              <a:rPr lang="es-MX" b="1" dirty="0" smtClean="0">
                <a:solidFill>
                  <a:schemeClr val="tx1"/>
                </a:solidFill>
                <a:latin typeface="Comic Sans MS" pitchFamily="66" charset="0"/>
              </a:rPr>
              <a:t>CONDICIONES PARA REGISTRARSE:</a:t>
            </a:r>
          </a:p>
          <a:p>
            <a:pPr algn="just"/>
            <a:r>
              <a:rPr lang="es-MX" dirty="0" smtClean="0">
                <a:solidFill>
                  <a:schemeClr val="tx1"/>
                </a:solidFill>
                <a:latin typeface="Comic Sans MS" pitchFamily="66" charset="0"/>
              </a:rPr>
              <a:t>1- Que residan en el exterior, independientemente de su edad y estatus migratorio</a:t>
            </a:r>
          </a:p>
          <a:p>
            <a:pPr algn="just"/>
            <a:endParaRPr lang="es-MX" dirty="0" smtClean="0">
              <a:solidFill>
                <a:schemeClr val="tx1"/>
              </a:solidFill>
              <a:latin typeface="Comic Sans MS" pitchFamily="66" charset="0"/>
            </a:endParaRPr>
          </a:p>
          <a:p>
            <a:pPr algn="just"/>
            <a:r>
              <a:rPr lang="es-MX" dirty="0" smtClean="0">
                <a:solidFill>
                  <a:schemeClr val="tx1"/>
                </a:solidFill>
                <a:latin typeface="Comic Sans MS" pitchFamily="66" charset="0"/>
              </a:rPr>
              <a:t>2- Que demuestren su nacionalidad mediante </a:t>
            </a:r>
            <a:r>
              <a:rPr lang="es-MX" dirty="0" smtClean="0">
                <a:solidFill>
                  <a:schemeClr val="tx2">
                    <a:lumMod val="20000"/>
                    <a:lumOff val="80000"/>
                  </a:schemeClr>
                </a:solidFill>
                <a:latin typeface="Comic Sans MS" pitchFamily="66" charset="0"/>
              </a:rPr>
              <a:t>certificado de nacimiento y cualquier otro documento de identidad donde aparece su fotografía</a:t>
            </a:r>
            <a:r>
              <a:rPr lang="es-MX" dirty="0" smtClean="0">
                <a:solidFill>
                  <a:schemeClr val="tx2">
                    <a:lumMod val="20000"/>
                    <a:lumOff val="80000"/>
                  </a:schemeClr>
                </a:solidFill>
              </a:rPr>
              <a:t> </a:t>
            </a:r>
            <a:endParaRPr lang="es-MX"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idx="4294967295"/>
          </p:nvPr>
        </p:nvSpPr>
        <p:spPr/>
        <p:txBody>
          <a:bodyPr>
            <a:normAutofit/>
          </a:bodyPr>
          <a:lstStyle/>
          <a:p>
            <a:pPr eaLnBrk="1" hangingPunct="1"/>
            <a:r>
              <a:rPr lang="es-ES" sz="4000" dirty="0" smtClean="0">
                <a:latin typeface="Comic Sans MS" pitchFamily="66" charset="0"/>
              </a:rPr>
              <a:t>Proyecto de Registro Consular</a:t>
            </a:r>
          </a:p>
        </p:txBody>
      </p:sp>
      <p:sp>
        <p:nvSpPr>
          <p:cNvPr id="45059" name="2 Marcador de contenido"/>
          <p:cNvSpPr>
            <a:spLocks noGrp="1"/>
          </p:cNvSpPr>
          <p:nvPr>
            <p:ph idx="4294967295"/>
          </p:nvPr>
        </p:nvSpPr>
        <p:spPr/>
        <p:txBody>
          <a:bodyPr>
            <a:normAutofit fontScale="92500"/>
          </a:bodyPr>
          <a:lstStyle/>
          <a:p>
            <a:pPr eaLnBrk="1" hangingPunct="1"/>
            <a:r>
              <a:rPr lang="es-NI" sz="2400" dirty="0" smtClean="0">
                <a:latin typeface="Comic Sans MS" pitchFamily="66" charset="0"/>
              </a:rPr>
              <a:t>Se enmarca dentro de una concepción de promoción y protección de los derechos humanos de la población migrante </a:t>
            </a:r>
          </a:p>
          <a:p>
            <a:pPr eaLnBrk="1" hangingPunct="1"/>
            <a:endParaRPr lang="es-NI" sz="2400" dirty="0" smtClean="0">
              <a:latin typeface="Comic Sans MS" pitchFamily="66" charset="0"/>
            </a:endParaRPr>
          </a:p>
          <a:p>
            <a:r>
              <a:rPr lang="es-NI" sz="2400" dirty="0" smtClean="0">
                <a:latin typeface="Comic Sans MS" pitchFamily="66" charset="0"/>
              </a:rPr>
              <a:t>Aporta al proceso de Documentación de los y las migrantes, con el propósito de reducir su vulnerabilidad al poder optar a un estatus migratorio regularizado</a:t>
            </a:r>
          </a:p>
          <a:p>
            <a:endParaRPr lang="es-NI" sz="2400" dirty="0" smtClean="0">
              <a:latin typeface="Comic Sans MS" pitchFamily="66" charset="0"/>
            </a:endParaRPr>
          </a:p>
          <a:p>
            <a:r>
              <a:rPr lang="es-NI" sz="2400" dirty="0" smtClean="0">
                <a:latin typeface="Comic Sans MS" pitchFamily="66" charset="0"/>
              </a:rPr>
              <a:t>Viene a dar respuesta a una necesidad sentida de la población migrante, de contar con un documento nicaragüenses que lo acredite como nacional de nuestro país y que además, certifique “que es quién dice ser”</a:t>
            </a:r>
            <a:endParaRPr lang="es-MX" sz="2400" dirty="0" smtClean="0">
              <a:latin typeface="Comic Sans MS" pitchFamily="66" charset="0"/>
            </a:endParaRPr>
          </a:p>
          <a:p>
            <a:pPr eaLnBrk="1" hangingPunct="1"/>
            <a:endParaRPr lang="es-NI" sz="2400" dirty="0" smtClean="0">
              <a:latin typeface="Comic Sans MS" pitchFamily="66" charset="0"/>
            </a:endParaRPr>
          </a:p>
          <a:p>
            <a:pPr eaLnBrk="1" hangingPunct="1"/>
            <a:endParaRPr lang="es-NI" sz="2400" dirty="0" smtClean="0">
              <a:solidFill>
                <a:srgbClr val="FFFF00"/>
              </a:solidFill>
              <a:latin typeface="Comic Sans MS" pitchFamily="66" charset="0"/>
            </a:endParaRPr>
          </a:p>
          <a:p>
            <a:pPr eaLnBrk="1" hangingPunct="1"/>
            <a:endParaRPr lang="es-NI"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38"/>
            <a:ext cx="8229600" cy="5286375"/>
          </a:xfrm>
        </p:spPr>
        <p:txBody>
          <a:bodyPr>
            <a:normAutofit/>
          </a:bodyPr>
          <a:lstStyle/>
          <a:p>
            <a:pPr marL="274320" indent="-274320" eaLnBrk="1" fontAlgn="auto" hangingPunct="1">
              <a:spcAft>
                <a:spcPts val="0"/>
              </a:spcAft>
              <a:buClr>
                <a:schemeClr val="accent3"/>
              </a:buClr>
              <a:buFont typeface="Wingdings 2"/>
              <a:buNone/>
              <a:defRPr/>
            </a:pPr>
            <a:r>
              <a:rPr lang="es-MX" sz="2400" b="1" dirty="0" smtClean="0">
                <a:latin typeface="Comic Sans MS" pitchFamily="66" charset="0"/>
              </a:rPr>
              <a:t>Permite:</a:t>
            </a:r>
          </a:p>
          <a:p>
            <a:pPr marL="274320" indent="-274320" eaLnBrk="1" fontAlgn="auto" hangingPunct="1">
              <a:spcAft>
                <a:spcPts val="0"/>
              </a:spcAft>
              <a:buClr>
                <a:schemeClr val="accent3"/>
              </a:buClr>
              <a:buFont typeface="Wingdings 2"/>
              <a:buNone/>
              <a:defRPr/>
            </a:pPr>
            <a:r>
              <a:rPr lang="es-MX" sz="3400" dirty="0" smtClean="0">
                <a:latin typeface="+mj-lt"/>
              </a:rPr>
              <a:t>      </a:t>
            </a:r>
            <a:endParaRPr lang="es-MX" dirty="0">
              <a:latin typeface="+mj-lt"/>
            </a:endParaRPr>
          </a:p>
        </p:txBody>
      </p:sp>
      <p:sp>
        <p:nvSpPr>
          <p:cNvPr id="2" name="1 Título"/>
          <p:cNvSpPr>
            <a:spLocks noGrp="1"/>
          </p:cNvSpPr>
          <p:nvPr>
            <p:ph type="title"/>
          </p:nvPr>
        </p:nvSpPr>
        <p:spPr>
          <a:xfrm>
            <a:off x="457200" y="214290"/>
            <a:ext cx="8229600" cy="1000131"/>
          </a:xfrm>
        </p:spPr>
        <p:txBody>
          <a:bodyPr>
            <a:noAutofit/>
          </a:bodyPr>
          <a:lstStyle/>
          <a:p>
            <a:pPr algn="ctr" eaLnBrk="1" fontAlgn="auto" hangingPunct="1">
              <a:spcAft>
                <a:spcPts val="0"/>
              </a:spcAft>
              <a:defRPr/>
            </a:pPr>
            <a:r>
              <a:rPr lang="es-MX" sz="3600" b="1" dirty="0" smtClean="0">
                <a:solidFill>
                  <a:schemeClr val="accent6">
                    <a:lumMod val="75000"/>
                  </a:schemeClr>
                </a:solidFill>
                <a:latin typeface="Comic Sans MS" pitchFamily="66" charset="0"/>
              </a:rPr>
              <a:t>REGISTRO CONSULAR Y CARNÉ CONSULAR</a:t>
            </a:r>
            <a:endParaRPr lang="es-MX" sz="3600" dirty="0"/>
          </a:p>
        </p:txBody>
      </p:sp>
      <p:graphicFrame>
        <p:nvGraphicFramePr>
          <p:cNvPr id="10" name="9 Diagrama">
            <a:hlinkClick r:id="" action="ppaction://noaction" highlightClick="1"/>
          </p:cNvPr>
          <p:cNvGraphicFramePr/>
          <p:nvPr/>
        </p:nvGraphicFramePr>
        <p:xfrm>
          <a:off x="1071538" y="1508116"/>
          <a:ext cx="7572428" cy="5349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50"/>
            <a:ext cx="8229600" cy="5840413"/>
          </a:xfrm>
        </p:spPr>
        <p:txBody>
          <a:bodyPr rtlCol="0">
            <a:normAutofit/>
          </a:bodyPr>
          <a:lstStyle/>
          <a:p>
            <a:pPr eaLnBrk="1" fontAlgn="auto" hangingPunct="1">
              <a:spcAft>
                <a:spcPts val="0"/>
              </a:spcAft>
              <a:buFont typeface="Arial" pitchFamily="34" charset="0"/>
              <a:buNone/>
              <a:defRPr/>
            </a:pPr>
            <a:r>
              <a:rPr lang="es-MX" sz="3600" b="1" dirty="0" smtClean="0">
                <a:solidFill>
                  <a:schemeClr val="accent4">
                    <a:lumMod val="50000"/>
                  </a:schemeClr>
                </a:solidFill>
                <a:latin typeface="Comic Sans MS" pitchFamily="66" charset="0"/>
              </a:rPr>
              <a:t>PROCESO DE IMPLEMENTACIÓN DEL REGISTRO CONSULAR</a:t>
            </a:r>
            <a:endParaRPr lang="es-MX" dirty="0" smtClean="0"/>
          </a:p>
          <a:p>
            <a:pPr>
              <a:buFont typeface="Arial" pitchFamily="34" charset="0"/>
              <a:buChar char="•"/>
              <a:defRPr/>
            </a:pPr>
            <a:endParaRPr lang="es-MX" sz="2400" dirty="0" smtClean="0">
              <a:latin typeface="Comic Sans MS" pitchFamily="66" charset="0"/>
            </a:endParaRPr>
          </a:p>
          <a:p>
            <a:pPr>
              <a:buFont typeface="Arial" pitchFamily="34" charset="0"/>
              <a:buChar char="•"/>
              <a:defRPr/>
            </a:pPr>
            <a:r>
              <a:rPr lang="es-MX" sz="2400" dirty="0" smtClean="0">
                <a:latin typeface="Comic Sans MS" pitchFamily="66" charset="0"/>
              </a:rPr>
              <a:t>Respuesta concreta a la necesidad de protección de los derechos de nuestros connacionales</a:t>
            </a:r>
          </a:p>
          <a:p>
            <a:pPr>
              <a:buFont typeface="Arial" pitchFamily="34" charset="0"/>
              <a:buChar char="•"/>
              <a:defRPr/>
            </a:pPr>
            <a:endParaRPr lang="es-MX" sz="2400" dirty="0" smtClean="0">
              <a:latin typeface="Comic Sans MS" pitchFamily="66" charset="0"/>
            </a:endParaRPr>
          </a:p>
          <a:p>
            <a:pPr>
              <a:buFont typeface="Arial" pitchFamily="34" charset="0"/>
              <a:buChar char="•"/>
              <a:defRPr/>
            </a:pPr>
            <a:r>
              <a:rPr lang="es-MX" sz="2400" dirty="0" smtClean="0">
                <a:latin typeface="Comic Sans MS" pitchFamily="66" charset="0"/>
              </a:rPr>
              <a:t>Inicia en una primera fase en Costa Rica el 21 de septiembre del 2009</a:t>
            </a:r>
          </a:p>
          <a:p>
            <a:pPr>
              <a:buFont typeface="Arial" pitchFamily="34" charset="0"/>
              <a:buChar char="•"/>
              <a:defRPr/>
            </a:pPr>
            <a:endParaRPr lang="es-MX" sz="2400" dirty="0" smtClean="0">
              <a:latin typeface="Comic Sans MS" pitchFamily="66" charset="0"/>
            </a:endParaRPr>
          </a:p>
          <a:p>
            <a:pPr>
              <a:buFont typeface="Arial" pitchFamily="34" charset="0"/>
              <a:buChar char="•"/>
              <a:defRPr/>
            </a:pPr>
            <a:endParaRPr lang="es-MX" sz="2400" dirty="0" smtClean="0">
              <a:latin typeface="Comic Sans MS" pitchFamily="66" charset="0"/>
            </a:endParaRPr>
          </a:p>
          <a:p>
            <a:pPr>
              <a:buFont typeface="Arial" pitchFamily="34" charset="0"/>
              <a:buChar char="•"/>
              <a:defRPr/>
            </a:pPr>
            <a:endParaRPr lang="es-MX" sz="2400" dirty="0" smtClean="0">
              <a:latin typeface="Comic Sans MS" pitchFamily="66" charset="0"/>
            </a:endParaRPr>
          </a:p>
          <a:p>
            <a:pPr eaLnBrk="1" fontAlgn="auto" hangingPunct="1">
              <a:spcAft>
                <a:spcPts val="0"/>
              </a:spcAft>
              <a:buFont typeface="Wingdings" pitchFamily="2" charset="2"/>
              <a:buChar char="Ø"/>
              <a:defRPr/>
            </a:pPr>
            <a:endParaRPr lang="es-MX" dirty="0" smtClean="0"/>
          </a:p>
          <a:p>
            <a:pPr eaLnBrk="1" fontAlgn="auto" hangingPunct="1">
              <a:spcAft>
                <a:spcPts val="0"/>
              </a:spcAft>
              <a:buFont typeface="Arial" pitchFamily="34" charset="0"/>
              <a:buChar char="•"/>
              <a:defRPr/>
            </a:pPr>
            <a:endParaRPr lang="es-MX" dirty="0"/>
          </a:p>
          <a:p>
            <a:pPr eaLnBrk="1" fontAlgn="auto" hangingPunct="1">
              <a:spcAft>
                <a:spcPts val="0"/>
              </a:spcAft>
              <a:buFont typeface="Arial" pitchFamily="34" charset="0"/>
              <a:buNone/>
              <a:defRPr/>
            </a:pPr>
            <a:endParaRPr lang="es-MX" dirty="0"/>
          </a:p>
          <a:p>
            <a:pPr eaLnBrk="1" fontAlgn="auto" hangingPunct="1">
              <a:spcAft>
                <a:spcPts val="0"/>
              </a:spcAft>
              <a:buFont typeface="Arial" pitchFamily="34" charset="0"/>
              <a:buChar char="•"/>
              <a:defRPr/>
            </a:pPr>
            <a:endParaRPr lang="es-MX" dirty="0"/>
          </a:p>
        </p:txBody>
      </p:sp>
      <p:pic>
        <p:nvPicPr>
          <p:cNvPr id="4" name="Picture 4"/>
          <p:cNvPicPr>
            <a:picLocks noChangeAspect="1" noChangeArrowheads="1"/>
          </p:cNvPicPr>
          <p:nvPr/>
        </p:nvPicPr>
        <p:blipFill>
          <a:blip r:embed="rId2" cstate="print"/>
          <a:srcRect/>
          <a:stretch>
            <a:fillRect/>
          </a:stretch>
        </p:blipFill>
        <p:spPr bwMode="auto">
          <a:xfrm>
            <a:off x="5000628" y="3643314"/>
            <a:ext cx="3714776" cy="3006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sz="2800" dirty="0" smtClean="0">
              <a:latin typeface="Comic Sans MS" pitchFamily="66" charset="0"/>
            </a:endParaRPr>
          </a:p>
          <a:p>
            <a:endParaRPr lang="es-MX" sz="2800" dirty="0" smtClean="0">
              <a:latin typeface="Comic Sans MS" pitchFamily="66" charset="0"/>
            </a:endParaRPr>
          </a:p>
          <a:p>
            <a:endParaRPr lang="es-MX" sz="2800" dirty="0" smtClean="0">
              <a:latin typeface="Comic Sans MS" pitchFamily="66" charset="0"/>
            </a:endParaRPr>
          </a:p>
          <a:p>
            <a:endParaRPr lang="es-MX" sz="2800" dirty="0" smtClean="0">
              <a:latin typeface="Comic Sans MS" pitchFamily="66" charset="0"/>
            </a:endParaRPr>
          </a:p>
          <a:p>
            <a:endParaRPr lang="es-MX" sz="2800" dirty="0" smtClean="0">
              <a:latin typeface="Comic Sans MS" pitchFamily="66" charset="0"/>
            </a:endParaRPr>
          </a:p>
          <a:p>
            <a:r>
              <a:rPr lang="es-MX" sz="2800" dirty="0" smtClean="0">
                <a:latin typeface="Comic Sans MS" pitchFamily="66" charset="0"/>
              </a:rPr>
              <a:t>El 4 de mayo del 2010 da inicio una segunda fase caracterizada por la emisión del carné consular, como un valor agregado de este proceso</a:t>
            </a:r>
          </a:p>
          <a:p>
            <a:endParaRPr lang="es-MX" dirty="0"/>
          </a:p>
        </p:txBody>
      </p:sp>
      <p:pic>
        <p:nvPicPr>
          <p:cNvPr id="4" name="Picture 4"/>
          <p:cNvPicPr>
            <a:picLocks noChangeAspect="1" noChangeArrowheads="1"/>
          </p:cNvPicPr>
          <p:nvPr/>
        </p:nvPicPr>
        <p:blipFill>
          <a:blip r:embed="rId2" cstate="print"/>
          <a:srcRect/>
          <a:stretch>
            <a:fillRect/>
          </a:stretch>
        </p:blipFill>
        <p:spPr bwMode="auto">
          <a:xfrm>
            <a:off x="500034" y="357166"/>
            <a:ext cx="3500462" cy="307295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14348" y="714356"/>
            <a:ext cx="8229600" cy="5240343"/>
          </a:xfrm>
        </p:spPr>
        <p:txBody>
          <a:bodyPr/>
          <a:lstStyle/>
          <a:p>
            <a:pPr algn="just"/>
            <a:endParaRPr lang="es-MX" sz="2400" dirty="0" smtClean="0">
              <a:ln w="18415" cmpd="sng">
                <a:solidFill>
                  <a:srgbClr val="FFFFFF"/>
                </a:solidFill>
                <a:prstDash val="solid"/>
              </a:ln>
              <a:solidFill>
                <a:schemeClr val="tx1">
                  <a:lumMod val="95000"/>
                  <a:lumOff val="5000"/>
                </a:schemeClr>
              </a:solidFill>
              <a:latin typeface="Comic Sans MS" pitchFamily="66" charset="0"/>
            </a:endParaRPr>
          </a:p>
          <a:p>
            <a:pPr algn="just"/>
            <a:r>
              <a:rPr lang="es-MX" sz="2400" dirty="0" smtClean="0">
                <a:latin typeface="Comic Sans MS" pitchFamily="66" charset="0"/>
              </a:rPr>
              <a:t>Se inicia en Costa Rica debido a la magnitud del fenómeno migratorio. Según censo de población de Nicaragua año 2005 el 45.8% del total de nicas que residen en el exterior lo hacen en ese país.</a:t>
            </a: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buNone/>
            </a:pPr>
            <a:endParaRPr lang="es-MX" sz="2400" dirty="0" smtClean="0">
              <a:ln w="18415" cmpd="sng">
                <a:solidFill>
                  <a:srgbClr val="FFFFFF"/>
                </a:solidFill>
                <a:prstDash val="solid"/>
              </a:ln>
              <a:solidFill>
                <a:schemeClr val="tx1">
                  <a:lumMod val="95000"/>
                  <a:lumOff val="5000"/>
                </a:schemeClr>
              </a:solidFill>
              <a:latin typeface="Comic Sans MS" pitchFamily="66" charset="0"/>
            </a:endParaRPr>
          </a:p>
          <a:p>
            <a:pPr algn="just"/>
            <a:r>
              <a:rPr lang="es-MX" sz="2400" b="1" dirty="0" smtClean="0">
                <a:ln w="18415" cmpd="sng">
                  <a:solidFill>
                    <a:srgbClr val="FFFFFF"/>
                  </a:solidFill>
                  <a:prstDash val="solid"/>
                </a:ln>
                <a:latin typeface="Comic Sans MS" pitchFamily="66" charset="0"/>
              </a:rPr>
              <a:t>Coincide con la disposición de Migración y Extranjería de Costa Rica   (circular DG-2479-2009), “…todas las personas extranjeras, residentes en el territorio, deberán portar su registro consular al momento de realizar cualquier trámite migratorio”</a:t>
            </a:r>
          </a:p>
          <a:p>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601</TotalTime>
  <Words>1065</Words>
  <Application>Microsoft Office PowerPoint</Application>
  <PresentationFormat>On-screen Show (4:3)</PresentationFormat>
  <Paragraphs>125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Concurrencia</vt:lpstr>
      <vt:lpstr>PowerPoint Presentation</vt:lpstr>
      <vt:lpstr>PowerPoint Presentation</vt:lpstr>
      <vt:lpstr>Compromiso del Estado de Nicaragua para la protección de la población migrante</vt:lpstr>
      <vt:lpstr>¿QUÉ ES EL REGISTRO CONSULAR?  </vt:lpstr>
      <vt:lpstr>Proyecto de Registro Consular</vt:lpstr>
      <vt:lpstr>REGISTRO CONSULAR Y CARNÉ CONSULAR</vt:lpstr>
      <vt:lpstr>PowerPoint Presentation</vt:lpstr>
      <vt:lpstr>PowerPoint Presentation</vt:lpstr>
      <vt:lpstr>PowerPoint Presentation</vt:lpstr>
      <vt:lpstr>CARNÉ CONSULAR;  VALOR AGREGADO DEL REGISTRO CONSULAR</vt:lpstr>
      <vt:lpstr>Instrumentos del Registro Consular</vt:lpstr>
      <vt:lpstr>Posicionamiento del Carné Consular</vt:lpstr>
      <vt:lpstr>PowerPoint Presentation</vt:lpstr>
      <vt:lpstr>Registro Consular y Regularización de nicaragüenses en El Salvador; Ejemplo de Gestión Migratoria conjunta</vt:lpstr>
      <vt:lpstr>PowerPoint Presentation</vt:lpstr>
      <vt:lpstr>Registro Consular y PRORENISA</vt:lpstr>
      <vt:lpstr>PowerPoint Presentation</vt:lpstr>
      <vt:lpstr> DATOS ESTADÍSTICOS COSTA RICA             (4mayo 2010 al 24 de mayo 2011) </vt:lpstr>
      <vt:lpstr>Edad según rangos   </vt:lpstr>
      <vt:lpstr>Nivel de Escolaridad  </vt:lpstr>
      <vt:lpstr>Profesion ú Oficio </vt:lpstr>
      <vt:lpstr>Estatus Migratorio </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CARNÉ CONSULAR;  VALOR AGREGADO DEL REGISTRO CONSULAR</dc:title>
  <dc:creator>Cesar</dc:creator>
  <cp:lastModifiedBy>CON Ana Paola</cp:lastModifiedBy>
  <cp:revision>42</cp:revision>
  <dcterms:created xsi:type="dcterms:W3CDTF">2010-11-03T21:37:46Z</dcterms:created>
  <dcterms:modified xsi:type="dcterms:W3CDTF">2017-03-14T15:37:27Z</dcterms:modified>
</cp:coreProperties>
</file>