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80" r:id="rId4"/>
    <p:sldId id="281" r:id="rId5"/>
    <p:sldId id="287" r:id="rId6"/>
    <p:sldId id="288" r:id="rId7"/>
    <p:sldId id="289" r:id="rId8"/>
    <p:sldId id="290" r:id="rId9"/>
    <p:sldId id="292" r:id="rId10"/>
    <p:sldId id="293" r:id="rId11"/>
    <p:sldId id="294" r:id="rId12"/>
    <p:sldId id="285" r:id="rId13"/>
    <p:sldId id="286" r:id="rId14"/>
    <p:sldId id="279" r:id="rId15"/>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C8DD"/>
    <a:srgbClr val="CC99FF"/>
    <a:srgbClr val="CC66FF"/>
    <a:srgbClr val="E08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1" d="100"/>
          <a:sy n="131" d="100"/>
        </p:scale>
        <p:origin x="-74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67823-8E92-4E46-BE11-8FAA21D32C2C}" type="doc">
      <dgm:prSet loTypeId="urn:microsoft.com/office/officeart/2005/8/layout/pList2" loCatId="list" qsTypeId="urn:microsoft.com/office/officeart/2005/8/quickstyle/3d3" qsCatId="3D" csTypeId="urn:microsoft.com/office/officeart/2005/8/colors/accent1_2" csCatId="accent1" phldr="1"/>
      <dgm:spPr/>
    </dgm:pt>
    <dgm:pt modelId="{9C8CAFE2-5C4C-428E-B558-99DC30F82194}">
      <dgm:prSet phldrT="[Texto]" custT="1"/>
      <dgm:spPr>
        <a:solidFill>
          <a:schemeClr val="accent6">
            <a:lumMod val="40000"/>
            <a:lumOff val="60000"/>
          </a:schemeClr>
        </a:solidFill>
        <a:ln>
          <a:solidFill>
            <a:schemeClr val="accent1">
              <a:lumMod val="60000"/>
              <a:lumOff val="40000"/>
            </a:schemeClr>
          </a:solidFill>
        </a:ln>
      </dgm:spPr>
      <dgm:t>
        <a:bodyPr/>
        <a:lstStyle/>
        <a:p>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In 2007-2011, more than  500,000 persons were taught to read and write.</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65F30BA0-42FA-4F9D-8808-B2EF0728EE89}" type="parTrans" cxnId="{F38FF5AC-74DB-4929-98E2-4647B696C230}">
      <dgm:prSet/>
      <dgm:spPr/>
      <dgm:t>
        <a:bodyPr/>
        <a:lstStyle/>
        <a:p>
          <a:endParaRPr lang="es-NI"/>
        </a:p>
      </dgm:t>
    </dgm:pt>
    <dgm:pt modelId="{71999CCA-80B8-4E71-BAAC-73068667A75E}" type="sibTrans" cxnId="{F38FF5AC-74DB-4929-98E2-4647B696C230}">
      <dgm:prSet/>
      <dgm:spPr/>
      <dgm:t>
        <a:bodyPr/>
        <a:lstStyle/>
        <a:p>
          <a:endParaRPr lang="es-NI"/>
        </a:p>
      </dgm:t>
    </dgm:pt>
    <dgm:pt modelId="{7B1521CC-F405-4B5F-B0F4-4AAA99B724FE}">
      <dgm:prSet phldrT="[Texto]" custT="1"/>
      <dgm:spPr>
        <a:solidFill>
          <a:schemeClr val="tx2">
            <a:lumMod val="20000"/>
            <a:lumOff val="80000"/>
          </a:schemeClr>
        </a:solidFill>
        <a:ln>
          <a:solidFill>
            <a:schemeClr val="accent1">
              <a:lumMod val="60000"/>
              <a:lumOff val="40000"/>
            </a:schemeClr>
          </a:solidFill>
        </a:ln>
      </dgm:spPr>
      <dgm:t>
        <a:bodyPr/>
        <a:lstStyle/>
        <a:p>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More than100,000 peasant women benefited from a programme entitled “Hambre Cero” (zero hunger) and more than 123,000 female entrepreneurs of small businesses in the city benefited from a programme entitled “Usura Cero” (zero usury). In addition, economic development programmes such as “Bono </a:t>
          </a:r>
          <a:r>
            <a:rPr lang="en-GB" sz="1200" kern="1200" noProof="0" dirty="0" err="1"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Productivo</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(productive parcel),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promoting agricultural cooperatives, credit and agricultural inputs, have been implemented.</a:t>
          </a:r>
          <a:endParaRPr lang="en-GB" sz="22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D3C12C29-F81D-4957-A5C7-690402901C35}" type="parTrans" cxnId="{C837C175-E4FC-4D10-9259-B69AF4DA981D}">
      <dgm:prSet/>
      <dgm:spPr/>
      <dgm:t>
        <a:bodyPr/>
        <a:lstStyle/>
        <a:p>
          <a:endParaRPr lang="es-NI"/>
        </a:p>
      </dgm:t>
    </dgm:pt>
    <dgm:pt modelId="{A01CB985-B7A6-4F1D-A1D0-79149761768C}" type="sibTrans" cxnId="{C837C175-E4FC-4D10-9259-B69AF4DA981D}">
      <dgm:prSet/>
      <dgm:spPr/>
      <dgm:t>
        <a:bodyPr/>
        <a:lstStyle/>
        <a:p>
          <a:endParaRPr lang="es-NI"/>
        </a:p>
      </dgm:t>
    </dgm:pt>
    <dgm:pt modelId="{E1609DF6-326A-40F3-9DE8-910F9953EABC}">
      <dgm:prSet phldrT="[Texto]" custT="1"/>
      <dgm:spPr>
        <a:solidFill>
          <a:schemeClr val="accent1">
            <a:lumMod val="40000"/>
            <a:lumOff val="60000"/>
          </a:schemeClr>
        </a:solidFill>
        <a:ln>
          <a:solidFill>
            <a:schemeClr val="accent1">
              <a:lumMod val="60000"/>
              <a:lumOff val="40000"/>
            </a:schemeClr>
          </a:solidFill>
        </a:ln>
      </dgm:spPr>
      <dgm:t>
        <a:bodyPr/>
        <a:lstStyle/>
        <a:p>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1,100,000 persons, the majority of whom are young people and women, actively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participate each year in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supporting social programmes such as vaccination campaigns, cleaning campaigns, literacy and post-literacy programmes, reforestation, a programme entitled “Amor y Amor” (love and love) for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younger children,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t>
          </a:r>
          <a:r>
            <a:rPr lang="en-GB" sz="1200" kern="1200" noProof="0" dirty="0" err="1"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Operación</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a:t>
          </a:r>
          <a:r>
            <a:rPr lang="en-GB" sz="1200" kern="1200" noProof="0" dirty="0" err="1"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Milagro</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(operation miracle), building and improving homes of poor people, educational and sports centres, etc.</a:t>
          </a:r>
          <a:endParaRPr lang="en-GB" sz="12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9DDE66F8-EFFD-4175-8F2C-64A05E33D989}" type="parTrans" cxnId="{0918EC1E-1022-45A8-954F-AED36E4B748E}">
      <dgm:prSet/>
      <dgm:spPr/>
      <dgm:t>
        <a:bodyPr/>
        <a:lstStyle/>
        <a:p>
          <a:endParaRPr lang="es-NI"/>
        </a:p>
      </dgm:t>
    </dgm:pt>
    <dgm:pt modelId="{D6CE562E-E326-42C2-B03C-961702E86983}" type="sibTrans" cxnId="{0918EC1E-1022-45A8-954F-AED36E4B748E}">
      <dgm:prSet/>
      <dgm:spPr/>
      <dgm:t>
        <a:bodyPr/>
        <a:lstStyle/>
        <a:p>
          <a:endParaRPr lang="es-NI"/>
        </a:p>
      </dgm:t>
    </dgm:pt>
    <dgm:pt modelId="{DC53944B-2F47-4030-A625-AE0A0E5F1C47}" type="pres">
      <dgm:prSet presAssocID="{06067823-8E92-4E46-BE11-8FAA21D32C2C}" presName="Name0" presStyleCnt="0">
        <dgm:presLayoutVars>
          <dgm:dir/>
          <dgm:resizeHandles val="exact"/>
        </dgm:presLayoutVars>
      </dgm:prSet>
      <dgm:spPr/>
    </dgm:pt>
    <dgm:pt modelId="{CA821439-B3B6-4C8A-9D74-7AFBB0BE05E5}" type="pres">
      <dgm:prSet presAssocID="{06067823-8E92-4E46-BE11-8FAA21D32C2C}" presName="bkgdShp" presStyleLbl="alignAccFollowNode1" presStyleIdx="0" presStyleCnt="1"/>
      <dgm:spPr/>
    </dgm:pt>
    <dgm:pt modelId="{D2EB5584-AA44-4904-B537-213BA20885C6}" type="pres">
      <dgm:prSet presAssocID="{06067823-8E92-4E46-BE11-8FAA21D32C2C}" presName="linComp" presStyleCnt="0"/>
      <dgm:spPr/>
    </dgm:pt>
    <dgm:pt modelId="{FC123893-9C3B-4286-B0C8-2FA61BDE4048}" type="pres">
      <dgm:prSet presAssocID="{9C8CAFE2-5C4C-428E-B558-99DC30F82194}" presName="compNode" presStyleCnt="0"/>
      <dgm:spPr/>
    </dgm:pt>
    <dgm:pt modelId="{F15CCDFA-8317-49F1-B17B-17276B6788F1}" type="pres">
      <dgm:prSet presAssocID="{9C8CAFE2-5C4C-428E-B558-99DC30F82194}" presName="node" presStyleLbl="node1" presStyleIdx="0" presStyleCnt="3">
        <dgm:presLayoutVars>
          <dgm:bulletEnabled val="1"/>
        </dgm:presLayoutVars>
      </dgm:prSet>
      <dgm:spPr/>
      <dgm:t>
        <a:bodyPr/>
        <a:lstStyle/>
        <a:p>
          <a:endParaRPr lang="es-NI"/>
        </a:p>
      </dgm:t>
    </dgm:pt>
    <dgm:pt modelId="{0E151F77-FF9F-46A8-800B-B6B70E380CB8}" type="pres">
      <dgm:prSet presAssocID="{9C8CAFE2-5C4C-428E-B558-99DC30F82194}" presName="invisiNode" presStyleLbl="node1" presStyleIdx="0" presStyleCnt="3"/>
      <dgm:spPr/>
    </dgm:pt>
    <dgm:pt modelId="{FC2C7221-115A-4DB3-96AF-8936F2097FF7}" type="pres">
      <dgm:prSet presAssocID="{9C8CAFE2-5C4C-428E-B558-99DC30F82194}" presName="imagNode" presStyleLbl="fgImgPlace1" presStyleIdx="0" presStyleCnt="3"/>
      <dgm:spPr>
        <a:blipFill rotWithShape="1">
          <a:blip xmlns:r="http://schemas.openxmlformats.org/officeDocument/2006/relationships" r:embed="rId1"/>
          <a:stretch>
            <a:fillRect/>
          </a:stretch>
        </a:blipFill>
      </dgm:spPr>
    </dgm:pt>
    <dgm:pt modelId="{08E55BC3-50C9-4567-805E-09C3F2B00C7F}" type="pres">
      <dgm:prSet presAssocID="{71999CCA-80B8-4E71-BAAC-73068667A75E}" presName="sibTrans" presStyleLbl="sibTrans2D1" presStyleIdx="0" presStyleCnt="0"/>
      <dgm:spPr/>
      <dgm:t>
        <a:bodyPr/>
        <a:lstStyle/>
        <a:p>
          <a:endParaRPr lang="es-NI"/>
        </a:p>
      </dgm:t>
    </dgm:pt>
    <dgm:pt modelId="{F3A5458C-7907-4FEE-BF0A-4AEF3D0C10C9}" type="pres">
      <dgm:prSet presAssocID="{7B1521CC-F405-4B5F-B0F4-4AAA99B724FE}" presName="compNode" presStyleCnt="0"/>
      <dgm:spPr/>
    </dgm:pt>
    <dgm:pt modelId="{BBBD2968-EC37-4561-A861-71E4BDFB44D1}" type="pres">
      <dgm:prSet presAssocID="{7B1521CC-F405-4B5F-B0F4-4AAA99B724FE}" presName="node" presStyleLbl="node1" presStyleIdx="1" presStyleCnt="3" custLinFactNeighborX="960">
        <dgm:presLayoutVars>
          <dgm:bulletEnabled val="1"/>
        </dgm:presLayoutVars>
      </dgm:prSet>
      <dgm:spPr/>
      <dgm:t>
        <a:bodyPr/>
        <a:lstStyle/>
        <a:p>
          <a:endParaRPr lang="es-NI"/>
        </a:p>
      </dgm:t>
    </dgm:pt>
    <dgm:pt modelId="{020EDC5F-3623-4BAC-BA7C-B01719F1B206}" type="pres">
      <dgm:prSet presAssocID="{7B1521CC-F405-4B5F-B0F4-4AAA99B724FE}" presName="invisiNode" presStyleLbl="node1" presStyleIdx="1" presStyleCnt="3"/>
      <dgm:spPr/>
    </dgm:pt>
    <dgm:pt modelId="{89B0B6EF-2B55-4053-A3B3-4B8CA08CF334}" type="pres">
      <dgm:prSet presAssocID="{7B1521CC-F405-4B5F-B0F4-4AAA99B724FE}" presName="imagNode" presStyleLbl="fgImgPlace1" presStyleIdx="1" presStyleCnt="3"/>
      <dgm:spPr>
        <a:blipFill rotWithShape="1">
          <a:blip xmlns:r="http://schemas.openxmlformats.org/officeDocument/2006/relationships" r:embed="rId2"/>
          <a:stretch>
            <a:fillRect/>
          </a:stretch>
        </a:blipFill>
      </dgm:spPr>
    </dgm:pt>
    <dgm:pt modelId="{A33AD123-0886-4661-BBFE-D4C661844A0C}" type="pres">
      <dgm:prSet presAssocID="{A01CB985-B7A6-4F1D-A1D0-79149761768C}" presName="sibTrans" presStyleLbl="sibTrans2D1" presStyleIdx="0" presStyleCnt="0"/>
      <dgm:spPr/>
      <dgm:t>
        <a:bodyPr/>
        <a:lstStyle/>
        <a:p>
          <a:endParaRPr lang="es-NI"/>
        </a:p>
      </dgm:t>
    </dgm:pt>
    <dgm:pt modelId="{1E4D45DD-A2A2-46EF-8223-A7D90F4003F4}" type="pres">
      <dgm:prSet presAssocID="{E1609DF6-326A-40F3-9DE8-910F9953EABC}" presName="compNode" presStyleCnt="0"/>
      <dgm:spPr/>
    </dgm:pt>
    <dgm:pt modelId="{77F3DD77-177D-428A-B42E-5C0E42B71E64}" type="pres">
      <dgm:prSet presAssocID="{E1609DF6-326A-40F3-9DE8-910F9953EABC}" presName="node" presStyleLbl="node1" presStyleIdx="2" presStyleCnt="3">
        <dgm:presLayoutVars>
          <dgm:bulletEnabled val="1"/>
        </dgm:presLayoutVars>
      </dgm:prSet>
      <dgm:spPr/>
      <dgm:t>
        <a:bodyPr/>
        <a:lstStyle/>
        <a:p>
          <a:endParaRPr lang="es-NI"/>
        </a:p>
      </dgm:t>
    </dgm:pt>
    <dgm:pt modelId="{2E08457A-085C-45E3-BB82-868FC0F717F9}" type="pres">
      <dgm:prSet presAssocID="{E1609DF6-326A-40F3-9DE8-910F9953EABC}" presName="invisiNode" presStyleLbl="node1" presStyleIdx="2" presStyleCnt="3"/>
      <dgm:spPr/>
    </dgm:pt>
    <dgm:pt modelId="{3FFA36CD-7112-4B1B-A0B3-E8391563A3E0}" type="pres">
      <dgm:prSet presAssocID="{E1609DF6-326A-40F3-9DE8-910F9953EABC}" presName="imagNode" presStyleLbl="fgImgPlace1" presStyleIdx="2" presStyleCnt="3"/>
      <dgm:spPr>
        <a:blipFill rotWithShape="1">
          <a:blip xmlns:r="http://schemas.openxmlformats.org/officeDocument/2006/relationships" r:embed="rId3"/>
          <a:stretch>
            <a:fillRect/>
          </a:stretch>
        </a:blipFill>
      </dgm:spPr>
    </dgm:pt>
  </dgm:ptLst>
  <dgm:cxnLst>
    <dgm:cxn modelId="{0918EC1E-1022-45A8-954F-AED36E4B748E}" srcId="{06067823-8E92-4E46-BE11-8FAA21D32C2C}" destId="{E1609DF6-326A-40F3-9DE8-910F9953EABC}" srcOrd="2" destOrd="0" parTransId="{9DDE66F8-EFFD-4175-8F2C-64A05E33D989}" sibTransId="{D6CE562E-E326-42C2-B03C-961702E86983}"/>
    <dgm:cxn modelId="{ABD8F3BA-53BD-41C3-8CCC-2646F28E4A74}" type="presOf" srcId="{71999CCA-80B8-4E71-BAAC-73068667A75E}" destId="{08E55BC3-50C9-4567-805E-09C3F2B00C7F}" srcOrd="0" destOrd="0" presId="urn:microsoft.com/office/officeart/2005/8/layout/pList2"/>
    <dgm:cxn modelId="{09EED6A4-C6C0-4F13-A31E-416FB9CDA665}" type="presOf" srcId="{E1609DF6-326A-40F3-9DE8-910F9953EABC}" destId="{77F3DD77-177D-428A-B42E-5C0E42B71E64}" srcOrd="0" destOrd="0" presId="urn:microsoft.com/office/officeart/2005/8/layout/pList2"/>
    <dgm:cxn modelId="{DF44635D-6F1A-46EA-84E7-B0CDC4DFD485}" type="presOf" srcId="{7B1521CC-F405-4B5F-B0F4-4AAA99B724FE}" destId="{BBBD2968-EC37-4561-A861-71E4BDFB44D1}" srcOrd="0" destOrd="0" presId="urn:microsoft.com/office/officeart/2005/8/layout/pList2"/>
    <dgm:cxn modelId="{6366324E-914E-44CD-99E3-4F77E1495F99}" type="presOf" srcId="{A01CB985-B7A6-4F1D-A1D0-79149761768C}" destId="{A33AD123-0886-4661-BBFE-D4C661844A0C}" srcOrd="0" destOrd="0" presId="urn:microsoft.com/office/officeart/2005/8/layout/pList2"/>
    <dgm:cxn modelId="{C837C175-E4FC-4D10-9259-B69AF4DA981D}" srcId="{06067823-8E92-4E46-BE11-8FAA21D32C2C}" destId="{7B1521CC-F405-4B5F-B0F4-4AAA99B724FE}" srcOrd="1" destOrd="0" parTransId="{D3C12C29-F81D-4957-A5C7-690402901C35}" sibTransId="{A01CB985-B7A6-4F1D-A1D0-79149761768C}"/>
    <dgm:cxn modelId="{F38FF5AC-74DB-4929-98E2-4647B696C230}" srcId="{06067823-8E92-4E46-BE11-8FAA21D32C2C}" destId="{9C8CAFE2-5C4C-428E-B558-99DC30F82194}" srcOrd="0" destOrd="0" parTransId="{65F30BA0-42FA-4F9D-8808-B2EF0728EE89}" sibTransId="{71999CCA-80B8-4E71-BAAC-73068667A75E}"/>
    <dgm:cxn modelId="{300DEE6D-0D63-4519-8263-EBE6537CCC14}" type="presOf" srcId="{06067823-8E92-4E46-BE11-8FAA21D32C2C}" destId="{DC53944B-2F47-4030-A625-AE0A0E5F1C47}" srcOrd="0" destOrd="0" presId="urn:microsoft.com/office/officeart/2005/8/layout/pList2"/>
    <dgm:cxn modelId="{1A5E1C3B-7522-4CC6-AE89-38B42D48F7EF}" type="presOf" srcId="{9C8CAFE2-5C4C-428E-B558-99DC30F82194}" destId="{F15CCDFA-8317-49F1-B17B-17276B6788F1}" srcOrd="0" destOrd="0" presId="urn:microsoft.com/office/officeart/2005/8/layout/pList2"/>
    <dgm:cxn modelId="{6C29BB83-B8B5-43F9-947E-B6E8B98DAD8A}" type="presParOf" srcId="{DC53944B-2F47-4030-A625-AE0A0E5F1C47}" destId="{CA821439-B3B6-4C8A-9D74-7AFBB0BE05E5}" srcOrd="0" destOrd="0" presId="urn:microsoft.com/office/officeart/2005/8/layout/pList2"/>
    <dgm:cxn modelId="{59ED9CC5-0E86-4FC1-8D2F-4352B309D2AB}" type="presParOf" srcId="{DC53944B-2F47-4030-A625-AE0A0E5F1C47}" destId="{D2EB5584-AA44-4904-B537-213BA20885C6}" srcOrd="1" destOrd="0" presId="urn:microsoft.com/office/officeart/2005/8/layout/pList2"/>
    <dgm:cxn modelId="{B9AE9A04-31D9-4C32-B6F5-6894A458F369}" type="presParOf" srcId="{D2EB5584-AA44-4904-B537-213BA20885C6}" destId="{FC123893-9C3B-4286-B0C8-2FA61BDE4048}" srcOrd="0" destOrd="0" presId="urn:microsoft.com/office/officeart/2005/8/layout/pList2"/>
    <dgm:cxn modelId="{62940137-8B1D-4256-9B75-85F17601BCAE}" type="presParOf" srcId="{FC123893-9C3B-4286-B0C8-2FA61BDE4048}" destId="{F15CCDFA-8317-49F1-B17B-17276B6788F1}" srcOrd="0" destOrd="0" presId="urn:microsoft.com/office/officeart/2005/8/layout/pList2"/>
    <dgm:cxn modelId="{7795E270-8DDE-4972-84BF-B2FC5505DF4F}" type="presParOf" srcId="{FC123893-9C3B-4286-B0C8-2FA61BDE4048}" destId="{0E151F77-FF9F-46A8-800B-B6B70E380CB8}" srcOrd="1" destOrd="0" presId="urn:microsoft.com/office/officeart/2005/8/layout/pList2"/>
    <dgm:cxn modelId="{E43C0796-15A9-4365-9892-5AECB5C8D0E8}" type="presParOf" srcId="{FC123893-9C3B-4286-B0C8-2FA61BDE4048}" destId="{FC2C7221-115A-4DB3-96AF-8936F2097FF7}" srcOrd="2" destOrd="0" presId="urn:microsoft.com/office/officeart/2005/8/layout/pList2"/>
    <dgm:cxn modelId="{576A96D3-98A7-4A09-828F-885354D95873}" type="presParOf" srcId="{D2EB5584-AA44-4904-B537-213BA20885C6}" destId="{08E55BC3-50C9-4567-805E-09C3F2B00C7F}" srcOrd="1" destOrd="0" presId="urn:microsoft.com/office/officeart/2005/8/layout/pList2"/>
    <dgm:cxn modelId="{80420015-CC18-4A13-8FE6-E848AB9BF81C}" type="presParOf" srcId="{D2EB5584-AA44-4904-B537-213BA20885C6}" destId="{F3A5458C-7907-4FEE-BF0A-4AEF3D0C10C9}" srcOrd="2" destOrd="0" presId="urn:microsoft.com/office/officeart/2005/8/layout/pList2"/>
    <dgm:cxn modelId="{783D148A-651B-4B29-9879-78646F57174C}" type="presParOf" srcId="{F3A5458C-7907-4FEE-BF0A-4AEF3D0C10C9}" destId="{BBBD2968-EC37-4561-A861-71E4BDFB44D1}" srcOrd="0" destOrd="0" presId="urn:microsoft.com/office/officeart/2005/8/layout/pList2"/>
    <dgm:cxn modelId="{2AC93FE9-340E-4DDE-8706-29134F7E060D}" type="presParOf" srcId="{F3A5458C-7907-4FEE-BF0A-4AEF3D0C10C9}" destId="{020EDC5F-3623-4BAC-BA7C-B01719F1B206}" srcOrd="1" destOrd="0" presId="urn:microsoft.com/office/officeart/2005/8/layout/pList2"/>
    <dgm:cxn modelId="{CFD02ADB-4626-49AB-809E-8EB671320F8C}" type="presParOf" srcId="{F3A5458C-7907-4FEE-BF0A-4AEF3D0C10C9}" destId="{89B0B6EF-2B55-4053-A3B3-4B8CA08CF334}" srcOrd="2" destOrd="0" presId="urn:microsoft.com/office/officeart/2005/8/layout/pList2"/>
    <dgm:cxn modelId="{FC0CA2E8-8D2E-495C-9A66-B90156D5A829}" type="presParOf" srcId="{D2EB5584-AA44-4904-B537-213BA20885C6}" destId="{A33AD123-0886-4661-BBFE-D4C661844A0C}" srcOrd="3" destOrd="0" presId="urn:microsoft.com/office/officeart/2005/8/layout/pList2"/>
    <dgm:cxn modelId="{E15018EB-65D4-4A7D-9E56-B89C94BB1A48}" type="presParOf" srcId="{D2EB5584-AA44-4904-B537-213BA20885C6}" destId="{1E4D45DD-A2A2-46EF-8223-A7D90F4003F4}" srcOrd="4" destOrd="0" presId="urn:microsoft.com/office/officeart/2005/8/layout/pList2"/>
    <dgm:cxn modelId="{A59B28D2-324E-4BA7-9047-73844A595694}" type="presParOf" srcId="{1E4D45DD-A2A2-46EF-8223-A7D90F4003F4}" destId="{77F3DD77-177D-428A-B42E-5C0E42B71E64}" srcOrd="0" destOrd="0" presId="urn:microsoft.com/office/officeart/2005/8/layout/pList2"/>
    <dgm:cxn modelId="{E61B05B1-8005-487E-8BF0-FD6912DE9B37}" type="presParOf" srcId="{1E4D45DD-A2A2-46EF-8223-A7D90F4003F4}" destId="{2E08457A-085C-45E3-BB82-868FC0F717F9}" srcOrd="1" destOrd="0" presId="urn:microsoft.com/office/officeart/2005/8/layout/pList2"/>
    <dgm:cxn modelId="{55A7C440-2EAD-4046-A7E4-E4DD29291F23}" type="presParOf" srcId="{1E4D45DD-A2A2-46EF-8223-A7D90F4003F4}" destId="{3FFA36CD-7112-4B1B-A0B3-E8391563A3E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E627EF-92F0-4BE1-8875-0A23DB672DA8}" type="doc">
      <dgm:prSet loTypeId="urn:microsoft.com/office/officeart/2005/8/layout/vList3" loCatId="list" qsTypeId="urn:microsoft.com/office/officeart/2005/8/quickstyle/simple1" qsCatId="simple" csTypeId="urn:microsoft.com/office/officeart/2005/8/colors/accent1_2" csCatId="accent1" phldr="1"/>
      <dgm:spPr/>
    </dgm:pt>
    <dgm:pt modelId="{5F1B84F7-273A-4C28-AB66-3ECE8940434A}">
      <dgm:prSet custT="1"/>
      <dgm:spPr>
        <a:solidFill>
          <a:schemeClr val="accent2">
            <a:lumMod val="40000"/>
            <a:lumOff val="60000"/>
          </a:schemeClr>
        </a:solidFill>
        <a:ln>
          <a:solidFill>
            <a:schemeClr val="accent2">
              <a:lumMod val="20000"/>
              <a:lumOff val="80000"/>
            </a:schemeClr>
          </a:solidFill>
        </a:ln>
      </dgm:spPr>
      <dgm:t>
        <a:bodyPr/>
        <a:lstStyle/>
        <a:p>
          <a:pPr algn="just"/>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Young people play a leading role in the implementation of projects: assistance to children, indigenous and afro-descendant populations; legal titles for more than 300,00 properties </a:t>
          </a: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for women</a:t>
          </a: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demarcation and titling of community land at the Caribbean coast; and the right to credit for small manufacturers, farmers and craftsmen.</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E72643FB-ADF6-441A-A53D-AECCD96B4478}" type="parTrans" cxnId="{725E1A6E-6E51-4D9E-9C3C-A535F8C292C9}">
      <dgm:prSet/>
      <dgm:spPr/>
      <dgm:t>
        <a:bodyPr/>
        <a:lstStyle/>
        <a:p>
          <a:endParaRPr lang="es-NI"/>
        </a:p>
      </dgm:t>
    </dgm:pt>
    <dgm:pt modelId="{9CDBAEAC-C2E1-4DED-A51A-7B223F9EF135}" type="sibTrans" cxnId="{725E1A6E-6E51-4D9E-9C3C-A535F8C292C9}">
      <dgm:prSet/>
      <dgm:spPr/>
      <dgm:t>
        <a:bodyPr/>
        <a:lstStyle/>
        <a:p>
          <a:endParaRPr lang="es-NI"/>
        </a:p>
      </dgm:t>
    </dgm:pt>
    <dgm:pt modelId="{3D5FEC03-D4E0-4446-BA9A-51FF0E207F48}">
      <dgm:prSet custT="1"/>
      <dgm:spPr>
        <a:solidFill>
          <a:schemeClr val="accent3">
            <a:lumMod val="40000"/>
            <a:lumOff val="60000"/>
          </a:schemeClr>
        </a:solidFill>
        <a:ln>
          <a:solidFill>
            <a:schemeClr val="accent3">
              <a:lumMod val="20000"/>
              <a:lumOff val="80000"/>
            </a:schemeClr>
          </a:solidFill>
        </a:ln>
      </dgm:spPr>
      <dgm:t>
        <a:bodyPr/>
        <a:lstStyle/>
        <a:p>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The human and constitutional right to free and universal health care and education has been restored (Articles105 &amp; 121 of the Political Constitution of the Republic, respectively).</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E5488CE2-EF9E-4742-B156-C83315A8BC2A}" type="parTrans" cxnId="{6DC39A69-DC5B-4569-BF4E-B9A62909EC24}">
      <dgm:prSet/>
      <dgm:spPr/>
      <dgm:t>
        <a:bodyPr/>
        <a:lstStyle/>
        <a:p>
          <a:endParaRPr lang="es-NI"/>
        </a:p>
      </dgm:t>
    </dgm:pt>
    <dgm:pt modelId="{BAE50B95-02CA-4968-A3F4-04D9ED165FEC}" type="sibTrans" cxnId="{6DC39A69-DC5B-4569-BF4E-B9A62909EC24}">
      <dgm:prSet/>
      <dgm:spPr/>
      <dgm:t>
        <a:bodyPr/>
        <a:lstStyle/>
        <a:p>
          <a:endParaRPr lang="es-NI"/>
        </a:p>
      </dgm:t>
    </dgm:pt>
    <dgm:pt modelId="{BB75DEDB-DCD0-41B1-B88E-5798D188FCE1}">
      <dgm:prSet custT="1"/>
      <dgm:spPr>
        <a:solidFill>
          <a:schemeClr val="accent4">
            <a:lumMod val="40000"/>
            <a:lumOff val="60000"/>
          </a:schemeClr>
        </a:solidFill>
      </dgm:spPr>
      <dgm:t>
        <a:bodyPr/>
        <a:lstStyle/>
        <a:p>
          <a:pPr algn="just"/>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Free health care for all citizens in hospitals and health centres, including lab tests with high tech equipment. Dozens of hospitals and health centres have been renovated throughout the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country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and new ones have been built, mainly in inland areas where people had never before had access to health care.</a:t>
          </a:r>
          <a:endParaRPr lang="en-GB" sz="12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1B98C710-2C30-4B32-9ABF-FB232CBF7CDA}" type="parTrans" cxnId="{DFD8D940-3922-435C-A316-AFFD8F10F4EC}">
      <dgm:prSet/>
      <dgm:spPr/>
      <dgm:t>
        <a:bodyPr/>
        <a:lstStyle/>
        <a:p>
          <a:endParaRPr lang="es-NI"/>
        </a:p>
      </dgm:t>
    </dgm:pt>
    <dgm:pt modelId="{0BCC702E-3C28-4F38-B995-2F45D26480F3}" type="sibTrans" cxnId="{DFD8D940-3922-435C-A316-AFFD8F10F4EC}">
      <dgm:prSet/>
      <dgm:spPr/>
      <dgm:t>
        <a:bodyPr/>
        <a:lstStyle/>
        <a:p>
          <a:endParaRPr lang="es-NI"/>
        </a:p>
      </dgm:t>
    </dgm:pt>
    <dgm:pt modelId="{2B658856-4FC4-43BC-8206-1F668A56F9FF}" type="pres">
      <dgm:prSet presAssocID="{4DE627EF-92F0-4BE1-8875-0A23DB672DA8}" presName="linearFlow" presStyleCnt="0">
        <dgm:presLayoutVars>
          <dgm:dir/>
          <dgm:resizeHandles val="exact"/>
        </dgm:presLayoutVars>
      </dgm:prSet>
      <dgm:spPr/>
    </dgm:pt>
    <dgm:pt modelId="{9732A76B-2CDA-41BF-B6C4-9C01CAEAAB54}" type="pres">
      <dgm:prSet presAssocID="{5F1B84F7-273A-4C28-AB66-3ECE8940434A}" presName="composite" presStyleCnt="0"/>
      <dgm:spPr/>
    </dgm:pt>
    <dgm:pt modelId="{C1EB7C2C-4BA3-4D9F-BF71-DB3A3B564189}" type="pres">
      <dgm:prSet presAssocID="{5F1B84F7-273A-4C28-AB66-3ECE8940434A}" presName="imgShp"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4C266551-A8A7-4D9C-964F-67710572FB55}" type="pres">
      <dgm:prSet presAssocID="{5F1B84F7-273A-4C28-AB66-3ECE8940434A}" presName="txShp" presStyleLbl="node1" presStyleIdx="0" presStyleCnt="3">
        <dgm:presLayoutVars>
          <dgm:bulletEnabled val="1"/>
        </dgm:presLayoutVars>
      </dgm:prSet>
      <dgm:spPr/>
      <dgm:t>
        <a:bodyPr/>
        <a:lstStyle/>
        <a:p>
          <a:endParaRPr lang="es-NI"/>
        </a:p>
      </dgm:t>
    </dgm:pt>
    <dgm:pt modelId="{39D9C4CE-8775-4DE3-A242-53E6BEE797CC}" type="pres">
      <dgm:prSet presAssocID="{9CDBAEAC-C2E1-4DED-A51A-7B223F9EF135}" presName="spacing" presStyleCnt="0"/>
      <dgm:spPr/>
    </dgm:pt>
    <dgm:pt modelId="{B1F8B45B-4322-4562-A00A-2F5A9B677394}" type="pres">
      <dgm:prSet presAssocID="{3D5FEC03-D4E0-4446-BA9A-51FF0E207F48}" presName="composite" presStyleCnt="0"/>
      <dgm:spPr/>
    </dgm:pt>
    <dgm:pt modelId="{5F97A821-9712-4CA1-813A-96314883C55E}" type="pres">
      <dgm:prSet presAssocID="{3D5FEC03-D4E0-4446-BA9A-51FF0E207F48}" presName="imgShp"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9C5BE59C-A810-4D9D-9042-40DEFEAF2A8F}" type="pres">
      <dgm:prSet presAssocID="{3D5FEC03-D4E0-4446-BA9A-51FF0E207F48}" presName="txShp" presStyleLbl="node1" presStyleIdx="1" presStyleCnt="3">
        <dgm:presLayoutVars>
          <dgm:bulletEnabled val="1"/>
        </dgm:presLayoutVars>
      </dgm:prSet>
      <dgm:spPr/>
      <dgm:t>
        <a:bodyPr/>
        <a:lstStyle/>
        <a:p>
          <a:endParaRPr lang="es-NI"/>
        </a:p>
      </dgm:t>
    </dgm:pt>
    <dgm:pt modelId="{A9121778-621A-489E-9CB9-255C75A6054E}" type="pres">
      <dgm:prSet presAssocID="{BAE50B95-02CA-4968-A3F4-04D9ED165FEC}" presName="spacing" presStyleCnt="0"/>
      <dgm:spPr/>
    </dgm:pt>
    <dgm:pt modelId="{63BDF609-2575-4264-9EBE-1FAA71849C60}" type="pres">
      <dgm:prSet presAssocID="{BB75DEDB-DCD0-41B1-B88E-5798D188FCE1}" presName="composite" presStyleCnt="0"/>
      <dgm:spPr/>
    </dgm:pt>
    <dgm:pt modelId="{4C729788-0C14-4193-8EE8-0E547519DB98}" type="pres">
      <dgm:prSet presAssocID="{BB75DEDB-DCD0-41B1-B88E-5798D188FCE1}" presName="imgShp"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C32883E3-6D19-4F17-8BA1-29C1D52DBBA0}" type="pres">
      <dgm:prSet presAssocID="{BB75DEDB-DCD0-41B1-B88E-5798D188FCE1}" presName="txShp" presStyleLbl="node1" presStyleIdx="2" presStyleCnt="3">
        <dgm:presLayoutVars>
          <dgm:bulletEnabled val="1"/>
        </dgm:presLayoutVars>
      </dgm:prSet>
      <dgm:spPr/>
      <dgm:t>
        <a:bodyPr/>
        <a:lstStyle/>
        <a:p>
          <a:endParaRPr lang="es-NI"/>
        </a:p>
      </dgm:t>
    </dgm:pt>
  </dgm:ptLst>
  <dgm:cxnLst>
    <dgm:cxn modelId="{083ADA04-F6C0-4E23-B4BE-E9848C65F32E}" type="presOf" srcId="{BB75DEDB-DCD0-41B1-B88E-5798D188FCE1}" destId="{C32883E3-6D19-4F17-8BA1-29C1D52DBBA0}" srcOrd="0" destOrd="0" presId="urn:microsoft.com/office/officeart/2005/8/layout/vList3"/>
    <dgm:cxn modelId="{D33FEF68-D29E-4F99-B28B-EBD4238DE46F}" type="presOf" srcId="{5F1B84F7-273A-4C28-AB66-3ECE8940434A}" destId="{4C266551-A8A7-4D9C-964F-67710572FB55}" srcOrd="0" destOrd="0" presId="urn:microsoft.com/office/officeart/2005/8/layout/vList3"/>
    <dgm:cxn modelId="{D7BC04A1-CE3E-4575-B8B7-4245EC3085B0}" type="presOf" srcId="{4DE627EF-92F0-4BE1-8875-0A23DB672DA8}" destId="{2B658856-4FC4-43BC-8206-1F668A56F9FF}" srcOrd="0" destOrd="0" presId="urn:microsoft.com/office/officeart/2005/8/layout/vList3"/>
    <dgm:cxn modelId="{01BAE672-4C13-443D-AE0B-AF81E2F9B439}" type="presOf" srcId="{3D5FEC03-D4E0-4446-BA9A-51FF0E207F48}" destId="{9C5BE59C-A810-4D9D-9042-40DEFEAF2A8F}" srcOrd="0" destOrd="0" presId="urn:microsoft.com/office/officeart/2005/8/layout/vList3"/>
    <dgm:cxn modelId="{6DC39A69-DC5B-4569-BF4E-B9A62909EC24}" srcId="{4DE627EF-92F0-4BE1-8875-0A23DB672DA8}" destId="{3D5FEC03-D4E0-4446-BA9A-51FF0E207F48}" srcOrd="1" destOrd="0" parTransId="{E5488CE2-EF9E-4742-B156-C83315A8BC2A}" sibTransId="{BAE50B95-02CA-4968-A3F4-04D9ED165FEC}"/>
    <dgm:cxn modelId="{DFD8D940-3922-435C-A316-AFFD8F10F4EC}" srcId="{4DE627EF-92F0-4BE1-8875-0A23DB672DA8}" destId="{BB75DEDB-DCD0-41B1-B88E-5798D188FCE1}" srcOrd="2" destOrd="0" parTransId="{1B98C710-2C30-4B32-9ABF-FB232CBF7CDA}" sibTransId="{0BCC702E-3C28-4F38-B995-2F45D26480F3}"/>
    <dgm:cxn modelId="{725E1A6E-6E51-4D9E-9C3C-A535F8C292C9}" srcId="{4DE627EF-92F0-4BE1-8875-0A23DB672DA8}" destId="{5F1B84F7-273A-4C28-AB66-3ECE8940434A}" srcOrd="0" destOrd="0" parTransId="{E72643FB-ADF6-441A-A53D-AECCD96B4478}" sibTransId="{9CDBAEAC-C2E1-4DED-A51A-7B223F9EF135}"/>
    <dgm:cxn modelId="{33E32B3F-9265-4F98-91B2-936CCA11664A}" type="presParOf" srcId="{2B658856-4FC4-43BC-8206-1F668A56F9FF}" destId="{9732A76B-2CDA-41BF-B6C4-9C01CAEAAB54}" srcOrd="0" destOrd="0" presId="urn:microsoft.com/office/officeart/2005/8/layout/vList3"/>
    <dgm:cxn modelId="{A76266D8-83C6-43EA-8D85-A0C630F80C80}" type="presParOf" srcId="{9732A76B-2CDA-41BF-B6C4-9C01CAEAAB54}" destId="{C1EB7C2C-4BA3-4D9F-BF71-DB3A3B564189}" srcOrd="0" destOrd="0" presId="urn:microsoft.com/office/officeart/2005/8/layout/vList3"/>
    <dgm:cxn modelId="{E9C573EF-4DD9-43A6-A1BD-1570F4535B4F}" type="presParOf" srcId="{9732A76B-2CDA-41BF-B6C4-9C01CAEAAB54}" destId="{4C266551-A8A7-4D9C-964F-67710572FB55}" srcOrd="1" destOrd="0" presId="urn:microsoft.com/office/officeart/2005/8/layout/vList3"/>
    <dgm:cxn modelId="{1B9A120A-E5BD-450B-8130-11D64EC45681}" type="presParOf" srcId="{2B658856-4FC4-43BC-8206-1F668A56F9FF}" destId="{39D9C4CE-8775-4DE3-A242-53E6BEE797CC}" srcOrd="1" destOrd="0" presId="urn:microsoft.com/office/officeart/2005/8/layout/vList3"/>
    <dgm:cxn modelId="{9BA9123B-CF91-4B86-B34C-EF79207546D6}" type="presParOf" srcId="{2B658856-4FC4-43BC-8206-1F668A56F9FF}" destId="{B1F8B45B-4322-4562-A00A-2F5A9B677394}" srcOrd="2" destOrd="0" presId="urn:microsoft.com/office/officeart/2005/8/layout/vList3"/>
    <dgm:cxn modelId="{86FA2B76-F0F2-416A-98C9-D8FC3C15F68A}" type="presParOf" srcId="{B1F8B45B-4322-4562-A00A-2F5A9B677394}" destId="{5F97A821-9712-4CA1-813A-96314883C55E}" srcOrd="0" destOrd="0" presId="urn:microsoft.com/office/officeart/2005/8/layout/vList3"/>
    <dgm:cxn modelId="{0617953D-AFB1-4988-98F9-AAE6DB91DDEA}" type="presParOf" srcId="{B1F8B45B-4322-4562-A00A-2F5A9B677394}" destId="{9C5BE59C-A810-4D9D-9042-40DEFEAF2A8F}" srcOrd="1" destOrd="0" presId="urn:microsoft.com/office/officeart/2005/8/layout/vList3"/>
    <dgm:cxn modelId="{155419FD-3DE6-4250-AA4B-E07498E6D7F8}" type="presParOf" srcId="{2B658856-4FC4-43BC-8206-1F668A56F9FF}" destId="{A9121778-621A-489E-9CB9-255C75A6054E}" srcOrd="3" destOrd="0" presId="urn:microsoft.com/office/officeart/2005/8/layout/vList3"/>
    <dgm:cxn modelId="{6ADA6725-B0FE-4A4A-8BDA-082B13322369}" type="presParOf" srcId="{2B658856-4FC4-43BC-8206-1F668A56F9FF}" destId="{63BDF609-2575-4264-9EBE-1FAA71849C60}" srcOrd="4" destOrd="0" presId="urn:microsoft.com/office/officeart/2005/8/layout/vList3"/>
    <dgm:cxn modelId="{E374335D-487C-41F2-96F7-39C33012D9B2}" type="presParOf" srcId="{63BDF609-2575-4264-9EBE-1FAA71849C60}" destId="{4C729788-0C14-4193-8EE8-0E547519DB98}" srcOrd="0" destOrd="0" presId="urn:microsoft.com/office/officeart/2005/8/layout/vList3"/>
    <dgm:cxn modelId="{B37B79AE-E13E-4F63-A5AE-505F2E4A2195}" type="presParOf" srcId="{63BDF609-2575-4264-9EBE-1FAA71849C60}" destId="{C32883E3-6D19-4F17-8BA1-29C1D52DBBA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A5BD48-4A73-4BB1-A633-E4B0933F71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NI"/>
        </a:p>
      </dgm:t>
    </dgm:pt>
    <dgm:pt modelId="{1C966877-FFD6-464E-A061-9060694F6910}">
      <dgm:prSet phldrT="[Texto]" custT="1"/>
      <dgm:spPr>
        <a:solidFill>
          <a:srgbClr val="E082FA"/>
        </a:solidFill>
      </dgm:spPr>
      <dgm:t>
        <a:bodyPr/>
        <a:lstStyle/>
        <a:p>
          <a:pPr algn="just"/>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In Nicaragua, school meals are a programme </a:t>
          </a: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intended to </a:t>
          </a: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restore one of the rights of Nicaraguan children, benefiting all schools located in the 153 municipalities of Nicaraguan territory.</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5C2A4338-2996-47DB-B2F3-E38387C7BCC7}" type="parTrans" cxnId="{A5E8E697-80E4-48EE-9510-EBC2DCC2C639}">
      <dgm:prSet/>
      <dgm:spPr/>
      <dgm:t>
        <a:bodyPr/>
        <a:lstStyle/>
        <a:p>
          <a:endParaRPr lang="es-NI"/>
        </a:p>
      </dgm:t>
    </dgm:pt>
    <dgm:pt modelId="{2878C278-1830-4D58-A7F6-AB13E0C5F4E6}" type="sibTrans" cxnId="{A5E8E697-80E4-48EE-9510-EBC2DCC2C639}">
      <dgm:prSet/>
      <dgm:spPr/>
      <dgm:t>
        <a:bodyPr/>
        <a:lstStyle/>
        <a:p>
          <a:endParaRPr lang="es-NI"/>
        </a:p>
      </dgm:t>
    </dgm:pt>
    <dgm:pt modelId="{F8EF5F55-C990-46FA-BC58-133433CFBEFE}">
      <dgm:prSet custT="1"/>
      <dgm:spPr>
        <a:solidFill>
          <a:srgbClr val="6DC8DD"/>
        </a:solidFill>
      </dgm:spPr>
      <dgm:t>
        <a:bodyPr/>
        <a:lstStyle/>
        <a:p>
          <a:pPr algn="just"/>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Enlarging facilities to better serve pregnant Nicaraguan women and women about to give birth, through the construction and rebuilding of maternal/child centres throughout the national territory.</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3DDC5030-6A5A-4E8A-AB0E-BC54F9FFBFBC}" type="parTrans" cxnId="{2F546FBB-EC07-491E-B9E7-73E2BBDB77FE}">
      <dgm:prSet/>
      <dgm:spPr/>
      <dgm:t>
        <a:bodyPr/>
        <a:lstStyle/>
        <a:p>
          <a:endParaRPr lang="es-NI"/>
        </a:p>
      </dgm:t>
    </dgm:pt>
    <dgm:pt modelId="{96D44D1C-B982-4212-8F65-76B52BCC80E7}" type="sibTrans" cxnId="{2F546FBB-EC07-491E-B9E7-73E2BBDB77FE}">
      <dgm:prSet/>
      <dgm:spPr/>
      <dgm:t>
        <a:bodyPr/>
        <a:lstStyle/>
        <a:p>
          <a:endParaRPr lang="es-NI"/>
        </a:p>
      </dgm:t>
    </dgm:pt>
    <dgm:pt modelId="{D7C3698E-7DDE-406E-83D9-F425B77E934D}">
      <dgm:prSet custT="1"/>
      <dgm:spPr>
        <a:solidFill>
          <a:schemeClr val="accent6">
            <a:lumMod val="20000"/>
            <a:lumOff val="80000"/>
          </a:schemeClr>
        </a:solidFill>
      </dgm:spPr>
      <dgm:t>
        <a:bodyPr/>
        <a:lstStyle/>
        <a:p>
          <a:pPr algn="just"/>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To think of development in Nicaragua necessarily involves to envision education for young people and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adults,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from a fresh perspective and with the commitment required by the new century, the fight against poverty and the challenges related to globalization. Therefore, the Nicaraguan Government promotes programmes for free education of young people and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adults: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comprehensive education, science and technology, language training and higher education. </a:t>
          </a:r>
          <a:endParaRPr lang="en-GB" sz="12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C2FBB034-C357-41D0-987E-17716249B450}" type="parTrans" cxnId="{F802ACE2-32D0-424F-9C37-142476B103D8}">
      <dgm:prSet/>
      <dgm:spPr/>
      <dgm:t>
        <a:bodyPr/>
        <a:lstStyle/>
        <a:p>
          <a:endParaRPr lang="es-NI"/>
        </a:p>
      </dgm:t>
    </dgm:pt>
    <dgm:pt modelId="{E57C6E49-95FB-478F-B585-204D603AC746}" type="sibTrans" cxnId="{F802ACE2-32D0-424F-9C37-142476B103D8}">
      <dgm:prSet/>
      <dgm:spPr/>
      <dgm:t>
        <a:bodyPr/>
        <a:lstStyle/>
        <a:p>
          <a:endParaRPr lang="es-NI"/>
        </a:p>
      </dgm:t>
    </dgm:pt>
    <dgm:pt modelId="{A7F968CE-0DE7-40F3-96AF-8823B11F7A6B}" type="pres">
      <dgm:prSet presAssocID="{B5A5BD48-4A73-4BB1-A633-E4B0933F71FC}" presName="Name0" presStyleCnt="0">
        <dgm:presLayoutVars>
          <dgm:chMax val="7"/>
          <dgm:chPref val="7"/>
          <dgm:dir/>
        </dgm:presLayoutVars>
      </dgm:prSet>
      <dgm:spPr/>
      <dgm:t>
        <a:bodyPr/>
        <a:lstStyle/>
        <a:p>
          <a:endParaRPr lang="es-NI"/>
        </a:p>
      </dgm:t>
    </dgm:pt>
    <dgm:pt modelId="{40547892-E966-4F23-A6B5-62FB8BEDCF7C}" type="pres">
      <dgm:prSet presAssocID="{B5A5BD48-4A73-4BB1-A633-E4B0933F71FC}" presName="Name1" presStyleCnt="0"/>
      <dgm:spPr/>
    </dgm:pt>
    <dgm:pt modelId="{EE35B043-5DC0-4631-8D86-9A5CBDB3A00F}" type="pres">
      <dgm:prSet presAssocID="{B5A5BD48-4A73-4BB1-A633-E4B0933F71FC}" presName="cycle" presStyleCnt="0"/>
      <dgm:spPr/>
    </dgm:pt>
    <dgm:pt modelId="{5687B430-C52C-48E0-B281-21CBEEFD9934}" type="pres">
      <dgm:prSet presAssocID="{B5A5BD48-4A73-4BB1-A633-E4B0933F71FC}" presName="srcNode" presStyleLbl="node1" presStyleIdx="0" presStyleCnt="3"/>
      <dgm:spPr/>
    </dgm:pt>
    <dgm:pt modelId="{237732C2-36BA-46A8-8E05-4562EB2D449B}" type="pres">
      <dgm:prSet presAssocID="{B5A5BD48-4A73-4BB1-A633-E4B0933F71FC}" presName="conn" presStyleLbl="parChTrans1D2" presStyleIdx="0" presStyleCnt="1"/>
      <dgm:spPr/>
      <dgm:t>
        <a:bodyPr/>
        <a:lstStyle/>
        <a:p>
          <a:endParaRPr lang="es-NI"/>
        </a:p>
      </dgm:t>
    </dgm:pt>
    <dgm:pt modelId="{2BB26133-EDDA-4388-8A02-A0D6FAE498EB}" type="pres">
      <dgm:prSet presAssocID="{B5A5BD48-4A73-4BB1-A633-E4B0933F71FC}" presName="extraNode" presStyleLbl="node1" presStyleIdx="0" presStyleCnt="3"/>
      <dgm:spPr/>
    </dgm:pt>
    <dgm:pt modelId="{605D5E35-D293-4C4A-B4BB-39E4BC54DF77}" type="pres">
      <dgm:prSet presAssocID="{B5A5BD48-4A73-4BB1-A633-E4B0933F71FC}" presName="dstNode" presStyleLbl="node1" presStyleIdx="0" presStyleCnt="3"/>
      <dgm:spPr/>
    </dgm:pt>
    <dgm:pt modelId="{450A7575-BC9D-4FA1-BA5E-63AA619A01D8}" type="pres">
      <dgm:prSet presAssocID="{F8EF5F55-C990-46FA-BC58-133433CFBEFE}" presName="text_1" presStyleLbl="node1" presStyleIdx="0" presStyleCnt="3">
        <dgm:presLayoutVars>
          <dgm:bulletEnabled val="1"/>
        </dgm:presLayoutVars>
      </dgm:prSet>
      <dgm:spPr/>
      <dgm:t>
        <a:bodyPr/>
        <a:lstStyle/>
        <a:p>
          <a:endParaRPr lang="es-NI"/>
        </a:p>
      </dgm:t>
    </dgm:pt>
    <dgm:pt modelId="{3D6489F1-0D54-4A54-A233-55F4B792C3F8}" type="pres">
      <dgm:prSet presAssocID="{F8EF5F55-C990-46FA-BC58-133433CFBEFE}" presName="accent_1" presStyleCnt="0"/>
      <dgm:spPr/>
    </dgm:pt>
    <dgm:pt modelId="{1CEE706C-9E8D-49C3-9495-730E17538069}" type="pres">
      <dgm:prSet presAssocID="{F8EF5F55-C990-46FA-BC58-133433CFBEFE}" presName="accentRepeatNode" presStyleLbl="solidFgAcc1" presStyleIdx="0" presStyleCnt="3"/>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MX"/>
        </a:p>
      </dgm:t>
    </dgm:pt>
    <dgm:pt modelId="{5CCCC4D0-387C-41C5-95A9-DF377488D4DF}" type="pres">
      <dgm:prSet presAssocID="{D7C3698E-7DDE-406E-83D9-F425B77E934D}" presName="text_2" presStyleLbl="node1" presStyleIdx="1" presStyleCnt="3">
        <dgm:presLayoutVars>
          <dgm:bulletEnabled val="1"/>
        </dgm:presLayoutVars>
      </dgm:prSet>
      <dgm:spPr/>
      <dgm:t>
        <a:bodyPr/>
        <a:lstStyle/>
        <a:p>
          <a:endParaRPr lang="es-NI"/>
        </a:p>
      </dgm:t>
    </dgm:pt>
    <dgm:pt modelId="{20EBC056-6F34-4674-BE96-F8608DA3C9E1}" type="pres">
      <dgm:prSet presAssocID="{D7C3698E-7DDE-406E-83D9-F425B77E934D}" presName="accent_2" presStyleCnt="0"/>
      <dgm:spPr/>
    </dgm:pt>
    <dgm:pt modelId="{1D1BAED2-F540-43C0-B506-DD017A799DCE}" type="pres">
      <dgm:prSet presAssocID="{D7C3698E-7DDE-406E-83D9-F425B77E934D}" presName="accentRepeatNode" presStyleLbl="solidFgAcc1" presStyleIdx="1" presStyleCnt="3"/>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MX"/>
        </a:p>
      </dgm:t>
    </dgm:pt>
    <dgm:pt modelId="{74457810-C845-41AD-84A2-E0E3ED9107BD}" type="pres">
      <dgm:prSet presAssocID="{1C966877-FFD6-464E-A061-9060694F6910}" presName="text_3" presStyleLbl="node1" presStyleIdx="2" presStyleCnt="3">
        <dgm:presLayoutVars>
          <dgm:bulletEnabled val="1"/>
        </dgm:presLayoutVars>
      </dgm:prSet>
      <dgm:spPr/>
      <dgm:t>
        <a:bodyPr/>
        <a:lstStyle/>
        <a:p>
          <a:endParaRPr lang="es-NI"/>
        </a:p>
      </dgm:t>
    </dgm:pt>
    <dgm:pt modelId="{5938FED4-0530-4AB0-9F03-16E171D47C8D}" type="pres">
      <dgm:prSet presAssocID="{1C966877-FFD6-464E-A061-9060694F6910}" presName="accent_3" presStyleCnt="0"/>
      <dgm:spPr/>
    </dgm:pt>
    <dgm:pt modelId="{B891DAF9-93D4-4001-BD86-ED7953395022}" type="pres">
      <dgm:prSet presAssocID="{1C966877-FFD6-464E-A061-9060694F6910}" presName="accentRepeatNode" presStyleLbl="solidFgAcc1" presStyleIdx="2" presStyleCnt="3"/>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MX"/>
        </a:p>
      </dgm:t>
    </dgm:pt>
  </dgm:ptLst>
  <dgm:cxnLst>
    <dgm:cxn modelId="{2F546FBB-EC07-491E-B9E7-73E2BBDB77FE}" srcId="{B5A5BD48-4A73-4BB1-A633-E4B0933F71FC}" destId="{F8EF5F55-C990-46FA-BC58-133433CFBEFE}" srcOrd="0" destOrd="0" parTransId="{3DDC5030-6A5A-4E8A-AB0E-BC54F9FFBFBC}" sibTransId="{96D44D1C-B982-4212-8F65-76B52BCC80E7}"/>
    <dgm:cxn modelId="{F802ACE2-32D0-424F-9C37-142476B103D8}" srcId="{B5A5BD48-4A73-4BB1-A633-E4B0933F71FC}" destId="{D7C3698E-7DDE-406E-83D9-F425B77E934D}" srcOrd="1" destOrd="0" parTransId="{C2FBB034-C357-41D0-987E-17716249B450}" sibTransId="{E57C6E49-95FB-478F-B585-204D603AC746}"/>
    <dgm:cxn modelId="{12CC9E35-6BE4-493B-A0BF-0788CBBDDBE8}" type="presOf" srcId="{96D44D1C-B982-4212-8F65-76B52BCC80E7}" destId="{237732C2-36BA-46A8-8E05-4562EB2D449B}" srcOrd="0" destOrd="0" presId="urn:microsoft.com/office/officeart/2008/layout/VerticalCurvedList"/>
    <dgm:cxn modelId="{3EB5D0FF-3FD0-42AD-BD04-E1893C0E3D7A}" type="presOf" srcId="{1C966877-FFD6-464E-A061-9060694F6910}" destId="{74457810-C845-41AD-84A2-E0E3ED9107BD}" srcOrd="0" destOrd="0" presId="urn:microsoft.com/office/officeart/2008/layout/VerticalCurvedList"/>
    <dgm:cxn modelId="{A5E8E697-80E4-48EE-9510-EBC2DCC2C639}" srcId="{B5A5BD48-4A73-4BB1-A633-E4B0933F71FC}" destId="{1C966877-FFD6-464E-A061-9060694F6910}" srcOrd="2" destOrd="0" parTransId="{5C2A4338-2996-47DB-B2F3-E38387C7BCC7}" sibTransId="{2878C278-1830-4D58-A7F6-AB13E0C5F4E6}"/>
    <dgm:cxn modelId="{03617A29-BCA7-4F25-87C7-3023E992CD01}" type="presOf" srcId="{B5A5BD48-4A73-4BB1-A633-E4B0933F71FC}" destId="{A7F968CE-0DE7-40F3-96AF-8823B11F7A6B}" srcOrd="0" destOrd="0" presId="urn:microsoft.com/office/officeart/2008/layout/VerticalCurvedList"/>
    <dgm:cxn modelId="{5E9B1802-7803-4375-B89C-736C15674848}" type="presOf" srcId="{F8EF5F55-C990-46FA-BC58-133433CFBEFE}" destId="{450A7575-BC9D-4FA1-BA5E-63AA619A01D8}" srcOrd="0" destOrd="0" presId="urn:microsoft.com/office/officeart/2008/layout/VerticalCurvedList"/>
    <dgm:cxn modelId="{6B0EE7B7-B45D-4C11-988C-3E6561BC34AF}" type="presOf" srcId="{D7C3698E-7DDE-406E-83D9-F425B77E934D}" destId="{5CCCC4D0-387C-41C5-95A9-DF377488D4DF}" srcOrd="0" destOrd="0" presId="urn:microsoft.com/office/officeart/2008/layout/VerticalCurvedList"/>
    <dgm:cxn modelId="{97BFDCB4-242F-4368-8497-209D92D022D1}" type="presParOf" srcId="{A7F968CE-0DE7-40F3-96AF-8823B11F7A6B}" destId="{40547892-E966-4F23-A6B5-62FB8BEDCF7C}" srcOrd="0" destOrd="0" presId="urn:microsoft.com/office/officeart/2008/layout/VerticalCurvedList"/>
    <dgm:cxn modelId="{B227AE15-41C4-413A-A6B3-C041A13D4934}" type="presParOf" srcId="{40547892-E966-4F23-A6B5-62FB8BEDCF7C}" destId="{EE35B043-5DC0-4631-8D86-9A5CBDB3A00F}" srcOrd="0" destOrd="0" presId="urn:microsoft.com/office/officeart/2008/layout/VerticalCurvedList"/>
    <dgm:cxn modelId="{954BB914-202F-4071-B545-51C4159B988A}" type="presParOf" srcId="{EE35B043-5DC0-4631-8D86-9A5CBDB3A00F}" destId="{5687B430-C52C-48E0-B281-21CBEEFD9934}" srcOrd="0" destOrd="0" presId="urn:microsoft.com/office/officeart/2008/layout/VerticalCurvedList"/>
    <dgm:cxn modelId="{4271EDC1-EBD9-4CB0-8464-7A910A819C74}" type="presParOf" srcId="{EE35B043-5DC0-4631-8D86-9A5CBDB3A00F}" destId="{237732C2-36BA-46A8-8E05-4562EB2D449B}" srcOrd="1" destOrd="0" presId="urn:microsoft.com/office/officeart/2008/layout/VerticalCurvedList"/>
    <dgm:cxn modelId="{F79B05B8-73CC-45EA-83B0-57B7BC64DC80}" type="presParOf" srcId="{EE35B043-5DC0-4631-8D86-9A5CBDB3A00F}" destId="{2BB26133-EDDA-4388-8A02-A0D6FAE498EB}" srcOrd="2" destOrd="0" presId="urn:microsoft.com/office/officeart/2008/layout/VerticalCurvedList"/>
    <dgm:cxn modelId="{F4DA7E30-2F66-40B9-9566-4ED6EB40DADF}" type="presParOf" srcId="{EE35B043-5DC0-4631-8D86-9A5CBDB3A00F}" destId="{605D5E35-D293-4C4A-B4BB-39E4BC54DF77}" srcOrd="3" destOrd="0" presId="urn:microsoft.com/office/officeart/2008/layout/VerticalCurvedList"/>
    <dgm:cxn modelId="{A0A268DD-BE4A-45DD-9364-09B251E43E0A}" type="presParOf" srcId="{40547892-E966-4F23-A6B5-62FB8BEDCF7C}" destId="{450A7575-BC9D-4FA1-BA5E-63AA619A01D8}" srcOrd="1" destOrd="0" presId="urn:microsoft.com/office/officeart/2008/layout/VerticalCurvedList"/>
    <dgm:cxn modelId="{69670836-F640-4411-B53D-6033637682DC}" type="presParOf" srcId="{40547892-E966-4F23-A6B5-62FB8BEDCF7C}" destId="{3D6489F1-0D54-4A54-A233-55F4B792C3F8}" srcOrd="2" destOrd="0" presId="urn:microsoft.com/office/officeart/2008/layout/VerticalCurvedList"/>
    <dgm:cxn modelId="{03ADF946-F071-48BB-87D8-3C7BB922B7CB}" type="presParOf" srcId="{3D6489F1-0D54-4A54-A233-55F4B792C3F8}" destId="{1CEE706C-9E8D-49C3-9495-730E17538069}" srcOrd="0" destOrd="0" presId="urn:microsoft.com/office/officeart/2008/layout/VerticalCurvedList"/>
    <dgm:cxn modelId="{07F33BE1-2B18-4BE9-A04E-F1EF226E7BE1}" type="presParOf" srcId="{40547892-E966-4F23-A6B5-62FB8BEDCF7C}" destId="{5CCCC4D0-387C-41C5-95A9-DF377488D4DF}" srcOrd="3" destOrd="0" presId="urn:microsoft.com/office/officeart/2008/layout/VerticalCurvedList"/>
    <dgm:cxn modelId="{8D9C44A9-87F5-4BCA-B1B6-270CC3BEE045}" type="presParOf" srcId="{40547892-E966-4F23-A6B5-62FB8BEDCF7C}" destId="{20EBC056-6F34-4674-BE96-F8608DA3C9E1}" srcOrd="4" destOrd="0" presId="urn:microsoft.com/office/officeart/2008/layout/VerticalCurvedList"/>
    <dgm:cxn modelId="{D659B568-2899-4852-952E-4B73C8CAB4A0}" type="presParOf" srcId="{20EBC056-6F34-4674-BE96-F8608DA3C9E1}" destId="{1D1BAED2-F540-43C0-B506-DD017A799DCE}" srcOrd="0" destOrd="0" presId="urn:microsoft.com/office/officeart/2008/layout/VerticalCurvedList"/>
    <dgm:cxn modelId="{C9EA9BD4-EBAD-4511-A1D5-8AA20D0A18B5}" type="presParOf" srcId="{40547892-E966-4F23-A6B5-62FB8BEDCF7C}" destId="{74457810-C845-41AD-84A2-E0E3ED9107BD}" srcOrd="5" destOrd="0" presId="urn:microsoft.com/office/officeart/2008/layout/VerticalCurvedList"/>
    <dgm:cxn modelId="{C0368928-AE15-4706-A155-F27D9B125D92}" type="presParOf" srcId="{40547892-E966-4F23-A6B5-62FB8BEDCF7C}" destId="{5938FED4-0530-4AB0-9F03-16E171D47C8D}" srcOrd="6" destOrd="0" presId="urn:microsoft.com/office/officeart/2008/layout/VerticalCurvedList"/>
    <dgm:cxn modelId="{4E29A791-A2E2-4D46-B28E-FEDD90148736}" type="presParOf" srcId="{5938FED4-0530-4AB0-9F03-16E171D47C8D}" destId="{B891DAF9-93D4-4001-BD86-ED79533950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4DAB72-1492-42D0-9D9C-EB257222B7C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NI"/>
        </a:p>
      </dgm:t>
    </dgm:pt>
    <dgm:pt modelId="{742616F8-FA83-4F76-B8A7-2C09EB014A51}">
      <dgm:prSet phldrT="[Texto]"/>
      <dgm:spPr>
        <a:blipFill rotWithShape="0">
          <a:blip xmlns:r="http://schemas.openxmlformats.org/officeDocument/2006/relationships" r:embed="rId1"/>
          <a:stretch>
            <a:fillRect/>
          </a:stretch>
        </a:blipFill>
      </dgm:spPr>
      <dgm:t>
        <a:bodyPr/>
        <a:lstStyle/>
        <a:p>
          <a:endParaRPr lang="es-NI" dirty="0"/>
        </a:p>
      </dgm:t>
    </dgm:pt>
    <dgm:pt modelId="{DA3B2736-A18B-4185-8DCD-1514A8BA376B}" type="parTrans" cxnId="{56BA28F4-C091-46E1-9E00-5273B1D81315}">
      <dgm:prSet/>
      <dgm:spPr/>
      <dgm:t>
        <a:bodyPr/>
        <a:lstStyle/>
        <a:p>
          <a:endParaRPr lang="es-NI"/>
        </a:p>
      </dgm:t>
    </dgm:pt>
    <dgm:pt modelId="{F39CADB4-6AB2-46CB-B153-6B7DC53D07CB}" type="sibTrans" cxnId="{56BA28F4-C091-46E1-9E00-5273B1D81315}">
      <dgm:prSet/>
      <dgm:spPr/>
      <dgm:t>
        <a:bodyPr/>
        <a:lstStyle/>
        <a:p>
          <a:endParaRPr lang="es-NI"/>
        </a:p>
      </dgm:t>
    </dgm:pt>
    <dgm:pt modelId="{100B8525-8F92-415E-AFD7-F8141DCCA47D}">
      <dgm:prSet phldrT="[Texto]" custT="1"/>
      <dgm:spPr/>
      <dgm:t>
        <a:bodyPr/>
        <a:lstStyle/>
        <a:p>
          <a:pPr algn="just">
            <a:lnSpc>
              <a:spcPct val="100000"/>
            </a:lnSpc>
            <a:spcAft>
              <a:spcPts val="0"/>
            </a:spcAft>
          </a:pP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 new legal order, with the passing of more than 300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bills, in order to establish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 modern and dynamic State, in accordance with international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standards;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typifying and punishing the crimes that have arisen from social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contradictions;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Law against Trafficking in Persons, No.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896;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Migration and Immigration Law, No.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761;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Legal System for Border Management, No.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749;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Sovereign Security, No.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750;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Comprehensive Law on Violence Against Women, No.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779;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and Family Code, No</a:t>
          </a:r>
          <a:r>
            <a:rPr lang="en-GB" sz="1200" kern="1200" noProof="0" dirty="0" smtClean="0">
              <a:solidFill>
                <a:schemeClr val="tx1"/>
              </a:solidFill>
              <a:latin typeface="Century Gothic" panose="020B0502020202020204" pitchFamily="34" charset="0"/>
              <a:cs typeface="Courier New" panose="02070309020205020404" pitchFamily="49" charset="0"/>
            </a:rPr>
            <a:t>. 870.</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a:t>
          </a:r>
          <a:endParaRPr lang="en-GB" sz="12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9B7FC36A-3796-4B2F-9EEE-1DE89FFF34B7}" type="parTrans" cxnId="{8302689F-7150-449E-A93A-6942C172B4E1}">
      <dgm:prSet/>
      <dgm:spPr/>
      <dgm:t>
        <a:bodyPr/>
        <a:lstStyle/>
        <a:p>
          <a:endParaRPr lang="es-NI"/>
        </a:p>
      </dgm:t>
    </dgm:pt>
    <dgm:pt modelId="{C47AD6CA-A028-49BB-B69E-8281BF0926A3}" type="sibTrans" cxnId="{8302689F-7150-449E-A93A-6942C172B4E1}">
      <dgm:prSet/>
      <dgm:spPr/>
      <dgm:t>
        <a:bodyPr/>
        <a:lstStyle/>
        <a:p>
          <a:endParaRPr lang="es-NI"/>
        </a:p>
      </dgm:t>
    </dgm:pt>
    <dgm:pt modelId="{E9B1B4B1-0F54-451B-8F86-65283A9DB99C}">
      <dgm:prSet phldrT="[Texto]" custT="1"/>
      <dgm:spPr/>
      <dgm:t>
        <a:bodyPr/>
        <a:lstStyle/>
        <a:p>
          <a:pPr algn="just">
            <a:lnSpc>
              <a:spcPct val="90000"/>
            </a:lnSpc>
            <a:spcAft>
              <a:spcPct val="15000"/>
            </a:spcAft>
          </a:pPr>
          <a:endParaRPr lang="en-GB" sz="1050" b="1" kern="1200" noProof="0" dirty="0">
            <a:solidFill>
              <a:schemeClr val="tx1"/>
            </a:solidFill>
          </a:endParaRPr>
        </a:p>
      </dgm:t>
    </dgm:pt>
    <dgm:pt modelId="{B968416A-0855-4EC6-BDE4-E10EA126513C}" type="parTrans" cxnId="{4A19D4F4-3BE1-4F5C-BF60-094FFD3A7CD8}">
      <dgm:prSet/>
      <dgm:spPr/>
      <dgm:t>
        <a:bodyPr/>
        <a:lstStyle/>
        <a:p>
          <a:endParaRPr lang="es-NI"/>
        </a:p>
      </dgm:t>
    </dgm:pt>
    <dgm:pt modelId="{418A128E-C21D-4BA6-8A46-774D9BE1DD2F}" type="sibTrans" cxnId="{4A19D4F4-3BE1-4F5C-BF60-094FFD3A7CD8}">
      <dgm:prSet/>
      <dgm:spPr/>
      <dgm:t>
        <a:bodyPr/>
        <a:lstStyle/>
        <a:p>
          <a:endParaRPr lang="es-NI"/>
        </a:p>
      </dgm:t>
    </dgm:pt>
    <dgm:pt modelId="{F1A5E93C-B7D4-4573-A108-598486169E57}">
      <dgm:prSet phldrT="[Texto]" custT="1"/>
      <dgm:spPr/>
      <dgm:t>
        <a:bodyPr/>
        <a:lstStyle/>
        <a:p>
          <a:pPr algn="just">
            <a:lnSpc>
              <a:spcPct val="100000"/>
            </a:lnSpc>
            <a:spcAft>
              <a:spcPts val="0"/>
            </a:spcAft>
          </a:pP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 citizen security model headed by the National Police Force, with participation of families and communities; a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preventive</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proactive and community-based model.</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F1C8E0A7-692E-4E12-B700-911A14194579}" type="parTrans" cxnId="{60246433-5DDC-4366-B297-63FA90DA1D76}">
      <dgm:prSet/>
      <dgm:spPr/>
      <dgm:t>
        <a:bodyPr/>
        <a:lstStyle/>
        <a:p>
          <a:endParaRPr lang="es-NI"/>
        </a:p>
      </dgm:t>
    </dgm:pt>
    <dgm:pt modelId="{B45F1307-FA43-49E5-9BD2-102B2E1A4A41}" type="sibTrans" cxnId="{60246433-5DDC-4366-B297-63FA90DA1D76}">
      <dgm:prSet/>
      <dgm:spPr/>
      <dgm:t>
        <a:bodyPr/>
        <a:lstStyle/>
        <a:p>
          <a:endParaRPr lang="es-NI"/>
        </a:p>
      </dgm:t>
    </dgm:pt>
    <dgm:pt modelId="{2BC3193B-D021-4413-BA5B-591EFCDA91C3}" type="pres">
      <dgm:prSet presAssocID="{1D4DAB72-1492-42D0-9D9C-EB257222B7CF}" presName="Name0" presStyleCnt="0">
        <dgm:presLayoutVars>
          <dgm:dir/>
          <dgm:animLvl val="lvl"/>
          <dgm:resizeHandles/>
        </dgm:presLayoutVars>
      </dgm:prSet>
      <dgm:spPr/>
      <dgm:t>
        <a:bodyPr/>
        <a:lstStyle/>
        <a:p>
          <a:endParaRPr lang="es-NI"/>
        </a:p>
      </dgm:t>
    </dgm:pt>
    <dgm:pt modelId="{B3AC9995-E9C4-478D-9F7E-20524BB81883}" type="pres">
      <dgm:prSet presAssocID="{742616F8-FA83-4F76-B8A7-2C09EB014A51}" presName="linNode" presStyleCnt="0"/>
      <dgm:spPr/>
    </dgm:pt>
    <dgm:pt modelId="{9A218156-4D17-4242-B0B2-C2AF8AEB2699}" type="pres">
      <dgm:prSet presAssocID="{742616F8-FA83-4F76-B8A7-2C09EB014A51}" presName="parentShp" presStyleLbl="node1" presStyleIdx="0" presStyleCnt="1">
        <dgm:presLayoutVars>
          <dgm:bulletEnabled val="1"/>
        </dgm:presLayoutVars>
      </dgm:prSet>
      <dgm:spPr/>
      <dgm:t>
        <a:bodyPr/>
        <a:lstStyle/>
        <a:p>
          <a:endParaRPr lang="es-NI"/>
        </a:p>
      </dgm:t>
    </dgm:pt>
    <dgm:pt modelId="{8CE8AD77-476C-4AEC-B0F7-7FD981AC0055}" type="pres">
      <dgm:prSet presAssocID="{742616F8-FA83-4F76-B8A7-2C09EB014A51}" presName="childShp" presStyleLbl="bgAccFollowNode1" presStyleIdx="0" presStyleCnt="1" custLinFactNeighborX="1375" custLinFactNeighborY="-1384">
        <dgm:presLayoutVars>
          <dgm:bulletEnabled val="1"/>
        </dgm:presLayoutVars>
      </dgm:prSet>
      <dgm:spPr/>
      <dgm:t>
        <a:bodyPr/>
        <a:lstStyle/>
        <a:p>
          <a:endParaRPr lang="es-NI"/>
        </a:p>
      </dgm:t>
    </dgm:pt>
  </dgm:ptLst>
  <dgm:cxnLst>
    <dgm:cxn modelId="{56BA28F4-C091-46E1-9E00-5273B1D81315}" srcId="{1D4DAB72-1492-42D0-9D9C-EB257222B7CF}" destId="{742616F8-FA83-4F76-B8A7-2C09EB014A51}" srcOrd="0" destOrd="0" parTransId="{DA3B2736-A18B-4185-8DCD-1514A8BA376B}" sibTransId="{F39CADB4-6AB2-46CB-B153-6B7DC53D07CB}"/>
    <dgm:cxn modelId="{8BB279C3-8437-4535-A2E8-8BDDC198C0F7}" type="presOf" srcId="{742616F8-FA83-4F76-B8A7-2C09EB014A51}" destId="{9A218156-4D17-4242-B0B2-C2AF8AEB2699}" srcOrd="0" destOrd="0" presId="urn:microsoft.com/office/officeart/2005/8/layout/vList6"/>
    <dgm:cxn modelId="{5C94ED5E-FDDF-40F2-9849-8B5659C2B942}" type="presOf" srcId="{100B8525-8F92-415E-AFD7-F8141DCCA47D}" destId="{8CE8AD77-476C-4AEC-B0F7-7FD981AC0055}" srcOrd="0" destOrd="1" presId="urn:microsoft.com/office/officeart/2005/8/layout/vList6"/>
    <dgm:cxn modelId="{4A19D4F4-3BE1-4F5C-BF60-094FFD3A7CD8}" srcId="{742616F8-FA83-4F76-B8A7-2C09EB014A51}" destId="{E9B1B4B1-0F54-451B-8F86-65283A9DB99C}" srcOrd="0" destOrd="0" parTransId="{B968416A-0855-4EC6-BDE4-E10EA126513C}" sibTransId="{418A128E-C21D-4BA6-8A46-774D9BE1DD2F}"/>
    <dgm:cxn modelId="{8302689F-7150-449E-A93A-6942C172B4E1}" srcId="{742616F8-FA83-4F76-B8A7-2C09EB014A51}" destId="{100B8525-8F92-415E-AFD7-F8141DCCA47D}" srcOrd="1" destOrd="0" parTransId="{9B7FC36A-3796-4B2F-9EEE-1DE89FFF34B7}" sibTransId="{C47AD6CA-A028-49BB-B69E-8281BF0926A3}"/>
    <dgm:cxn modelId="{60246433-5DDC-4366-B297-63FA90DA1D76}" srcId="{742616F8-FA83-4F76-B8A7-2C09EB014A51}" destId="{F1A5E93C-B7D4-4573-A108-598486169E57}" srcOrd="2" destOrd="0" parTransId="{F1C8E0A7-692E-4E12-B700-911A14194579}" sibTransId="{B45F1307-FA43-49E5-9BD2-102B2E1A4A41}"/>
    <dgm:cxn modelId="{6446C441-3448-4BC7-ABB0-9D0D17BD7BF7}" type="presOf" srcId="{1D4DAB72-1492-42D0-9D9C-EB257222B7CF}" destId="{2BC3193B-D021-4413-BA5B-591EFCDA91C3}" srcOrd="0" destOrd="0" presId="urn:microsoft.com/office/officeart/2005/8/layout/vList6"/>
    <dgm:cxn modelId="{4E89F84F-48E9-449E-A8F7-6488FE343B06}" type="presOf" srcId="{F1A5E93C-B7D4-4573-A108-598486169E57}" destId="{8CE8AD77-476C-4AEC-B0F7-7FD981AC0055}" srcOrd="0" destOrd="2" presId="urn:microsoft.com/office/officeart/2005/8/layout/vList6"/>
    <dgm:cxn modelId="{6DD7D041-A075-4EB1-B995-2475B586FE7E}" type="presOf" srcId="{E9B1B4B1-0F54-451B-8F86-65283A9DB99C}" destId="{8CE8AD77-476C-4AEC-B0F7-7FD981AC0055}" srcOrd="0" destOrd="0" presId="urn:microsoft.com/office/officeart/2005/8/layout/vList6"/>
    <dgm:cxn modelId="{09374AE0-72E6-488D-BA2A-123A49BD4DC0}" type="presParOf" srcId="{2BC3193B-D021-4413-BA5B-591EFCDA91C3}" destId="{B3AC9995-E9C4-478D-9F7E-20524BB81883}" srcOrd="0" destOrd="0" presId="urn:microsoft.com/office/officeart/2005/8/layout/vList6"/>
    <dgm:cxn modelId="{13156486-7B92-4209-8883-8E63905A3C8D}" type="presParOf" srcId="{B3AC9995-E9C4-478D-9F7E-20524BB81883}" destId="{9A218156-4D17-4242-B0B2-C2AF8AEB2699}" srcOrd="0" destOrd="0" presId="urn:microsoft.com/office/officeart/2005/8/layout/vList6"/>
    <dgm:cxn modelId="{654F21D0-1587-4057-A25A-2186C9065990}" type="presParOf" srcId="{B3AC9995-E9C4-478D-9F7E-20524BB81883}" destId="{8CE8AD77-476C-4AEC-B0F7-7FD981AC005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7EAF99-194C-4EA0-AE90-05C3E4A9589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NI"/>
        </a:p>
      </dgm:t>
    </dgm:pt>
    <dgm:pt modelId="{5BDD9BB2-7F78-48DE-991F-41A6B728AACD}">
      <dgm:prSet phldrT="[Texto]" custT="1"/>
      <dgm:spPr>
        <a:solidFill>
          <a:schemeClr val="accent2">
            <a:lumMod val="60000"/>
            <a:lumOff val="40000"/>
          </a:schemeClr>
        </a:solidFill>
      </dgm:spPr>
      <dgm:t>
        <a:bodyPr/>
        <a:lstStyle/>
        <a:p>
          <a:r>
            <a:rPr lang="en-GB" sz="1600" b="1"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10 cases prosecuted for trafficking in persons</a:t>
          </a:r>
          <a:endParaRPr lang="en-GB" sz="1600" b="1"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2F823119-20DA-4187-B8E7-8BD603E37990}" type="parTrans" cxnId="{79C56F94-5E5C-483C-9403-0D2673E99E3C}">
      <dgm:prSet/>
      <dgm:spPr/>
      <dgm:t>
        <a:bodyPr/>
        <a:lstStyle/>
        <a:p>
          <a:endParaRPr lang="es-NI"/>
        </a:p>
      </dgm:t>
    </dgm:pt>
    <dgm:pt modelId="{82A4C538-39FF-4EAE-AA99-24EF0F08D0B4}" type="sibTrans" cxnId="{79C56F94-5E5C-483C-9403-0D2673E99E3C}">
      <dgm:prSet/>
      <dgm:spPr/>
      <dgm:t>
        <a:bodyPr/>
        <a:lstStyle/>
        <a:p>
          <a:endParaRPr lang="es-NI"/>
        </a:p>
      </dgm:t>
    </dgm:pt>
    <dgm:pt modelId="{6CF5ECE6-210A-4199-9696-C281CC06E403}">
      <dgm:prSet phldrT="[Texto]" custT="1"/>
      <dgm:spPr/>
      <dgm:t>
        <a:bodyPr/>
        <a:lstStyle/>
        <a:p>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55 victims rescued (44 women and 11 men)</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7A422BE9-51C9-460E-BEA6-D5B0D75876B2}" type="parTrans" cxnId="{11A745A8-031F-4222-B408-2E879F3865A2}">
      <dgm:prSet/>
      <dgm:spPr/>
      <dgm:t>
        <a:bodyPr/>
        <a:lstStyle/>
        <a:p>
          <a:endParaRPr lang="es-NI"/>
        </a:p>
      </dgm:t>
    </dgm:pt>
    <dgm:pt modelId="{11703F2E-0DED-4B4D-BC89-F78216321548}" type="sibTrans" cxnId="{11A745A8-031F-4222-B408-2E879F3865A2}">
      <dgm:prSet/>
      <dgm:spPr/>
      <dgm:t>
        <a:bodyPr/>
        <a:lstStyle/>
        <a:p>
          <a:endParaRPr lang="es-NI"/>
        </a:p>
      </dgm:t>
    </dgm:pt>
    <dgm:pt modelId="{924A2813-A70A-400B-BF17-3453F7E833CB}">
      <dgm:prSet phldrT="[Texto]" custT="1"/>
      <dgm:spPr>
        <a:solidFill>
          <a:schemeClr val="accent3">
            <a:lumMod val="60000"/>
            <a:lumOff val="40000"/>
          </a:schemeClr>
        </a:solidFill>
      </dgm:spPr>
      <dgm:t>
        <a:bodyPr/>
        <a:lstStyle/>
        <a:p>
          <a:r>
            <a:rPr lang="en-GB" sz="1600" b="1"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5 cases convicted</a:t>
          </a:r>
          <a:endParaRPr lang="en-GB" sz="1600" b="1"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57B7D1A3-9F68-48E1-9CA2-B18B32AFA501}" type="parTrans" cxnId="{BB0AEBD9-1C3F-465D-874B-753826C28B66}">
      <dgm:prSet/>
      <dgm:spPr/>
      <dgm:t>
        <a:bodyPr/>
        <a:lstStyle/>
        <a:p>
          <a:endParaRPr lang="es-NI"/>
        </a:p>
      </dgm:t>
    </dgm:pt>
    <dgm:pt modelId="{425514C4-C693-4743-A2E9-845970E15870}" type="sibTrans" cxnId="{BB0AEBD9-1C3F-465D-874B-753826C28B66}">
      <dgm:prSet/>
      <dgm:spPr/>
      <dgm:t>
        <a:bodyPr/>
        <a:lstStyle/>
        <a:p>
          <a:endParaRPr lang="es-NI"/>
        </a:p>
      </dgm:t>
    </dgm:pt>
    <dgm:pt modelId="{47D95FF6-BE20-4F2A-BF88-D47F40E14DFA}">
      <dgm:prSet phldrT="[Texto]" custT="1"/>
      <dgm:spPr/>
      <dgm:t>
        <a:bodyPr/>
        <a:lstStyle/>
        <a:p>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5 legal proceedings with preventive detention</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31613695-6587-44A7-9467-20C12EFBBE9D}" type="parTrans" cxnId="{8A9FEDA8-BA59-4794-9AA6-496966856E1D}">
      <dgm:prSet/>
      <dgm:spPr/>
      <dgm:t>
        <a:bodyPr/>
        <a:lstStyle/>
        <a:p>
          <a:endParaRPr lang="es-NI"/>
        </a:p>
      </dgm:t>
    </dgm:pt>
    <dgm:pt modelId="{669008EF-778B-4A6C-BAAB-E44D30771B0A}" type="sibTrans" cxnId="{8A9FEDA8-BA59-4794-9AA6-496966856E1D}">
      <dgm:prSet/>
      <dgm:spPr/>
      <dgm:t>
        <a:bodyPr/>
        <a:lstStyle/>
        <a:p>
          <a:endParaRPr lang="es-NI"/>
        </a:p>
      </dgm:t>
    </dgm:pt>
    <dgm:pt modelId="{D67CB989-3E03-4B55-9849-CAE44DE7E169}">
      <dgm:prSet phldrT="[Texto]" custT="1"/>
      <dgm:spPr>
        <a:solidFill>
          <a:schemeClr val="accent4">
            <a:lumMod val="40000"/>
            <a:lumOff val="60000"/>
          </a:schemeClr>
        </a:solidFill>
      </dgm:spPr>
      <dgm:t>
        <a:bodyPr/>
        <a:lstStyle/>
        <a:p>
          <a:r>
            <a:rPr lang="en-GB" sz="1600" b="1"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16 cases prosecuted for migrant smuggling</a:t>
          </a:r>
          <a:endParaRPr lang="en-GB" sz="1600" b="1"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883B10EA-9481-429F-8FA0-B79AB6ABFEB7}" type="parTrans" cxnId="{338B9FF5-2E9E-4C77-818E-1A67787B4C03}">
      <dgm:prSet/>
      <dgm:spPr/>
      <dgm:t>
        <a:bodyPr/>
        <a:lstStyle/>
        <a:p>
          <a:endParaRPr lang="es-NI"/>
        </a:p>
      </dgm:t>
    </dgm:pt>
    <dgm:pt modelId="{08204D80-A73B-4445-B1C5-08C2373FCF22}" type="sibTrans" cxnId="{338B9FF5-2E9E-4C77-818E-1A67787B4C03}">
      <dgm:prSet/>
      <dgm:spPr/>
      <dgm:t>
        <a:bodyPr/>
        <a:lstStyle/>
        <a:p>
          <a:endParaRPr lang="es-NI"/>
        </a:p>
      </dgm:t>
    </dgm:pt>
    <dgm:pt modelId="{11AF716E-B149-4B1C-8CB2-2E1CC14C87F0}">
      <dgm:prSet phldrT="[Texto]" custT="1"/>
      <dgm:spPr/>
      <dgm:t>
        <a:bodyPr/>
        <a:lstStyle/>
        <a:p>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10 with a conviction</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1843F66B-D414-4092-B1AE-8F57BEE45A72}" type="parTrans" cxnId="{BC3D71D4-4753-47B0-B37E-9DD20A131390}">
      <dgm:prSet/>
      <dgm:spPr/>
      <dgm:t>
        <a:bodyPr/>
        <a:lstStyle/>
        <a:p>
          <a:endParaRPr lang="es-NI"/>
        </a:p>
      </dgm:t>
    </dgm:pt>
    <dgm:pt modelId="{85B2C4AC-8C61-486D-A3B4-D8D394BCF31C}" type="sibTrans" cxnId="{BC3D71D4-4753-47B0-B37E-9DD20A131390}">
      <dgm:prSet/>
      <dgm:spPr/>
      <dgm:t>
        <a:bodyPr/>
        <a:lstStyle/>
        <a:p>
          <a:endParaRPr lang="es-NI"/>
        </a:p>
      </dgm:t>
    </dgm:pt>
    <dgm:pt modelId="{7D037D59-8D23-49A5-8EDD-596BF2BE2365}">
      <dgm:prSet phldrT="[Texto]" custT="1"/>
      <dgm:spPr/>
      <dgm:t>
        <a:bodyPr/>
        <a:lstStyle/>
        <a:p>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35 adults</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5D0FC6EA-6FCC-4E9B-B699-C4681A45BC74}" type="parTrans" cxnId="{BE5E19BF-3788-4535-BA4C-484FE0948D46}">
      <dgm:prSet/>
      <dgm:spPr/>
      <dgm:t>
        <a:bodyPr/>
        <a:lstStyle/>
        <a:p>
          <a:endParaRPr lang="es-NI"/>
        </a:p>
      </dgm:t>
    </dgm:pt>
    <dgm:pt modelId="{F8D37FD2-82F9-45BE-B2A5-7F18275380AF}" type="sibTrans" cxnId="{BE5E19BF-3788-4535-BA4C-484FE0948D46}">
      <dgm:prSet/>
      <dgm:spPr/>
      <dgm:t>
        <a:bodyPr/>
        <a:lstStyle/>
        <a:p>
          <a:endParaRPr lang="es-NI"/>
        </a:p>
      </dgm:t>
    </dgm:pt>
    <dgm:pt modelId="{9E386B9E-9E1F-4872-8C57-0A3A1FB06842}">
      <dgm:prSet custT="1"/>
      <dgm:spPr/>
      <dgm:t>
        <a:bodyPr/>
        <a:lstStyle/>
        <a:p>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20 persons under18 years of age</a:t>
          </a:r>
        </a:p>
      </dgm:t>
    </dgm:pt>
    <dgm:pt modelId="{BB2A8C2F-5E4B-413C-9A59-857E87AB6A96}" type="parTrans" cxnId="{3584F250-F5AE-4E53-8F6F-517B69FF7E47}">
      <dgm:prSet/>
      <dgm:spPr/>
      <dgm:t>
        <a:bodyPr/>
        <a:lstStyle/>
        <a:p>
          <a:endParaRPr lang="es-NI"/>
        </a:p>
      </dgm:t>
    </dgm:pt>
    <dgm:pt modelId="{A84A9D99-C873-476F-B82D-65D32428E5B5}" type="sibTrans" cxnId="{3584F250-F5AE-4E53-8F6F-517B69FF7E47}">
      <dgm:prSet/>
      <dgm:spPr/>
      <dgm:t>
        <a:bodyPr/>
        <a:lstStyle/>
        <a:p>
          <a:endParaRPr lang="es-NI"/>
        </a:p>
      </dgm:t>
    </dgm:pt>
    <dgm:pt modelId="{C1EDE1F9-A6ED-4F77-BDF0-616E3202463C}">
      <dgm:prSet custT="1"/>
      <dgm:spPr/>
      <dgm:t>
        <a:bodyPr/>
        <a:lstStyle/>
        <a:p>
          <a:endPar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602D7DFD-73BD-43C0-B411-5C8C44E16A0A}" type="parTrans" cxnId="{923674C5-74AA-422E-907B-1236F87F06FD}">
      <dgm:prSet/>
      <dgm:spPr/>
      <dgm:t>
        <a:bodyPr/>
        <a:lstStyle/>
        <a:p>
          <a:endParaRPr lang="es-NI"/>
        </a:p>
      </dgm:t>
    </dgm:pt>
    <dgm:pt modelId="{F770B20A-4FEC-41F1-88CE-02BC9CEEF557}" type="sibTrans" cxnId="{923674C5-74AA-422E-907B-1236F87F06FD}">
      <dgm:prSet/>
      <dgm:spPr/>
      <dgm:t>
        <a:bodyPr/>
        <a:lstStyle/>
        <a:p>
          <a:endParaRPr lang="es-NI"/>
        </a:p>
      </dgm:t>
    </dgm:pt>
    <dgm:pt modelId="{18AF5642-4A15-47B1-969A-1F6AC774BC34}">
      <dgm:prSet phldrT="[Texto]" custT="1"/>
      <dgm:spPr/>
      <dgm:t>
        <a:bodyPr/>
        <a:lstStyle/>
        <a:p>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36 related persons detained</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9281B57A-C1B2-45DA-B530-12A1D918D4A8}" type="parTrans" cxnId="{2E89F308-C9F7-4E64-8C17-F3A70A144949}">
      <dgm:prSet/>
      <dgm:spPr/>
      <dgm:t>
        <a:bodyPr/>
        <a:lstStyle/>
        <a:p>
          <a:endParaRPr lang="es-NI"/>
        </a:p>
      </dgm:t>
    </dgm:pt>
    <dgm:pt modelId="{26874C9F-84CF-4E60-A050-E12A7E6B63E7}" type="sibTrans" cxnId="{2E89F308-C9F7-4E64-8C17-F3A70A144949}">
      <dgm:prSet/>
      <dgm:spPr/>
      <dgm:t>
        <a:bodyPr/>
        <a:lstStyle/>
        <a:p>
          <a:endParaRPr lang="es-NI"/>
        </a:p>
      </dgm:t>
    </dgm:pt>
    <dgm:pt modelId="{5CEDFC41-98DE-446F-9C63-A12B7D07B770}">
      <dgm:prSet phldrT="[Texto]" custT="1"/>
      <dgm:spPr/>
      <dgm:t>
        <a:bodyPr/>
        <a:lstStyle/>
        <a:p>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F2F1B5DC-8AB2-4CD9-BC0B-B314DBFA38CA}" type="parTrans" cxnId="{7B0978EA-06AD-418F-8F4A-5BA84E138B01}">
      <dgm:prSet/>
      <dgm:spPr/>
      <dgm:t>
        <a:bodyPr/>
        <a:lstStyle/>
        <a:p>
          <a:endParaRPr lang="es-NI"/>
        </a:p>
      </dgm:t>
    </dgm:pt>
    <dgm:pt modelId="{CAF62332-A4F9-4A62-AE37-2B7D5A10F0C3}" type="sibTrans" cxnId="{7B0978EA-06AD-418F-8F4A-5BA84E138B01}">
      <dgm:prSet/>
      <dgm:spPr/>
      <dgm:t>
        <a:bodyPr/>
        <a:lstStyle/>
        <a:p>
          <a:endParaRPr lang="es-NI"/>
        </a:p>
      </dgm:t>
    </dgm:pt>
    <dgm:pt modelId="{A67CAF6D-6E9D-4DA7-842F-1285C3A16FE4}">
      <dgm:prSet phldrT="[Texto]" custT="1"/>
      <dgm:spPr/>
      <dgm:t>
        <a:bodyPr/>
        <a:lstStyle/>
        <a:p>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6 undergoing legal proceedings</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42FF391F-F719-421B-BC96-285C0F639A09}" type="parTrans" cxnId="{B89C0F3E-B456-4F23-BEA9-FE9BB802EA63}">
      <dgm:prSet/>
      <dgm:spPr/>
      <dgm:t>
        <a:bodyPr/>
        <a:lstStyle/>
        <a:p>
          <a:endParaRPr lang="es-NI"/>
        </a:p>
      </dgm:t>
    </dgm:pt>
    <dgm:pt modelId="{A6023966-D57A-43FF-887A-414BC79FF062}" type="sibTrans" cxnId="{B89C0F3E-B456-4F23-BEA9-FE9BB802EA63}">
      <dgm:prSet/>
      <dgm:spPr/>
      <dgm:t>
        <a:bodyPr/>
        <a:lstStyle/>
        <a:p>
          <a:endParaRPr lang="es-NI"/>
        </a:p>
      </dgm:t>
    </dgm:pt>
    <dgm:pt modelId="{9F5E0860-4A9F-4B43-B017-9981DC616F2F}">
      <dgm:prSet phldrT="[Texto]" custT="1"/>
      <dgm:spPr/>
      <dgm:t>
        <a:bodyPr/>
        <a:lstStyle/>
        <a:p>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44 related persons detained</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382C2991-CA96-4A1D-B058-F97AE5B421A3}" type="parTrans" cxnId="{0C8CC0F3-9444-4852-B32C-CB75A96821A0}">
      <dgm:prSet/>
      <dgm:spPr/>
      <dgm:t>
        <a:bodyPr/>
        <a:lstStyle/>
        <a:p>
          <a:endParaRPr lang="es-NI"/>
        </a:p>
      </dgm:t>
    </dgm:pt>
    <dgm:pt modelId="{289A91F1-D857-49F1-9CE2-C87D03EEF618}" type="sibTrans" cxnId="{0C8CC0F3-9444-4852-B32C-CB75A96821A0}">
      <dgm:prSet/>
      <dgm:spPr/>
      <dgm:t>
        <a:bodyPr/>
        <a:lstStyle/>
        <a:p>
          <a:endParaRPr lang="es-NI"/>
        </a:p>
      </dgm:t>
    </dgm:pt>
    <dgm:pt modelId="{50245769-F9CD-4C1D-9A54-B42D322CD62A}">
      <dgm:prSet phldrT="[Texto]" custT="1"/>
      <dgm:spPr/>
      <dgm:t>
        <a:bodyPr/>
        <a:lstStyle/>
        <a:p>
          <a:r>
            <a:rPr lang="en-GB" sz="1400" kern="1200" noProof="0" dirty="0" smtClean="0">
              <a:solidFill>
                <a:schemeClr val="tx1"/>
              </a:solidFill>
              <a:latin typeface="Century Gothic" panose="020B0502020202020204" pitchFamily="34" charset="0"/>
              <a:cs typeface="Courier New" panose="02070309020205020404" pitchFamily="49" charset="0"/>
            </a:rPr>
            <a:t>118 migrants rescued, from Cuba, Ecuador, El Salvador, Asia and Africa</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805BDF25-2CBD-4D74-84D9-88F49958C577}" type="parTrans" cxnId="{9C0C109A-C979-4D99-A755-6080625D8BA0}">
      <dgm:prSet/>
      <dgm:spPr/>
      <dgm:t>
        <a:bodyPr/>
        <a:lstStyle/>
        <a:p>
          <a:endParaRPr lang="es-NI"/>
        </a:p>
      </dgm:t>
    </dgm:pt>
    <dgm:pt modelId="{0543ADD3-DB4D-4269-931F-8FF8080E9689}" type="sibTrans" cxnId="{9C0C109A-C979-4D99-A755-6080625D8BA0}">
      <dgm:prSet/>
      <dgm:spPr/>
      <dgm:t>
        <a:bodyPr/>
        <a:lstStyle/>
        <a:p>
          <a:endParaRPr lang="es-NI"/>
        </a:p>
      </dgm:t>
    </dgm:pt>
    <dgm:pt modelId="{C907FD0C-5C1A-4E83-8FAA-AF186F9F819D}">
      <dgm:prSet phldrT="[Texto]" custT="1"/>
      <dgm:spPr/>
      <dgm:t>
        <a:bodyPr/>
        <a:lstStyle/>
        <a:p>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B6850540-3B26-45CB-9FB6-A6A4B0B30446}" type="parTrans" cxnId="{648389A3-4B11-48A7-A814-2A0691B291AD}">
      <dgm:prSet/>
      <dgm:spPr/>
      <dgm:t>
        <a:bodyPr/>
        <a:lstStyle/>
        <a:p>
          <a:endParaRPr lang="es-NI"/>
        </a:p>
      </dgm:t>
    </dgm:pt>
    <dgm:pt modelId="{7C6CB3FA-79D4-4B0E-A606-37AD8E66744E}" type="sibTrans" cxnId="{648389A3-4B11-48A7-A814-2A0691B291AD}">
      <dgm:prSet/>
      <dgm:spPr/>
      <dgm:t>
        <a:bodyPr/>
        <a:lstStyle/>
        <a:p>
          <a:endParaRPr lang="es-NI"/>
        </a:p>
      </dgm:t>
    </dgm:pt>
    <dgm:pt modelId="{1280BFEC-07A9-409F-9F90-5D3AF4610CE3}">
      <dgm:prSet custT="1"/>
      <dgm:spPr/>
      <dgm:t>
        <a:bodyPr/>
        <a:lstStyle/>
        <a:p>
          <a:endParaRPr lang="en-GB" sz="1400" kern="1200" noProof="0" dirty="0">
            <a:solidFill>
              <a:schemeClr val="tx1"/>
            </a:solidFill>
            <a:latin typeface="Century Gothic" panose="020B0502020202020204" pitchFamily="34" charset="0"/>
            <a:cs typeface="Courier New" panose="02070309020205020404" pitchFamily="49" charset="0"/>
          </a:endParaRPr>
        </a:p>
      </dgm:t>
    </dgm:pt>
    <dgm:pt modelId="{F6A1BA44-5715-48C7-ADCC-9AD09C157E6C}" type="parTrans" cxnId="{B28536F4-3E76-4ED2-A0B7-7A751B53C4AD}">
      <dgm:prSet/>
      <dgm:spPr/>
      <dgm:t>
        <a:bodyPr/>
        <a:lstStyle/>
        <a:p>
          <a:endParaRPr lang="es-NI"/>
        </a:p>
      </dgm:t>
    </dgm:pt>
    <dgm:pt modelId="{124904E2-507B-4AA8-AAA6-4EABAA2825BA}" type="sibTrans" cxnId="{B28536F4-3E76-4ED2-A0B7-7A751B53C4AD}">
      <dgm:prSet/>
      <dgm:spPr/>
      <dgm:t>
        <a:bodyPr/>
        <a:lstStyle/>
        <a:p>
          <a:endParaRPr lang="es-NI"/>
        </a:p>
      </dgm:t>
    </dgm:pt>
    <dgm:pt modelId="{8328987A-6DDF-4BF3-A5EE-3DCBB4E743A4}" type="pres">
      <dgm:prSet presAssocID="{1A7EAF99-194C-4EA0-AE90-05C3E4A9589D}" presName="Name0" presStyleCnt="0">
        <dgm:presLayoutVars>
          <dgm:dir/>
          <dgm:animLvl val="lvl"/>
          <dgm:resizeHandles val="exact"/>
        </dgm:presLayoutVars>
      </dgm:prSet>
      <dgm:spPr/>
      <dgm:t>
        <a:bodyPr/>
        <a:lstStyle/>
        <a:p>
          <a:endParaRPr lang="es-NI"/>
        </a:p>
      </dgm:t>
    </dgm:pt>
    <dgm:pt modelId="{93095236-DAC5-4FE8-8EC7-FE41A9A26DEC}" type="pres">
      <dgm:prSet presAssocID="{5BDD9BB2-7F78-48DE-991F-41A6B728AACD}" presName="composite" presStyleCnt="0"/>
      <dgm:spPr/>
    </dgm:pt>
    <dgm:pt modelId="{23C20B30-085A-4E42-9EA1-0F8EA0D8980C}" type="pres">
      <dgm:prSet presAssocID="{5BDD9BB2-7F78-48DE-991F-41A6B728AACD}" presName="parTx" presStyleLbl="alignNode1" presStyleIdx="0" presStyleCnt="3">
        <dgm:presLayoutVars>
          <dgm:chMax val="0"/>
          <dgm:chPref val="0"/>
          <dgm:bulletEnabled val="1"/>
        </dgm:presLayoutVars>
      </dgm:prSet>
      <dgm:spPr/>
      <dgm:t>
        <a:bodyPr/>
        <a:lstStyle/>
        <a:p>
          <a:endParaRPr lang="es-NI"/>
        </a:p>
      </dgm:t>
    </dgm:pt>
    <dgm:pt modelId="{AF5EFCA2-7679-4E11-9C1A-EE22674A8764}" type="pres">
      <dgm:prSet presAssocID="{5BDD9BB2-7F78-48DE-991F-41A6B728AACD}" presName="desTx" presStyleLbl="alignAccFollowNode1" presStyleIdx="0" presStyleCnt="3">
        <dgm:presLayoutVars>
          <dgm:bulletEnabled val="1"/>
        </dgm:presLayoutVars>
      </dgm:prSet>
      <dgm:spPr/>
      <dgm:t>
        <a:bodyPr/>
        <a:lstStyle/>
        <a:p>
          <a:endParaRPr lang="es-NI"/>
        </a:p>
      </dgm:t>
    </dgm:pt>
    <dgm:pt modelId="{3DD36516-2A32-456C-84F4-38640E4E1F02}" type="pres">
      <dgm:prSet presAssocID="{82A4C538-39FF-4EAE-AA99-24EF0F08D0B4}" presName="space" presStyleCnt="0"/>
      <dgm:spPr/>
    </dgm:pt>
    <dgm:pt modelId="{6A416AEC-D396-4F8C-8FC0-77E557CBD51B}" type="pres">
      <dgm:prSet presAssocID="{924A2813-A70A-400B-BF17-3453F7E833CB}" presName="composite" presStyleCnt="0"/>
      <dgm:spPr/>
    </dgm:pt>
    <dgm:pt modelId="{E653E39E-2479-4AC2-B2A2-DA39E7363225}" type="pres">
      <dgm:prSet presAssocID="{924A2813-A70A-400B-BF17-3453F7E833CB}" presName="parTx" presStyleLbl="alignNode1" presStyleIdx="1" presStyleCnt="3">
        <dgm:presLayoutVars>
          <dgm:chMax val="0"/>
          <dgm:chPref val="0"/>
          <dgm:bulletEnabled val="1"/>
        </dgm:presLayoutVars>
      </dgm:prSet>
      <dgm:spPr/>
      <dgm:t>
        <a:bodyPr/>
        <a:lstStyle/>
        <a:p>
          <a:endParaRPr lang="es-NI"/>
        </a:p>
      </dgm:t>
    </dgm:pt>
    <dgm:pt modelId="{2DCE2D1A-7EF3-4088-9B5B-65602C233C54}" type="pres">
      <dgm:prSet presAssocID="{924A2813-A70A-400B-BF17-3453F7E833CB}" presName="desTx" presStyleLbl="alignAccFollowNode1" presStyleIdx="1" presStyleCnt="3">
        <dgm:presLayoutVars>
          <dgm:bulletEnabled val="1"/>
        </dgm:presLayoutVars>
      </dgm:prSet>
      <dgm:spPr/>
      <dgm:t>
        <a:bodyPr/>
        <a:lstStyle/>
        <a:p>
          <a:endParaRPr lang="es-NI"/>
        </a:p>
      </dgm:t>
    </dgm:pt>
    <dgm:pt modelId="{606FD7B4-35B5-41AE-95F5-55D16C7B55CC}" type="pres">
      <dgm:prSet presAssocID="{425514C4-C693-4743-A2E9-845970E15870}" presName="space" presStyleCnt="0"/>
      <dgm:spPr/>
    </dgm:pt>
    <dgm:pt modelId="{F5D323EF-0691-4B24-BD67-05731497099F}" type="pres">
      <dgm:prSet presAssocID="{D67CB989-3E03-4B55-9849-CAE44DE7E169}" presName="composite" presStyleCnt="0"/>
      <dgm:spPr/>
    </dgm:pt>
    <dgm:pt modelId="{31F8221A-127C-4DAE-A5F7-2B8DB0270B93}" type="pres">
      <dgm:prSet presAssocID="{D67CB989-3E03-4B55-9849-CAE44DE7E169}" presName="parTx" presStyleLbl="alignNode1" presStyleIdx="2" presStyleCnt="3" custLinFactNeighborX="103" custLinFactNeighborY="-831">
        <dgm:presLayoutVars>
          <dgm:chMax val="0"/>
          <dgm:chPref val="0"/>
          <dgm:bulletEnabled val="1"/>
        </dgm:presLayoutVars>
      </dgm:prSet>
      <dgm:spPr/>
      <dgm:t>
        <a:bodyPr/>
        <a:lstStyle/>
        <a:p>
          <a:endParaRPr lang="es-NI"/>
        </a:p>
      </dgm:t>
    </dgm:pt>
    <dgm:pt modelId="{6F2C38DA-936D-49EF-891C-99BEB70D8EEA}" type="pres">
      <dgm:prSet presAssocID="{D67CB989-3E03-4B55-9849-CAE44DE7E169}" presName="desTx" presStyleLbl="alignAccFollowNode1" presStyleIdx="2" presStyleCnt="3">
        <dgm:presLayoutVars>
          <dgm:bulletEnabled val="1"/>
        </dgm:presLayoutVars>
      </dgm:prSet>
      <dgm:spPr/>
      <dgm:t>
        <a:bodyPr/>
        <a:lstStyle/>
        <a:p>
          <a:endParaRPr lang="es-NI"/>
        </a:p>
      </dgm:t>
    </dgm:pt>
  </dgm:ptLst>
  <dgm:cxnLst>
    <dgm:cxn modelId="{8A9FEDA8-BA59-4794-9AA6-496966856E1D}" srcId="{924A2813-A70A-400B-BF17-3453F7E833CB}" destId="{47D95FF6-BE20-4F2A-BF88-D47F40E14DFA}" srcOrd="0" destOrd="0" parTransId="{31613695-6587-44A7-9467-20C12EFBBE9D}" sibTransId="{669008EF-778B-4A6C-BAAB-E44D30771B0A}"/>
    <dgm:cxn modelId="{648389A3-4B11-48A7-A814-2A0691B291AD}" srcId="{D67CB989-3E03-4B55-9849-CAE44DE7E169}" destId="{C907FD0C-5C1A-4E83-8FAA-AF186F9F819D}" srcOrd="2" destOrd="0" parTransId="{B6850540-3B26-45CB-9FB6-A6A4B0B30446}" sibTransId="{7C6CB3FA-79D4-4B0E-A606-37AD8E66744E}"/>
    <dgm:cxn modelId="{3584F250-F5AE-4E53-8F6F-517B69FF7E47}" srcId="{5BDD9BB2-7F78-48DE-991F-41A6B728AACD}" destId="{9E386B9E-9E1F-4872-8C57-0A3A1FB06842}" srcOrd="2" destOrd="0" parTransId="{BB2A8C2F-5E4B-413C-9A59-857E87AB6A96}" sibTransId="{A84A9D99-C873-476F-B82D-65D32428E5B5}"/>
    <dgm:cxn modelId="{B89C0F3E-B456-4F23-BEA9-FE9BB802EA63}" srcId="{D67CB989-3E03-4B55-9849-CAE44DE7E169}" destId="{A67CAF6D-6E9D-4DA7-842F-1285C3A16FE4}" srcOrd="1" destOrd="0" parTransId="{42FF391F-F719-421B-BC96-285C0F639A09}" sibTransId="{A6023966-D57A-43FF-887A-414BC79FF062}"/>
    <dgm:cxn modelId="{923674C5-74AA-422E-907B-1236F87F06FD}" srcId="{5BDD9BB2-7F78-48DE-991F-41A6B728AACD}" destId="{C1EDE1F9-A6ED-4F77-BDF0-616E3202463C}" srcOrd="1" destOrd="0" parTransId="{602D7DFD-73BD-43C0-B411-5C8C44E16A0A}" sibTransId="{F770B20A-4FEC-41F1-88CE-02BC9CEEF557}"/>
    <dgm:cxn modelId="{2E89F308-C9F7-4E64-8C17-F3A70A144949}" srcId="{924A2813-A70A-400B-BF17-3453F7E833CB}" destId="{18AF5642-4A15-47B1-969A-1F6AC774BC34}" srcOrd="2" destOrd="0" parTransId="{9281B57A-C1B2-45DA-B530-12A1D918D4A8}" sibTransId="{26874C9F-84CF-4E60-A050-E12A7E6B63E7}"/>
    <dgm:cxn modelId="{11A745A8-031F-4222-B408-2E879F3865A2}" srcId="{5BDD9BB2-7F78-48DE-991F-41A6B728AACD}" destId="{6CF5ECE6-210A-4199-9696-C281CC06E403}" srcOrd="0" destOrd="0" parTransId="{7A422BE9-51C9-460E-BEA6-D5B0D75876B2}" sibTransId="{11703F2E-0DED-4B4D-BC89-F78216321548}"/>
    <dgm:cxn modelId="{79C56F94-5E5C-483C-9403-0D2673E99E3C}" srcId="{1A7EAF99-194C-4EA0-AE90-05C3E4A9589D}" destId="{5BDD9BB2-7F78-48DE-991F-41A6B728AACD}" srcOrd="0" destOrd="0" parTransId="{2F823119-20DA-4187-B8E7-8BD603E37990}" sibTransId="{82A4C538-39FF-4EAE-AA99-24EF0F08D0B4}"/>
    <dgm:cxn modelId="{C2C25F43-EC8C-4153-BA9A-43CCBAA3841B}" type="presOf" srcId="{47D95FF6-BE20-4F2A-BF88-D47F40E14DFA}" destId="{2DCE2D1A-7EF3-4088-9B5B-65602C233C54}" srcOrd="0" destOrd="0" presId="urn:microsoft.com/office/officeart/2005/8/layout/hList1"/>
    <dgm:cxn modelId="{34C0035B-4571-4E65-80A5-A2C0ABD56A43}" type="presOf" srcId="{9E386B9E-9E1F-4872-8C57-0A3A1FB06842}" destId="{AF5EFCA2-7679-4E11-9C1A-EE22674A8764}" srcOrd="0" destOrd="2" presId="urn:microsoft.com/office/officeart/2005/8/layout/hList1"/>
    <dgm:cxn modelId="{6FE0376E-312D-4392-9C7D-A9F72FEC094C}" type="presOf" srcId="{C907FD0C-5C1A-4E83-8FAA-AF186F9F819D}" destId="{6F2C38DA-936D-49EF-891C-99BEB70D8EEA}" srcOrd="0" destOrd="2" presId="urn:microsoft.com/office/officeart/2005/8/layout/hList1"/>
    <dgm:cxn modelId="{BB0AEBD9-1C3F-465D-874B-753826C28B66}" srcId="{1A7EAF99-194C-4EA0-AE90-05C3E4A9589D}" destId="{924A2813-A70A-400B-BF17-3453F7E833CB}" srcOrd="1" destOrd="0" parTransId="{57B7D1A3-9F68-48E1-9CA2-B18B32AFA501}" sibTransId="{425514C4-C693-4743-A2E9-845970E15870}"/>
    <dgm:cxn modelId="{9071CC2E-7098-4C48-B739-E0641954FE59}" type="presOf" srcId="{11AF716E-B149-4B1C-8CB2-2E1CC14C87F0}" destId="{6F2C38DA-936D-49EF-891C-99BEB70D8EEA}" srcOrd="0" destOrd="0" presId="urn:microsoft.com/office/officeart/2005/8/layout/hList1"/>
    <dgm:cxn modelId="{39AD6D26-47AC-491F-B7C8-F8A44B93731A}" type="presOf" srcId="{C1EDE1F9-A6ED-4F77-BDF0-616E3202463C}" destId="{AF5EFCA2-7679-4E11-9C1A-EE22674A8764}" srcOrd="0" destOrd="1" presId="urn:microsoft.com/office/officeart/2005/8/layout/hList1"/>
    <dgm:cxn modelId="{9C0FC050-6B17-43AD-BB96-4F41853B5F8A}" type="presOf" srcId="{7D037D59-8D23-49A5-8EDD-596BF2BE2365}" destId="{AF5EFCA2-7679-4E11-9C1A-EE22674A8764}" srcOrd="0" destOrd="3" presId="urn:microsoft.com/office/officeart/2005/8/layout/hList1"/>
    <dgm:cxn modelId="{E28FA7A6-33D8-4D03-9662-CF0FD86B7A61}" type="presOf" srcId="{1280BFEC-07A9-409F-9F90-5D3AF4610CE3}" destId="{6F2C38DA-936D-49EF-891C-99BEB70D8EEA}" srcOrd="0" destOrd="4" presId="urn:microsoft.com/office/officeart/2005/8/layout/hList1"/>
    <dgm:cxn modelId="{BC3D71D4-4753-47B0-B37E-9DD20A131390}" srcId="{D67CB989-3E03-4B55-9849-CAE44DE7E169}" destId="{11AF716E-B149-4B1C-8CB2-2E1CC14C87F0}" srcOrd="0" destOrd="0" parTransId="{1843F66B-D414-4092-B1AE-8F57BEE45A72}" sibTransId="{85B2C4AC-8C61-486D-A3B4-D8D394BCF31C}"/>
    <dgm:cxn modelId="{B28536F4-3E76-4ED2-A0B7-7A751B53C4AD}" srcId="{D67CB989-3E03-4B55-9849-CAE44DE7E169}" destId="{1280BFEC-07A9-409F-9F90-5D3AF4610CE3}" srcOrd="4" destOrd="0" parTransId="{F6A1BA44-5715-48C7-ADCC-9AD09C157E6C}" sibTransId="{124904E2-507B-4AA8-AAA6-4EABAA2825BA}"/>
    <dgm:cxn modelId="{7316681B-E596-4039-8CD1-7E7A3DB6AF14}" type="presOf" srcId="{5BDD9BB2-7F78-48DE-991F-41A6B728AACD}" destId="{23C20B30-085A-4E42-9EA1-0F8EA0D8980C}" srcOrd="0" destOrd="0" presId="urn:microsoft.com/office/officeart/2005/8/layout/hList1"/>
    <dgm:cxn modelId="{BDED2A41-4DB8-4ADB-B2EB-CBAAD2327C5A}" type="presOf" srcId="{A67CAF6D-6E9D-4DA7-842F-1285C3A16FE4}" destId="{6F2C38DA-936D-49EF-891C-99BEB70D8EEA}" srcOrd="0" destOrd="1" presId="urn:microsoft.com/office/officeart/2005/8/layout/hList1"/>
    <dgm:cxn modelId="{B8F9CFB4-90E7-40A5-9751-A09AA585C2F1}" type="presOf" srcId="{5CEDFC41-98DE-446F-9C63-A12B7D07B770}" destId="{2DCE2D1A-7EF3-4088-9B5B-65602C233C54}" srcOrd="0" destOrd="1" presId="urn:microsoft.com/office/officeart/2005/8/layout/hList1"/>
    <dgm:cxn modelId="{0C8CC0F3-9444-4852-B32C-CB75A96821A0}" srcId="{D67CB989-3E03-4B55-9849-CAE44DE7E169}" destId="{9F5E0860-4A9F-4B43-B017-9981DC616F2F}" srcOrd="5" destOrd="0" parTransId="{382C2991-CA96-4A1D-B058-F97AE5B421A3}" sibTransId="{289A91F1-D857-49F1-9CE2-C87D03EEF618}"/>
    <dgm:cxn modelId="{BE5E19BF-3788-4535-BA4C-484FE0948D46}" srcId="{5BDD9BB2-7F78-48DE-991F-41A6B728AACD}" destId="{7D037D59-8D23-49A5-8EDD-596BF2BE2365}" srcOrd="3" destOrd="0" parTransId="{5D0FC6EA-6FCC-4E9B-B699-C4681A45BC74}" sibTransId="{F8D37FD2-82F9-45BE-B2A5-7F18275380AF}"/>
    <dgm:cxn modelId="{338B9FF5-2E9E-4C77-818E-1A67787B4C03}" srcId="{1A7EAF99-194C-4EA0-AE90-05C3E4A9589D}" destId="{D67CB989-3E03-4B55-9849-CAE44DE7E169}" srcOrd="2" destOrd="0" parTransId="{883B10EA-9481-429F-8FA0-B79AB6ABFEB7}" sibTransId="{08204D80-A73B-4445-B1C5-08C2373FCF22}"/>
    <dgm:cxn modelId="{29FC0156-90B5-4CB0-AB9A-AD234526280A}" type="presOf" srcId="{D67CB989-3E03-4B55-9849-CAE44DE7E169}" destId="{31F8221A-127C-4DAE-A5F7-2B8DB0270B93}" srcOrd="0" destOrd="0" presId="urn:microsoft.com/office/officeart/2005/8/layout/hList1"/>
    <dgm:cxn modelId="{52468F5E-83BC-42B8-9517-314D3C127723}" type="presOf" srcId="{9F5E0860-4A9F-4B43-B017-9981DC616F2F}" destId="{6F2C38DA-936D-49EF-891C-99BEB70D8EEA}" srcOrd="0" destOrd="5" presId="urn:microsoft.com/office/officeart/2005/8/layout/hList1"/>
    <dgm:cxn modelId="{7B0978EA-06AD-418F-8F4A-5BA84E138B01}" srcId="{924A2813-A70A-400B-BF17-3453F7E833CB}" destId="{5CEDFC41-98DE-446F-9C63-A12B7D07B770}" srcOrd="1" destOrd="0" parTransId="{F2F1B5DC-8AB2-4CD9-BC0B-B314DBFA38CA}" sibTransId="{CAF62332-A4F9-4A62-AE37-2B7D5A10F0C3}"/>
    <dgm:cxn modelId="{D16F77AA-AA19-42CB-B581-A7506D72D15A}" type="presOf" srcId="{18AF5642-4A15-47B1-969A-1F6AC774BC34}" destId="{2DCE2D1A-7EF3-4088-9B5B-65602C233C54}" srcOrd="0" destOrd="2" presId="urn:microsoft.com/office/officeart/2005/8/layout/hList1"/>
    <dgm:cxn modelId="{5C7A2CC9-4F7E-4134-A6E6-604E275F7A4B}" type="presOf" srcId="{1A7EAF99-194C-4EA0-AE90-05C3E4A9589D}" destId="{8328987A-6DDF-4BF3-A5EE-3DCBB4E743A4}" srcOrd="0" destOrd="0" presId="urn:microsoft.com/office/officeart/2005/8/layout/hList1"/>
    <dgm:cxn modelId="{5EBB93A4-7D83-4125-A9DE-0F7B6AB83F85}" type="presOf" srcId="{6CF5ECE6-210A-4199-9696-C281CC06E403}" destId="{AF5EFCA2-7679-4E11-9C1A-EE22674A8764}" srcOrd="0" destOrd="0" presId="urn:microsoft.com/office/officeart/2005/8/layout/hList1"/>
    <dgm:cxn modelId="{A917C5E6-CFA6-4F9A-9B2D-C11E2B864239}" type="presOf" srcId="{924A2813-A70A-400B-BF17-3453F7E833CB}" destId="{E653E39E-2479-4AC2-B2A2-DA39E7363225}" srcOrd="0" destOrd="0" presId="urn:microsoft.com/office/officeart/2005/8/layout/hList1"/>
    <dgm:cxn modelId="{9C0C109A-C979-4D99-A755-6080625D8BA0}" srcId="{D67CB989-3E03-4B55-9849-CAE44DE7E169}" destId="{50245769-F9CD-4C1D-9A54-B42D322CD62A}" srcOrd="3" destOrd="0" parTransId="{805BDF25-2CBD-4D74-84D9-88F49958C577}" sibTransId="{0543ADD3-DB4D-4269-931F-8FF8080E9689}"/>
    <dgm:cxn modelId="{DEDF3FC0-DCBA-4DC6-9EFB-57B8E1FC1DDC}" type="presOf" srcId="{50245769-F9CD-4C1D-9A54-B42D322CD62A}" destId="{6F2C38DA-936D-49EF-891C-99BEB70D8EEA}" srcOrd="0" destOrd="3" presId="urn:microsoft.com/office/officeart/2005/8/layout/hList1"/>
    <dgm:cxn modelId="{C35B31BC-D084-40E1-923F-7E79857FCAA3}" type="presParOf" srcId="{8328987A-6DDF-4BF3-A5EE-3DCBB4E743A4}" destId="{93095236-DAC5-4FE8-8EC7-FE41A9A26DEC}" srcOrd="0" destOrd="0" presId="urn:microsoft.com/office/officeart/2005/8/layout/hList1"/>
    <dgm:cxn modelId="{5CDC0694-57B0-43C2-851D-12BEE21CC059}" type="presParOf" srcId="{93095236-DAC5-4FE8-8EC7-FE41A9A26DEC}" destId="{23C20B30-085A-4E42-9EA1-0F8EA0D8980C}" srcOrd="0" destOrd="0" presId="urn:microsoft.com/office/officeart/2005/8/layout/hList1"/>
    <dgm:cxn modelId="{0ABB91FC-F026-4420-9D99-7309CF45C6C6}" type="presParOf" srcId="{93095236-DAC5-4FE8-8EC7-FE41A9A26DEC}" destId="{AF5EFCA2-7679-4E11-9C1A-EE22674A8764}" srcOrd="1" destOrd="0" presId="urn:microsoft.com/office/officeart/2005/8/layout/hList1"/>
    <dgm:cxn modelId="{C690BFA7-29AC-4CBA-94BC-343017967927}" type="presParOf" srcId="{8328987A-6DDF-4BF3-A5EE-3DCBB4E743A4}" destId="{3DD36516-2A32-456C-84F4-38640E4E1F02}" srcOrd="1" destOrd="0" presId="urn:microsoft.com/office/officeart/2005/8/layout/hList1"/>
    <dgm:cxn modelId="{D71E2438-8874-4C23-811D-001286782A7C}" type="presParOf" srcId="{8328987A-6DDF-4BF3-A5EE-3DCBB4E743A4}" destId="{6A416AEC-D396-4F8C-8FC0-77E557CBD51B}" srcOrd="2" destOrd="0" presId="urn:microsoft.com/office/officeart/2005/8/layout/hList1"/>
    <dgm:cxn modelId="{83A3EB82-9F49-4232-A327-D15A337CB41D}" type="presParOf" srcId="{6A416AEC-D396-4F8C-8FC0-77E557CBD51B}" destId="{E653E39E-2479-4AC2-B2A2-DA39E7363225}" srcOrd="0" destOrd="0" presId="urn:microsoft.com/office/officeart/2005/8/layout/hList1"/>
    <dgm:cxn modelId="{77CF63EA-E850-40DB-A487-C97126BF2C74}" type="presParOf" srcId="{6A416AEC-D396-4F8C-8FC0-77E557CBD51B}" destId="{2DCE2D1A-7EF3-4088-9B5B-65602C233C54}" srcOrd="1" destOrd="0" presId="urn:microsoft.com/office/officeart/2005/8/layout/hList1"/>
    <dgm:cxn modelId="{FC11C0ED-61FB-43CC-9DE5-28FD3AC70F9B}" type="presParOf" srcId="{8328987A-6DDF-4BF3-A5EE-3DCBB4E743A4}" destId="{606FD7B4-35B5-41AE-95F5-55D16C7B55CC}" srcOrd="3" destOrd="0" presId="urn:microsoft.com/office/officeart/2005/8/layout/hList1"/>
    <dgm:cxn modelId="{F47ADBF5-E4A4-4294-9950-37334AC63015}" type="presParOf" srcId="{8328987A-6DDF-4BF3-A5EE-3DCBB4E743A4}" destId="{F5D323EF-0691-4B24-BD67-05731497099F}" srcOrd="4" destOrd="0" presId="urn:microsoft.com/office/officeart/2005/8/layout/hList1"/>
    <dgm:cxn modelId="{8CAB66E9-4882-4E49-9107-E3116AD3E2F2}" type="presParOf" srcId="{F5D323EF-0691-4B24-BD67-05731497099F}" destId="{31F8221A-127C-4DAE-A5F7-2B8DB0270B93}" srcOrd="0" destOrd="0" presId="urn:microsoft.com/office/officeart/2005/8/layout/hList1"/>
    <dgm:cxn modelId="{27E9E46F-8D8C-4368-AF80-92050DA16709}" type="presParOf" srcId="{F5D323EF-0691-4B24-BD67-05731497099F}" destId="{6F2C38DA-936D-49EF-891C-99BEB70D8EE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21439-B3B6-4C8A-9D74-7AFBB0BE05E5}">
      <dsp:nvSpPr>
        <dsp:cNvPr id="0" name=""/>
        <dsp:cNvSpPr/>
      </dsp:nvSpPr>
      <dsp:spPr>
        <a:xfrm>
          <a:off x="0" y="0"/>
          <a:ext cx="8496622" cy="2677640"/>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C2C7221-115A-4DB3-96AF-8936F2097FF7}">
      <dsp:nvSpPr>
        <dsp:cNvPr id="0" name=""/>
        <dsp:cNvSpPr/>
      </dsp:nvSpPr>
      <dsp:spPr>
        <a:xfrm>
          <a:off x="254898" y="357018"/>
          <a:ext cx="2495882" cy="1963603"/>
        </a:xfrm>
        <a:prstGeom prst="roundRect">
          <a:avLst>
            <a:gd name="adj" fmla="val 10000"/>
          </a:avLst>
        </a:prstGeom>
        <a:blipFill rotWithShape="1">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5CCDFA-8317-49F1-B17B-17276B6788F1}">
      <dsp:nvSpPr>
        <dsp:cNvPr id="0" name=""/>
        <dsp:cNvSpPr/>
      </dsp:nvSpPr>
      <dsp:spPr>
        <a:xfrm rot="10800000">
          <a:off x="254898" y="2677640"/>
          <a:ext cx="2495882" cy="3272672"/>
        </a:xfrm>
        <a:prstGeom prst="round2SameRect">
          <a:avLst>
            <a:gd name="adj1" fmla="val 10500"/>
            <a:gd name="adj2" fmla="val 0"/>
          </a:avLst>
        </a:prstGeom>
        <a:solidFill>
          <a:schemeClr val="accent6">
            <a:lumMod val="40000"/>
            <a:lumOff val="60000"/>
          </a:schemeClr>
        </a:solidFill>
        <a:ln>
          <a:solidFill>
            <a:schemeClr val="accent1">
              <a:lumMod val="60000"/>
              <a:lumOff val="40000"/>
            </a:schemeClr>
          </a:solid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In 2007-2011, more than  500,000 persons were taught to read and write.</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331655" y="2677640"/>
        <a:ext cx="2342368" cy="3195915"/>
      </dsp:txXfrm>
    </dsp:sp>
    <dsp:sp modelId="{89B0B6EF-2B55-4053-A3B3-4B8CA08CF334}">
      <dsp:nvSpPr>
        <dsp:cNvPr id="0" name=""/>
        <dsp:cNvSpPr/>
      </dsp:nvSpPr>
      <dsp:spPr>
        <a:xfrm>
          <a:off x="3000369" y="357018"/>
          <a:ext cx="2495882" cy="1963603"/>
        </a:xfrm>
        <a:prstGeom prst="roundRect">
          <a:avLst>
            <a:gd name="adj" fmla="val 10000"/>
          </a:avLst>
        </a:prstGeom>
        <a:blipFill rotWithShape="1">
          <a:blip xmlns:r="http://schemas.openxmlformats.org/officeDocument/2006/relationships" r:embed="rId2"/>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BBD2968-EC37-4561-A861-71E4BDFB44D1}">
      <dsp:nvSpPr>
        <dsp:cNvPr id="0" name=""/>
        <dsp:cNvSpPr/>
      </dsp:nvSpPr>
      <dsp:spPr>
        <a:xfrm rot="10800000">
          <a:off x="3024330" y="2677640"/>
          <a:ext cx="2495882" cy="3272672"/>
        </a:xfrm>
        <a:prstGeom prst="round2SameRect">
          <a:avLst>
            <a:gd name="adj1" fmla="val 10500"/>
            <a:gd name="adj2" fmla="val 0"/>
          </a:avLst>
        </a:prstGeom>
        <a:solidFill>
          <a:schemeClr val="tx2">
            <a:lumMod val="20000"/>
            <a:lumOff val="80000"/>
          </a:schemeClr>
        </a:solidFill>
        <a:ln>
          <a:solidFill>
            <a:schemeClr val="accent1">
              <a:lumMod val="60000"/>
              <a:lumOff val="40000"/>
            </a:schemeClr>
          </a:solid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More than100,000 peasant women benefited from a programme entitled “Hambre Cero” (zero hunger) and more than 123,000 female entrepreneurs of small businesses in the city benefited from a programme entitled “Usura Cero” (zero usury). In addition, economic development programmes such as “Bono </a:t>
          </a:r>
          <a:r>
            <a:rPr lang="en-GB" sz="1200" kern="1200" noProof="0" dirty="0" err="1"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Productivo</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(productive parcel),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promoting agricultural cooperatives, credit and agricultural inputs, have been implemented.</a:t>
          </a:r>
          <a:endParaRPr lang="en-GB" sz="22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3101087" y="2677640"/>
        <a:ext cx="2342368" cy="3195915"/>
      </dsp:txXfrm>
    </dsp:sp>
    <dsp:sp modelId="{3FFA36CD-7112-4B1B-A0B3-E8391563A3E0}">
      <dsp:nvSpPr>
        <dsp:cNvPr id="0" name=""/>
        <dsp:cNvSpPr/>
      </dsp:nvSpPr>
      <dsp:spPr>
        <a:xfrm>
          <a:off x="5745840" y="357018"/>
          <a:ext cx="2495882" cy="1963603"/>
        </a:xfrm>
        <a:prstGeom prst="roundRect">
          <a:avLst>
            <a:gd name="adj" fmla="val 10000"/>
          </a:avLst>
        </a:prstGeom>
        <a:blipFill rotWithShape="1">
          <a:blip xmlns:r="http://schemas.openxmlformats.org/officeDocument/2006/relationships" r:embed="rId3"/>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7F3DD77-177D-428A-B42E-5C0E42B71E64}">
      <dsp:nvSpPr>
        <dsp:cNvPr id="0" name=""/>
        <dsp:cNvSpPr/>
      </dsp:nvSpPr>
      <dsp:spPr>
        <a:xfrm rot="10800000">
          <a:off x="5745840" y="2677640"/>
          <a:ext cx="2495882" cy="3272672"/>
        </a:xfrm>
        <a:prstGeom prst="round2SameRect">
          <a:avLst>
            <a:gd name="adj1" fmla="val 10500"/>
            <a:gd name="adj2" fmla="val 0"/>
          </a:avLst>
        </a:prstGeom>
        <a:solidFill>
          <a:schemeClr val="accent1">
            <a:lumMod val="40000"/>
            <a:lumOff val="60000"/>
          </a:schemeClr>
        </a:solidFill>
        <a:ln>
          <a:solidFill>
            <a:schemeClr val="accent1">
              <a:lumMod val="60000"/>
              <a:lumOff val="40000"/>
            </a:schemeClr>
          </a:solid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1,100,000 persons, the majority of whom are young people and women, actively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participate each year in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supporting social programmes such as vaccination campaigns, cleaning campaigns, literacy and post-literacy programmes, reforestation, a programme entitled “Amor y Amor” (love and love) for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younger children,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t>
          </a:r>
          <a:r>
            <a:rPr lang="en-GB" sz="1200" kern="1200" noProof="0" dirty="0" err="1"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Operación</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a:t>
          </a:r>
          <a:r>
            <a:rPr lang="en-GB" sz="1200" kern="1200" noProof="0" dirty="0" err="1"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Milagro</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(operation miracle), building and improving homes of poor people, educational and sports centres, etc.</a:t>
          </a:r>
          <a:endParaRPr lang="en-GB" sz="12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5822597" y="2677640"/>
        <a:ext cx="2342368" cy="319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66551-A8A7-4D9C-964F-67710572FB55}">
      <dsp:nvSpPr>
        <dsp:cNvPr id="0" name=""/>
        <dsp:cNvSpPr/>
      </dsp:nvSpPr>
      <dsp:spPr>
        <a:xfrm rot="10800000">
          <a:off x="1823454" y="761"/>
          <a:ext cx="5650253" cy="1601082"/>
        </a:xfrm>
        <a:prstGeom prst="homePlate">
          <a:avLst/>
        </a:prstGeom>
        <a:solidFill>
          <a:schemeClr val="accent2">
            <a:lumMod val="40000"/>
            <a:lumOff val="60000"/>
          </a:schemeClr>
        </a:solidFill>
        <a:ln w="55000" cap="flat" cmpd="thickThin"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033" tIns="53340" rIns="99568" bIns="53340" numCol="1" spcCol="1270" anchor="ctr" anchorCtr="0">
          <a:noAutofit/>
        </a:bodyPr>
        <a:lstStyle/>
        <a:p>
          <a:pPr lvl="0" algn="just" defTabSz="622300">
            <a:lnSpc>
              <a:spcPct val="90000"/>
            </a:lnSpc>
            <a:spcBef>
              <a:spcPct val="0"/>
            </a:spcBef>
            <a:spcAft>
              <a:spcPct val="35000"/>
            </a:spcAft>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Young people play a leading role in the implementation of projects: assistance to children, indigenous and afro-descendant populations; legal titles for more than 300,00 properties </a:t>
          </a: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for women</a:t>
          </a: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demarcation and titling of community land at the Caribbean coast; and the right to credit for small manufacturers, farmers and craftsmen.</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2223724" y="761"/>
        <a:ext cx="5249983" cy="1601082"/>
      </dsp:txXfrm>
    </dsp:sp>
    <dsp:sp modelId="{C1EB7C2C-4BA3-4D9F-BF71-DB3A3B564189}">
      <dsp:nvSpPr>
        <dsp:cNvPr id="0" name=""/>
        <dsp:cNvSpPr/>
      </dsp:nvSpPr>
      <dsp:spPr>
        <a:xfrm>
          <a:off x="1022913" y="761"/>
          <a:ext cx="1601082" cy="1601082"/>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BE59C-A810-4D9D-9042-40DEFEAF2A8F}">
      <dsp:nvSpPr>
        <dsp:cNvPr id="0" name=""/>
        <dsp:cNvSpPr/>
      </dsp:nvSpPr>
      <dsp:spPr>
        <a:xfrm rot="10800000">
          <a:off x="1823454" y="2079778"/>
          <a:ext cx="5650253" cy="1601082"/>
        </a:xfrm>
        <a:prstGeom prst="homePlate">
          <a:avLst/>
        </a:prstGeom>
        <a:solidFill>
          <a:schemeClr val="accent3">
            <a:lumMod val="40000"/>
            <a:lumOff val="60000"/>
          </a:schemeClr>
        </a:solidFill>
        <a:ln w="55000" cap="flat" cmpd="thickThin"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033" tIns="53340" rIns="99568" bIns="53340" numCol="1" spcCol="1270" anchor="ctr" anchorCtr="0">
          <a:noAutofit/>
        </a:bodyPr>
        <a:lstStyle/>
        <a:p>
          <a:pPr lvl="0" algn="ctr" defTabSz="622300">
            <a:lnSpc>
              <a:spcPct val="90000"/>
            </a:lnSpc>
            <a:spcBef>
              <a:spcPct val="0"/>
            </a:spcBef>
            <a:spcAft>
              <a:spcPct val="35000"/>
            </a:spcAft>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The human and constitutional right to free and universal health care and education has been restored (Articles105 &amp; 121 of the Political Constitution of the Republic, respectively).</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2223724" y="2079778"/>
        <a:ext cx="5249983" cy="1601082"/>
      </dsp:txXfrm>
    </dsp:sp>
    <dsp:sp modelId="{5F97A821-9712-4CA1-813A-96314883C55E}">
      <dsp:nvSpPr>
        <dsp:cNvPr id="0" name=""/>
        <dsp:cNvSpPr/>
      </dsp:nvSpPr>
      <dsp:spPr>
        <a:xfrm>
          <a:off x="1022913" y="2079778"/>
          <a:ext cx="1601082" cy="1601082"/>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2883E3-6D19-4F17-8BA1-29C1D52DBBA0}">
      <dsp:nvSpPr>
        <dsp:cNvPr id="0" name=""/>
        <dsp:cNvSpPr/>
      </dsp:nvSpPr>
      <dsp:spPr>
        <a:xfrm rot="10800000">
          <a:off x="1823454" y="4158796"/>
          <a:ext cx="5650253" cy="1601082"/>
        </a:xfrm>
        <a:prstGeom prst="homePlate">
          <a:avLst/>
        </a:prstGeom>
        <a:solidFill>
          <a:schemeClr val="accent4">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033" tIns="45720" rIns="85344" bIns="45720" numCol="1" spcCol="1270" anchor="ctr" anchorCtr="0">
          <a:noAutofit/>
        </a:bodyPr>
        <a:lstStyle/>
        <a:p>
          <a:pPr lvl="0" algn="just" defTabSz="533400">
            <a:lnSpc>
              <a:spcPct val="90000"/>
            </a:lnSpc>
            <a:spcBef>
              <a:spcPct val="0"/>
            </a:spcBef>
            <a:spcAft>
              <a:spcPct val="35000"/>
            </a:spcAft>
          </a:pP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Free health care for all citizens in hospitals and health centres, including lab tests with high tech equipment. Dozens of hospitals and health centres have been renovated throughout the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country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and new ones have been built, mainly in inland areas where people had never before had access to health care.</a:t>
          </a:r>
          <a:endParaRPr lang="en-GB" sz="12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2223724" y="4158796"/>
        <a:ext cx="5249983" cy="1601082"/>
      </dsp:txXfrm>
    </dsp:sp>
    <dsp:sp modelId="{4C729788-0C14-4193-8EE8-0E547519DB98}">
      <dsp:nvSpPr>
        <dsp:cNvPr id="0" name=""/>
        <dsp:cNvSpPr/>
      </dsp:nvSpPr>
      <dsp:spPr>
        <a:xfrm>
          <a:off x="1022913" y="4158796"/>
          <a:ext cx="1601082" cy="1601082"/>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732C2-36BA-46A8-8E05-4562EB2D449B}">
      <dsp:nvSpPr>
        <dsp:cNvPr id="0" name=""/>
        <dsp:cNvSpPr/>
      </dsp:nvSpPr>
      <dsp:spPr>
        <a:xfrm>
          <a:off x="-6511396" y="-996230"/>
          <a:ext cx="7753100" cy="7753100"/>
        </a:xfrm>
        <a:prstGeom prst="blockArc">
          <a:avLst>
            <a:gd name="adj1" fmla="val 18900000"/>
            <a:gd name="adj2" fmla="val 2700000"/>
            <a:gd name="adj3" fmla="val 279"/>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A7575-BC9D-4FA1-BA5E-63AA619A01D8}">
      <dsp:nvSpPr>
        <dsp:cNvPr id="0" name=""/>
        <dsp:cNvSpPr/>
      </dsp:nvSpPr>
      <dsp:spPr>
        <a:xfrm>
          <a:off x="799576" y="576064"/>
          <a:ext cx="7617870" cy="1152128"/>
        </a:xfrm>
        <a:prstGeom prst="rect">
          <a:avLst/>
        </a:prstGeom>
        <a:solidFill>
          <a:srgbClr val="6DC8DD"/>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35560" rIns="35560" bIns="35560" numCol="1" spcCol="1270" anchor="ctr" anchorCtr="0">
          <a:noAutofit/>
        </a:bodyPr>
        <a:lstStyle/>
        <a:p>
          <a:pPr lvl="0" algn="just" defTabSz="622300">
            <a:lnSpc>
              <a:spcPct val="90000"/>
            </a:lnSpc>
            <a:spcBef>
              <a:spcPct val="0"/>
            </a:spcBef>
            <a:spcAft>
              <a:spcPct val="35000"/>
            </a:spcAft>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Enlarging facilities to better serve pregnant Nicaraguan women and women about to give birth, through the construction and rebuilding of maternal/child centres throughout the national territory.</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799576" y="576064"/>
        <a:ext cx="7617870" cy="1152128"/>
      </dsp:txXfrm>
    </dsp:sp>
    <dsp:sp modelId="{1CEE706C-9E8D-49C3-9495-730E17538069}">
      <dsp:nvSpPr>
        <dsp:cNvPr id="0" name=""/>
        <dsp:cNvSpPr/>
      </dsp:nvSpPr>
      <dsp:spPr>
        <a:xfrm>
          <a:off x="79496" y="432048"/>
          <a:ext cx="1440160" cy="1440160"/>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CC4D0-387C-41C5-95A9-DF377488D4DF}">
      <dsp:nvSpPr>
        <dsp:cNvPr id="0" name=""/>
        <dsp:cNvSpPr/>
      </dsp:nvSpPr>
      <dsp:spPr>
        <a:xfrm>
          <a:off x="1218375" y="2304256"/>
          <a:ext cx="7199071" cy="1152128"/>
        </a:xfrm>
        <a:prstGeom prst="rect">
          <a:avLst/>
        </a:prstGeom>
        <a:solidFill>
          <a:schemeClr val="accent6">
            <a:lumMod val="20000"/>
            <a:lumOff val="8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30480" rIns="30480" bIns="30480" numCol="1" spcCol="1270" anchor="ctr" anchorCtr="0">
          <a:noAutofit/>
        </a:bodyPr>
        <a:lstStyle/>
        <a:p>
          <a:pPr lvl="0" algn="just" defTabSz="533400">
            <a:lnSpc>
              <a:spcPct val="90000"/>
            </a:lnSpc>
            <a:spcBef>
              <a:spcPct val="0"/>
            </a:spcBef>
            <a:spcAft>
              <a:spcPct val="35000"/>
            </a:spcAft>
          </a:pP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To think of development in Nicaragua necessarily involves to envision education for young people and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adults,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from a fresh perspective and with the commitment required by the new century, the fight against poverty and the challenges related to globalization. Therefore, the Nicaraguan Government promotes programmes for free education of young people and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adults: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comprehensive education, science and technology, language training and higher education. </a:t>
          </a:r>
          <a:endParaRPr lang="en-GB" sz="12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1218375" y="2304256"/>
        <a:ext cx="7199071" cy="1152128"/>
      </dsp:txXfrm>
    </dsp:sp>
    <dsp:sp modelId="{1D1BAED2-F540-43C0-B506-DD017A799DCE}">
      <dsp:nvSpPr>
        <dsp:cNvPr id="0" name=""/>
        <dsp:cNvSpPr/>
      </dsp:nvSpPr>
      <dsp:spPr>
        <a:xfrm>
          <a:off x="498295" y="2160240"/>
          <a:ext cx="1440160" cy="1440160"/>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57810-C845-41AD-84A2-E0E3ED9107BD}">
      <dsp:nvSpPr>
        <dsp:cNvPr id="0" name=""/>
        <dsp:cNvSpPr/>
      </dsp:nvSpPr>
      <dsp:spPr>
        <a:xfrm>
          <a:off x="799576" y="4032448"/>
          <a:ext cx="7617870" cy="1152128"/>
        </a:xfrm>
        <a:prstGeom prst="rect">
          <a:avLst/>
        </a:prstGeom>
        <a:solidFill>
          <a:srgbClr val="E082FA"/>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35560" rIns="35560" bIns="35560" numCol="1" spcCol="1270" anchor="ctr" anchorCtr="0">
          <a:noAutofit/>
        </a:bodyPr>
        <a:lstStyle/>
        <a:p>
          <a:pPr lvl="0" algn="just" defTabSz="622300">
            <a:lnSpc>
              <a:spcPct val="90000"/>
            </a:lnSpc>
            <a:spcBef>
              <a:spcPct val="0"/>
            </a:spcBef>
            <a:spcAft>
              <a:spcPct val="35000"/>
            </a:spcAft>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In Nicaragua, school meals are a programme </a:t>
          </a: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intended to </a:t>
          </a: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restore one of the rights of Nicaraguan children, benefiting all schools located in the 153 municipalities of Nicaraguan territory.</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799576" y="4032448"/>
        <a:ext cx="7617870" cy="1152128"/>
      </dsp:txXfrm>
    </dsp:sp>
    <dsp:sp modelId="{B891DAF9-93D4-4001-BD86-ED7953395022}">
      <dsp:nvSpPr>
        <dsp:cNvPr id="0" name=""/>
        <dsp:cNvSpPr/>
      </dsp:nvSpPr>
      <dsp:spPr>
        <a:xfrm>
          <a:off x="79496" y="3888432"/>
          <a:ext cx="1440160" cy="1440160"/>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8AD77-476C-4AEC-B0F7-7FD981AC0055}">
      <dsp:nvSpPr>
        <dsp:cNvPr id="0" name=""/>
        <dsp:cNvSpPr/>
      </dsp:nvSpPr>
      <dsp:spPr>
        <a:xfrm>
          <a:off x="3341042" y="0"/>
          <a:ext cx="5011563" cy="5328591"/>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just" defTabSz="466725">
            <a:lnSpc>
              <a:spcPct val="90000"/>
            </a:lnSpc>
            <a:spcBef>
              <a:spcPct val="0"/>
            </a:spcBef>
            <a:spcAft>
              <a:spcPct val="15000"/>
            </a:spcAft>
            <a:buChar char="••"/>
          </a:pPr>
          <a:endParaRPr lang="en-GB" sz="1050" b="1" kern="1200" noProof="0" dirty="0">
            <a:solidFill>
              <a:schemeClr val="tx1"/>
            </a:solidFill>
          </a:endParaRPr>
        </a:p>
        <a:p>
          <a:pPr marL="114300" lvl="1" indent="-114300" algn="just" defTabSz="533400">
            <a:lnSpc>
              <a:spcPct val="100000"/>
            </a:lnSpc>
            <a:spcBef>
              <a:spcPct val="0"/>
            </a:spcBef>
            <a:spcAft>
              <a:spcPts val="0"/>
            </a:spcAft>
            <a:buChar char="••"/>
          </a:pP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 new legal order, with the passing of more than 300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bills, in order to establish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 modern and dynamic State, in accordance with international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standards;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typifying and punishing the crimes that have arisen from social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contradictions;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Law against Trafficking in Persons, No.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896;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Migration and Immigration Law, No.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761;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Legal System for Border Management, No.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749;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Sovereign Security, No.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750;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Comprehensive Law on Violence Against Women, No.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779;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and Family Code, No</a:t>
          </a:r>
          <a:r>
            <a:rPr lang="en-GB" sz="1200" kern="1200" noProof="0" dirty="0" smtClean="0">
              <a:solidFill>
                <a:schemeClr val="tx1"/>
              </a:solidFill>
              <a:latin typeface="Century Gothic" panose="020B0502020202020204" pitchFamily="34" charset="0"/>
              <a:cs typeface="Courier New" panose="02070309020205020404" pitchFamily="49" charset="0"/>
            </a:rPr>
            <a:t>. 870.</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a:t>
          </a:r>
          <a:endParaRPr lang="en-GB" sz="12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a:p>
          <a:pPr marL="114300" lvl="1" indent="-114300" algn="just" defTabSz="533400">
            <a:lnSpc>
              <a:spcPct val="100000"/>
            </a:lnSpc>
            <a:spcBef>
              <a:spcPct val="0"/>
            </a:spcBef>
            <a:spcAft>
              <a:spcPts val="0"/>
            </a:spcAft>
            <a:buChar char="••"/>
          </a:pP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A citizen security model headed by the National Police Force, with participation of families and communities; a </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preventive</a:t>
          </a:r>
          <a:r>
            <a:rPr lang="en-GB" sz="12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proactive and community-based model.</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3341042" y="666074"/>
        <a:ext cx="3132227" cy="3996443"/>
      </dsp:txXfrm>
    </dsp:sp>
    <dsp:sp modelId="{9A218156-4D17-4242-B0B2-C2AF8AEB2699}">
      <dsp:nvSpPr>
        <dsp:cNvPr id="0" name=""/>
        <dsp:cNvSpPr/>
      </dsp:nvSpPr>
      <dsp:spPr>
        <a:xfrm>
          <a:off x="0" y="0"/>
          <a:ext cx="3341042" cy="5328591"/>
        </a:xfrm>
        <a:prstGeom prst="roundRect">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s-NI" sz="6500" kern="1200" dirty="0"/>
        </a:p>
      </dsp:txBody>
      <dsp:txXfrm>
        <a:off x="163096" y="163096"/>
        <a:ext cx="3014850" cy="5002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20B30-085A-4E42-9EA1-0F8EA0D8980C}">
      <dsp:nvSpPr>
        <dsp:cNvPr id="0" name=""/>
        <dsp:cNvSpPr/>
      </dsp:nvSpPr>
      <dsp:spPr>
        <a:xfrm>
          <a:off x="2666" y="428910"/>
          <a:ext cx="2599765" cy="1039906"/>
        </a:xfrm>
        <a:prstGeom prst="rect">
          <a:avLst/>
        </a:prstGeom>
        <a:solidFill>
          <a:schemeClr val="accent2">
            <a:lumMod val="60000"/>
            <a:lumOff val="4000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10 cases prosecuted for trafficking in persons</a:t>
          </a:r>
          <a:endParaRPr lang="en-GB" sz="1600" b="1"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2666" y="428910"/>
        <a:ext cx="2599765" cy="1039906"/>
      </dsp:txXfrm>
    </dsp:sp>
    <dsp:sp modelId="{AF5EFCA2-7679-4E11-9C1A-EE22674A8764}">
      <dsp:nvSpPr>
        <dsp:cNvPr id="0" name=""/>
        <dsp:cNvSpPr/>
      </dsp:nvSpPr>
      <dsp:spPr>
        <a:xfrm>
          <a:off x="2666" y="1468817"/>
          <a:ext cx="2599765" cy="2854800"/>
        </a:xfrm>
        <a:prstGeom prst="rect">
          <a:avLst/>
        </a:prstGeom>
        <a:solidFill>
          <a:schemeClr val="accent2">
            <a:tint val="40000"/>
            <a:alpha val="90000"/>
            <a:hueOff val="0"/>
            <a:satOff val="0"/>
            <a:lumOff val="0"/>
            <a:alphaOff val="0"/>
          </a:schemeClr>
        </a:solidFill>
        <a:ln w="55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55 victims rescued (44 women and 11 men)</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endPar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20 persons under18 years of age</a:t>
          </a:r>
        </a:p>
        <a:p>
          <a:pPr marL="114300" lvl="1" indent="-114300" algn="l" defTabSz="622300">
            <a:lnSpc>
              <a:spcPct val="90000"/>
            </a:lnSpc>
            <a:spcBef>
              <a:spcPct val="0"/>
            </a:spcBef>
            <a:spcAft>
              <a:spcPct val="15000"/>
            </a:spcAft>
            <a:buChar char="••"/>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35 adults</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2666" y="1468817"/>
        <a:ext cx="2599765" cy="2854800"/>
      </dsp:txXfrm>
    </dsp:sp>
    <dsp:sp modelId="{E653E39E-2479-4AC2-B2A2-DA39E7363225}">
      <dsp:nvSpPr>
        <dsp:cNvPr id="0" name=""/>
        <dsp:cNvSpPr/>
      </dsp:nvSpPr>
      <dsp:spPr>
        <a:xfrm>
          <a:off x="2966399" y="428910"/>
          <a:ext cx="2599765" cy="1039906"/>
        </a:xfrm>
        <a:prstGeom prst="rect">
          <a:avLst/>
        </a:prstGeom>
        <a:solidFill>
          <a:schemeClr val="accent3">
            <a:lumMod val="60000"/>
            <a:lumOff val="4000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5 cases convicted</a:t>
          </a:r>
          <a:endParaRPr lang="en-GB" sz="1600" b="1"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2966399" y="428910"/>
        <a:ext cx="2599765" cy="1039906"/>
      </dsp:txXfrm>
    </dsp:sp>
    <dsp:sp modelId="{2DCE2D1A-7EF3-4088-9B5B-65602C233C54}">
      <dsp:nvSpPr>
        <dsp:cNvPr id="0" name=""/>
        <dsp:cNvSpPr/>
      </dsp:nvSpPr>
      <dsp:spPr>
        <a:xfrm>
          <a:off x="2966399" y="1468817"/>
          <a:ext cx="2599765" cy="2854800"/>
        </a:xfrm>
        <a:prstGeom prst="rect">
          <a:avLst/>
        </a:prstGeom>
        <a:solidFill>
          <a:schemeClr val="accent3">
            <a:tint val="40000"/>
            <a:alpha val="90000"/>
            <a:hueOff val="0"/>
            <a:satOff val="0"/>
            <a:lumOff val="0"/>
            <a:alphaOff val="0"/>
          </a:schemeClr>
        </a:solid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5 legal proceedings with preventive detention</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36 related persons detained</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2966399" y="1468817"/>
        <a:ext cx="2599765" cy="2854800"/>
      </dsp:txXfrm>
    </dsp:sp>
    <dsp:sp modelId="{31F8221A-127C-4DAE-A5F7-2B8DB0270B93}">
      <dsp:nvSpPr>
        <dsp:cNvPr id="0" name=""/>
        <dsp:cNvSpPr/>
      </dsp:nvSpPr>
      <dsp:spPr>
        <a:xfrm>
          <a:off x="5932798" y="420269"/>
          <a:ext cx="2599765" cy="1039906"/>
        </a:xfrm>
        <a:prstGeom prst="rect">
          <a:avLst/>
        </a:prstGeom>
        <a:solidFill>
          <a:schemeClr val="accent4">
            <a:lumMod val="40000"/>
            <a:lumOff val="6000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b="1"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16 cases prosecuted for migrant smuggling</a:t>
          </a:r>
          <a:endParaRPr lang="en-GB" sz="1600" b="1"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5932798" y="420269"/>
        <a:ext cx="2599765" cy="1039906"/>
      </dsp:txXfrm>
    </dsp:sp>
    <dsp:sp modelId="{6F2C38DA-936D-49EF-891C-99BEB70D8EEA}">
      <dsp:nvSpPr>
        <dsp:cNvPr id="0" name=""/>
        <dsp:cNvSpPr/>
      </dsp:nvSpPr>
      <dsp:spPr>
        <a:xfrm>
          <a:off x="5930131" y="1468817"/>
          <a:ext cx="2599765" cy="2854800"/>
        </a:xfrm>
        <a:prstGeom prst="rect">
          <a:avLst/>
        </a:prstGeom>
        <a:solidFill>
          <a:schemeClr val="accent4">
            <a:tint val="40000"/>
            <a:alpha val="90000"/>
            <a:hueOff val="0"/>
            <a:satOff val="0"/>
            <a:lumOff val="0"/>
            <a:alphaOff val="0"/>
          </a:schemeClr>
        </a:solidFill>
        <a:ln w="55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10 with a conviction</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6 undergoing legal proceedings</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r>
            <a:rPr lang="en-GB" sz="1400" kern="1200" noProof="0" dirty="0" smtClean="0">
              <a:solidFill>
                <a:schemeClr val="tx1"/>
              </a:solidFill>
              <a:latin typeface="Century Gothic" panose="020B0502020202020204" pitchFamily="34" charset="0"/>
              <a:cs typeface="Courier New" panose="02070309020205020404" pitchFamily="49" charset="0"/>
            </a:rPr>
            <a:t>118 migrants rescued, from Cuba, Ecuador, El Salvador, Asia and Africa</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endParaRPr lang="en-GB" sz="1400" kern="1200" noProof="0" dirty="0">
            <a:solidFill>
              <a:schemeClr val="tx1"/>
            </a:solidFill>
            <a:latin typeface="Century Gothic" panose="020B0502020202020204" pitchFamily="34" charset="0"/>
            <a:cs typeface="Courier New" panose="02070309020205020404" pitchFamily="49" charset="0"/>
          </a:endParaRPr>
        </a:p>
        <a:p>
          <a:pPr marL="114300" lvl="1" indent="-114300" algn="l" defTabSz="622300">
            <a:lnSpc>
              <a:spcPct val="90000"/>
            </a:lnSpc>
            <a:spcBef>
              <a:spcPct val="0"/>
            </a:spcBef>
            <a:spcAft>
              <a:spcPct val="15000"/>
            </a:spcAft>
            <a:buChar char="••"/>
          </a:pPr>
          <a:r>
            <a:rPr lang="en-GB" sz="1400" kern="1200" noProof="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44 related persons detained</a:t>
          </a:r>
          <a:endParaRPr lang="en-GB" sz="1400" kern="1200" noProof="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5930131" y="1468817"/>
        <a:ext cx="2599765"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8A686A7-C097-428C-8CFB-74F12D35C55A}" type="datetimeFigureOut">
              <a:rPr lang="es-ES"/>
              <a:pPr>
                <a:defRPr/>
              </a:pPr>
              <a:t>11/12/15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9655D2B-3D00-4C99-8D7A-8262145ED8EC}" type="slidenum">
              <a:rPr lang="es-ES"/>
              <a:pPr>
                <a:defRPr/>
              </a:pPr>
              <a:t>‹Nr.›</a:t>
            </a:fld>
            <a:endParaRPr lang="es-ES" dirty="0"/>
          </a:p>
        </p:txBody>
      </p:sp>
    </p:spTree>
    <p:extLst>
      <p:ext uri="{BB962C8B-B14F-4D97-AF65-F5344CB8AC3E}">
        <p14:creationId xmlns:p14="http://schemas.microsoft.com/office/powerpoint/2010/main" val="906348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1" Type="http://schemas.openxmlformats.org/officeDocument/2006/relationships/themeOverride" Target="../theme/themeOverride4.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0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grpSp>
        <p:nvGrpSpPr>
          <p:cNvPr id="5" name="15 Grupo"/>
          <p:cNvGrpSpPr>
            <a:grpSpLocks/>
          </p:cNvGrpSpPr>
          <p:nvPr/>
        </p:nvGrpSpPr>
        <p:grpSpPr bwMode="auto">
          <a:xfrm>
            <a:off x="-3175" y="4953000"/>
            <a:ext cx="9147175" cy="1911350"/>
            <a:chOff x="-3765" y="4832896"/>
            <a:chExt cx="9147765" cy="2032192"/>
          </a:xfrm>
        </p:grpSpPr>
        <p:sp>
          <p:nvSpPr>
            <p:cNvPr id="6" name="16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7" name="18 Forma libre"/>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MX"/>
            </a:p>
          </p:txBody>
        </p:sp>
        <p:sp>
          <p:nvSpPr>
            <p:cNvPr id="8" name="19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10" name="20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fld id="{06CB0298-01E7-4F7C-90FE-935952D3127A}" type="datetimeFigureOut">
              <a:rPr lang="es-ES"/>
              <a:pPr>
                <a:defRPr/>
              </a:pPr>
              <a:t>11/12/15</a:t>
            </a:fld>
            <a:endParaRPr lang="es-ES" dirty="0"/>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dirty="0"/>
          </a:p>
        </p:txBody>
      </p:sp>
      <p:sp>
        <p:nvSpPr>
          <p:cNvPr id="13" name="26 Marcador de número de diapositiva"/>
          <p:cNvSpPr>
            <a:spLocks noGrp="1"/>
          </p:cNvSpPr>
          <p:nvPr>
            <p:ph type="sldNum" sz="quarter" idx="12"/>
          </p:nvPr>
        </p:nvSpPr>
        <p:spPr/>
        <p:txBody>
          <a:bodyPr/>
          <a:lstStyle>
            <a:lvl1pPr>
              <a:defRPr>
                <a:solidFill>
                  <a:srgbClr val="FFFFFF"/>
                </a:solidFill>
              </a:defRPr>
            </a:lvl1pPr>
          </a:lstStyle>
          <a:p>
            <a:pPr>
              <a:defRPr/>
            </a:pPr>
            <a:fld id="{76BD8931-A7D2-433A-8C7A-AAE9C06CA674}" type="slidenum">
              <a:rPr lang="es-ES"/>
              <a:pPr>
                <a:defRPr/>
              </a:pPr>
              <a:t>‹Nr.›</a:t>
            </a:fld>
            <a:endParaRPr lang="es-ES" dirty="0"/>
          </a:p>
        </p:txBody>
      </p:sp>
    </p:spTree>
    <p:extLst>
      <p:ext uri="{BB962C8B-B14F-4D97-AF65-F5344CB8AC3E}">
        <p14:creationId xmlns:p14="http://schemas.microsoft.com/office/powerpoint/2010/main" val="340371660"/>
      </p:ext>
    </p:extLst>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7EDB9F9-2193-4376-B67D-4E0BCEF7BB55}" type="datetimeFigureOut">
              <a:rPr lang="es-ES"/>
              <a:pPr>
                <a:defRPr/>
              </a:pPr>
              <a:t>11/12/15</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dirty="0"/>
          </a:p>
        </p:txBody>
      </p:sp>
      <p:sp>
        <p:nvSpPr>
          <p:cNvPr id="6" name="17 Marcador de número de diapositiva"/>
          <p:cNvSpPr>
            <a:spLocks noGrp="1"/>
          </p:cNvSpPr>
          <p:nvPr>
            <p:ph type="sldNum" sz="quarter" idx="12"/>
          </p:nvPr>
        </p:nvSpPr>
        <p:spPr/>
        <p:txBody>
          <a:bodyPr/>
          <a:lstStyle>
            <a:lvl1pPr>
              <a:defRPr/>
            </a:lvl1pPr>
          </a:lstStyle>
          <a:p>
            <a:pPr>
              <a:defRPr/>
            </a:pPr>
            <a:fld id="{222EFE43-C192-4E8E-B809-7144F2850A90}" type="slidenum">
              <a:rPr lang="es-ES"/>
              <a:pPr>
                <a:defRPr/>
              </a:pPr>
              <a:t>‹Nr.›</a:t>
            </a:fld>
            <a:endParaRPr lang="es-ES" dirty="0"/>
          </a:p>
        </p:txBody>
      </p:sp>
    </p:spTree>
    <p:extLst>
      <p:ext uri="{BB962C8B-B14F-4D97-AF65-F5344CB8AC3E}">
        <p14:creationId xmlns:p14="http://schemas.microsoft.com/office/powerpoint/2010/main" val="2360710510"/>
      </p:ext>
    </p:extLst>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62E86BF1-74DD-4C6B-8385-0B0D289AF8DB}" type="datetimeFigureOut">
              <a:rPr lang="es-ES"/>
              <a:pPr>
                <a:defRPr/>
              </a:pPr>
              <a:t>11/12/15</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dirty="0"/>
          </a:p>
        </p:txBody>
      </p:sp>
      <p:sp>
        <p:nvSpPr>
          <p:cNvPr id="6" name="17 Marcador de número de diapositiva"/>
          <p:cNvSpPr>
            <a:spLocks noGrp="1"/>
          </p:cNvSpPr>
          <p:nvPr>
            <p:ph type="sldNum" sz="quarter" idx="12"/>
          </p:nvPr>
        </p:nvSpPr>
        <p:spPr/>
        <p:txBody>
          <a:bodyPr/>
          <a:lstStyle>
            <a:lvl1pPr>
              <a:defRPr/>
            </a:lvl1pPr>
          </a:lstStyle>
          <a:p>
            <a:pPr>
              <a:defRPr/>
            </a:pPr>
            <a:fld id="{458410BF-5332-4FD4-965F-4D9E325E02E4}" type="slidenum">
              <a:rPr lang="es-ES"/>
              <a:pPr>
                <a:defRPr/>
              </a:pPr>
              <a:t>‹Nr.›</a:t>
            </a:fld>
            <a:endParaRPr lang="es-ES" dirty="0"/>
          </a:p>
        </p:txBody>
      </p:sp>
    </p:spTree>
    <p:extLst>
      <p:ext uri="{BB962C8B-B14F-4D97-AF65-F5344CB8AC3E}">
        <p14:creationId xmlns:p14="http://schemas.microsoft.com/office/powerpoint/2010/main" val="3482975750"/>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90405D2C-5445-4D59-AB65-2576FFF64724}" type="datetimeFigureOut">
              <a:rPr lang="es-ES"/>
              <a:pPr>
                <a:defRPr/>
              </a:pPr>
              <a:t>11/12/15</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dirty="0"/>
          </a:p>
        </p:txBody>
      </p:sp>
      <p:sp>
        <p:nvSpPr>
          <p:cNvPr id="6" name="17 Marcador de número de diapositiva"/>
          <p:cNvSpPr>
            <a:spLocks noGrp="1"/>
          </p:cNvSpPr>
          <p:nvPr>
            <p:ph type="sldNum" sz="quarter" idx="12"/>
          </p:nvPr>
        </p:nvSpPr>
        <p:spPr/>
        <p:txBody>
          <a:bodyPr/>
          <a:lstStyle>
            <a:lvl1pPr>
              <a:defRPr/>
            </a:lvl1pPr>
          </a:lstStyle>
          <a:p>
            <a:pPr>
              <a:defRPr/>
            </a:pPr>
            <a:fld id="{F74C0B22-C318-4C91-99C3-6FEBB60655C7}" type="slidenum">
              <a:rPr lang="es-ES"/>
              <a:pPr>
                <a:defRPr/>
              </a:pPr>
              <a:t>‹Nr.›</a:t>
            </a:fld>
            <a:endParaRPr lang="es-ES" dirty="0"/>
          </a:p>
        </p:txBody>
      </p:sp>
    </p:spTree>
    <p:extLst>
      <p:ext uri="{BB962C8B-B14F-4D97-AF65-F5344CB8AC3E}">
        <p14:creationId xmlns:p14="http://schemas.microsoft.com/office/powerpoint/2010/main" val="3412697841"/>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10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5" name="15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9D6D2A8D-C477-4422-B0C3-96C5E5CC8CBC}" type="datetimeFigureOut">
              <a:rPr lang="es-ES"/>
              <a:pPr>
                <a:defRPr/>
              </a:pPr>
              <a:t>11/12/15</a:t>
            </a:fld>
            <a:endParaRPr lang="es-ES" dirty="0"/>
          </a:p>
        </p:txBody>
      </p:sp>
      <p:sp>
        <p:nvSpPr>
          <p:cNvPr id="7" name="4 Marcador de pie de página"/>
          <p:cNvSpPr>
            <a:spLocks noGrp="1"/>
          </p:cNvSpPr>
          <p:nvPr>
            <p:ph type="ftr" sz="quarter" idx="11"/>
          </p:nvPr>
        </p:nvSpPr>
        <p:spPr/>
        <p:txBody>
          <a:bodyPr/>
          <a:lstStyle>
            <a:lvl1pPr>
              <a:defRPr/>
            </a:lvl1pPr>
            <a:extLst/>
          </a:lstStyle>
          <a:p>
            <a:pPr>
              <a:defRPr/>
            </a:pPr>
            <a:endParaRPr lang="es-ES" dirty="0"/>
          </a:p>
        </p:txBody>
      </p:sp>
      <p:sp>
        <p:nvSpPr>
          <p:cNvPr id="8" name="5 Marcador de número de diapositiva"/>
          <p:cNvSpPr>
            <a:spLocks noGrp="1"/>
          </p:cNvSpPr>
          <p:nvPr>
            <p:ph type="sldNum" sz="quarter" idx="12"/>
          </p:nvPr>
        </p:nvSpPr>
        <p:spPr/>
        <p:txBody>
          <a:bodyPr/>
          <a:lstStyle>
            <a:lvl1pPr>
              <a:defRPr/>
            </a:lvl1pPr>
          </a:lstStyle>
          <a:p>
            <a:pPr>
              <a:defRPr/>
            </a:pPr>
            <a:fld id="{6F07C34B-044A-4054-9D48-31825626579A}" type="slidenum">
              <a:rPr lang="es-ES"/>
              <a:pPr>
                <a:defRPr/>
              </a:pPr>
              <a:t>‹Nr.›</a:t>
            </a:fld>
            <a:endParaRPr lang="es-ES" dirty="0"/>
          </a:p>
        </p:txBody>
      </p:sp>
    </p:spTree>
    <p:extLst>
      <p:ext uri="{BB962C8B-B14F-4D97-AF65-F5344CB8AC3E}">
        <p14:creationId xmlns:p14="http://schemas.microsoft.com/office/powerpoint/2010/main" val="4149342464"/>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7E3D2B60-00CA-4ACB-9BA3-5AF810D13D2D}" type="datetimeFigureOut">
              <a:rPr lang="es-ES"/>
              <a:pPr>
                <a:defRPr/>
              </a:pPr>
              <a:t>11/12/15</a:t>
            </a:fld>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dirty="0"/>
          </a:p>
        </p:txBody>
      </p:sp>
      <p:sp>
        <p:nvSpPr>
          <p:cNvPr id="7" name="6 Marcador de número de diapositiva"/>
          <p:cNvSpPr>
            <a:spLocks noGrp="1"/>
          </p:cNvSpPr>
          <p:nvPr>
            <p:ph type="sldNum" sz="quarter" idx="12"/>
          </p:nvPr>
        </p:nvSpPr>
        <p:spPr/>
        <p:txBody>
          <a:bodyPr/>
          <a:lstStyle>
            <a:lvl1pPr>
              <a:defRPr/>
            </a:lvl1pPr>
          </a:lstStyle>
          <a:p>
            <a:pPr>
              <a:defRPr/>
            </a:pPr>
            <a:fld id="{3A431871-B8E4-47ED-9F6E-A5165A6821D3}" type="slidenum">
              <a:rPr lang="es-ES"/>
              <a:pPr>
                <a:defRPr/>
              </a:pPr>
              <a:t>‹Nr.›</a:t>
            </a:fld>
            <a:endParaRPr lang="es-ES" dirty="0"/>
          </a:p>
        </p:txBody>
      </p:sp>
    </p:spTree>
    <p:extLst>
      <p:ext uri="{BB962C8B-B14F-4D97-AF65-F5344CB8AC3E}">
        <p14:creationId xmlns:p14="http://schemas.microsoft.com/office/powerpoint/2010/main" val="3754022741"/>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7A455E48-144B-442D-B720-3E0F08293899}" type="datetimeFigureOut">
              <a:rPr lang="es-ES"/>
              <a:pPr>
                <a:defRPr/>
              </a:pPr>
              <a:t>11/12/15</a:t>
            </a:fld>
            <a:endParaRPr lang="es-ES" dirty="0"/>
          </a:p>
        </p:txBody>
      </p:sp>
      <p:sp>
        <p:nvSpPr>
          <p:cNvPr id="8" name="7 Marcador de pie de página"/>
          <p:cNvSpPr>
            <a:spLocks noGrp="1"/>
          </p:cNvSpPr>
          <p:nvPr>
            <p:ph type="ftr" sz="quarter" idx="11"/>
          </p:nvPr>
        </p:nvSpPr>
        <p:spPr/>
        <p:txBody>
          <a:bodyPr/>
          <a:lstStyle>
            <a:lvl1pPr>
              <a:defRPr/>
            </a:lvl1pPr>
            <a:extLst/>
          </a:lstStyle>
          <a:p>
            <a:pPr>
              <a:defRPr/>
            </a:pPr>
            <a:endParaRPr lang="es-ES" dirty="0"/>
          </a:p>
        </p:txBody>
      </p:sp>
      <p:sp>
        <p:nvSpPr>
          <p:cNvPr id="9" name="8 Marcador de número de diapositiva"/>
          <p:cNvSpPr>
            <a:spLocks noGrp="1"/>
          </p:cNvSpPr>
          <p:nvPr>
            <p:ph type="sldNum" sz="quarter" idx="12"/>
          </p:nvPr>
        </p:nvSpPr>
        <p:spPr/>
        <p:txBody>
          <a:bodyPr/>
          <a:lstStyle>
            <a:lvl1pPr>
              <a:defRPr/>
            </a:lvl1pPr>
          </a:lstStyle>
          <a:p>
            <a:pPr>
              <a:defRPr/>
            </a:pPr>
            <a:fld id="{6344E6BE-E35C-47E1-B4DF-5FF0CFF467CB}" type="slidenum">
              <a:rPr lang="es-ES"/>
              <a:pPr>
                <a:defRPr/>
              </a:pPr>
              <a:t>‹Nr.›</a:t>
            </a:fld>
            <a:endParaRPr lang="es-ES" dirty="0"/>
          </a:p>
        </p:txBody>
      </p:sp>
    </p:spTree>
    <p:extLst>
      <p:ext uri="{BB962C8B-B14F-4D97-AF65-F5344CB8AC3E}">
        <p14:creationId xmlns:p14="http://schemas.microsoft.com/office/powerpoint/2010/main" val="142169090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12E55B54-87C1-4541-B08C-03110CDA00A5}" type="datetimeFigureOut">
              <a:rPr lang="es-ES"/>
              <a:pPr>
                <a:defRPr/>
              </a:pPr>
              <a:t>11/12/15</a:t>
            </a:fld>
            <a:endParaRPr lang="es-ES" dirty="0"/>
          </a:p>
        </p:txBody>
      </p:sp>
      <p:sp>
        <p:nvSpPr>
          <p:cNvPr id="4" name="3 Marcador de pie de página"/>
          <p:cNvSpPr>
            <a:spLocks noGrp="1"/>
          </p:cNvSpPr>
          <p:nvPr>
            <p:ph type="ftr" sz="quarter" idx="11"/>
          </p:nvPr>
        </p:nvSpPr>
        <p:spPr/>
        <p:txBody>
          <a:bodyPr/>
          <a:lstStyle>
            <a:lvl1pPr>
              <a:defRPr/>
            </a:lvl1pPr>
            <a:extLst/>
          </a:lstStyle>
          <a:p>
            <a:pPr>
              <a:defRPr/>
            </a:pPr>
            <a:endParaRPr lang="es-ES" dirty="0"/>
          </a:p>
        </p:txBody>
      </p:sp>
      <p:sp>
        <p:nvSpPr>
          <p:cNvPr id="5" name="4 Marcador de número de diapositiva"/>
          <p:cNvSpPr>
            <a:spLocks noGrp="1"/>
          </p:cNvSpPr>
          <p:nvPr>
            <p:ph type="sldNum" sz="quarter" idx="12"/>
          </p:nvPr>
        </p:nvSpPr>
        <p:spPr/>
        <p:txBody>
          <a:bodyPr/>
          <a:lstStyle>
            <a:lvl1pPr>
              <a:defRPr/>
            </a:lvl1pPr>
          </a:lstStyle>
          <a:p>
            <a:pPr>
              <a:defRPr/>
            </a:pPr>
            <a:fld id="{FCB64396-022A-4934-9FD3-E7BFAAEF60C5}" type="slidenum">
              <a:rPr lang="es-ES"/>
              <a:pPr>
                <a:defRPr/>
              </a:pPr>
              <a:t>‹Nr.›</a:t>
            </a:fld>
            <a:endParaRPr lang="es-ES" dirty="0"/>
          </a:p>
        </p:txBody>
      </p:sp>
    </p:spTree>
    <p:extLst>
      <p:ext uri="{BB962C8B-B14F-4D97-AF65-F5344CB8AC3E}">
        <p14:creationId xmlns:p14="http://schemas.microsoft.com/office/powerpoint/2010/main" val="3368863376"/>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4559D84D-595B-48FB-B793-352F080B5210}" type="datetimeFigureOut">
              <a:rPr lang="es-ES"/>
              <a:pPr>
                <a:defRPr/>
              </a:pPr>
              <a:t>11/12/15</a:t>
            </a:fld>
            <a:endParaRPr lang="es-ES" dirty="0"/>
          </a:p>
        </p:txBody>
      </p:sp>
      <p:sp>
        <p:nvSpPr>
          <p:cNvPr id="3" name="21 Marcador de pie de página"/>
          <p:cNvSpPr>
            <a:spLocks noGrp="1"/>
          </p:cNvSpPr>
          <p:nvPr>
            <p:ph type="ftr" sz="quarter" idx="11"/>
          </p:nvPr>
        </p:nvSpPr>
        <p:spPr/>
        <p:txBody>
          <a:bodyPr/>
          <a:lstStyle>
            <a:lvl1pPr>
              <a:defRPr/>
            </a:lvl1pPr>
          </a:lstStyle>
          <a:p>
            <a:pPr>
              <a:defRPr/>
            </a:pPr>
            <a:endParaRPr lang="es-ES" dirty="0"/>
          </a:p>
        </p:txBody>
      </p:sp>
      <p:sp>
        <p:nvSpPr>
          <p:cNvPr id="4" name="17 Marcador de número de diapositiva"/>
          <p:cNvSpPr>
            <a:spLocks noGrp="1"/>
          </p:cNvSpPr>
          <p:nvPr>
            <p:ph type="sldNum" sz="quarter" idx="12"/>
          </p:nvPr>
        </p:nvSpPr>
        <p:spPr/>
        <p:txBody>
          <a:bodyPr/>
          <a:lstStyle>
            <a:lvl1pPr>
              <a:defRPr/>
            </a:lvl1pPr>
          </a:lstStyle>
          <a:p>
            <a:pPr>
              <a:defRPr/>
            </a:pPr>
            <a:fld id="{F3CCB59D-A60E-484B-9EAC-B9ACDBD3F19B}" type="slidenum">
              <a:rPr lang="es-ES"/>
              <a:pPr>
                <a:defRPr/>
              </a:pPr>
              <a:t>‹Nr.›</a:t>
            </a:fld>
            <a:endParaRPr lang="es-ES" dirty="0"/>
          </a:p>
        </p:txBody>
      </p:sp>
    </p:spTree>
    <p:extLst>
      <p:ext uri="{BB962C8B-B14F-4D97-AF65-F5344CB8AC3E}">
        <p14:creationId xmlns:p14="http://schemas.microsoft.com/office/powerpoint/2010/main" val="3333143382"/>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4DE86D2A-B8F1-41C5-82B6-4EF19A3A8BB9}" type="datetimeFigureOut">
              <a:rPr lang="es-ES"/>
              <a:pPr>
                <a:defRPr/>
              </a:pPr>
              <a:t>11/12/15</a:t>
            </a:fld>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dirty="0"/>
          </a:p>
        </p:txBody>
      </p:sp>
      <p:sp>
        <p:nvSpPr>
          <p:cNvPr id="7" name="6 Marcador de número de diapositiva"/>
          <p:cNvSpPr>
            <a:spLocks noGrp="1"/>
          </p:cNvSpPr>
          <p:nvPr>
            <p:ph type="sldNum" sz="quarter" idx="12"/>
          </p:nvPr>
        </p:nvSpPr>
        <p:spPr/>
        <p:txBody>
          <a:bodyPr/>
          <a:lstStyle>
            <a:lvl1pPr>
              <a:defRPr/>
            </a:lvl1pPr>
          </a:lstStyle>
          <a:p>
            <a:pPr>
              <a:defRPr/>
            </a:pPr>
            <a:fld id="{8B6FA645-6BCA-4FED-9EDB-416B0C5F0E7C}" type="slidenum">
              <a:rPr lang="es-ES"/>
              <a:pPr>
                <a:defRPr/>
              </a:pPr>
              <a:t>‹Nr.›</a:t>
            </a:fld>
            <a:endParaRPr lang="es-ES" dirty="0"/>
          </a:p>
        </p:txBody>
      </p:sp>
    </p:spTree>
    <p:extLst>
      <p:ext uri="{BB962C8B-B14F-4D97-AF65-F5344CB8AC3E}">
        <p14:creationId xmlns:p14="http://schemas.microsoft.com/office/powerpoint/2010/main" val="59675825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10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6" name="15 Forma libre"/>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MX"/>
          </a:p>
        </p:txBody>
      </p:sp>
      <p:sp>
        <p:nvSpPr>
          <p:cNvPr id="7" name="16 Triángulo rectángulo"/>
          <p:cNvSpPr>
            <a:spLocks/>
          </p:cNvSpPr>
          <p:nvPr/>
        </p:nvSpPr>
        <p:spPr bwMode="auto">
          <a:xfrm>
            <a:off x="-6042" y="5791253"/>
            <a:ext cx="3402314" cy="1080868"/>
          </a:xfrm>
          <a:prstGeom prst="rtTriangle">
            <a:avLst/>
          </a:prstGeom>
          <a:blipFill>
            <a:blip r:embed="rId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8" name="18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9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10" name="20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fld id="{1CDE11A8-EC46-4459-95EA-4669DB54D7A3}" type="datetimeFigureOut">
              <a:rPr lang="es-ES"/>
              <a:pPr>
                <a:defRPr/>
              </a:pPr>
              <a:t>11/12/15</a:t>
            </a:fld>
            <a:endParaRPr lang="es-ES" dirty="0"/>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dirty="0"/>
          </a:p>
        </p:txBody>
      </p:sp>
      <p:sp>
        <p:nvSpPr>
          <p:cNvPr id="13" name="6 Marcador de número de diapositiva"/>
          <p:cNvSpPr>
            <a:spLocks noGrp="1"/>
          </p:cNvSpPr>
          <p:nvPr>
            <p:ph type="sldNum" sz="quarter" idx="12"/>
          </p:nvPr>
        </p:nvSpPr>
        <p:spPr/>
        <p:txBody>
          <a:bodyPr/>
          <a:lstStyle>
            <a:lvl1pPr>
              <a:defRPr/>
            </a:lvl1pPr>
          </a:lstStyle>
          <a:p>
            <a:pPr>
              <a:defRPr/>
            </a:pPr>
            <a:fld id="{193D427F-CD6F-4AE5-992D-52CB3731492A}" type="slidenum">
              <a:rPr lang="es-ES"/>
              <a:pPr>
                <a:defRPr/>
              </a:pPr>
              <a:t>‹Nr.›</a:t>
            </a:fld>
            <a:endParaRPr lang="es-ES" dirty="0"/>
          </a:p>
        </p:txBody>
      </p:sp>
    </p:spTree>
    <p:extLst>
      <p:ext uri="{BB962C8B-B14F-4D97-AF65-F5344CB8AC3E}">
        <p14:creationId xmlns:p14="http://schemas.microsoft.com/office/powerpoint/2010/main" val="2801586741"/>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1027" name="11 Forma libre"/>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MX"/>
          </a:p>
        </p:txBody>
      </p:sp>
      <p:sp>
        <p:nvSpPr>
          <p:cNvPr id="14" name="13 Triángulo rectángulo"/>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NI" smtClean="0"/>
              <a:t>Haga clic para modificar el estilo de texto del patrón</a:t>
            </a:r>
          </a:p>
          <a:p>
            <a:pPr lvl="1"/>
            <a:r>
              <a:rPr lang="es-ES" altLang="es-NI" smtClean="0"/>
              <a:t>Segundo nivel</a:t>
            </a:r>
          </a:p>
          <a:p>
            <a:pPr lvl="2"/>
            <a:r>
              <a:rPr lang="es-ES" altLang="es-NI" smtClean="0"/>
              <a:t>Tercer nivel</a:t>
            </a:r>
          </a:p>
          <a:p>
            <a:pPr lvl="3"/>
            <a:r>
              <a:rPr lang="es-ES" altLang="es-NI" smtClean="0"/>
              <a:t>Cuarto nivel</a:t>
            </a:r>
          </a:p>
          <a:p>
            <a:pPr lvl="4"/>
            <a:r>
              <a:rPr lang="es-ES" altLang="es-NI" smtClean="0"/>
              <a:t>Quinto nivel</a:t>
            </a:r>
            <a:endParaRPr lang="en-US" altLang="es-NI"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BEB37B12-F99E-49F5-8A6F-DD167E700EA3}" type="datetimeFigureOut">
              <a:rPr lang="es-ES"/>
              <a:pPr>
                <a:defRPr/>
              </a:pPr>
              <a:t>11/12/15</a:t>
            </a:fld>
            <a:endParaRPr lang="es-ES" dirty="0"/>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s-ES" dirty="0"/>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pPr>
              <a:defRPr/>
            </a:pPr>
            <a:fld id="{95952DA0-D1E6-4B46-A944-A93C9E32FC37}" type="slidenum">
              <a:rPr lang="es-ES"/>
              <a:pPr>
                <a:defRPr/>
              </a:pPr>
              <a:t>‹Nr.›</a:t>
            </a:fld>
            <a:endParaRPr lang="es-ES" dirty="0"/>
          </a:p>
        </p:txBody>
      </p:sp>
    </p:spTree>
  </p:cSld>
  <p:clrMap bg1="lt1" tx1="dk1" bg2="lt2" tx2="dk2" accent1="accent1" accent2="accent2" accent3="accent3" accent4="accent4" accent5="accent5" accent6="accent6" hlink="hlink" folHlink="folHlink"/>
  <p:sldLayoutIdLst>
    <p:sldLayoutId id="2147483971" r:id="rId1"/>
    <p:sldLayoutId id="2147483967" r:id="rId2"/>
    <p:sldLayoutId id="2147483972" r:id="rId3"/>
    <p:sldLayoutId id="2147483973" r:id="rId4"/>
    <p:sldLayoutId id="2147483974" r:id="rId5"/>
    <p:sldLayoutId id="2147483975" r:id="rId6"/>
    <p:sldLayoutId id="2147483968" r:id="rId7"/>
    <p:sldLayoutId id="2147483976" r:id="rId8"/>
    <p:sldLayoutId id="2147483977" r:id="rId9"/>
    <p:sldLayoutId id="2147483969" r:id="rId10"/>
    <p:sldLayoutId id="2147483970" r:id="rId11"/>
  </p:sldLayoutIdLst>
  <p:transition xmlns:p14="http://schemas.microsoft.com/office/powerpoint/2010/main" spd="slow"/>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Hoja_de_Microsoft_Excel_97_-_20041.xls"/><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12589"/>
            <a:ext cx="7772400" cy="1648259"/>
          </a:xfrm>
        </p:spPr>
        <p:txBody>
          <a:bodyPr>
            <a:normAutofit fontScale="90000"/>
          </a:bodyPr>
          <a:lstStyle/>
          <a:p>
            <a:pPr algn="ctr" eaLnBrk="1" fontAlgn="auto" hangingPunct="1">
              <a:spcAft>
                <a:spcPts val="0"/>
              </a:spcAft>
              <a:defRPr/>
            </a:pPr>
            <a:r>
              <a:rPr lang="es-NI" sz="2700" dirty="0">
                <a:solidFill>
                  <a:schemeClr val="tx1"/>
                </a:solidFill>
                <a:latin typeface="Century Gothic" pitchFamily="34" charset="0"/>
              </a:rPr>
              <a:t>XX </a:t>
            </a:r>
            <a:r>
              <a:rPr lang="es-NI" sz="2700" dirty="0" smtClean="0">
                <a:solidFill>
                  <a:schemeClr val="tx1"/>
                </a:solidFill>
                <a:latin typeface="Century Gothic" pitchFamily="34" charset="0"/>
              </a:rPr>
              <a:t>Vice-Ministerial Meeting of the </a:t>
            </a:r>
            <a:br>
              <a:rPr lang="es-NI" sz="2700" dirty="0" smtClean="0">
                <a:solidFill>
                  <a:schemeClr val="tx1"/>
                </a:solidFill>
                <a:latin typeface="Century Gothic" pitchFamily="34" charset="0"/>
              </a:rPr>
            </a:br>
            <a:r>
              <a:rPr lang="es-NI" sz="2700" dirty="0" smtClean="0">
                <a:solidFill>
                  <a:schemeClr val="tx1"/>
                </a:solidFill>
                <a:latin typeface="Century Gothic" pitchFamily="34" charset="0"/>
              </a:rPr>
              <a:t>Regional Conference on Migration (RCM) </a:t>
            </a:r>
            <a:r>
              <a:rPr lang="es-NI" sz="2700" dirty="0">
                <a:solidFill>
                  <a:schemeClr val="tx1"/>
                </a:solidFill>
                <a:latin typeface="Century Gothic" pitchFamily="34" charset="0"/>
              </a:rPr>
              <a:t/>
            </a:r>
            <a:br>
              <a:rPr lang="es-NI" sz="2700" dirty="0">
                <a:solidFill>
                  <a:schemeClr val="tx1"/>
                </a:solidFill>
                <a:latin typeface="Century Gothic" pitchFamily="34" charset="0"/>
              </a:rPr>
            </a:br>
            <a:r>
              <a:rPr lang="es-NI" sz="2700" dirty="0" smtClean="0">
                <a:solidFill>
                  <a:schemeClr val="tx1"/>
                </a:solidFill>
                <a:latin typeface="Century Gothic" pitchFamily="34" charset="0"/>
              </a:rPr>
              <a:t/>
            </a:r>
            <a:br>
              <a:rPr lang="es-NI" sz="2700" dirty="0" smtClean="0">
                <a:solidFill>
                  <a:schemeClr val="tx1"/>
                </a:solidFill>
                <a:latin typeface="Century Gothic" pitchFamily="34" charset="0"/>
              </a:rPr>
            </a:br>
            <a:r>
              <a:rPr lang="es-NI" sz="2700" dirty="0" smtClean="0">
                <a:solidFill>
                  <a:schemeClr val="tx1"/>
                </a:solidFill>
                <a:latin typeface="Century Gothic" pitchFamily="34" charset="0"/>
              </a:rPr>
              <a:t>Integration</a:t>
            </a:r>
            <a:r>
              <a:rPr lang="es-NI" sz="2700" dirty="0">
                <a:solidFill>
                  <a:schemeClr val="tx1"/>
                </a:solidFill>
                <a:latin typeface="Century Gothic" pitchFamily="34" charset="0"/>
              </a:rPr>
              <a:t>, </a:t>
            </a:r>
            <a:r>
              <a:rPr lang="es-NI" sz="2700" dirty="0" smtClean="0">
                <a:solidFill>
                  <a:schemeClr val="tx1"/>
                </a:solidFill>
                <a:latin typeface="Century Gothic" pitchFamily="34" charset="0"/>
              </a:rPr>
              <a:t>Return and Social and Productive Reintegration of Migrants</a:t>
            </a:r>
          </a:p>
        </p:txBody>
      </p:sp>
      <p:pic>
        <p:nvPicPr>
          <p:cNvPr id="10243" name="Picture 2" descr="logo DG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3638" y="2091233"/>
            <a:ext cx="187642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366142" y="4161854"/>
            <a:ext cx="8526338" cy="923330"/>
          </a:xfrm>
          <a:prstGeom prst="rect">
            <a:avLst/>
          </a:prstGeom>
        </p:spPr>
        <p:txBody>
          <a:bodyPr wrap="square">
            <a:spAutoFit/>
          </a:bodyPr>
          <a:lstStyle/>
          <a:p>
            <a:pPr algn="ctr" eaLnBrk="1" fontAlgn="auto" hangingPunct="1">
              <a:spcBef>
                <a:spcPts val="0"/>
              </a:spcBef>
              <a:spcAft>
                <a:spcPts val="0"/>
              </a:spcAft>
              <a:defRPr/>
            </a:pPr>
            <a:r>
              <a:rPr lang="es-NI" sz="2700" b="1" dirty="0" smtClean="0">
                <a:effectLst>
                  <a:outerShdw blurRad="31750" dist="25400" dir="5400000" algn="tl" rotWithShape="0">
                    <a:srgbClr val="000000">
                      <a:alpha val="25000"/>
                    </a:srgbClr>
                  </a:outerShdw>
                </a:effectLst>
                <a:latin typeface="Century Gothic" pitchFamily="34" charset="0"/>
                <a:ea typeface="+mj-ea"/>
                <a:cs typeface="+mj-cs"/>
              </a:rPr>
              <a:t>General Directorate of Migration and Immigration</a:t>
            </a:r>
            <a:endParaRPr lang="es-NI" sz="2700" b="1" dirty="0">
              <a:effectLst>
                <a:outerShdw blurRad="31750" dist="25400" dir="5400000" algn="tl" rotWithShape="0">
                  <a:srgbClr val="000000">
                    <a:alpha val="25000"/>
                  </a:srgbClr>
                </a:outerShdw>
              </a:effectLst>
              <a:latin typeface="Century Gothic" pitchFamily="34" charset="0"/>
              <a:ea typeface="+mj-ea"/>
              <a:cs typeface="+mj-cs"/>
            </a:endParaRPr>
          </a:p>
          <a:p>
            <a:pPr algn="ctr" eaLnBrk="1" fontAlgn="auto" hangingPunct="1">
              <a:spcBef>
                <a:spcPts val="0"/>
              </a:spcBef>
              <a:spcAft>
                <a:spcPts val="0"/>
              </a:spcAft>
              <a:defRPr/>
            </a:pPr>
            <a:r>
              <a:rPr lang="es-NI" sz="2700" b="1" dirty="0">
                <a:effectLst>
                  <a:outerShdw blurRad="31750" dist="25400" dir="5400000" algn="tl" rotWithShape="0">
                    <a:srgbClr val="000000">
                      <a:alpha val="25000"/>
                    </a:srgbClr>
                  </a:outerShdw>
                </a:effectLst>
                <a:latin typeface="Century Gothic" pitchFamily="34" charset="0"/>
                <a:ea typeface="+mj-ea"/>
                <a:cs typeface="+mj-cs"/>
              </a:rPr>
              <a:t> Nicaragua</a:t>
            </a:r>
            <a:endParaRPr lang="es-ES" sz="2700" b="1" dirty="0">
              <a:effectLst>
                <a:outerShdw blurRad="31750" dist="25400" dir="5400000" algn="tl" rotWithShape="0">
                  <a:srgbClr val="000000">
                    <a:alpha val="25000"/>
                  </a:srgbClr>
                </a:outerShdw>
              </a:effectLst>
              <a:latin typeface="Century Gothic" pitchFamily="34" charset="0"/>
              <a:ea typeface="+mj-ea"/>
              <a:cs typeface="+mj-cs"/>
            </a:endParaRP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n-GB" altLang="es-NI" sz="2200" dirty="0" smtClean="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n-GB" altLang="es-NI" sz="2400" dirty="0">
              <a:latin typeface="Century Gothic" panose="020B0502020202020204" pitchFamily="34" charset="0"/>
              <a:ea typeface="Calibri" panose="020F0502020204030204" pitchFamily="34" charset="0"/>
              <a:cs typeface="Courier New" panose="02070309020205020404" pitchFamily="49" charset="0"/>
            </a:endParaRPr>
          </a:p>
        </p:txBody>
      </p:sp>
      <p:sp>
        <p:nvSpPr>
          <p:cNvPr id="19459" name="CuadroTexto 3"/>
          <p:cNvSpPr txBox="1">
            <a:spLocks noChangeArrowheads="1"/>
          </p:cNvSpPr>
          <p:nvPr/>
        </p:nvSpPr>
        <p:spPr bwMode="auto">
          <a:xfrm>
            <a:off x="611188" y="620713"/>
            <a:ext cx="7993062" cy="5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es-NI" b="1" u="sng" dirty="0" smtClean="0">
                <a:latin typeface="Century Gothic" panose="020B0502020202020204" pitchFamily="34" charset="0"/>
                <a:ea typeface="Calibri" panose="020F0502020204030204" pitchFamily="34" charset="0"/>
                <a:cs typeface="Courier New" panose="02070309020205020404" pitchFamily="49" charset="0"/>
              </a:rPr>
              <a:t>Assistance for Returned Migrants</a:t>
            </a:r>
          </a:p>
          <a:p>
            <a:pPr algn="just"/>
            <a:endParaRPr lang="en-GB" altLang="es-NI" b="1" u="sng" dirty="0" smtClean="0">
              <a:latin typeface="Century Gothic" panose="020B0502020202020204" pitchFamily="34" charset="0"/>
              <a:ea typeface="Calibri" panose="020F0502020204030204" pitchFamily="34" charset="0"/>
              <a:cs typeface="Courier New" panose="02070309020205020404" pitchFamily="49" charset="0"/>
            </a:endParaRPr>
          </a:p>
          <a:p>
            <a:pPr algn="just"/>
            <a:r>
              <a:rPr lang="en-GB" altLang="es-NI" dirty="0" smtClean="0">
                <a:latin typeface="Century Gothic" panose="020B0502020202020204" pitchFamily="34" charset="0"/>
                <a:ea typeface="Calibri" panose="020F0502020204030204" pitchFamily="34" charset="0"/>
                <a:cs typeface="Courier New" panose="02070309020205020404" pitchFamily="49" charset="0"/>
              </a:rPr>
              <a:t>The General Directorate of Migration and Immigration, in coordination with the Ministry of Foreign Affairs, implements efforts to receive Nicaraguans repatriated from </a:t>
            </a:r>
            <a:r>
              <a:rPr lang="en-GB" altLang="es-NI" dirty="0">
                <a:latin typeface="Century Gothic" panose="020B0502020202020204" pitchFamily="34" charset="0"/>
                <a:ea typeface="Calibri" panose="020F0502020204030204" pitchFamily="34" charset="0"/>
                <a:cs typeface="Courier New" panose="02070309020205020404" pitchFamily="49" charset="0"/>
              </a:rPr>
              <a:t>M</a:t>
            </a:r>
            <a:r>
              <a:rPr lang="en-GB" altLang="es-NI" dirty="0" smtClean="0">
                <a:latin typeface="Century Gothic" panose="020B0502020202020204" pitchFamily="34" charset="0"/>
                <a:ea typeface="Calibri" panose="020F0502020204030204" pitchFamily="34" charset="0"/>
                <a:cs typeface="Courier New" panose="02070309020205020404" pitchFamily="49" charset="0"/>
              </a:rPr>
              <a:t>exico and the United States through </a:t>
            </a:r>
            <a:r>
              <a:rPr lang="en-GB" altLang="es-NI" i="1" dirty="0" smtClean="0">
                <a:latin typeface="Century Gothic" panose="020B0502020202020204" pitchFamily="34" charset="0"/>
                <a:ea typeface="Calibri" panose="020F0502020204030204" pitchFamily="34" charset="0"/>
                <a:cs typeface="Courier New" panose="02070309020205020404" pitchFamily="49" charset="0"/>
              </a:rPr>
              <a:t>El Guasaule</a:t>
            </a:r>
            <a:r>
              <a:rPr lang="en-GB" altLang="es-NI" dirty="0" smtClean="0">
                <a:latin typeface="Century Gothic" panose="020B0502020202020204" pitchFamily="34" charset="0"/>
                <a:ea typeface="Calibri" panose="020F0502020204030204" pitchFamily="34" charset="0"/>
                <a:cs typeface="Courier New" panose="02070309020205020404" pitchFamily="49" charset="0"/>
              </a:rPr>
              <a:t> border post and Augusto C. Sandino International Airport, respectively. </a:t>
            </a:r>
          </a:p>
          <a:p>
            <a:pPr algn="just"/>
            <a:endParaRPr lang="en-GB" altLang="es-NI" dirty="0" smtClean="0">
              <a:latin typeface="Century Gothic" panose="020B0502020202020204" pitchFamily="34" charset="0"/>
              <a:ea typeface="Calibri" panose="020F0502020204030204" pitchFamily="34" charset="0"/>
              <a:cs typeface="Courier New" panose="02070309020205020404" pitchFamily="49" charset="0"/>
            </a:endParaRPr>
          </a:p>
          <a:p>
            <a:pPr algn="just"/>
            <a:r>
              <a:rPr lang="en-GB" altLang="es-NI" dirty="0" smtClean="0">
                <a:latin typeface="Century Gothic" panose="020B0502020202020204" pitchFamily="34" charset="0"/>
                <a:ea typeface="Calibri" panose="020F0502020204030204" pitchFamily="34" charset="0"/>
                <a:cs typeface="Courier New" panose="02070309020205020404" pitchFamily="49" charset="0"/>
              </a:rPr>
              <a:t>Upon returning, Nicaraguans are pleased with the treatment they receive from Nicaraguan authorities. The majority of them are glad to be back and send messages through the media warning others to avoid the risks associated to migration and to seek alternatives in our country, enjoying security and tranquillity without the </a:t>
            </a:r>
            <a:r>
              <a:rPr lang="en-GB" altLang="es-NI" dirty="0" smtClean="0">
                <a:latin typeface="Century Gothic" panose="020B0502020202020204" pitchFamily="34" charset="0"/>
                <a:ea typeface="Calibri" panose="020F0502020204030204" pitchFamily="34" charset="0"/>
                <a:cs typeface="Courier New" panose="02070309020205020404" pitchFamily="49" charset="0"/>
              </a:rPr>
              <a:t>risks </a:t>
            </a:r>
            <a:r>
              <a:rPr lang="en-GB" altLang="es-NI" dirty="0" smtClean="0">
                <a:latin typeface="Century Gothic" panose="020B0502020202020204" pitchFamily="34" charset="0"/>
                <a:ea typeface="Calibri" panose="020F0502020204030204" pitchFamily="34" charset="0"/>
                <a:cs typeface="Courier New" panose="02070309020205020404" pitchFamily="49" charset="0"/>
              </a:rPr>
              <a:t>of </a:t>
            </a:r>
            <a:r>
              <a:rPr lang="en-GB" altLang="es-NI" dirty="0" smtClean="0">
                <a:latin typeface="Century Gothic" panose="020B0502020202020204" pitchFamily="34" charset="0"/>
                <a:ea typeface="Calibri" panose="020F0502020204030204" pitchFamily="34" charset="0"/>
                <a:cs typeface="Courier New" panose="02070309020205020404" pitchFamily="49" charset="0"/>
              </a:rPr>
              <a:t>threat, </a:t>
            </a:r>
            <a:r>
              <a:rPr lang="en-GB" altLang="es-NI" dirty="0" smtClean="0">
                <a:latin typeface="Century Gothic" panose="020B0502020202020204" pitchFamily="34" charset="0"/>
                <a:ea typeface="Calibri" panose="020F0502020204030204" pitchFamily="34" charset="0"/>
                <a:cs typeface="Courier New" panose="02070309020205020404" pitchFamily="49" charset="0"/>
              </a:rPr>
              <a:t>violence and death that they faced during migration. </a:t>
            </a:r>
          </a:p>
          <a:p>
            <a:pPr algn="just"/>
            <a:endParaRPr lang="en-GB" altLang="es-NI" dirty="0" smtClean="0">
              <a:latin typeface="Century Gothic" panose="020B0502020202020204" pitchFamily="34" charset="0"/>
              <a:ea typeface="Calibri" panose="020F0502020204030204" pitchFamily="34" charset="0"/>
              <a:cs typeface="Courier New" panose="02070309020205020404" pitchFamily="49" charset="0"/>
            </a:endParaRPr>
          </a:p>
          <a:p>
            <a:pPr algn="just"/>
            <a:r>
              <a:rPr lang="en-GB" altLang="es-NI" dirty="0" smtClean="0">
                <a:latin typeface="Century Gothic" panose="020B0502020202020204" pitchFamily="34" charset="0"/>
                <a:ea typeface="Calibri" panose="020F0502020204030204" pitchFamily="34" charset="0"/>
                <a:cs typeface="Courier New" panose="02070309020205020404" pitchFamily="49" charset="0"/>
              </a:rPr>
              <a:t>Upon their return, they are not subject to discrimination and integrate into the various social projects promoted by the government in their communities.</a:t>
            </a:r>
            <a:endParaRPr lang="en-GB" altLang="es-NI" dirty="0">
              <a:latin typeface="Century Gothic" panose="020B0502020202020204" pitchFamily="34" charset="0"/>
              <a:ea typeface="Calibri" panose="020F0502020204030204" pitchFamily="34" charset="0"/>
              <a:cs typeface="Courier New" panose="02070309020205020404" pitchFamily="49" charset="0"/>
            </a:endParaRPr>
          </a:p>
        </p:txBody>
      </p:sp>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n-GB" altLang="es-NI" sz="2200" dirty="0" smtClean="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n-GB" altLang="es-NI" sz="2400" dirty="0">
              <a:latin typeface="Century Gothic" panose="020B0502020202020204" pitchFamily="34" charset="0"/>
              <a:ea typeface="Calibri" panose="020F0502020204030204" pitchFamily="34" charset="0"/>
              <a:cs typeface="Courier New" panose="02070309020205020404" pitchFamily="49" charset="0"/>
            </a:endParaRPr>
          </a:p>
        </p:txBody>
      </p:sp>
      <p:sp>
        <p:nvSpPr>
          <p:cNvPr id="20483" name="CuadroTexto 3"/>
          <p:cNvSpPr txBox="1">
            <a:spLocks noChangeArrowheads="1"/>
          </p:cNvSpPr>
          <p:nvPr/>
        </p:nvSpPr>
        <p:spPr bwMode="auto">
          <a:xfrm>
            <a:off x="284163" y="188913"/>
            <a:ext cx="8569325" cy="558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es-NI" sz="1700" dirty="0" smtClean="0">
                <a:latin typeface="Century Gothic" panose="020B0502020202020204" pitchFamily="34" charset="0"/>
                <a:ea typeface="Calibri" panose="020F0502020204030204" pitchFamily="34" charset="0"/>
                <a:cs typeface="Courier New" panose="02070309020205020404" pitchFamily="49" charset="0"/>
              </a:rPr>
              <a:t>Nicaraguans abroad keep in touch with their families, maintain their </a:t>
            </a:r>
            <a:r>
              <a:rPr lang="en-GB" altLang="es-NI" sz="1700" dirty="0" smtClean="0">
                <a:latin typeface="Century Gothic" panose="020B0502020202020204" pitchFamily="34" charset="0"/>
                <a:ea typeface="Calibri" panose="020F0502020204030204" pitchFamily="34" charset="0"/>
                <a:cs typeface="Courier New" panose="02070309020205020404" pitchFamily="49" charset="0"/>
              </a:rPr>
              <a:t>idiosyncras</a:t>
            </a:r>
            <a:r>
              <a:rPr lang="en-GB" altLang="es-NI" sz="1700" dirty="0" smtClean="0">
                <a:latin typeface="Century Gothic" panose="020B0502020202020204" pitchFamily="34" charset="0"/>
                <a:ea typeface="Calibri" panose="020F0502020204030204" pitchFamily="34" charset="0"/>
                <a:cs typeface="Courier New" panose="02070309020205020404" pitchFamily="49" charset="0"/>
              </a:rPr>
              <a:t>y, </a:t>
            </a:r>
            <a:r>
              <a:rPr lang="en-GB" altLang="es-NI" sz="1700" dirty="0" smtClean="0">
                <a:latin typeface="Century Gothic" panose="020B0502020202020204" pitchFamily="34" charset="0"/>
                <a:ea typeface="Calibri" panose="020F0502020204030204" pitchFamily="34" charset="0"/>
                <a:cs typeface="Courier New" panose="02070309020205020404" pitchFamily="49" charset="0"/>
              </a:rPr>
              <a:t>are responsible and avoid breaking the law. They have proven this in Costa Rica, as the primary country of destination. Thank you, our Costa Rican brothers and sisters, if you recognize our migrants as a source of productivity and development.   </a:t>
            </a:r>
          </a:p>
          <a:p>
            <a:pPr algn="just"/>
            <a:endParaRPr lang="en-GB" altLang="es-NI" sz="1700" dirty="0" smtClean="0">
              <a:latin typeface="Century Gothic" panose="020B0502020202020204" pitchFamily="34" charset="0"/>
              <a:ea typeface="Calibri" panose="020F0502020204030204" pitchFamily="34" charset="0"/>
              <a:cs typeface="Courier New" panose="02070309020205020404" pitchFamily="49" charset="0"/>
            </a:endParaRPr>
          </a:p>
          <a:p>
            <a:pPr algn="just"/>
            <a:r>
              <a:rPr lang="en-GB" altLang="es-NI" sz="1700" dirty="0" smtClean="0">
                <a:latin typeface="Century Gothic" panose="020B0502020202020204" pitchFamily="34" charset="0"/>
                <a:ea typeface="Calibri" panose="020F0502020204030204" pitchFamily="34" charset="0"/>
                <a:cs typeface="Courier New" panose="02070309020205020404" pitchFamily="49" charset="0"/>
              </a:rPr>
              <a:t>We will continue implementing policies on regularization of regional and extra-continental migrants, guaranteeing the lives and human rights of migrants. We are a country with limited financial resources, but we are working to grow and provide new and better opportunities. Our doors are open to our brothers and sisters seeking refuge. We have done this in the past, when we were victims of cruel </a:t>
            </a:r>
            <a:r>
              <a:rPr lang="en-GB" altLang="es-NI" sz="1700" dirty="0" smtClean="0">
                <a:latin typeface="Century Gothic" panose="020B0502020202020204" pitchFamily="34" charset="0"/>
                <a:ea typeface="Calibri" panose="020F0502020204030204" pitchFamily="34" charset="0"/>
                <a:cs typeface="Courier New" panose="02070309020205020404" pitchFamily="49" charset="0"/>
              </a:rPr>
              <a:t>wars; and today</a:t>
            </a:r>
            <a:r>
              <a:rPr lang="en-GB" altLang="es-NI" sz="1700" dirty="0" smtClean="0">
                <a:latin typeface="Century Gothic" panose="020B0502020202020204" pitchFamily="34" charset="0"/>
                <a:ea typeface="Calibri" panose="020F0502020204030204" pitchFamily="34" charset="0"/>
                <a:cs typeface="Courier New" panose="02070309020205020404" pitchFamily="49" charset="0"/>
              </a:rPr>
              <a:t>, we have statistics about nationals from neighbouring countries seeking refuge, fleeing from violence. </a:t>
            </a:r>
          </a:p>
          <a:p>
            <a:pPr algn="just"/>
            <a:endParaRPr lang="en-GB" altLang="es-NI" sz="1700" dirty="0" smtClean="0">
              <a:latin typeface="Century Gothic" panose="020B0502020202020204" pitchFamily="34" charset="0"/>
              <a:ea typeface="Calibri" panose="020F0502020204030204" pitchFamily="34" charset="0"/>
              <a:cs typeface="Courier New" panose="02070309020205020404" pitchFamily="49" charset="0"/>
            </a:endParaRPr>
          </a:p>
          <a:p>
            <a:pPr algn="just"/>
            <a:r>
              <a:rPr lang="en-GB" altLang="es-NI" sz="1700" dirty="0" smtClean="0">
                <a:latin typeface="Century Gothic" panose="020B0502020202020204" pitchFamily="34" charset="0"/>
                <a:ea typeface="Calibri" panose="020F0502020204030204" pitchFamily="34" charset="0"/>
                <a:cs typeface="Courier New" panose="02070309020205020404" pitchFamily="49" charset="0"/>
              </a:rPr>
              <a:t>Thanks to the members and international, regional and Central American organizations such as RCM, IOM, OCAM, regional observers, for promoting initiatives to protect our migrants, who seek options that are currently being developed in our country. Our goal is to be able – in the not too distant future – to manage our own resources, with appropriate distribution of wealth, where all productive, political and social forces converge and it is not necessary to migrate to be able to survive.</a:t>
            </a:r>
            <a:endParaRPr lang="en-GB" altLang="es-NI" sz="1700" dirty="0">
              <a:latin typeface="Century Gothic" panose="020B0502020202020204" pitchFamily="34" charset="0"/>
              <a:ea typeface="Calibri" panose="020F0502020204030204" pitchFamily="34" charset="0"/>
              <a:cs typeface="Courier New" panose="02070309020205020404" pitchFamily="49" charset="0"/>
            </a:endParaRPr>
          </a:p>
        </p:txBody>
      </p:sp>
    </p:spTree>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8304" y="223823"/>
            <a:ext cx="1656184" cy="1759611"/>
          </a:xfrm>
          <a:prstGeom prst="rect">
            <a:avLst/>
          </a:prstGeom>
          <a:ln>
            <a:noFill/>
          </a:ln>
          <a:effectLst>
            <a:softEdge rad="112500"/>
          </a:effectLst>
        </p:spPr>
      </p:pic>
      <p:graphicFrame>
        <p:nvGraphicFramePr>
          <p:cNvPr id="3" name="Tabla 2"/>
          <p:cNvGraphicFramePr>
            <a:graphicFrameLocks noGrp="1"/>
          </p:cNvGraphicFramePr>
          <p:nvPr>
            <p:extLst>
              <p:ext uri="{D42A27DB-BD31-4B8C-83A1-F6EECF244321}">
                <p14:modId xmlns:p14="http://schemas.microsoft.com/office/powerpoint/2010/main" val="4119389650"/>
              </p:ext>
            </p:extLst>
          </p:nvPr>
        </p:nvGraphicFramePr>
        <p:xfrm>
          <a:off x="468313" y="1628775"/>
          <a:ext cx="6402386" cy="1682670"/>
        </p:xfrm>
        <a:graphic>
          <a:graphicData uri="http://schemas.openxmlformats.org/drawingml/2006/table">
            <a:tbl>
              <a:tblPr firstRow="1" firstCol="1" bandRow="1"/>
              <a:tblGrid>
                <a:gridCol w="1934346"/>
                <a:gridCol w="1142994"/>
                <a:gridCol w="954534"/>
                <a:gridCol w="863973"/>
                <a:gridCol w="1506539"/>
              </a:tblGrid>
              <a:tr h="561181">
                <a:tc>
                  <a:txBody>
                    <a:bodyPr/>
                    <a:lstStyle/>
                    <a:p>
                      <a:pPr algn="ctr">
                        <a:lnSpc>
                          <a:spcPct val="115000"/>
                        </a:lnSpc>
                        <a:spcAft>
                          <a:spcPts val="0"/>
                        </a:spcAft>
                      </a:pPr>
                      <a:r>
                        <a:rPr lang="en-GB" sz="1600" b="1" i="1"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Year</a:t>
                      </a:r>
                      <a:endParaRPr lang="en-GB"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GB" sz="1600" b="1" i="1"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Number</a:t>
                      </a:r>
                      <a:r>
                        <a:rPr lang="en-GB" sz="1600" b="1" i="1" baseline="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Deported Persons</a:t>
                      </a:r>
                      <a:endParaRPr lang="en-GB"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GB" sz="1600" b="1" i="1"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Men</a:t>
                      </a:r>
                      <a:endParaRPr lang="en-GB"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GB" sz="1600" b="1" i="1"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Women</a:t>
                      </a:r>
                      <a:endParaRPr lang="en-GB"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GB" sz="1600" b="1" i="1"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Children and Adolescents</a:t>
                      </a:r>
                      <a:endParaRPr lang="en-GB"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0591">
                <a:tc>
                  <a:txBody>
                    <a:bodyPr/>
                    <a:lstStyle/>
                    <a:p>
                      <a:pP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2014</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1058</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834</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161</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63</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591">
                <a:tc>
                  <a:txBody>
                    <a:bodyPr/>
                    <a:lstStyle/>
                    <a:p>
                      <a:pP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January-October</a:t>
                      </a:r>
                      <a:r>
                        <a:rPr lang="en-GB" sz="1600" i="1" baseline="0" noProof="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2015</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1059</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967</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157</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35 </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533" name="Imagen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3500016"/>
            <a:ext cx="61214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4" name="CuadroTexto 4"/>
          <p:cNvSpPr txBox="1">
            <a:spLocks noChangeArrowheads="1"/>
          </p:cNvSpPr>
          <p:nvPr/>
        </p:nvSpPr>
        <p:spPr bwMode="auto">
          <a:xfrm>
            <a:off x="250825" y="188913"/>
            <a:ext cx="70580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es-NI" sz="2000" dirty="0" smtClean="0">
                <a:latin typeface="Century Gothic" panose="020B0502020202020204" pitchFamily="34" charset="0"/>
                <a:ea typeface="Calibri" panose="020F0502020204030204" pitchFamily="34" charset="0"/>
                <a:cs typeface="Courier New" panose="02070309020205020404" pitchFamily="49" charset="0"/>
              </a:rPr>
              <a:t>At the national level, our statistics show an increase of 0.09% for Nicaraguan migrants returned from Mexico in 2015 so far, compared to 2014.</a:t>
            </a:r>
            <a:endParaRPr lang="en-GB" altLang="es-NI" sz="2000" dirty="0">
              <a:latin typeface="Century Gothic" panose="020B0502020202020204" pitchFamily="34" charset="0"/>
              <a:ea typeface="Calibri" panose="020F0502020204030204" pitchFamily="34" charset="0"/>
              <a:cs typeface="Courier New" panose="02070309020205020404" pitchFamily="49" charset="0"/>
            </a:endParaRPr>
          </a:p>
        </p:txBody>
      </p:sp>
    </p:spTree>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adroTexto 4"/>
          <p:cNvSpPr txBox="1">
            <a:spLocks noChangeArrowheads="1"/>
          </p:cNvSpPr>
          <p:nvPr/>
        </p:nvSpPr>
        <p:spPr bwMode="auto">
          <a:xfrm>
            <a:off x="371475" y="454025"/>
            <a:ext cx="6769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es-NI" sz="2000" dirty="0" smtClean="0">
                <a:latin typeface="Century Gothic" panose="020B0502020202020204" pitchFamily="34" charset="0"/>
                <a:ea typeface="Calibri" panose="020F0502020204030204" pitchFamily="34" charset="0"/>
                <a:cs typeface="Courier New" panose="02070309020205020404" pitchFamily="49" charset="0"/>
              </a:rPr>
              <a:t>Furthermore, statistics show a decrease of 64.61% for Nicaraguan migrants returned from the United States in 2015 so far, compared to 2014.</a:t>
            </a:r>
            <a:endParaRPr lang="en-GB" altLang="es-NI" sz="2000" dirty="0">
              <a:latin typeface="Century Gothic" panose="020B0502020202020204" pitchFamily="34" charset="0"/>
              <a:ea typeface="Calibri" panose="020F0502020204030204" pitchFamily="34" charset="0"/>
              <a:cs typeface="Courier New" panose="02070309020205020404" pitchFamily="49"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29762357"/>
              </p:ext>
            </p:extLst>
          </p:nvPr>
        </p:nvGraphicFramePr>
        <p:xfrm>
          <a:off x="395288" y="1628800"/>
          <a:ext cx="6476999" cy="1682495"/>
        </p:xfrm>
        <a:graphic>
          <a:graphicData uri="http://schemas.openxmlformats.org/drawingml/2006/table">
            <a:tbl>
              <a:tblPr firstRow="1" firstCol="1" bandRow="1"/>
              <a:tblGrid>
                <a:gridCol w="1619409"/>
                <a:gridCol w="1529300"/>
                <a:gridCol w="899178"/>
                <a:gridCol w="899812"/>
                <a:gridCol w="1529300"/>
              </a:tblGrid>
              <a:tr h="560705">
                <a:tc>
                  <a:txBody>
                    <a:bodyPr/>
                    <a:lstStyle/>
                    <a:p>
                      <a:pPr>
                        <a:lnSpc>
                          <a:spcPct val="115000"/>
                        </a:lnSpc>
                        <a:spcAft>
                          <a:spcPts val="0"/>
                        </a:spcAft>
                      </a:pPr>
                      <a:r>
                        <a:rPr lang="en-GB" sz="1600" b="1" i="1" noProof="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GB" sz="1600" b="1" i="1" noProof="0" dirty="0" smtClean="0">
                          <a:effectLst/>
                          <a:latin typeface="Calibri" panose="020F0502020204030204" pitchFamily="34" charset="0"/>
                          <a:ea typeface="Calibri" panose="020F0502020204030204" pitchFamily="34" charset="0"/>
                          <a:cs typeface="Times New Roman" panose="02020603050405020304" pitchFamily="18" charset="0"/>
                        </a:rPr>
                        <a:t>Number</a:t>
                      </a:r>
                      <a:r>
                        <a:rPr lang="en-GB" sz="1600" b="1" i="1" baseline="0" noProof="0" dirty="0" smtClean="0">
                          <a:effectLst/>
                          <a:latin typeface="Calibri" panose="020F0502020204030204" pitchFamily="34" charset="0"/>
                          <a:ea typeface="Calibri" panose="020F0502020204030204" pitchFamily="34" charset="0"/>
                          <a:cs typeface="Times New Roman" panose="02020603050405020304" pitchFamily="18" charset="0"/>
                        </a:rPr>
                        <a:t> of Deported Persons</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GB" sz="1600" b="1" i="1" noProof="0" dirty="0" smtClean="0">
                          <a:effectLst/>
                          <a:latin typeface="Calibri" panose="020F0502020204030204" pitchFamily="34" charset="0"/>
                          <a:ea typeface="Calibri" panose="020F0502020204030204" pitchFamily="34" charset="0"/>
                          <a:cs typeface="Times New Roman" panose="02020603050405020304" pitchFamily="18" charset="0"/>
                        </a:rPr>
                        <a:t>Men</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GB" sz="1600" b="1" i="1" noProof="0" dirty="0" smtClean="0">
                          <a:effectLst/>
                          <a:latin typeface="Calibri" panose="020F0502020204030204" pitchFamily="34" charset="0"/>
                          <a:ea typeface="Calibri" panose="020F0502020204030204" pitchFamily="34" charset="0"/>
                          <a:cs typeface="Times New Roman" panose="02020603050405020304" pitchFamily="18" charset="0"/>
                        </a:rPr>
                        <a:t>Women</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n-GB" sz="1600" b="1" i="1" noProof="0" dirty="0" smtClean="0">
                          <a:effectLst/>
                          <a:latin typeface="Calibri" panose="020F0502020204030204" pitchFamily="34" charset="0"/>
                          <a:ea typeface="Calibri" panose="020F0502020204030204" pitchFamily="34" charset="0"/>
                          <a:cs typeface="Times New Roman" panose="02020603050405020304" pitchFamily="18" charset="0"/>
                        </a:rPr>
                        <a:t>Children and Adolescents</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0353">
                <a:tc>
                  <a:txBody>
                    <a:bodyPr/>
                    <a:lstStyle/>
                    <a:p>
                      <a:pP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2014</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1126</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1025</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101</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705">
                <a:tc>
                  <a:txBody>
                    <a:bodyPr/>
                    <a:lstStyle/>
                    <a:p>
                      <a:pP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January-October 2015</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684</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608</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75</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i="1" noProof="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2557" name="Gráfico 6"/>
          <p:cNvGraphicFramePr>
            <a:graphicFrameLocks/>
          </p:cNvGraphicFramePr>
          <p:nvPr>
            <p:extLst>
              <p:ext uri="{D42A27DB-BD31-4B8C-83A1-F6EECF244321}">
                <p14:modId xmlns:p14="http://schemas.microsoft.com/office/powerpoint/2010/main" val="3920761621"/>
              </p:ext>
            </p:extLst>
          </p:nvPr>
        </p:nvGraphicFramePr>
        <p:xfrm>
          <a:off x="344488" y="3522663"/>
          <a:ext cx="6581775" cy="2570162"/>
        </p:xfrm>
        <a:graphic>
          <a:graphicData uri="http://schemas.openxmlformats.org/presentationml/2006/ole">
            <mc:AlternateContent xmlns:mc="http://schemas.openxmlformats.org/markup-compatibility/2006">
              <mc:Choice xmlns:v="urn:schemas-microsoft-com:vml" Requires="v">
                <p:oleObj spid="_x0000_s22619" name="Gráfico" r:id="rId3" imgW="6590347" imgH="2414225" progId="Excel.Chart.8">
                  <p:embed/>
                </p:oleObj>
              </mc:Choice>
              <mc:Fallback>
                <p:oleObj name="Gráfico" r:id="rId3" imgW="6590347" imgH="2414225" progId="Excel.Chart.8">
                  <p:embed/>
                  <p:pic>
                    <p:nvPicPr>
                      <p:cNvPr id="0" name="Gráfico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3522663"/>
                        <a:ext cx="658177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0282" y="453829"/>
            <a:ext cx="1752198" cy="1607019"/>
          </a:xfrm>
          <a:prstGeom prst="rect">
            <a:avLst/>
          </a:prstGeom>
          <a:ln>
            <a:noFill/>
          </a:ln>
          <a:effectLst>
            <a:softEdge rad="112500"/>
          </a:effec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84438" y="3933825"/>
            <a:ext cx="3887787" cy="706438"/>
          </a:xfrm>
          <a:prstGeom prst="rect">
            <a:avLst/>
          </a:prstGeom>
          <a:noFill/>
        </p:spPr>
        <p:txBody>
          <a:bodyPr>
            <a:spAutoFit/>
          </a:bodyPr>
          <a:lstStyle/>
          <a:p>
            <a:pPr algn="ctr" eaLnBrk="1" fontAlgn="auto" hangingPunct="1">
              <a:spcBef>
                <a:spcPts val="0"/>
              </a:spcBef>
              <a:spcAft>
                <a:spcPts val="0"/>
              </a:spcAft>
              <a:defRPr/>
            </a:pPr>
            <a:r>
              <a:rPr lang="en-GB" sz="4000" b="1" dirty="0" smtClean="0">
                <a:effectLst>
                  <a:outerShdw blurRad="38100" dist="38100" dir="2700000" algn="tl">
                    <a:srgbClr val="000000">
                      <a:alpha val="43137"/>
                    </a:srgbClr>
                  </a:outerShdw>
                </a:effectLst>
                <a:latin typeface="Century Gothic" pitchFamily="34" charset="0"/>
                <a:cs typeface="+mn-cs"/>
              </a:rPr>
              <a:t>THANK YOU</a:t>
            </a:r>
            <a:endParaRPr lang="en-GB" sz="4000" b="1" dirty="0">
              <a:effectLst>
                <a:outerShdw blurRad="38100" dist="38100" dir="2700000" algn="tl">
                  <a:srgbClr val="000000">
                    <a:alpha val="43137"/>
                  </a:srgbClr>
                </a:outerShdw>
              </a:effectLst>
              <a:latin typeface="Century Gothic" pitchFamily="34" charset="0"/>
              <a:cs typeface="+mn-cs"/>
            </a:endParaRPr>
          </a:p>
        </p:txBody>
      </p:sp>
      <p:pic>
        <p:nvPicPr>
          <p:cNvPr id="23555" name="Picture 2" descr="logo DG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3938" y="1557338"/>
            <a:ext cx="187642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539750" y="692121"/>
            <a:ext cx="7993063"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r>
              <a:rPr lang="en-GB" altLang="es-NI" sz="2000" dirty="0" smtClean="0">
                <a:latin typeface="Century Gothic" panose="020B0502020202020204" pitchFamily="34" charset="0"/>
                <a:ea typeface="Calibri" panose="020F0502020204030204" pitchFamily="34" charset="0"/>
                <a:cs typeface="Courier New" panose="02070309020205020404" pitchFamily="49" charset="0"/>
              </a:rPr>
              <a:t>Good afternoon, Vice-Ministers, Heads of Delegation, President pro tempore of RCM, Technical Secretariat.</a:t>
            </a:r>
          </a:p>
          <a:p>
            <a:pPr algn="just" eaLnBrk="1" hangingPunct="1">
              <a:spcBef>
                <a:spcPct val="0"/>
              </a:spcBef>
              <a:buClrTx/>
              <a:buSzTx/>
              <a:buFontTx/>
              <a:buNone/>
            </a:pPr>
            <a:endParaRPr lang="en-GB" altLang="es-NI" sz="2000" dirty="0" smtClean="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r>
              <a:rPr lang="en-GB" altLang="es-NI" sz="2000" dirty="0" smtClean="0">
                <a:latin typeface="Century Gothic" panose="020B0502020202020204" pitchFamily="34" charset="0"/>
                <a:ea typeface="Calibri" panose="020F0502020204030204" pitchFamily="34" charset="0"/>
                <a:cs typeface="Courier New" panose="02070309020205020404" pitchFamily="49" charset="0"/>
              </a:rPr>
              <a:t>We are commemorating 20 years of working for the benefit of regional and extra-regional migrants. As a result of this effort, our countries have taken on new regulations, laws, agreements, recommended public policies and a new approach to the phenomenon of migration. Today, migrants are considered to be a source of development, generators of material and intellectual wealth, proving throughout history that each one of our countries is the result of cultural diversity inherited through migration.  </a:t>
            </a:r>
          </a:p>
          <a:p>
            <a:pPr algn="just" eaLnBrk="1" hangingPunct="1">
              <a:spcBef>
                <a:spcPct val="0"/>
              </a:spcBef>
              <a:buClrTx/>
              <a:buSzTx/>
              <a:buFontTx/>
              <a:buNone/>
            </a:pPr>
            <a:endParaRPr lang="en-GB" altLang="es-NI" sz="2000" dirty="0" smtClean="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r>
              <a:rPr lang="en-GB" altLang="es-NI" sz="2000" dirty="0" smtClean="0">
                <a:latin typeface="Century Gothic" panose="020B0502020202020204" pitchFamily="34" charset="0"/>
                <a:ea typeface="Calibri" panose="020F0502020204030204" pitchFamily="34" charset="0"/>
                <a:cs typeface="Courier New" panose="02070309020205020404" pitchFamily="49" charset="0"/>
              </a:rPr>
              <a:t>Nicaragua, due to its economic conditions and geographic position, is primarily a country of origin and transit of regional and extra-regional migrants. </a:t>
            </a:r>
          </a:p>
          <a:p>
            <a:pPr algn="just" eaLnBrk="1" hangingPunct="1">
              <a:spcBef>
                <a:spcPct val="0"/>
              </a:spcBef>
              <a:buClrTx/>
              <a:buSzTx/>
              <a:buFontTx/>
              <a:buNone/>
            </a:pPr>
            <a:endParaRPr lang="en-GB" altLang="es-NI" sz="2000" dirty="0">
              <a:latin typeface="Century Gothic" panose="020B0502020202020204" pitchFamily="34" charset="0"/>
              <a:ea typeface="Calibri" panose="020F0502020204030204" pitchFamily="34" charset="0"/>
              <a:cs typeface="Courier New" panose="02070309020205020404" pitchFamily="49" charset="0"/>
            </a:endParaRPr>
          </a:p>
        </p:txBody>
      </p:sp>
      <p:sp>
        <p:nvSpPr>
          <p:cNvPr id="11267" name="3 CuadroTexto"/>
          <p:cNvSpPr txBox="1">
            <a:spLocks noChangeArrowheads="1"/>
          </p:cNvSpPr>
          <p:nvPr/>
        </p:nvSpPr>
        <p:spPr bwMode="auto">
          <a:xfrm>
            <a:off x="2016125" y="115888"/>
            <a:ext cx="5040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n-GB" altLang="es-NI" sz="2400" b="1" dirty="0" smtClean="0">
                <a:latin typeface="Century Gothic" panose="020B0502020202020204" pitchFamily="34" charset="0"/>
                <a:ea typeface="Calibri" panose="020F0502020204030204" pitchFamily="34" charset="0"/>
                <a:cs typeface="Courier New" panose="02070309020205020404" pitchFamily="49" charset="0"/>
              </a:rPr>
              <a:t>Introduction </a:t>
            </a:r>
            <a:endParaRPr lang="en-GB" altLang="es-NI" sz="2400" b="1" dirty="0">
              <a:latin typeface="Century Gothic" panose="020B0502020202020204" pitchFamily="34" charset="0"/>
              <a:ea typeface="Calibri" panose="020F0502020204030204" pitchFamily="34" charset="0"/>
              <a:cs typeface="Courier New" panose="02070309020205020404" pitchFamily="49" charset="0"/>
            </a:endParaRPr>
          </a:p>
        </p:txBody>
      </p:sp>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n-GB" altLang="es-NI" sz="2200" dirty="0" smtClean="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n-GB" altLang="es-NI" sz="2400" dirty="0">
              <a:latin typeface="Century Gothic" panose="020B0502020202020204" pitchFamily="34" charset="0"/>
              <a:ea typeface="Calibri" panose="020F0502020204030204" pitchFamily="34" charset="0"/>
              <a:cs typeface="Courier New" panose="02070309020205020404" pitchFamily="49" charset="0"/>
            </a:endParaRPr>
          </a:p>
        </p:txBody>
      </p:sp>
      <p:sp>
        <p:nvSpPr>
          <p:cNvPr id="12291" name="Rectángulo 5"/>
          <p:cNvSpPr>
            <a:spLocks noChangeArrowheads="1"/>
          </p:cNvSpPr>
          <p:nvPr/>
        </p:nvSpPr>
        <p:spPr bwMode="auto">
          <a:xfrm>
            <a:off x="755650" y="4156075"/>
            <a:ext cx="8143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es-NI" sz="2000" dirty="0" smtClean="0">
                <a:latin typeface="Century Gothic" panose="020B0502020202020204" pitchFamily="34" charset="0"/>
                <a:ea typeface="Calibri" panose="020F0502020204030204" pitchFamily="34" charset="0"/>
                <a:cs typeface="Courier New" panose="02070309020205020404" pitchFamily="49" charset="0"/>
              </a:rPr>
              <a:t>The decrease of more than 3% in the flow of Nicaraguan migrants is an indicator of better economic and social conditions for Nicaraguans, who find reintegration options in the country through social and economic programmes promoted by the Government of Nicaragua.</a:t>
            </a:r>
          </a:p>
          <a:p>
            <a:pPr algn="just"/>
            <a:endParaRPr lang="en-GB" altLang="es-NI" sz="2000" dirty="0">
              <a:latin typeface="Century Gothic" panose="020B0502020202020204" pitchFamily="34" charset="0"/>
              <a:ea typeface="Calibri" panose="020F0502020204030204" pitchFamily="34" charset="0"/>
              <a:cs typeface="Courier New" panose="02070309020205020404" pitchFamily="49" charset="0"/>
            </a:endParaRP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2160" y="475466"/>
            <a:ext cx="2736305" cy="2953534"/>
          </a:xfrm>
          <a:prstGeom prst="rect">
            <a:avLst/>
          </a:prstGeom>
          <a:ln>
            <a:noFill/>
          </a:ln>
          <a:effectLst>
            <a:softEdge rad="112500"/>
          </a:effectLst>
        </p:spPr>
      </p:pic>
      <p:sp>
        <p:nvSpPr>
          <p:cNvPr id="12293" name="Rectángulo 3"/>
          <p:cNvSpPr>
            <a:spLocks noChangeArrowheads="1"/>
          </p:cNvSpPr>
          <p:nvPr/>
        </p:nvSpPr>
        <p:spPr bwMode="auto">
          <a:xfrm>
            <a:off x="323850" y="260350"/>
            <a:ext cx="55435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es-NI" sz="2000" dirty="0" smtClean="0">
                <a:latin typeface="Century Gothic" panose="020B0502020202020204" pitchFamily="34" charset="0"/>
                <a:ea typeface="Calibri" panose="020F0502020204030204" pitchFamily="34" charset="0"/>
                <a:cs typeface="Courier New" panose="02070309020205020404" pitchFamily="49" charset="0"/>
              </a:rPr>
              <a:t>Since 2007, our Government of Reconciliation and National Unity, headed by Commander Daniel Ortega, has developed and designed policies under the guidelines of the National Plan for Human Development (PNDH), with programmes focused on a Christian, socialist and supportive model, achieving sustainable growth of more than four digits and a level of citizen security that places us in a privileged position in Latin America</a:t>
            </a:r>
            <a:r>
              <a:rPr lang="en-GB" altLang="es-NI" dirty="0" smtClean="0">
                <a:ea typeface="Calibri" panose="020F0502020204030204" pitchFamily="34" charset="0"/>
                <a:cs typeface="Courier New" panose="02070309020205020404" pitchFamily="49" charset="0"/>
              </a:rPr>
              <a:t>.  </a:t>
            </a:r>
            <a:endParaRPr lang="en-GB" altLang="es-NI" dirty="0">
              <a:ea typeface="Calibri" panose="020F0502020204030204" pitchFamily="34" charset="0"/>
              <a:cs typeface="Courier New" panose="02070309020205020404" pitchFamily="49" charset="0"/>
            </a:endParaRPr>
          </a:p>
        </p:txBody>
      </p:sp>
    </p:spTree>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n-GB" altLang="es-NI" sz="2200" dirty="0" smtClean="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n-GB" altLang="es-NI" sz="2400" dirty="0">
              <a:latin typeface="Century Gothic" panose="020B0502020202020204" pitchFamily="34" charset="0"/>
              <a:ea typeface="Calibri" panose="020F0502020204030204" pitchFamily="34" charset="0"/>
              <a:cs typeface="Courier New" panose="02070309020205020404" pitchFamily="49" charset="0"/>
            </a:endParaRPr>
          </a:p>
        </p:txBody>
      </p:sp>
      <p:sp>
        <p:nvSpPr>
          <p:cNvPr id="13315" name="Rectángulo 1"/>
          <p:cNvSpPr>
            <a:spLocks noChangeArrowheads="1"/>
          </p:cNvSpPr>
          <p:nvPr/>
        </p:nvSpPr>
        <p:spPr bwMode="auto">
          <a:xfrm>
            <a:off x="633413" y="908050"/>
            <a:ext cx="7850187"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Our economic model is supportive, and our public policies and practices are based on the reality of Nicaraguan families – their needs, aspirations and current situation. </a:t>
            </a:r>
          </a:p>
          <a:p>
            <a:pPr algn="just"/>
            <a:endParaRPr lang="en-GB" altLang="es-NI" sz="2200" dirty="0" smtClean="0">
              <a:latin typeface="Century Gothic" panose="020B0502020202020204" pitchFamily="34" charset="0"/>
              <a:ea typeface="Calibri" panose="020F0502020204030204" pitchFamily="34" charset="0"/>
              <a:cs typeface="Courier New" panose="02070309020205020404" pitchFamily="49" charset="0"/>
            </a:endParaRPr>
          </a:p>
          <a:p>
            <a:pPr algn="just"/>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This structural solidarity encompasses all families; victims of natural </a:t>
            </a:r>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disasters; </a:t>
            </a:r>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persons in difficult </a:t>
            </a:r>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situations; women; </a:t>
            </a:r>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young </a:t>
            </a:r>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people; </a:t>
            </a:r>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indigenous and afro-descendant </a:t>
            </a:r>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populations; </a:t>
            </a:r>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disabled </a:t>
            </a:r>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persons; </a:t>
            </a:r>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etc.</a:t>
            </a:r>
          </a:p>
          <a:p>
            <a:pPr algn="just"/>
            <a:endParaRPr lang="en-GB" altLang="es-NI" sz="2200" dirty="0" smtClean="0">
              <a:latin typeface="Century Gothic" panose="020B0502020202020204" pitchFamily="34" charset="0"/>
              <a:ea typeface="Calibri" panose="020F0502020204030204" pitchFamily="34" charset="0"/>
              <a:cs typeface="Courier New" panose="02070309020205020404" pitchFamily="49" charset="0"/>
            </a:endParaRPr>
          </a:p>
          <a:p>
            <a:pPr algn="just"/>
            <a:r>
              <a:rPr lang="en-GB" altLang="es-NI" sz="2200" dirty="0" smtClean="0">
                <a:latin typeface="Century Gothic" panose="020B0502020202020204" pitchFamily="34" charset="0"/>
                <a:ea typeface="Calibri" panose="020F0502020204030204" pitchFamily="34" charset="0"/>
                <a:cs typeface="Courier New" panose="02070309020205020404" pitchFamily="49" charset="0"/>
              </a:rPr>
              <a:t>The only way to transform Nicaragua is by transforming Nicaraguans, through the following programmes:</a:t>
            </a:r>
            <a:endParaRPr lang="en-GB" altLang="es-NI" sz="2200" dirty="0">
              <a:latin typeface="Century Gothic" panose="020B0502020202020204" pitchFamily="34" charset="0"/>
              <a:ea typeface="Calibri" panose="020F0502020204030204" pitchFamily="34" charset="0"/>
              <a:cs typeface="Courier New" panose="02070309020205020404" pitchFamily="49" charset="0"/>
            </a:endParaRPr>
          </a:p>
        </p:txBody>
      </p:sp>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graphicFrame>
        <p:nvGraphicFramePr>
          <p:cNvPr id="2" name="Diagrama 1"/>
          <p:cNvGraphicFramePr/>
          <p:nvPr>
            <p:extLst>
              <p:ext uri="{D42A27DB-BD31-4B8C-83A1-F6EECF244321}">
                <p14:modId xmlns:p14="http://schemas.microsoft.com/office/powerpoint/2010/main" val="3898277765"/>
              </p:ext>
            </p:extLst>
          </p:nvPr>
        </p:nvGraphicFramePr>
        <p:xfrm>
          <a:off x="342916" y="503022"/>
          <a:ext cx="8496622" cy="595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graphicFrame>
        <p:nvGraphicFramePr>
          <p:cNvPr id="4" name="Diagrama 3"/>
          <p:cNvGraphicFramePr/>
          <p:nvPr>
            <p:extLst>
              <p:ext uri="{D42A27DB-BD31-4B8C-83A1-F6EECF244321}">
                <p14:modId xmlns:p14="http://schemas.microsoft.com/office/powerpoint/2010/main" val="148863631"/>
              </p:ext>
            </p:extLst>
          </p:nvPr>
        </p:nvGraphicFramePr>
        <p:xfrm>
          <a:off x="323528" y="332656"/>
          <a:ext cx="849662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graphicFrame>
        <p:nvGraphicFramePr>
          <p:cNvPr id="6" name="Diagrama 5"/>
          <p:cNvGraphicFramePr/>
          <p:nvPr>
            <p:extLst>
              <p:ext uri="{D42A27DB-BD31-4B8C-83A1-F6EECF244321}">
                <p14:modId xmlns:p14="http://schemas.microsoft.com/office/powerpoint/2010/main" val="564110129"/>
              </p:ext>
            </p:extLst>
          </p:nvPr>
        </p:nvGraphicFramePr>
        <p:xfrm>
          <a:off x="395536" y="188640"/>
          <a:ext cx="849694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spd="slow">
    <p:comb/>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graphicFrame>
        <p:nvGraphicFramePr>
          <p:cNvPr id="2" name="Diagrama 1"/>
          <p:cNvGraphicFramePr/>
          <p:nvPr>
            <p:extLst>
              <p:ext uri="{D42A27DB-BD31-4B8C-83A1-F6EECF244321}">
                <p14:modId xmlns:p14="http://schemas.microsoft.com/office/powerpoint/2010/main" val="1672412171"/>
              </p:ext>
            </p:extLst>
          </p:nvPr>
        </p:nvGraphicFramePr>
        <p:xfrm>
          <a:off x="467544" y="548680"/>
          <a:ext cx="835260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n-GB" altLang="es-NI" sz="2200" dirty="0" smtClean="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n-GB" altLang="es-NI" sz="2400" dirty="0">
              <a:latin typeface="Century Gothic" panose="020B0502020202020204" pitchFamily="34" charset="0"/>
              <a:ea typeface="Calibri" panose="020F0502020204030204" pitchFamily="34" charset="0"/>
              <a:cs typeface="Courier New" panose="02070309020205020404" pitchFamily="49" charset="0"/>
            </a:endParaRPr>
          </a:p>
        </p:txBody>
      </p:sp>
      <p:sp>
        <p:nvSpPr>
          <p:cNvPr id="18435" name="CuadroTexto 3"/>
          <p:cNvSpPr txBox="1">
            <a:spLocks noChangeArrowheads="1"/>
          </p:cNvSpPr>
          <p:nvPr/>
        </p:nvSpPr>
        <p:spPr bwMode="auto">
          <a:xfrm>
            <a:off x="395288" y="404813"/>
            <a:ext cx="8424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s-NI" sz="2000" b="1" dirty="0" smtClean="0">
                <a:latin typeface="Century Gothic" panose="020B0502020202020204" pitchFamily="34" charset="0"/>
                <a:ea typeface="Calibri" panose="020F0502020204030204" pitchFamily="34" charset="0"/>
                <a:cs typeface="Courier New" panose="02070309020205020404" pitchFamily="49" charset="0"/>
              </a:rPr>
              <a:t>Results from the Implementation of Act No. 896, Law Against Trafficking in Persons, 2015</a:t>
            </a:r>
            <a:endParaRPr lang="en-GB" altLang="es-NI" sz="2000" b="1" dirty="0">
              <a:latin typeface="Century Gothic" panose="020B0502020202020204" pitchFamily="34" charset="0"/>
              <a:ea typeface="Calibri" panose="020F0502020204030204" pitchFamily="34" charset="0"/>
              <a:cs typeface="Courier New" panose="02070309020205020404" pitchFamily="49" charset="0"/>
            </a:endParaRPr>
          </a:p>
        </p:txBody>
      </p:sp>
      <p:graphicFrame>
        <p:nvGraphicFramePr>
          <p:cNvPr id="2" name="Diagrama 1"/>
          <p:cNvGraphicFramePr/>
          <p:nvPr>
            <p:extLst>
              <p:ext uri="{D42A27DB-BD31-4B8C-83A1-F6EECF244321}">
                <p14:modId xmlns:p14="http://schemas.microsoft.com/office/powerpoint/2010/main" val="3468608378"/>
              </p:ext>
            </p:extLst>
          </p:nvPr>
        </p:nvGraphicFramePr>
        <p:xfrm>
          <a:off x="287586" y="1268760"/>
          <a:ext cx="85325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2132</TotalTime>
  <Words>1485</Words>
  <Application>Microsoft Macintosh PowerPoint</Application>
  <PresentationFormat>Presentación en pantalla (4:3)</PresentationFormat>
  <Paragraphs>85</Paragraphs>
  <Slides>14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16" baseType="lpstr">
      <vt:lpstr>Concurrencia</vt:lpstr>
      <vt:lpstr>Gráfico</vt:lpstr>
      <vt:lpstr>XX Vice-Ministerial Meeting of the  Regional Conference on Migration (RCM)   Integration, Return and Social and Productive Reintegration of Migrants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Contingencia Institucional  Dirección General de Migración y Extranjería – Nicaragua, ante la amenaza del Ébola</dc:title>
  <dc:creator>Heizel Pinell</dc:creator>
  <cp:lastModifiedBy>Christiane Lehnhoff</cp:lastModifiedBy>
  <cp:revision>200</cp:revision>
  <dcterms:created xsi:type="dcterms:W3CDTF">2014-10-21T01:58:07Z</dcterms:created>
  <dcterms:modified xsi:type="dcterms:W3CDTF">2015-11-12T12:10:17Z</dcterms:modified>
</cp:coreProperties>
</file>