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80" r:id="rId4"/>
    <p:sldId id="281" r:id="rId5"/>
    <p:sldId id="287" r:id="rId6"/>
    <p:sldId id="288" r:id="rId7"/>
    <p:sldId id="289" r:id="rId8"/>
    <p:sldId id="290" r:id="rId9"/>
    <p:sldId id="292" r:id="rId10"/>
    <p:sldId id="293" r:id="rId11"/>
    <p:sldId id="294" r:id="rId12"/>
    <p:sldId id="285" r:id="rId13"/>
    <p:sldId id="286" r:id="rId14"/>
    <p:sldId id="279" r:id="rId15"/>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C8DD"/>
    <a:srgbClr val="CC99FF"/>
    <a:srgbClr val="CC66FF"/>
    <a:srgbClr val="E082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ata4.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067823-8E92-4E46-BE11-8FAA21D32C2C}" type="doc">
      <dgm:prSet loTypeId="urn:microsoft.com/office/officeart/2005/8/layout/pList2" loCatId="list" qsTypeId="urn:microsoft.com/office/officeart/2005/8/quickstyle/3d3" qsCatId="3D" csTypeId="urn:microsoft.com/office/officeart/2005/8/colors/accent1_2" csCatId="accent1" phldr="1"/>
      <dgm:spPr/>
    </dgm:pt>
    <dgm:pt modelId="{9C8CAFE2-5C4C-428E-B558-99DC30F82194}">
      <dgm:prSet phldrT="[Texto]" custT="1"/>
      <dgm:spPr>
        <a:solidFill>
          <a:schemeClr val="accent6">
            <a:lumMod val="40000"/>
            <a:lumOff val="60000"/>
          </a:schemeClr>
        </a:solidFill>
        <a:ln>
          <a:solidFill>
            <a:schemeClr val="accent1">
              <a:lumMod val="60000"/>
              <a:lumOff val="40000"/>
            </a:schemeClr>
          </a:solidFill>
        </a:ln>
      </dgm:spPr>
      <dgm:t>
        <a:bodyPr/>
        <a:lstStyle/>
        <a:p>
          <a:r>
            <a:rPr lang="es-NI" sz="1400" kern="120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En el periodo 2007-2011,  más de 500,000 personas fueron  alfabetizadas.</a:t>
          </a:r>
          <a:endParaRPr lang="es-NI" sz="1400" kern="120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gm:t>
    </dgm:pt>
    <dgm:pt modelId="{65F30BA0-42FA-4F9D-8808-B2EF0728EE89}" type="parTrans" cxnId="{F38FF5AC-74DB-4929-98E2-4647B696C230}">
      <dgm:prSet/>
      <dgm:spPr/>
      <dgm:t>
        <a:bodyPr/>
        <a:lstStyle/>
        <a:p>
          <a:endParaRPr lang="es-NI"/>
        </a:p>
      </dgm:t>
    </dgm:pt>
    <dgm:pt modelId="{71999CCA-80B8-4E71-BAAC-73068667A75E}" type="sibTrans" cxnId="{F38FF5AC-74DB-4929-98E2-4647B696C230}">
      <dgm:prSet/>
      <dgm:spPr/>
      <dgm:t>
        <a:bodyPr/>
        <a:lstStyle/>
        <a:p>
          <a:endParaRPr lang="es-NI"/>
        </a:p>
      </dgm:t>
    </dgm:pt>
    <dgm:pt modelId="{7B1521CC-F405-4B5F-B0F4-4AAA99B724FE}">
      <dgm:prSet phldrT="[Texto]" custT="1"/>
      <dgm:spPr>
        <a:solidFill>
          <a:schemeClr val="tx2">
            <a:lumMod val="20000"/>
            <a:lumOff val="80000"/>
          </a:schemeClr>
        </a:solidFill>
        <a:ln>
          <a:solidFill>
            <a:schemeClr val="accent1">
              <a:lumMod val="60000"/>
              <a:lumOff val="40000"/>
            </a:schemeClr>
          </a:solidFill>
        </a:ln>
      </dgm:spPr>
      <dgm:t>
        <a:bodyPr/>
        <a:lstStyle/>
        <a:p>
          <a:r>
            <a:rPr lang="es-NI" sz="1200" kern="120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Más  de 100 mil mujeres campesinas capitalizadas en el programa Hambre Cero y más de 123 mil mujeres pequeñas empresarias capitalizadas en la ciudad con el Programa Usura Cero, además programas de desarrollo económico como el  Bono Productivo, Promoción de cooperativas agropecuarias, créditos e insumos agropecuarios.</a:t>
          </a:r>
          <a:endParaRPr lang="es-NI" sz="2200" kern="120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gm:t>
    </dgm:pt>
    <dgm:pt modelId="{D3C12C29-F81D-4957-A5C7-690402901C35}" type="parTrans" cxnId="{C837C175-E4FC-4D10-9259-B69AF4DA981D}">
      <dgm:prSet/>
      <dgm:spPr/>
      <dgm:t>
        <a:bodyPr/>
        <a:lstStyle/>
        <a:p>
          <a:endParaRPr lang="es-NI"/>
        </a:p>
      </dgm:t>
    </dgm:pt>
    <dgm:pt modelId="{A01CB985-B7A6-4F1D-A1D0-79149761768C}" type="sibTrans" cxnId="{C837C175-E4FC-4D10-9259-B69AF4DA981D}">
      <dgm:prSet/>
      <dgm:spPr/>
      <dgm:t>
        <a:bodyPr/>
        <a:lstStyle/>
        <a:p>
          <a:endParaRPr lang="es-NI"/>
        </a:p>
      </dgm:t>
    </dgm:pt>
    <dgm:pt modelId="{E1609DF6-326A-40F3-9DE8-910F9953EABC}">
      <dgm:prSet phldrT="[Texto]" custT="1"/>
      <dgm:spPr>
        <a:solidFill>
          <a:schemeClr val="accent1">
            <a:lumMod val="40000"/>
            <a:lumOff val="60000"/>
          </a:schemeClr>
        </a:solidFill>
        <a:ln>
          <a:solidFill>
            <a:schemeClr val="accent1">
              <a:lumMod val="60000"/>
              <a:lumOff val="40000"/>
            </a:schemeClr>
          </a:solidFill>
        </a:ln>
      </dgm:spPr>
      <dgm:t>
        <a:bodyPr/>
        <a:lstStyle/>
        <a:p>
          <a:r>
            <a:rPr lang="es-NI" sz="1200" kern="120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Son 1, 100,000 las personas, en su mayoría jóvenes y mujeres, que se movilizan anualmente en apoyo a los programas sociales, como las jornadas de vacunación, limpieza, alfabetización y post alfabetización, reforestación,  los programa Amor y Amor para los más chiquitos, Operación Milagro, construcción y mejoramiento de viviendas de familias pobres, centros educativos y centros deportivos, entre otros.</a:t>
          </a:r>
          <a:endParaRPr lang="es-NI" sz="1200" kern="120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gm:t>
    </dgm:pt>
    <dgm:pt modelId="{9DDE66F8-EFFD-4175-8F2C-64A05E33D989}" type="parTrans" cxnId="{0918EC1E-1022-45A8-954F-AED36E4B748E}">
      <dgm:prSet/>
      <dgm:spPr/>
      <dgm:t>
        <a:bodyPr/>
        <a:lstStyle/>
        <a:p>
          <a:endParaRPr lang="es-NI"/>
        </a:p>
      </dgm:t>
    </dgm:pt>
    <dgm:pt modelId="{D6CE562E-E326-42C2-B03C-961702E86983}" type="sibTrans" cxnId="{0918EC1E-1022-45A8-954F-AED36E4B748E}">
      <dgm:prSet/>
      <dgm:spPr/>
      <dgm:t>
        <a:bodyPr/>
        <a:lstStyle/>
        <a:p>
          <a:endParaRPr lang="es-NI"/>
        </a:p>
      </dgm:t>
    </dgm:pt>
    <dgm:pt modelId="{DC53944B-2F47-4030-A625-AE0A0E5F1C47}" type="pres">
      <dgm:prSet presAssocID="{06067823-8E92-4E46-BE11-8FAA21D32C2C}" presName="Name0" presStyleCnt="0">
        <dgm:presLayoutVars>
          <dgm:dir/>
          <dgm:resizeHandles val="exact"/>
        </dgm:presLayoutVars>
      </dgm:prSet>
      <dgm:spPr/>
    </dgm:pt>
    <dgm:pt modelId="{CA821439-B3B6-4C8A-9D74-7AFBB0BE05E5}" type="pres">
      <dgm:prSet presAssocID="{06067823-8E92-4E46-BE11-8FAA21D32C2C}" presName="bkgdShp" presStyleLbl="alignAccFollowNode1" presStyleIdx="0" presStyleCnt="1"/>
      <dgm:spPr/>
    </dgm:pt>
    <dgm:pt modelId="{D2EB5584-AA44-4904-B537-213BA20885C6}" type="pres">
      <dgm:prSet presAssocID="{06067823-8E92-4E46-BE11-8FAA21D32C2C}" presName="linComp" presStyleCnt="0"/>
      <dgm:spPr/>
    </dgm:pt>
    <dgm:pt modelId="{FC123893-9C3B-4286-B0C8-2FA61BDE4048}" type="pres">
      <dgm:prSet presAssocID="{9C8CAFE2-5C4C-428E-B558-99DC30F82194}" presName="compNode" presStyleCnt="0"/>
      <dgm:spPr/>
    </dgm:pt>
    <dgm:pt modelId="{F15CCDFA-8317-49F1-B17B-17276B6788F1}" type="pres">
      <dgm:prSet presAssocID="{9C8CAFE2-5C4C-428E-B558-99DC30F82194}" presName="node" presStyleLbl="node1" presStyleIdx="0" presStyleCnt="3">
        <dgm:presLayoutVars>
          <dgm:bulletEnabled val="1"/>
        </dgm:presLayoutVars>
      </dgm:prSet>
      <dgm:spPr/>
      <dgm:t>
        <a:bodyPr/>
        <a:lstStyle/>
        <a:p>
          <a:endParaRPr lang="es-NI"/>
        </a:p>
      </dgm:t>
    </dgm:pt>
    <dgm:pt modelId="{0E151F77-FF9F-46A8-800B-B6B70E380CB8}" type="pres">
      <dgm:prSet presAssocID="{9C8CAFE2-5C4C-428E-B558-99DC30F82194}" presName="invisiNode" presStyleLbl="node1" presStyleIdx="0" presStyleCnt="3"/>
      <dgm:spPr/>
    </dgm:pt>
    <dgm:pt modelId="{FC2C7221-115A-4DB3-96AF-8936F2097FF7}" type="pres">
      <dgm:prSet presAssocID="{9C8CAFE2-5C4C-428E-B558-99DC30F82194}" presName="imagNode" presStyleLbl="fgImgPlace1" presStyleIdx="0" presStyleCnt="3"/>
      <dgm:spPr>
        <a:blipFill rotWithShape="1">
          <a:blip xmlns:r="http://schemas.openxmlformats.org/officeDocument/2006/relationships" r:embed="rId1"/>
          <a:stretch>
            <a:fillRect/>
          </a:stretch>
        </a:blipFill>
      </dgm:spPr>
    </dgm:pt>
    <dgm:pt modelId="{08E55BC3-50C9-4567-805E-09C3F2B00C7F}" type="pres">
      <dgm:prSet presAssocID="{71999CCA-80B8-4E71-BAAC-73068667A75E}" presName="sibTrans" presStyleLbl="sibTrans2D1" presStyleIdx="0" presStyleCnt="0"/>
      <dgm:spPr/>
      <dgm:t>
        <a:bodyPr/>
        <a:lstStyle/>
        <a:p>
          <a:endParaRPr lang="es-NI"/>
        </a:p>
      </dgm:t>
    </dgm:pt>
    <dgm:pt modelId="{F3A5458C-7907-4FEE-BF0A-4AEF3D0C10C9}" type="pres">
      <dgm:prSet presAssocID="{7B1521CC-F405-4B5F-B0F4-4AAA99B724FE}" presName="compNode" presStyleCnt="0"/>
      <dgm:spPr/>
    </dgm:pt>
    <dgm:pt modelId="{BBBD2968-EC37-4561-A861-71E4BDFB44D1}" type="pres">
      <dgm:prSet presAssocID="{7B1521CC-F405-4B5F-B0F4-4AAA99B724FE}" presName="node" presStyleLbl="node1" presStyleIdx="1" presStyleCnt="3" custLinFactNeighborX="960">
        <dgm:presLayoutVars>
          <dgm:bulletEnabled val="1"/>
        </dgm:presLayoutVars>
      </dgm:prSet>
      <dgm:spPr/>
      <dgm:t>
        <a:bodyPr/>
        <a:lstStyle/>
        <a:p>
          <a:endParaRPr lang="es-NI"/>
        </a:p>
      </dgm:t>
    </dgm:pt>
    <dgm:pt modelId="{020EDC5F-3623-4BAC-BA7C-B01719F1B206}" type="pres">
      <dgm:prSet presAssocID="{7B1521CC-F405-4B5F-B0F4-4AAA99B724FE}" presName="invisiNode" presStyleLbl="node1" presStyleIdx="1" presStyleCnt="3"/>
      <dgm:spPr/>
    </dgm:pt>
    <dgm:pt modelId="{89B0B6EF-2B55-4053-A3B3-4B8CA08CF334}" type="pres">
      <dgm:prSet presAssocID="{7B1521CC-F405-4B5F-B0F4-4AAA99B724FE}" presName="imagNode" presStyleLbl="fgImgPlace1" presStyleIdx="1" presStyleCnt="3"/>
      <dgm:spPr>
        <a:blipFill rotWithShape="1">
          <a:blip xmlns:r="http://schemas.openxmlformats.org/officeDocument/2006/relationships" r:embed="rId2"/>
          <a:stretch>
            <a:fillRect/>
          </a:stretch>
        </a:blipFill>
      </dgm:spPr>
    </dgm:pt>
    <dgm:pt modelId="{A33AD123-0886-4661-BBFE-D4C661844A0C}" type="pres">
      <dgm:prSet presAssocID="{A01CB985-B7A6-4F1D-A1D0-79149761768C}" presName="sibTrans" presStyleLbl="sibTrans2D1" presStyleIdx="0" presStyleCnt="0"/>
      <dgm:spPr/>
      <dgm:t>
        <a:bodyPr/>
        <a:lstStyle/>
        <a:p>
          <a:endParaRPr lang="es-NI"/>
        </a:p>
      </dgm:t>
    </dgm:pt>
    <dgm:pt modelId="{1E4D45DD-A2A2-46EF-8223-A7D90F4003F4}" type="pres">
      <dgm:prSet presAssocID="{E1609DF6-326A-40F3-9DE8-910F9953EABC}" presName="compNode" presStyleCnt="0"/>
      <dgm:spPr/>
    </dgm:pt>
    <dgm:pt modelId="{77F3DD77-177D-428A-B42E-5C0E42B71E64}" type="pres">
      <dgm:prSet presAssocID="{E1609DF6-326A-40F3-9DE8-910F9953EABC}" presName="node" presStyleLbl="node1" presStyleIdx="2" presStyleCnt="3">
        <dgm:presLayoutVars>
          <dgm:bulletEnabled val="1"/>
        </dgm:presLayoutVars>
      </dgm:prSet>
      <dgm:spPr/>
      <dgm:t>
        <a:bodyPr/>
        <a:lstStyle/>
        <a:p>
          <a:endParaRPr lang="es-NI"/>
        </a:p>
      </dgm:t>
    </dgm:pt>
    <dgm:pt modelId="{2E08457A-085C-45E3-BB82-868FC0F717F9}" type="pres">
      <dgm:prSet presAssocID="{E1609DF6-326A-40F3-9DE8-910F9953EABC}" presName="invisiNode" presStyleLbl="node1" presStyleIdx="2" presStyleCnt="3"/>
      <dgm:spPr/>
    </dgm:pt>
    <dgm:pt modelId="{3FFA36CD-7112-4B1B-A0B3-E8391563A3E0}" type="pres">
      <dgm:prSet presAssocID="{E1609DF6-326A-40F3-9DE8-910F9953EABC}" presName="imagNode" presStyleLbl="fgImgPlace1" presStyleIdx="2" presStyleCnt="3"/>
      <dgm:spPr>
        <a:blipFill rotWithShape="1">
          <a:blip xmlns:r="http://schemas.openxmlformats.org/officeDocument/2006/relationships" r:embed="rId3"/>
          <a:stretch>
            <a:fillRect/>
          </a:stretch>
        </a:blipFill>
      </dgm:spPr>
    </dgm:pt>
  </dgm:ptLst>
  <dgm:cxnLst>
    <dgm:cxn modelId="{0918EC1E-1022-45A8-954F-AED36E4B748E}" srcId="{06067823-8E92-4E46-BE11-8FAA21D32C2C}" destId="{E1609DF6-326A-40F3-9DE8-910F9953EABC}" srcOrd="2" destOrd="0" parTransId="{9DDE66F8-EFFD-4175-8F2C-64A05E33D989}" sibTransId="{D6CE562E-E326-42C2-B03C-961702E86983}"/>
    <dgm:cxn modelId="{ABD8F3BA-53BD-41C3-8CCC-2646F28E4A74}" type="presOf" srcId="{71999CCA-80B8-4E71-BAAC-73068667A75E}" destId="{08E55BC3-50C9-4567-805E-09C3F2B00C7F}" srcOrd="0" destOrd="0" presId="urn:microsoft.com/office/officeart/2005/8/layout/pList2"/>
    <dgm:cxn modelId="{09EED6A4-C6C0-4F13-A31E-416FB9CDA665}" type="presOf" srcId="{E1609DF6-326A-40F3-9DE8-910F9953EABC}" destId="{77F3DD77-177D-428A-B42E-5C0E42B71E64}" srcOrd="0" destOrd="0" presId="urn:microsoft.com/office/officeart/2005/8/layout/pList2"/>
    <dgm:cxn modelId="{DF44635D-6F1A-46EA-84E7-B0CDC4DFD485}" type="presOf" srcId="{7B1521CC-F405-4B5F-B0F4-4AAA99B724FE}" destId="{BBBD2968-EC37-4561-A861-71E4BDFB44D1}" srcOrd="0" destOrd="0" presId="urn:microsoft.com/office/officeart/2005/8/layout/pList2"/>
    <dgm:cxn modelId="{6366324E-914E-44CD-99E3-4F77E1495F99}" type="presOf" srcId="{A01CB985-B7A6-4F1D-A1D0-79149761768C}" destId="{A33AD123-0886-4661-BBFE-D4C661844A0C}" srcOrd="0" destOrd="0" presId="urn:microsoft.com/office/officeart/2005/8/layout/pList2"/>
    <dgm:cxn modelId="{C837C175-E4FC-4D10-9259-B69AF4DA981D}" srcId="{06067823-8E92-4E46-BE11-8FAA21D32C2C}" destId="{7B1521CC-F405-4B5F-B0F4-4AAA99B724FE}" srcOrd="1" destOrd="0" parTransId="{D3C12C29-F81D-4957-A5C7-690402901C35}" sibTransId="{A01CB985-B7A6-4F1D-A1D0-79149761768C}"/>
    <dgm:cxn modelId="{F38FF5AC-74DB-4929-98E2-4647B696C230}" srcId="{06067823-8E92-4E46-BE11-8FAA21D32C2C}" destId="{9C8CAFE2-5C4C-428E-B558-99DC30F82194}" srcOrd="0" destOrd="0" parTransId="{65F30BA0-42FA-4F9D-8808-B2EF0728EE89}" sibTransId="{71999CCA-80B8-4E71-BAAC-73068667A75E}"/>
    <dgm:cxn modelId="{300DEE6D-0D63-4519-8263-EBE6537CCC14}" type="presOf" srcId="{06067823-8E92-4E46-BE11-8FAA21D32C2C}" destId="{DC53944B-2F47-4030-A625-AE0A0E5F1C47}" srcOrd="0" destOrd="0" presId="urn:microsoft.com/office/officeart/2005/8/layout/pList2"/>
    <dgm:cxn modelId="{1A5E1C3B-7522-4CC6-AE89-38B42D48F7EF}" type="presOf" srcId="{9C8CAFE2-5C4C-428E-B558-99DC30F82194}" destId="{F15CCDFA-8317-49F1-B17B-17276B6788F1}" srcOrd="0" destOrd="0" presId="urn:microsoft.com/office/officeart/2005/8/layout/pList2"/>
    <dgm:cxn modelId="{6C29BB83-B8B5-43F9-947E-B6E8B98DAD8A}" type="presParOf" srcId="{DC53944B-2F47-4030-A625-AE0A0E5F1C47}" destId="{CA821439-B3B6-4C8A-9D74-7AFBB0BE05E5}" srcOrd="0" destOrd="0" presId="urn:microsoft.com/office/officeart/2005/8/layout/pList2"/>
    <dgm:cxn modelId="{59ED9CC5-0E86-4FC1-8D2F-4352B309D2AB}" type="presParOf" srcId="{DC53944B-2F47-4030-A625-AE0A0E5F1C47}" destId="{D2EB5584-AA44-4904-B537-213BA20885C6}" srcOrd="1" destOrd="0" presId="urn:microsoft.com/office/officeart/2005/8/layout/pList2"/>
    <dgm:cxn modelId="{B9AE9A04-31D9-4C32-B6F5-6894A458F369}" type="presParOf" srcId="{D2EB5584-AA44-4904-B537-213BA20885C6}" destId="{FC123893-9C3B-4286-B0C8-2FA61BDE4048}" srcOrd="0" destOrd="0" presId="urn:microsoft.com/office/officeart/2005/8/layout/pList2"/>
    <dgm:cxn modelId="{62940137-8B1D-4256-9B75-85F17601BCAE}" type="presParOf" srcId="{FC123893-9C3B-4286-B0C8-2FA61BDE4048}" destId="{F15CCDFA-8317-49F1-B17B-17276B6788F1}" srcOrd="0" destOrd="0" presId="urn:microsoft.com/office/officeart/2005/8/layout/pList2"/>
    <dgm:cxn modelId="{7795E270-8DDE-4972-84BF-B2FC5505DF4F}" type="presParOf" srcId="{FC123893-9C3B-4286-B0C8-2FA61BDE4048}" destId="{0E151F77-FF9F-46A8-800B-B6B70E380CB8}" srcOrd="1" destOrd="0" presId="urn:microsoft.com/office/officeart/2005/8/layout/pList2"/>
    <dgm:cxn modelId="{E43C0796-15A9-4365-9892-5AECB5C8D0E8}" type="presParOf" srcId="{FC123893-9C3B-4286-B0C8-2FA61BDE4048}" destId="{FC2C7221-115A-4DB3-96AF-8936F2097FF7}" srcOrd="2" destOrd="0" presId="urn:microsoft.com/office/officeart/2005/8/layout/pList2"/>
    <dgm:cxn modelId="{576A96D3-98A7-4A09-828F-885354D95873}" type="presParOf" srcId="{D2EB5584-AA44-4904-B537-213BA20885C6}" destId="{08E55BC3-50C9-4567-805E-09C3F2B00C7F}" srcOrd="1" destOrd="0" presId="urn:microsoft.com/office/officeart/2005/8/layout/pList2"/>
    <dgm:cxn modelId="{80420015-CC18-4A13-8FE6-E848AB9BF81C}" type="presParOf" srcId="{D2EB5584-AA44-4904-B537-213BA20885C6}" destId="{F3A5458C-7907-4FEE-BF0A-4AEF3D0C10C9}" srcOrd="2" destOrd="0" presId="urn:microsoft.com/office/officeart/2005/8/layout/pList2"/>
    <dgm:cxn modelId="{783D148A-651B-4B29-9879-78646F57174C}" type="presParOf" srcId="{F3A5458C-7907-4FEE-BF0A-4AEF3D0C10C9}" destId="{BBBD2968-EC37-4561-A861-71E4BDFB44D1}" srcOrd="0" destOrd="0" presId="urn:microsoft.com/office/officeart/2005/8/layout/pList2"/>
    <dgm:cxn modelId="{2AC93FE9-340E-4DDE-8706-29134F7E060D}" type="presParOf" srcId="{F3A5458C-7907-4FEE-BF0A-4AEF3D0C10C9}" destId="{020EDC5F-3623-4BAC-BA7C-B01719F1B206}" srcOrd="1" destOrd="0" presId="urn:microsoft.com/office/officeart/2005/8/layout/pList2"/>
    <dgm:cxn modelId="{CFD02ADB-4626-49AB-809E-8EB671320F8C}" type="presParOf" srcId="{F3A5458C-7907-4FEE-BF0A-4AEF3D0C10C9}" destId="{89B0B6EF-2B55-4053-A3B3-4B8CA08CF334}" srcOrd="2" destOrd="0" presId="urn:microsoft.com/office/officeart/2005/8/layout/pList2"/>
    <dgm:cxn modelId="{FC0CA2E8-8D2E-495C-9A66-B90156D5A829}" type="presParOf" srcId="{D2EB5584-AA44-4904-B537-213BA20885C6}" destId="{A33AD123-0886-4661-BBFE-D4C661844A0C}" srcOrd="3" destOrd="0" presId="urn:microsoft.com/office/officeart/2005/8/layout/pList2"/>
    <dgm:cxn modelId="{E15018EB-65D4-4A7D-9E56-B89C94BB1A48}" type="presParOf" srcId="{D2EB5584-AA44-4904-B537-213BA20885C6}" destId="{1E4D45DD-A2A2-46EF-8223-A7D90F4003F4}" srcOrd="4" destOrd="0" presId="urn:microsoft.com/office/officeart/2005/8/layout/pList2"/>
    <dgm:cxn modelId="{A59B28D2-324E-4BA7-9047-73844A595694}" type="presParOf" srcId="{1E4D45DD-A2A2-46EF-8223-A7D90F4003F4}" destId="{77F3DD77-177D-428A-B42E-5C0E42B71E64}" srcOrd="0" destOrd="0" presId="urn:microsoft.com/office/officeart/2005/8/layout/pList2"/>
    <dgm:cxn modelId="{E61B05B1-8005-487E-8BF0-FD6912DE9B37}" type="presParOf" srcId="{1E4D45DD-A2A2-46EF-8223-A7D90F4003F4}" destId="{2E08457A-085C-45E3-BB82-868FC0F717F9}" srcOrd="1" destOrd="0" presId="urn:microsoft.com/office/officeart/2005/8/layout/pList2"/>
    <dgm:cxn modelId="{55A7C440-2EAD-4046-A7E4-E4DD29291F23}" type="presParOf" srcId="{1E4D45DD-A2A2-46EF-8223-A7D90F4003F4}" destId="{3FFA36CD-7112-4B1B-A0B3-E8391563A3E0}"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E627EF-92F0-4BE1-8875-0A23DB672DA8}" type="doc">
      <dgm:prSet loTypeId="urn:microsoft.com/office/officeart/2005/8/layout/vList3" loCatId="list" qsTypeId="urn:microsoft.com/office/officeart/2005/8/quickstyle/simple1" qsCatId="simple" csTypeId="urn:microsoft.com/office/officeart/2005/8/colors/accent1_2" csCatId="accent1" phldr="1"/>
      <dgm:spPr/>
    </dgm:pt>
    <dgm:pt modelId="{5F1B84F7-273A-4C28-AB66-3ECE8940434A}">
      <dgm:prSet custT="1"/>
      <dgm:spPr>
        <a:solidFill>
          <a:schemeClr val="accent2">
            <a:lumMod val="40000"/>
            <a:lumOff val="60000"/>
          </a:schemeClr>
        </a:solidFill>
        <a:ln>
          <a:solidFill>
            <a:schemeClr val="accent2">
              <a:lumMod val="20000"/>
              <a:lumOff val="80000"/>
            </a:schemeClr>
          </a:solidFill>
        </a:ln>
      </dgm:spPr>
      <dgm:t>
        <a:bodyPr/>
        <a:lstStyle/>
        <a:p>
          <a:pPr algn="just"/>
          <a:r>
            <a:rPr lang="es-NI" sz="1400" kern="120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Los  Jóvenes juegan un papel protagónico en la conducción de los proyectos, atención  a la Niñez, Pueblos indígenas y afro descendientes. Titulación de más de 300 mil propiedades a nombre de las mujeres, la demarcación y titulación de las Tierras Comunitarias en la Costa Caribe; el derecho al crédito para pequeños productores, artesanos y campesinos.</a:t>
          </a:r>
          <a:endParaRPr lang="es-NI" sz="1400" kern="120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gm:t>
    </dgm:pt>
    <dgm:pt modelId="{E72643FB-ADF6-441A-A53D-AECCD96B4478}" type="parTrans" cxnId="{725E1A6E-6E51-4D9E-9C3C-A535F8C292C9}">
      <dgm:prSet/>
      <dgm:spPr/>
      <dgm:t>
        <a:bodyPr/>
        <a:lstStyle/>
        <a:p>
          <a:endParaRPr lang="es-NI"/>
        </a:p>
      </dgm:t>
    </dgm:pt>
    <dgm:pt modelId="{9CDBAEAC-C2E1-4DED-A51A-7B223F9EF135}" type="sibTrans" cxnId="{725E1A6E-6E51-4D9E-9C3C-A535F8C292C9}">
      <dgm:prSet/>
      <dgm:spPr/>
      <dgm:t>
        <a:bodyPr/>
        <a:lstStyle/>
        <a:p>
          <a:endParaRPr lang="es-NI"/>
        </a:p>
      </dgm:t>
    </dgm:pt>
    <dgm:pt modelId="{3D5FEC03-D4E0-4446-BA9A-51FF0E207F48}">
      <dgm:prSet custT="1"/>
      <dgm:spPr>
        <a:solidFill>
          <a:schemeClr val="accent3">
            <a:lumMod val="40000"/>
            <a:lumOff val="60000"/>
          </a:schemeClr>
        </a:solidFill>
        <a:ln>
          <a:solidFill>
            <a:schemeClr val="accent3">
              <a:lumMod val="20000"/>
              <a:lumOff val="80000"/>
            </a:schemeClr>
          </a:solidFill>
        </a:ln>
      </dgm:spPr>
      <dgm:t>
        <a:bodyPr/>
        <a:lstStyle/>
        <a:p>
          <a:r>
            <a:rPr lang="es-NI" sz="1400" kern="120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Se restituyó  el  derecho humano y constitucional a la salud y educación gratuita y universal (Artos. 105 y 121 de la Constitución Política de la República, respectivamente).</a:t>
          </a:r>
          <a:endParaRPr lang="es-NI" sz="1400" kern="120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gm:t>
    </dgm:pt>
    <dgm:pt modelId="{E5488CE2-EF9E-4742-B156-C83315A8BC2A}" type="parTrans" cxnId="{6DC39A69-DC5B-4569-BF4E-B9A62909EC24}">
      <dgm:prSet/>
      <dgm:spPr/>
      <dgm:t>
        <a:bodyPr/>
        <a:lstStyle/>
        <a:p>
          <a:endParaRPr lang="es-NI"/>
        </a:p>
      </dgm:t>
    </dgm:pt>
    <dgm:pt modelId="{BAE50B95-02CA-4968-A3F4-04D9ED165FEC}" type="sibTrans" cxnId="{6DC39A69-DC5B-4569-BF4E-B9A62909EC24}">
      <dgm:prSet/>
      <dgm:spPr/>
      <dgm:t>
        <a:bodyPr/>
        <a:lstStyle/>
        <a:p>
          <a:endParaRPr lang="es-NI"/>
        </a:p>
      </dgm:t>
    </dgm:pt>
    <dgm:pt modelId="{BB75DEDB-DCD0-41B1-B88E-5798D188FCE1}">
      <dgm:prSet custT="1"/>
      <dgm:spPr>
        <a:solidFill>
          <a:schemeClr val="accent4">
            <a:lumMod val="40000"/>
            <a:lumOff val="60000"/>
          </a:schemeClr>
        </a:solidFill>
      </dgm:spPr>
      <dgm:t>
        <a:bodyPr/>
        <a:lstStyle/>
        <a:p>
          <a:pPr algn="just"/>
          <a:r>
            <a:rPr lang="es-NI" sz="1200" kern="120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La gratuidad de la atención médica a todos sus ciudadanos, en hospitales y centros de salud, incluyendo los exámenes de laboratorios con equipos de alta tecnología, se han reparado y reacondicionado decenas de hospitales y centros de salud en todo el país y se construyeron otros, principalmente en zonas del interior donde prácticamente nunca antes se brindó atención médica a la población.</a:t>
          </a:r>
          <a:endParaRPr lang="es-NI" sz="1200" kern="120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gm:t>
    </dgm:pt>
    <dgm:pt modelId="{1B98C710-2C30-4B32-9ABF-FB232CBF7CDA}" type="parTrans" cxnId="{DFD8D940-3922-435C-A316-AFFD8F10F4EC}">
      <dgm:prSet/>
      <dgm:spPr/>
      <dgm:t>
        <a:bodyPr/>
        <a:lstStyle/>
        <a:p>
          <a:endParaRPr lang="es-NI"/>
        </a:p>
      </dgm:t>
    </dgm:pt>
    <dgm:pt modelId="{0BCC702E-3C28-4F38-B995-2F45D26480F3}" type="sibTrans" cxnId="{DFD8D940-3922-435C-A316-AFFD8F10F4EC}">
      <dgm:prSet/>
      <dgm:spPr/>
      <dgm:t>
        <a:bodyPr/>
        <a:lstStyle/>
        <a:p>
          <a:endParaRPr lang="es-NI"/>
        </a:p>
      </dgm:t>
    </dgm:pt>
    <dgm:pt modelId="{2B658856-4FC4-43BC-8206-1F668A56F9FF}" type="pres">
      <dgm:prSet presAssocID="{4DE627EF-92F0-4BE1-8875-0A23DB672DA8}" presName="linearFlow" presStyleCnt="0">
        <dgm:presLayoutVars>
          <dgm:dir/>
          <dgm:resizeHandles val="exact"/>
        </dgm:presLayoutVars>
      </dgm:prSet>
      <dgm:spPr/>
    </dgm:pt>
    <dgm:pt modelId="{9732A76B-2CDA-41BF-B6C4-9C01CAEAAB54}" type="pres">
      <dgm:prSet presAssocID="{5F1B84F7-273A-4C28-AB66-3ECE8940434A}" presName="composite" presStyleCnt="0"/>
      <dgm:spPr/>
    </dgm:pt>
    <dgm:pt modelId="{C1EB7C2C-4BA3-4D9F-BF71-DB3A3B564189}" type="pres">
      <dgm:prSet presAssocID="{5F1B84F7-273A-4C28-AB66-3ECE8940434A}" presName="imgShp" presStyleLbl="fgImgPlace1" presStyleIdx="0" presStyleCnt="3"/>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pt>
    <dgm:pt modelId="{4C266551-A8A7-4D9C-964F-67710572FB55}" type="pres">
      <dgm:prSet presAssocID="{5F1B84F7-273A-4C28-AB66-3ECE8940434A}" presName="txShp" presStyleLbl="node1" presStyleIdx="0" presStyleCnt="3">
        <dgm:presLayoutVars>
          <dgm:bulletEnabled val="1"/>
        </dgm:presLayoutVars>
      </dgm:prSet>
      <dgm:spPr/>
      <dgm:t>
        <a:bodyPr/>
        <a:lstStyle/>
        <a:p>
          <a:endParaRPr lang="es-NI"/>
        </a:p>
      </dgm:t>
    </dgm:pt>
    <dgm:pt modelId="{39D9C4CE-8775-4DE3-A242-53E6BEE797CC}" type="pres">
      <dgm:prSet presAssocID="{9CDBAEAC-C2E1-4DED-A51A-7B223F9EF135}" presName="spacing" presStyleCnt="0"/>
      <dgm:spPr/>
    </dgm:pt>
    <dgm:pt modelId="{B1F8B45B-4322-4562-A00A-2F5A9B677394}" type="pres">
      <dgm:prSet presAssocID="{3D5FEC03-D4E0-4446-BA9A-51FF0E207F48}" presName="composite" presStyleCnt="0"/>
      <dgm:spPr/>
    </dgm:pt>
    <dgm:pt modelId="{5F97A821-9712-4CA1-813A-96314883C55E}" type="pres">
      <dgm:prSet presAssocID="{3D5FEC03-D4E0-4446-BA9A-51FF0E207F48}" presName="imgShp" presStyleLbl="fgImgPlace1" presStyleIdx="1" presStyleCnt="3"/>
      <dgm:spPr>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pt>
    <dgm:pt modelId="{9C5BE59C-A810-4D9D-9042-40DEFEAF2A8F}" type="pres">
      <dgm:prSet presAssocID="{3D5FEC03-D4E0-4446-BA9A-51FF0E207F48}" presName="txShp" presStyleLbl="node1" presStyleIdx="1" presStyleCnt="3">
        <dgm:presLayoutVars>
          <dgm:bulletEnabled val="1"/>
        </dgm:presLayoutVars>
      </dgm:prSet>
      <dgm:spPr/>
      <dgm:t>
        <a:bodyPr/>
        <a:lstStyle/>
        <a:p>
          <a:endParaRPr lang="es-NI"/>
        </a:p>
      </dgm:t>
    </dgm:pt>
    <dgm:pt modelId="{A9121778-621A-489E-9CB9-255C75A6054E}" type="pres">
      <dgm:prSet presAssocID="{BAE50B95-02CA-4968-A3F4-04D9ED165FEC}" presName="spacing" presStyleCnt="0"/>
      <dgm:spPr/>
    </dgm:pt>
    <dgm:pt modelId="{63BDF609-2575-4264-9EBE-1FAA71849C60}" type="pres">
      <dgm:prSet presAssocID="{BB75DEDB-DCD0-41B1-B88E-5798D188FCE1}" presName="composite" presStyleCnt="0"/>
      <dgm:spPr/>
    </dgm:pt>
    <dgm:pt modelId="{4C729788-0C14-4193-8EE8-0E547519DB98}" type="pres">
      <dgm:prSet presAssocID="{BB75DEDB-DCD0-41B1-B88E-5798D188FCE1}" presName="imgShp" presStyleLbl="fgImgPlace1" presStyleIdx="2" presStyleCnt="3"/>
      <dgm:spPr>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dgm:spPr>
    </dgm:pt>
    <dgm:pt modelId="{C32883E3-6D19-4F17-8BA1-29C1D52DBBA0}" type="pres">
      <dgm:prSet presAssocID="{BB75DEDB-DCD0-41B1-B88E-5798D188FCE1}" presName="txShp" presStyleLbl="node1" presStyleIdx="2" presStyleCnt="3">
        <dgm:presLayoutVars>
          <dgm:bulletEnabled val="1"/>
        </dgm:presLayoutVars>
      </dgm:prSet>
      <dgm:spPr/>
      <dgm:t>
        <a:bodyPr/>
        <a:lstStyle/>
        <a:p>
          <a:endParaRPr lang="es-NI"/>
        </a:p>
      </dgm:t>
    </dgm:pt>
  </dgm:ptLst>
  <dgm:cxnLst>
    <dgm:cxn modelId="{083ADA04-F6C0-4E23-B4BE-E9848C65F32E}" type="presOf" srcId="{BB75DEDB-DCD0-41B1-B88E-5798D188FCE1}" destId="{C32883E3-6D19-4F17-8BA1-29C1D52DBBA0}" srcOrd="0" destOrd="0" presId="urn:microsoft.com/office/officeart/2005/8/layout/vList3"/>
    <dgm:cxn modelId="{D33FEF68-D29E-4F99-B28B-EBD4238DE46F}" type="presOf" srcId="{5F1B84F7-273A-4C28-AB66-3ECE8940434A}" destId="{4C266551-A8A7-4D9C-964F-67710572FB55}" srcOrd="0" destOrd="0" presId="urn:microsoft.com/office/officeart/2005/8/layout/vList3"/>
    <dgm:cxn modelId="{D7BC04A1-CE3E-4575-B8B7-4245EC3085B0}" type="presOf" srcId="{4DE627EF-92F0-4BE1-8875-0A23DB672DA8}" destId="{2B658856-4FC4-43BC-8206-1F668A56F9FF}" srcOrd="0" destOrd="0" presId="urn:microsoft.com/office/officeart/2005/8/layout/vList3"/>
    <dgm:cxn modelId="{01BAE672-4C13-443D-AE0B-AF81E2F9B439}" type="presOf" srcId="{3D5FEC03-D4E0-4446-BA9A-51FF0E207F48}" destId="{9C5BE59C-A810-4D9D-9042-40DEFEAF2A8F}" srcOrd="0" destOrd="0" presId="urn:microsoft.com/office/officeart/2005/8/layout/vList3"/>
    <dgm:cxn modelId="{6DC39A69-DC5B-4569-BF4E-B9A62909EC24}" srcId="{4DE627EF-92F0-4BE1-8875-0A23DB672DA8}" destId="{3D5FEC03-D4E0-4446-BA9A-51FF0E207F48}" srcOrd="1" destOrd="0" parTransId="{E5488CE2-EF9E-4742-B156-C83315A8BC2A}" sibTransId="{BAE50B95-02CA-4968-A3F4-04D9ED165FEC}"/>
    <dgm:cxn modelId="{DFD8D940-3922-435C-A316-AFFD8F10F4EC}" srcId="{4DE627EF-92F0-4BE1-8875-0A23DB672DA8}" destId="{BB75DEDB-DCD0-41B1-B88E-5798D188FCE1}" srcOrd="2" destOrd="0" parTransId="{1B98C710-2C30-4B32-9ABF-FB232CBF7CDA}" sibTransId="{0BCC702E-3C28-4F38-B995-2F45D26480F3}"/>
    <dgm:cxn modelId="{725E1A6E-6E51-4D9E-9C3C-A535F8C292C9}" srcId="{4DE627EF-92F0-4BE1-8875-0A23DB672DA8}" destId="{5F1B84F7-273A-4C28-AB66-3ECE8940434A}" srcOrd="0" destOrd="0" parTransId="{E72643FB-ADF6-441A-A53D-AECCD96B4478}" sibTransId="{9CDBAEAC-C2E1-4DED-A51A-7B223F9EF135}"/>
    <dgm:cxn modelId="{33E32B3F-9265-4F98-91B2-936CCA11664A}" type="presParOf" srcId="{2B658856-4FC4-43BC-8206-1F668A56F9FF}" destId="{9732A76B-2CDA-41BF-B6C4-9C01CAEAAB54}" srcOrd="0" destOrd="0" presId="urn:microsoft.com/office/officeart/2005/8/layout/vList3"/>
    <dgm:cxn modelId="{A76266D8-83C6-43EA-8D85-A0C630F80C80}" type="presParOf" srcId="{9732A76B-2CDA-41BF-B6C4-9C01CAEAAB54}" destId="{C1EB7C2C-4BA3-4D9F-BF71-DB3A3B564189}" srcOrd="0" destOrd="0" presId="urn:microsoft.com/office/officeart/2005/8/layout/vList3"/>
    <dgm:cxn modelId="{E9C573EF-4DD9-43A6-A1BD-1570F4535B4F}" type="presParOf" srcId="{9732A76B-2CDA-41BF-B6C4-9C01CAEAAB54}" destId="{4C266551-A8A7-4D9C-964F-67710572FB55}" srcOrd="1" destOrd="0" presId="urn:microsoft.com/office/officeart/2005/8/layout/vList3"/>
    <dgm:cxn modelId="{1B9A120A-E5BD-450B-8130-11D64EC45681}" type="presParOf" srcId="{2B658856-4FC4-43BC-8206-1F668A56F9FF}" destId="{39D9C4CE-8775-4DE3-A242-53E6BEE797CC}" srcOrd="1" destOrd="0" presId="urn:microsoft.com/office/officeart/2005/8/layout/vList3"/>
    <dgm:cxn modelId="{9BA9123B-CF91-4B86-B34C-EF79207546D6}" type="presParOf" srcId="{2B658856-4FC4-43BC-8206-1F668A56F9FF}" destId="{B1F8B45B-4322-4562-A00A-2F5A9B677394}" srcOrd="2" destOrd="0" presId="urn:microsoft.com/office/officeart/2005/8/layout/vList3"/>
    <dgm:cxn modelId="{86FA2B76-F0F2-416A-98C9-D8FC3C15F68A}" type="presParOf" srcId="{B1F8B45B-4322-4562-A00A-2F5A9B677394}" destId="{5F97A821-9712-4CA1-813A-96314883C55E}" srcOrd="0" destOrd="0" presId="urn:microsoft.com/office/officeart/2005/8/layout/vList3"/>
    <dgm:cxn modelId="{0617953D-AFB1-4988-98F9-AAE6DB91DDEA}" type="presParOf" srcId="{B1F8B45B-4322-4562-A00A-2F5A9B677394}" destId="{9C5BE59C-A810-4D9D-9042-40DEFEAF2A8F}" srcOrd="1" destOrd="0" presId="urn:microsoft.com/office/officeart/2005/8/layout/vList3"/>
    <dgm:cxn modelId="{155419FD-3DE6-4250-AA4B-E07498E6D7F8}" type="presParOf" srcId="{2B658856-4FC4-43BC-8206-1F668A56F9FF}" destId="{A9121778-621A-489E-9CB9-255C75A6054E}" srcOrd="3" destOrd="0" presId="urn:microsoft.com/office/officeart/2005/8/layout/vList3"/>
    <dgm:cxn modelId="{6ADA6725-B0FE-4A4A-8BDA-082B13322369}" type="presParOf" srcId="{2B658856-4FC4-43BC-8206-1F668A56F9FF}" destId="{63BDF609-2575-4264-9EBE-1FAA71849C60}" srcOrd="4" destOrd="0" presId="urn:microsoft.com/office/officeart/2005/8/layout/vList3"/>
    <dgm:cxn modelId="{E374335D-487C-41F2-96F7-39C33012D9B2}" type="presParOf" srcId="{63BDF609-2575-4264-9EBE-1FAA71849C60}" destId="{4C729788-0C14-4193-8EE8-0E547519DB98}" srcOrd="0" destOrd="0" presId="urn:microsoft.com/office/officeart/2005/8/layout/vList3"/>
    <dgm:cxn modelId="{B37B79AE-E13E-4F63-A5AE-505F2E4A2195}" type="presParOf" srcId="{63BDF609-2575-4264-9EBE-1FAA71849C60}" destId="{C32883E3-6D19-4F17-8BA1-29C1D52DBBA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A5BD48-4A73-4BB1-A633-E4B0933F71F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NI"/>
        </a:p>
      </dgm:t>
    </dgm:pt>
    <dgm:pt modelId="{1C966877-FFD6-464E-A061-9060694F6910}">
      <dgm:prSet phldrT="[Texto]" custT="1"/>
      <dgm:spPr>
        <a:solidFill>
          <a:srgbClr val="E082FA"/>
        </a:solidFill>
      </dgm:spPr>
      <dgm:t>
        <a:bodyPr/>
        <a:lstStyle/>
        <a:p>
          <a:pPr algn="just"/>
          <a:r>
            <a:rPr lang="es-NI" sz="1400" kern="120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La merienda escolar en Nicaragua es un programa que pretende restituir uno de los derechos de los niños y niñas de nuestro país, beneficia a todos los centros escolares ubicados en los 153 municipios del territorio nicaragüense.</a:t>
          </a:r>
          <a:endParaRPr lang="es-NI" sz="1400" kern="120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gm:t>
    </dgm:pt>
    <dgm:pt modelId="{5C2A4338-2996-47DB-B2F3-E38387C7BCC7}" type="parTrans" cxnId="{A5E8E697-80E4-48EE-9510-EBC2DCC2C639}">
      <dgm:prSet/>
      <dgm:spPr/>
      <dgm:t>
        <a:bodyPr/>
        <a:lstStyle/>
        <a:p>
          <a:endParaRPr lang="es-NI"/>
        </a:p>
      </dgm:t>
    </dgm:pt>
    <dgm:pt modelId="{2878C278-1830-4D58-A7F6-AB13E0C5F4E6}" type="sibTrans" cxnId="{A5E8E697-80E4-48EE-9510-EBC2DCC2C639}">
      <dgm:prSet/>
      <dgm:spPr/>
      <dgm:t>
        <a:bodyPr/>
        <a:lstStyle/>
        <a:p>
          <a:endParaRPr lang="es-NI"/>
        </a:p>
      </dgm:t>
    </dgm:pt>
    <dgm:pt modelId="{F8EF5F55-C990-46FA-BC58-133433CFBEFE}">
      <dgm:prSet custT="1"/>
      <dgm:spPr>
        <a:solidFill>
          <a:srgbClr val="6DC8DD"/>
        </a:solidFill>
      </dgm:spPr>
      <dgm:t>
        <a:bodyPr/>
        <a:lstStyle/>
        <a:p>
          <a:pPr algn="just"/>
          <a:r>
            <a:rPr lang="es-NI" sz="1400" kern="120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La ampliación de las instalaciones para atender en mejor forma a la mujer nicaragüense que está embarazada o a punto de dar a luz, mediante la construcción y reconstrucción de casas materno infantiles en todo el territorio nacional</a:t>
          </a:r>
          <a:endParaRPr lang="es-NI" sz="1400" kern="120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gm:t>
    </dgm:pt>
    <dgm:pt modelId="{3DDC5030-6A5A-4E8A-AB0E-BC54F9FFBFBC}" type="parTrans" cxnId="{2F546FBB-EC07-491E-B9E7-73E2BBDB77FE}">
      <dgm:prSet/>
      <dgm:spPr/>
      <dgm:t>
        <a:bodyPr/>
        <a:lstStyle/>
        <a:p>
          <a:endParaRPr lang="es-NI"/>
        </a:p>
      </dgm:t>
    </dgm:pt>
    <dgm:pt modelId="{96D44D1C-B982-4212-8F65-76B52BCC80E7}" type="sibTrans" cxnId="{2F546FBB-EC07-491E-B9E7-73E2BBDB77FE}">
      <dgm:prSet/>
      <dgm:spPr/>
      <dgm:t>
        <a:bodyPr/>
        <a:lstStyle/>
        <a:p>
          <a:endParaRPr lang="es-NI"/>
        </a:p>
      </dgm:t>
    </dgm:pt>
    <dgm:pt modelId="{D7C3698E-7DDE-406E-83D9-F425B77E934D}">
      <dgm:prSet custT="1"/>
      <dgm:spPr>
        <a:solidFill>
          <a:schemeClr val="accent6">
            <a:lumMod val="20000"/>
            <a:lumOff val="80000"/>
          </a:schemeClr>
        </a:solidFill>
      </dgm:spPr>
      <dgm:t>
        <a:bodyPr/>
        <a:lstStyle/>
        <a:p>
          <a:pPr algn="just"/>
          <a:r>
            <a:rPr lang="es-NI" sz="1200" kern="120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Pensar en el desarrollo de Nicaragua implica, necesariamente, prever la Educación de Jóvenes y Adultos desde una mirada renovada y con el compromiso que exige el nuevo siglo, la lucha contra la pobreza y los desafíos de la globalización, por eso el Gobierno nicaragüense impulsa programas gratuitos de educación de jóvenes, adultos, educación integral, técnica, tecnológica, de idiomas y educación superior. </a:t>
          </a:r>
          <a:endParaRPr lang="es-NI" sz="1200" kern="120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gm:t>
    </dgm:pt>
    <dgm:pt modelId="{C2FBB034-C357-41D0-987E-17716249B450}" type="parTrans" cxnId="{F802ACE2-32D0-424F-9C37-142476B103D8}">
      <dgm:prSet/>
      <dgm:spPr/>
      <dgm:t>
        <a:bodyPr/>
        <a:lstStyle/>
        <a:p>
          <a:endParaRPr lang="es-NI"/>
        </a:p>
      </dgm:t>
    </dgm:pt>
    <dgm:pt modelId="{E57C6E49-95FB-478F-B585-204D603AC746}" type="sibTrans" cxnId="{F802ACE2-32D0-424F-9C37-142476B103D8}">
      <dgm:prSet/>
      <dgm:spPr/>
      <dgm:t>
        <a:bodyPr/>
        <a:lstStyle/>
        <a:p>
          <a:endParaRPr lang="es-NI"/>
        </a:p>
      </dgm:t>
    </dgm:pt>
    <dgm:pt modelId="{A7F968CE-0DE7-40F3-96AF-8823B11F7A6B}" type="pres">
      <dgm:prSet presAssocID="{B5A5BD48-4A73-4BB1-A633-E4B0933F71FC}" presName="Name0" presStyleCnt="0">
        <dgm:presLayoutVars>
          <dgm:chMax val="7"/>
          <dgm:chPref val="7"/>
          <dgm:dir/>
        </dgm:presLayoutVars>
      </dgm:prSet>
      <dgm:spPr/>
      <dgm:t>
        <a:bodyPr/>
        <a:lstStyle/>
        <a:p>
          <a:endParaRPr lang="es-NI"/>
        </a:p>
      </dgm:t>
    </dgm:pt>
    <dgm:pt modelId="{40547892-E966-4F23-A6B5-62FB8BEDCF7C}" type="pres">
      <dgm:prSet presAssocID="{B5A5BD48-4A73-4BB1-A633-E4B0933F71FC}" presName="Name1" presStyleCnt="0"/>
      <dgm:spPr/>
    </dgm:pt>
    <dgm:pt modelId="{EE35B043-5DC0-4631-8D86-9A5CBDB3A00F}" type="pres">
      <dgm:prSet presAssocID="{B5A5BD48-4A73-4BB1-A633-E4B0933F71FC}" presName="cycle" presStyleCnt="0"/>
      <dgm:spPr/>
    </dgm:pt>
    <dgm:pt modelId="{5687B430-C52C-48E0-B281-21CBEEFD9934}" type="pres">
      <dgm:prSet presAssocID="{B5A5BD48-4A73-4BB1-A633-E4B0933F71FC}" presName="srcNode" presStyleLbl="node1" presStyleIdx="0" presStyleCnt="3"/>
      <dgm:spPr/>
    </dgm:pt>
    <dgm:pt modelId="{237732C2-36BA-46A8-8E05-4562EB2D449B}" type="pres">
      <dgm:prSet presAssocID="{B5A5BD48-4A73-4BB1-A633-E4B0933F71FC}" presName="conn" presStyleLbl="parChTrans1D2" presStyleIdx="0" presStyleCnt="1"/>
      <dgm:spPr/>
      <dgm:t>
        <a:bodyPr/>
        <a:lstStyle/>
        <a:p>
          <a:endParaRPr lang="es-NI"/>
        </a:p>
      </dgm:t>
    </dgm:pt>
    <dgm:pt modelId="{2BB26133-EDDA-4388-8A02-A0D6FAE498EB}" type="pres">
      <dgm:prSet presAssocID="{B5A5BD48-4A73-4BB1-A633-E4B0933F71FC}" presName="extraNode" presStyleLbl="node1" presStyleIdx="0" presStyleCnt="3"/>
      <dgm:spPr/>
    </dgm:pt>
    <dgm:pt modelId="{605D5E35-D293-4C4A-B4BB-39E4BC54DF77}" type="pres">
      <dgm:prSet presAssocID="{B5A5BD48-4A73-4BB1-A633-E4B0933F71FC}" presName="dstNode" presStyleLbl="node1" presStyleIdx="0" presStyleCnt="3"/>
      <dgm:spPr/>
    </dgm:pt>
    <dgm:pt modelId="{450A7575-BC9D-4FA1-BA5E-63AA619A01D8}" type="pres">
      <dgm:prSet presAssocID="{F8EF5F55-C990-46FA-BC58-133433CFBEFE}" presName="text_1" presStyleLbl="node1" presStyleIdx="0" presStyleCnt="3">
        <dgm:presLayoutVars>
          <dgm:bulletEnabled val="1"/>
        </dgm:presLayoutVars>
      </dgm:prSet>
      <dgm:spPr/>
      <dgm:t>
        <a:bodyPr/>
        <a:lstStyle/>
        <a:p>
          <a:endParaRPr lang="es-NI"/>
        </a:p>
      </dgm:t>
    </dgm:pt>
    <dgm:pt modelId="{3D6489F1-0D54-4A54-A233-55F4B792C3F8}" type="pres">
      <dgm:prSet presAssocID="{F8EF5F55-C990-46FA-BC58-133433CFBEFE}" presName="accent_1" presStyleCnt="0"/>
      <dgm:spPr/>
    </dgm:pt>
    <dgm:pt modelId="{1CEE706C-9E8D-49C3-9495-730E17538069}" type="pres">
      <dgm:prSet presAssocID="{F8EF5F55-C990-46FA-BC58-133433CFBEFE}" presName="accentRepeatNode" presStyleLbl="solidFgAcc1" presStyleIdx="0" presStyleCnt="3"/>
      <dgm:spPr>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t>
        <a:bodyPr/>
        <a:lstStyle/>
        <a:p>
          <a:endParaRPr lang="es-MX"/>
        </a:p>
      </dgm:t>
    </dgm:pt>
    <dgm:pt modelId="{5CCCC4D0-387C-41C5-95A9-DF377488D4DF}" type="pres">
      <dgm:prSet presAssocID="{D7C3698E-7DDE-406E-83D9-F425B77E934D}" presName="text_2" presStyleLbl="node1" presStyleIdx="1" presStyleCnt="3">
        <dgm:presLayoutVars>
          <dgm:bulletEnabled val="1"/>
        </dgm:presLayoutVars>
      </dgm:prSet>
      <dgm:spPr/>
      <dgm:t>
        <a:bodyPr/>
        <a:lstStyle/>
        <a:p>
          <a:endParaRPr lang="es-NI"/>
        </a:p>
      </dgm:t>
    </dgm:pt>
    <dgm:pt modelId="{20EBC056-6F34-4674-BE96-F8608DA3C9E1}" type="pres">
      <dgm:prSet presAssocID="{D7C3698E-7DDE-406E-83D9-F425B77E934D}" presName="accent_2" presStyleCnt="0"/>
      <dgm:spPr/>
    </dgm:pt>
    <dgm:pt modelId="{1D1BAED2-F540-43C0-B506-DD017A799DCE}" type="pres">
      <dgm:prSet presAssocID="{D7C3698E-7DDE-406E-83D9-F425B77E934D}" presName="accentRepeatNode" presStyleLbl="solidFgAcc1" presStyleIdx="1" presStyleCnt="3"/>
      <dgm:spPr>
        <a:blipFill rotWithShape="0">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t>
        <a:bodyPr/>
        <a:lstStyle/>
        <a:p>
          <a:endParaRPr lang="es-MX"/>
        </a:p>
      </dgm:t>
    </dgm:pt>
    <dgm:pt modelId="{74457810-C845-41AD-84A2-E0E3ED9107BD}" type="pres">
      <dgm:prSet presAssocID="{1C966877-FFD6-464E-A061-9060694F6910}" presName="text_3" presStyleLbl="node1" presStyleIdx="2" presStyleCnt="3">
        <dgm:presLayoutVars>
          <dgm:bulletEnabled val="1"/>
        </dgm:presLayoutVars>
      </dgm:prSet>
      <dgm:spPr/>
      <dgm:t>
        <a:bodyPr/>
        <a:lstStyle/>
        <a:p>
          <a:endParaRPr lang="es-NI"/>
        </a:p>
      </dgm:t>
    </dgm:pt>
    <dgm:pt modelId="{5938FED4-0530-4AB0-9F03-16E171D47C8D}" type="pres">
      <dgm:prSet presAssocID="{1C966877-FFD6-464E-A061-9060694F6910}" presName="accent_3" presStyleCnt="0"/>
      <dgm:spPr/>
    </dgm:pt>
    <dgm:pt modelId="{B891DAF9-93D4-4001-BD86-ED7953395022}" type="pres">
      <dgm:prSet presAssocID="{1C966877-FFD6-464E-A061-9060694F6910}" presName="accentRepeatNode" presStyleLbl="solidFgAcc1" presStyleIdx="2" presStyleCnt="3"/>
      <dgm:spPr>
        <a:blipFill rotWithShape="0">
          <a:blip xmlns:r="http://schemas.openxmlformats.org/officeDocument/2006/relationships" r:embed="rId3" cstate="email">
            <a:extLst>
              <a:ext uri="{28A0092B-C50C-407E-A947-70E740481C1C}">
                <a14:useLocalDpi xmlns:a14="http://schemas.microsoft.com/office/drawing/2010/main"/>
              </a:ext>
            </a:extLst>
          </a:blip>
          <a:stretch>
            <a:fillRect/>
          </a:stretch>
        </a:blipFill>
      </dgm:spPr>
      <dgm:t>
        <a:bodyPr/>
        <a:lstStyle/>
        <a:p>
          <a:endParaRPr lang="es-MX"/>
        </a:p>
      </dgm:t>
    </dgm:pt>
  </dgm:ptLst>
  <dgm:cxnLst>
    <dgm:cxn modelId="{2F546FBB-EC07-491E-B9E7-73E2BBDB77FE}" srcId="{B5A5BD48-4A73-4BB1-A633-E4B0933F71FC}" destId="{F8EF5F55-C990-46FA-BC58-133433CFBEFE}" srcOrd="0" destOrd="0" parTransId="{3DDC5030-6A5A-4E8A-AB0E-BC54F9FFBFBC}" sibTransId="{96D44D1C-B982-4212-8F65-76B52BCC80E7}"/>
    <dgm:cxn modelId="{F802ACE2-32D0-424F-9C37-142476B103D8}" srcId="{B5A5BD48-4A73-4BB1-A633-E4B0933F71FC}" destId="{D7C3698E-7DDE-406E-83D9-F425B77E934D}" srcOrd="1" destOrd="0" parTransId="{C2FBB034-C357-41D0-987E-17716249B450}" sibTransId="{E57C6E49-95FB-478F-B585-204D603AC746}"/>
    <dgm:cxn modelId="{12CC9E35-6BE4-493B-A0BF-0788CBBDDBE8}" type="presOf" srcId="{96D44D1C-B982-4212-8F65-76B52BCC80E7}" destId="{237732C2-36BA-46A8-8E05-4562EB2D449B}" srcOrd="0" destOrd="0" presId="urn:microsoft.com/office/officeart/2008/layout/VerticalCurvedList"/>
    <dgm:cxn modelId="{3EB5D0FF-3FD0-42AD-BD04-E1893C0E3D7A}" type="presOf" srcId="{1C966877-FFD6-464E-A061-9060694F6910}" destId="{74457810-C845-41AD-84A2-E0E3ED9107BD}" srcOrd="0" destOrd="0" presId="urn:microsoft.com/office/officeart/2008/layout/VerticalCurvedList"/>
    <dgm:cxn modelId="{A5E8E697-80E4-48EE-9510-EBC2DCC2C639}" srcId="{B5A5BD48-4A73-4BB1-A633-E4B0933F71FC}" destId="{1C966877-FFD6-464E-A061-9060694F6910}" srcOrd="2" destOrd="0" parTransId="{5C2A4338-2996-47DB-B2F3-E38387C7BCC7}" sibTransId="{2878C278-1830-4D58-A7F6-AB13E0C5F4E6}"/>
    <dgm:cxn modelId="{03617A29-BCA7-4F25-87C7-3023E992CD01}" type="presOf" srcId="{B5A5BD48-4A73-4BB1-A633-E4B0933F71FC}" destId="{A7F968CE-0DE7-40F3-96AF-8823B11F7A6B}" srcOrd="0" destOrd="0" presId="urn:microsoft.com/office/officeart/2008/layout/VerticalCurvedList"/>
    <dgm:cxn modelId="{5E9B1802-7803-4375-B89C-736C15674848}" type="presOf" srcId="{F8EF5F55-C990-46FA-BC58-133433CFBEFE}" destId="{450A7575-BC9D-4FA1-BA5E-63AA619A01D8}" srcOrd="0" destOrd="0" presId="urn:microsoft.com/office/officeart/2008/layout/VerticalCurvedList"/>
    <dgm:cxn modelId="{6B0EE7B7-B45D-4C11-988C-3E6561BC34AF}" type="presOf" srcId="{D7C3698E-7DDE-406E-83D9-F425B77E934D}" destId="{5CCCC4D0-387C-41C5-95A9-DF377488D4DF}" srcOrd="0" destOrd="0" presId="urn:microsoft.com/office/officeart/2008/layout/VerticalCurvedList"/>
    <dgm:cxn modelId="{97BFDCB4-242F-4368-8497-209D92D022D1}" type="presParOf" srcId="{A7F968CE-0DE7-40F3-96AF-8823B11F7A6B}" destId="{40547892-E966-4F23-A6B5-62FB8BEDCF7C}" srcOrd="0" destOrd="0" presId="urn:microsoft.com/office/officeart/2008/layout/VerticalCurvedList"/>
    <dgm:cxn modelId="{B227AE15-41C4-413A-A6B3-C041A13D4934}" type="presParOf" srcId="{40547892-E966-4F23-A6B5-62FB8BEDCF7C}" destId="{EE35B043-5DC0-4631-8D86-9A5CBDB3A00F}" srcOrd="0" destOrd="0" presId="urn:microsoft.com/office/officeart/2008/layout/VerticalCurvedList"/>
    <dgm:cxn modelId="{954BB914-202F-4071-B545-51C4159B988A}" type="presParOf" srcId="{EE35B043-5DC0-4631-8D86-9A5CBDB3A00F}" destId="{5687B430-C52C-48E0-B281-21CBEEFD9934}" srcOrd="0" destOrd="0" presId="urn:microsoft.com/office/officeart/2008/layout/VerticalCurvedList"/>
    <dgm:cxn modelId="{4271EDC1-EBD9-4CB0-8464-7A910A819C74}" type="presParOf" srcId="{EE35B043-5DC0-4631-8D86-9A5CBDB3A00F}" destId="{237732C2-36BA-46A8-8E05-4562EB2D449B}" srcOrd="1" destOrd="0" presId="urn:microsoft.com/office/officeart/2008/layout/VerticalCurvedList"/>
    <dgm:cxn modelId="{F79B05B8-73CC-45EA-83B0-57B7BC64DC80}" type="presParOf" srcId="{EE35B043-5DC0-4631-8D86-9A5CBDB3A00F}" destId="{2BB26133-EDDA-4388-8A02-A0D6FAE498EB}" srcOrd="2" destOrd="0" presId="urn:microsoft.com/office/officeart/2008/layout/VerticalCurvedList"/>
    <dgm:cxn modelId="{F4DA7E30-2F66-40B9-9566-4ED6EB40DADF}" type="presParOf" srcId="{EE35B043-5DC0-4631-8D86-9A5CBDB3A00F}" destId="{605D5E35-D293-4C4A-B4BB-39E4BC54DF77}" srcOrd="3" destOrd="0" presId="urn:microsoft.com/office/officeart/2008/layout/VerticalCurvedList"/>
    <dgm:cxn modelId="{A0A268DD-BE4A-45DD-9364-09B251E43E0A}" type="presParOf" srcId="{40547892-E966-4F23-A6B5-62FB8BEDCF7C}" destId="{450A7575-BC9D-4FA1-BA5E-63AA619A01D8}" srcOrd="1" destOrd="0" presId="urn:microsoft.com/office/officeart/2008/layout/VerticalCurvedList"/>
    <dgm:cxn modelId="{69670836-F640-4411-B53D-6033637682DC}" type="presParOf" srcId="{40547892-E966-4F23-A6B5-62FB8BEDCF7C}" destId="{3D6489F1-0D54-4A54-A233-55F4B792C3F8}" srcOrd="2" destOrd="0" presId="urn:microsoft.com/office/officeart/2008/layout/VerticalCurvedList"/>
    <dgm:cxn modelId="{03ADF946-F071-48BB-87D8-3C7BB922B7CB}" type="presParOf" srcId="{3D6489F1-0D54-4A54-A233-55F4B792C3F8}" destId="{1CEE706C-9E8D-49C3-9495-730E17538069}" srcOrd="0" destOrd="0" presId="urn:microsoft.com/office/officeart/2008/layout/VerticalCurvedList"/>
    <dgm:cxn modelId="{07F33BE1-2B18-4BE9-A04E-F1EF226E7BE1}" type="presParOf" srcId="{40547892-E966-4F23-A6B5-62FB8BEDCF7C}" destId="{5CCCC4D0-387C-41C5-95A9-DF377488D4DF}" srcOrd="3" destOrd="0" presId="urn:microsoft.com/office/officeart/2008/layout/VerticalCurvedList"/>
    <dgm:cxn modelId="{8D9C44A9-87F5-4BCA-B1B6-270CC3BEE045}" type="presParOf" srcId="{40547892-E966-4F23-A6B5-62FB8BEDCF7C}" destId="{20EBC056-6F34-4674-BE96-F8608DA3C9E1}" srcOrd="4" destOrd="0" presId="urn:microsoft.com/office/officeart/2008/layout/VerticalCurvedList"/>
    <dgm:cxn modelId="{D659B568-2899-4852-952E-4B73C8CAB4A0}" type="presParOf" srcId="{20EBC056-6F34-4674-BE96-F8608DA3C9E1}" destId="{1D1BAED2-F540-43C0-B506-DD017A799DCE}" srcOrd="0" destOrd="0" presId="urn:microsoft.com/office/officeart/2008/layout/VerticalCurvedList"/>
    <dgm:cxn modelId="{C9EA9BD4-EBAD-4511-A1D5-8AA20D0A18B5}" type="presParOf" srcId="{40547892-E966-4F23-A6B5-62FB8BEDCF7C}" destId="{74457810-C845-41AD-84A2-E0E3ED9107BD}" srcOrd="5" destOrd="0" presId="urn:microsoft.com/office/officeart/2008/layout/VerticalCurvedList"/>
    <dgm:cxn modelId="{C0368928-AE15-4706-A155-F27D9B125D92}" type="presParOf" srcId="{40547892-E966-4F23-A6B5-62FB8BEDCF7C}" destId="{5938FED4-0530-4AB0-9F03-16E171D47C8D}" srcOrd="6" destOrd="0" presId="urn:microsoft.com/office/officeart/2008/layout/VerticalCurvedList"/>
    <dgm:cxn modelId="{4E29A791-A2E2-4D46-B28E-FEDD90148736}" type="presParOf" srcId="{5938FED4-0530-4AB0-9F03-16E171D47C8D}" destId="{B891DAF9-93D4-4001-BD86-ED795339502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4DAB72-1492-42D0-9D9C-EB257222B7CF}"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NI"/>
        </a:p>
      </dgm:t>
    </dgm:pt>
    <dgm:pt modelId="{742616F8-FA83-4F76-B8A7-2C09EB014A51}">
      <dgm:prSet phldrT="[Texto]"/>
      <dgm:spPr>
        <a:blipFill rotWithShape="0">
          <a:blip xmlns:r="http://schemas.openxmlformats.org/officeDocument/2006/relationships" r:embed="rId1"/>
          <a:stretch>
            <a:fillRect/>
          </a:stretch>
        </a:blipFill>
      </dgm:spPr>
      <dgm:t>
        <a:bodyPr/>
        <a:lstStyle/>
        <a:p>
          <a:endParaRPr lang="es-NI" dirty="0"/>
        </a:p>
      </dgm:t>
    </dgm:pt>
    <dgm:pt modelId="{DA3B2736-A18B-4185-8DCD-1514A8BA376B}" type="parTrans" cxnId="{56BA28F4-C091-46E1-9E00-5273B1D81315}">
      <dgm:prSet/>
      <dgm:spPr/>
      <dgm:t>
        <a:bodyPr/>
        <a:lstStyle/>
        <a:p>
          <a:endParaRPr lang="es-NI"/>
        </a:p>
      </dgm:t>
    </dgm:pt>
    <dgm:pt modelId="{F39CADB4-6AB2-46CB-B153-6B7DC53D07CB}" type="sibTrans" cxnId="{56BA28F4-C091-46E1-9E00-5273B1D81315}">
      <dgm:prSet/>
      <dgm:spPr/>
      <dgm:t>
        <a:bodyPr/>
        <a:lstStyle/>
        <a:p>
          <a:endParaRPr lang="es-NI"/>
        </a:p>
      </dgm:t>
    </dgm:pt>
    <dgm:pt modelId="{100B8525-8F92-415E-AFD7-F8141DCCA47D}">
      <dgm:prSet phldrT="[Texto]" custT="1"/>
      <dgm:spPr/>
      <dgm:t>
        <a:bodyPr/>
        <a:lstStyle/>
        <a:p>
          <a:pPr algn="just">
            <a:lnSpc>
              <a:spcPct val="100000"/>
            </a:lnSpc>
            <a:spcAft>
              <a:spcPts val="0"/>
            </a:spcAft>
          </a:pPr>
          <a:r>
            <a:rPr lang="es-NI" sz="1200" kern="120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Un nuevo orden jurídico, con las promulgación de más de 300 iniciativas de ley para la instauración de un Estado  moderno, dinámico, acorde a las normas internacionales,  la tipificación y sanción  de los delitos que han surgido de las contradicciones sociales, ley contra la trata de personas 896, Migración y Extranjería 761, Ley de Régimen Jurídico de Fronteras 749, Seguridad Soberana 750,   Ley Integral Contra la Violencia Hacia la Mujer 779 y</a:t>
          </a:r>
          <a:r>
            <a:rPr lang="es-NI" sz="1200" kern="1200" dirty="0" smtClean="0">
              <a:solidFill>
                <a:schemeClr val="tx1"/>
              </a:solidFill>
              <a:latin typeface="Century Gothic" panose="020B0502020202020204" pitchFamily="34" charset="0"/>
              <a:cs typeface="Courier New" panose="02070309020205020404" pitchFamily="49" charset="0"/>
            </a:rPr>
            <a:t> Código de Familia No. 870.</a:t>
          </a:r>
          <a:r>
            <a:rPr lang="es-NI" sz="1200" kern="120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 </a:t>
          </a:r>
          <a:endParaRPr lang="es-NI" sz="1200" kern="120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gm:t>
    </dgm:pt>
    <dgm:pt modelId="{9B7FC36A-3796-4B2F-9EEE-1DE89FFF34B7}" type="parTrans" cxnId="{8302689F-7150-449E-A93A-6942C172B4E1}">
      <dgm:prSet/>
      <dgm:spPr/>
      <dgm:t>
        <a:bodyPr/>
        <a:lstStyle/>
        <a:p>
          <a:endParaRPr lang="es-NI"/>
        </a:p>
      </dgm:t>
    </dgm:pt>
    <dgm:pt modelId="{C47AD6CA-A028-49BB-B69E-8281BF0926A3}" type="sibTrans" cxnId="{8302689F-7150-449E-A93A-6942C172B4E1}">
      <dgm:prSet/>
      <dgm:spPr/>
      <dgm:t>
        <a:bodyPr/>
        <a:lstStyle/>
        <a:p>
          <a:endParaRPr lang="es-NI"/>
        </a:p>
      </dgm:t>
    </dgm:pt>
    <dgm:pt modelId="{E9B1B4B1-0F54-451B-8F86-65283A9DB99C}">
      <dgm:prSet phldrT="[Texto]" custT="1"/>
      <dgm:spPr/>
      <dgm:t>
        <a:bodyPr/>
        <a:lstStyle/>
        <a:p>
          <a:pPr algn="l">
            <a:lnSpc>
              <a:spcPct val="90000"/>
            </a:lnSpc>
            <a:spcAft>
              <a:spcPct val="15000"/>
            </a:spcAft>
          </a:pPr>
          <a:endParaRPr lang="es-NI" sz="1050" b="1" kern="1200" dirty="0">
            <a:solidFill>
              <a:schemeClr val="tx1"/>
            </a:solidFill>
          </a:endParaRPr>
        </a:p>
      </dgm:t>
    </dgm:pt>
    <dgm:pt modelId="{B968416A-0855-4EC6-BDE4-E10EA126513C}" type="parTrans" cxnId="{4A19D4F4-3BE1-4F5C-BF60-094FFD3A7CD8}">
      <dgm:prSet/>
      <dgm:spPr/>
      <dgm:t>
        <a:bodyPr/>
        <a:lstStyle/>
        <a:p>
          <a:endParaRPr lang="es-NI"/>
        </a:p>
      </dgm:t>
    </dgm:pt>
    <dgm:pt modelId="{418A128E-C21D-4BA6-8A46-774D9BE1DD2F}" type="sibTrans" cxnId="{4A19D4F4-3BE1-4F5C-BF60-094FFD3A7CD8}">
      <dgm:prSet/>
      <dgm:spPr/>
      <dgm:t>
        <a:bodyPr/>
        <a:lstStyle/>
        <a:p>
          <a:endParaRPr lang="es-NI"/>
        </a:p>
      </dgm:t>
    </dgm:pt>
    <dgm:pt modelId="{F1A5E93C-B7D4-4573-A108-598486169E57}">
      <dgm:prSet phldrT="[Texto]" custT="1"/>
      <dgm:spPr/>
      <dgm:t>
        <a:bodyPr/>
        <a:lstStyle/>
        <a:p>
          <a:pPr algn="just">
            <a:lnSpc>
              <a:spcPct val="100000"/>
            </a:lnSpc>
            <a:spcAft>
              <a:spcPts val="0"/>
            </a:spcAft>
          </a:pPr>
          <a:r>
            <a:rPr lang="es-NI" sz="1200" kern="120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Un modelo de seguridad ciudadana dirigido por la Policía Nacional con la participación protagónica de la familia y la comunidad un modelo Preventivo, Proactivo y Comunitario. </a:t>
          </a:r>
          <a:endParaRPr lang="es-NI" sz="1200" kern="120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gm:t>
    </dgm:pt>
    <dgm:pt modelId="{F1C8E0A7-692E-4E12-B700-911A14194579}" type="parTrans" cxnId="{60246433-5DDC-4366-B297-63FA90DA1D76}">
      <dgm:prSet/>
      <dgm:spPr/>
      <dgm:t>
        <a:bodyPr/>
        <a:lstStyle/>
        <a:p>
          <a:endParaRPr lang="es-NI"/>
        </a:p>
      </dgm:t>
    </dgm:pt>
    <dgm:pt modelId="{B45F1307-FA43-49E5-9BD2-102B2E1A4A41}" type="sibTrans" cxnId="{60246433-5DDC-4366-B297-63FA90DA1D76}">
      <dgm:prSet/>
      <dgm:spPr/>
      <dgm:t>
        <a:bodyPr/>
        <a:lstStyle/>
        <a:p>
          <a:endParaRPr lang="es-NI"/>
        </a:p>
      </dgm:t>
    </dgm:pt>
    <dgm:pt modelId="{2BC3193B-D021-4413-BA5B-591EFCDA91C3}" type="pres">
      <dgm:prSet presAssocID="{1D4DAB72-1492-42D0-9D9C-EB257222B7CF}" presName="Name0" presStyleCnt="0">
        <dgm:presLayoutVars>
          <dgm:dir/>
          <dgm:animLvl val="lvl"/>
          <dgm:resizeHandles/>
        </dgm:presLayoutVars>
      </dgm:prSet>
      <dgm:spPr/>
      <dgm:t>
        <a:bodyPr/>
        <a:lstStyle/>
        <a:p>
          <a:endParaRPr lang="es-NI"/>
        </a:p>
      </dgm:t>
    </dgm:pt>
    <dgm:pt modelId="{B3AC9995-E9C4-478D-9F7E-20524BB81883}" type="pres">
      <dgm:prSet presAssocID="{742616F8-FA83-4F76-B8A7-2C09EB014A51}" presName="linNode" presStyleCnt="0"/>
      <dgm:spPr/>
    </dgm:pt>
    <dgm:pt modelId="{9A218156-4D17-4242-B0B2-C2AF8AEB2699}" type="pres">
      <dgm:prSet presAssocID="{742616F8-FA83-4F76-B8A7-2C09EB014A51}" presName="parentShp" presStyleLbl="node1" presStyleIdx="0" presStyleCnt="1">
        <dgm:presLayoutVars>
          <dgm:bulletEnabled val="1"/>
        </dgm:presLayoutVars>
      </dgm:prSet>
      <dgm:spPr/>
      <dgm:t>
        <a:bodyPr/>
        <a:lstStyle/>
        <a:p>
          <a:endParaRPr lang="es-NI"/>
        </a:p>
      </dgm:t>
    </dgm:pt>
    <dgm:pt modelId="{8CE8AD77-476C-4AEC-B0F7-7FD981AC0055}" type="pres">
      <dgm:prSet presAssocID="{742616F8-FA83-4F76-B8A7-2C09EB014A51}" presName="childShp" presStyleLbl="bgAccFollowNode1" presStyleIdx="0" presStyleCnt="1" custLinFactNeighborX="1375" custLinFactNeighborY="-1384">
        <dgm:presLayoutVars>
          <dgm:bulletEnabled val="1"/>
        </dgm:presLayoutVars>
      </dgm:prSet>
      <dgm:spPr/>
      <dgm:t>
        <a:bodyPr/>
        <a:lstStyle/>
        <a:p>
          <a:endParaRPr lang="es-NI"/>
        </a:p>
      </dgm:t>
    </dgm:pt>
  </dgm:ptLst>
  <dgm:cxnLst>
    <dgm:cxn modelId="{56BA28F4-C091-46E1-9E00-5273B1D81315}" srcId="{1D4DAB72-1492-42D0-9D9C-EB257222B7CF}" destId="{742616F8-FA83-4F76-B8A7-2C09EB014A51}" srcOrd="0" destOrd="0" parTransId="{DA3B2736-A18B-4185-8DCD-1514A8BA376B}" sibTransId="{F39CADB4-6AB2-46CB-B153-6B7DC53D07CB}"/>
    <dgm:cxn modelId="{8BB279C3-8437-4535-A2E8-8BDDC198C0F7}" type="presOf" srcId="{742616F8-FA83-4F76-B8A7-2C09EB014A51}" destId="{9A218156-4D17-4242-B0B2-C2AF8AEB2699}" srcOrd="0" destOrd="0" presId="urn:microsoft.com/office/officeart/2005/8/layout/vList6"/>
    <dgm:cxn modelId="{5C94ED5E-FDDF-40F2-9849-8B5659C2B942}" type="presOf" srcId="{100B8525-8F92-415E-AFD7-F8141DCCA47D}" destId="{8CE8AD77-476C-4AEC-B0F7-7FD981AC0055}" srcOrd="0" destOrd="1" presId="urn:microsoft.com/office/officeart/2005/8/layout/vList6"/>
    <dgm:cxn modelId="{4A19D4F4-3BE1-4F5C-BF60-094FFD3A7CD8}" srcId="{742616F8-FA83-4F76-B8A7-2C09EB014A51}" destId="{E9B1B4B1-0F54-451B-8F86-65283A9DB99C}" srcOrd="0" destOrd="0" parTransId="{B968416A-0855-4EC6-BDE4-E10EA126513C}" sibTransId="{418A128E-C21D-4BA6-8A46-774D9BE1DD2F}"/>
    <dgm:cxn modelId="{8302689F-7150-449E-A93A-6942C172B4E1}" srcId="{742616F8-FA83-4F76-B8A7-2C09EB014A51}" destId="{100B8525-8F92-415E-AFD7-F8141DCCA47D}" srcOrd="1" destOrd="0" parTransId="{9B7FC36A-3796-4B2F-9EEE-1DE89FFF34B7}" sibTransId="{C47AD6CA-A028-49BB-B69E-8281BF0926A3}"/>
    <dgm:cxn modelId="{60246433-5DDC-4366-B297-63FA90DA1D76}" srcId="{742616F8-FA83-4F76-B8A7-2C09EB014A51}" destId="{F1A5E93C-B7D4-4573-A108-598486169E57}" srcOrd="2" destOrd="0" parTransId="{F1C8E0A7-692E-4E12-B700-911A14194579}" sibTransId="{B45F1307-FA43-49E5-9BD2-102B2E1A4A41}"/>
    <dgm:cxn modelId="{6446C441-3448-4BC7-ABB0-9D0D17BD7BF7}" type="presOf" srcId="{1D4DAB72-1492-42D0-9D9C-EB257222B7CF}" destId="{2BC3193B-D021-4413-BA5B-591EFCDA91C3}" srcOrd="0" destOrd="0" presId="urn:microsoft.com/office/officeart/2005/8/layout/vList6"/>
    <dgm:cxn modelId="{4E89F84F-48E9-449E-A8F7-6488FE343B06}" type="presOf" srcId="{F1A5E93C-B7D4-4573-A108-598486169E57}" destId="{8CE8AD77-476C-4AEC-B0F7-7FD981AC0055}" srcOrd="0" destOrd="2" presId="urn:microsoft.com/office/officeart/2005/8/layout/vList6"/>
    <dgm:cxn modelId="{6DD7D041-A075-4EB1-B995-2475B586FE7E}" type="presOf" srcId="{E9B1B4B1-0F54-451B-8F86-65283A9DB99C}" destId="{8CE8AD77-476C-4AEC-B0F7-7FD981AC0055}" srcOrd="0" destOrd="0" presId="urn:microsoft.com/office/officeart/2005/8/layout/vList6"/>
    <dgm:cxn modelId="{09374AE0-72E6-488D-BA2A-123A49BD4DC0}" type="presParOf" srcId="{2BC3193B-D021-4413-BA5B-591EFCDA91C3}" destId="{B3AC9995-E9C4-478D-9F7E-20524BB81883}" srcOrd="0" destOrd="0" presId="urn:microsoft.com/office/officeart/2005/8/layout/vList6"/>
    <dgm:cxn modelId="{13156486-7B92-4209-8883-8E63905A3C8D}" type="presParOf" srcId="{B3AC9995-E9C4-478D-9F7E-20524BB81883}" destId="{9A218156-4D17-4242-B0B2-C2AF8AEB2699}" srcOrd="0" destOrd="0" presId="urn:microsoft.com/office/officeart/2005/8/layout/vList6"/>
    <dgm:cxn modelId="{654F21D0-1587-4057-A25A-2186C9065990}" type="presParOf" srcId="{B3AC9995-E9C4-478D-9F7E-20524BB81883}" destId="{8CE8AD77-476C-4AEC-B0F7-7FD981AC0055}"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A7EAF99-194C-4EA0-AE90-05C3E4A9589D}"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s-NI"/>
        </a:p>
      </dgm:t>
    </dgm:pt>
    <dgm:pt modelId="{5BDD9BB2-7F78-48DE-991F-41A6B728AACD}">
      <dgm:prSet phldrT="[Texto]" custT="1"/>
      <dgm:spPr>
        <a:solidFill>
          <a:schemeClr val="accent2">
            <a:lumMod val="60000"/>
            <a:lumOff val="40000"/>
          </a:schemeClr>
        </a:solidFill>
      </dgm:spPr>
      <dgm:t>
        <a:bodyPr/>
        <a:lstStyle/>
        <a:p>
          <a:r>
            <a:rPr lang="es-NI" sz="1600" b="1" kern="120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10 Casos procesados por Trata de Personas </a:t>
          </a:r>
          <a:endParaRPr lang="es-NI" sz="1600" b="1" kern="120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gm:t>
    </dgm:pt>
    <dgm:pt modelId="{2F823119-20DA-4187-B8E7-8BD603E37990}" type="parTrans" cxnId="{79C56F94-5E5C-483C-9403-0D2673E99E3C}">
      <dgm:prSet/>
      <dgm:spPr/>
      <dgm:t>
        <a:bodyPr/>
        <a:lstStyle/>
        <a:p>
          <a:endParaRPr lang="es-NI"/>
        </a:p>
      </dgm:t>
    </dgm:pt>
    <dgm:pt modelId="{82A4C538-39FF-4EAE-AA99-24EF0F08D0B4}" type="sibTrans" cxnId="{79C56F94-5E5C-483C-9403-0D2673E99E3C}">
      <dgm:prSet/>
      <dgm:spPr/>
      <dgm:t>
        <a:bodyPr/>
        <a:lstStyle/>
        <a:p>
          <a:endParaRPr lang="es-NI"/>
        </a:p>
      </dgm:t>
    </dgm:pt>
    <dgm:pt modelId="{6CF5ECE6-210A-4199-9696-C281CC06E403}">
      <dgm:prSet phldrT="[Texto]" custT="1"/>
      <dgm:spPr/>
      <dgm:t>
        <a:bodyPr/>
        <a:lstStyle/>
        <a:p>
          <a:r>
            <a:rPr lang="es-NI" sz="1400" kern="120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55 víctimas rescatadas (44 mujeres y 11 hombres)</a:t>
          </a:r>
          <a:endParaRPr lang="es-NI" sz="1400" kern="120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gm:t>
    </dgm:pt>
    <dgm:pt modelId="{7A422BE9-51C9-460E-BEA6-D5B0D75876B2}" type="parTrans" cxnId="{11A745A8-031F-4222-B408-2E879F3865A2}">
      <dgm:prSet/>
      <dgm:spPr/>
      <dgm:t>
        <a:bodyPr/>
        <a:lstStyle/>
        <a:p>
          <a:endParaRPr lang="es-NI"/>
        </a:p>
      </dgm:t>
    </dgm:pt>
    <dgm:pt modelId="{11703F2E-0DED-4B4D-BC89-F78216321548}" type="sibTrans" cxnId="{11A745A8-031F-4222-B408-2E879F3865A2}">
      <dgm:prSet/>
      <dgm:spPr/>
      <dgm:t>
        <a:bodyPr/>
        <a:lstStyle/>
        <a:p>
          <a:endParaRPr lang="es-NI"/>
        </a:p>
      </dgm:t>
    </dgm:pt>
    <dgm:pt modelId="{924A2813-A70A-400B-BF17-3453F7E833CB}">
      <dgm:prSet phldrT="[Texto]" custT="1"/>
      <dgm:spPr>
        <a:solidFill>
          <a:schemeClr val="accent3">
            <a:lumMod val="60000"/>
            <a:lumOff val="40000"/>
          </a:schemeClr>
        </a:solidFill>
      </dgm:spPr>
      <dgm:t>
        <a:bodyPr/>
        <a:lstStyle/>
        <a:p>
          <a:r>
            <a:rPr lang="es-NI" sz="1600" b="1" kern="120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5 Casos condenados</a:t>
          </a:r>
          <a:endParaRPr lang="es-NI" sz="1600" b="1" kern="120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gm:t>
    </dgm:pt>
    <dgm:pt modelId="{57B7D1A3-9F68-48E1-9CA2-B18B32AFA501}" type="parTrans" cxnId="{BB0AEBD9-1C3F-465D-874B-753826C28B66}">
      <dgm:prSet/>
      <dgm:spPr/>
      <dgm:t>
        <a:bodyPr/>
        <a:lstStyle/>
        <a:p>
          <a:endParaRPr lang="es-NI"/>
        </a:p>
      </dgm:t>
    </dgm:pt>
    <dgm:pt modelId="{425514C4-C693-4743-A2E9-845970E15870}" type="sibTrans" cxnId="{BB0AEBD9-1C3F-465D-874B-753826C28B66}">
      <dgm:prSet/>
      <dgm:spPr/>
      <dgm:t>
        <a:bodyPr/>
        <a:lstStyle/>
        <a:p>
          <a:endParaRPr lang="es-NI"/>
        </a:p>
      </dgm:t>
    </dgm:pt>
    <dgm:pt modelId="{47D95FF6-BE20-4F2A-BF88-D47F40E14DFA}">
      <dgm:prSet phldrT="[Texto]" custT="1"/>
      <dgm:spPr/>
      <dgm:t>
        <a:bodyPr/>
        <a:lstStyle/>
        <a:p>
          <a:r>
            <a:rPr lang="es-NI" sz="1400" kern="120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5 en proceso judicial  con prisión preventiva. </a:t>
          </a:r>
          <a:endParaRPr lang="es-NI" sz="1400" kern="120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gm:t>
    </dgm:pt>
    <dgm:pt modelId="{31613695-6587-44A7-9467-20C12EFBBE9D}" type="parTrans" cxnId="{8A9FEDA8-BA59-4794-9AA6-496966856E1D}">
      <dgm:prSet/>
      <dgm:spPr/>
      <dgm:t>
        <a:bodyPr/>
        <a:lstStyle/>
        <a:p>
          <a:endParaRPr lang="es-NI"/>
        </a:p>
      </dgm:t>
    </dgm:pt>
    <dgm:pt modelId="{669008EF-778B-4A6C-BAAB-E44D30771B0A}" type="sibTrans" cxnId="{8A9FEDA8-BA59-4794-9AA6-496966856E1D}">
      <dgm:prSet/>
      <dgm:spPr/>
      <dgm:t>
        <a:bodyPr/>
        <a:lstStyle/>
        <a:p>
          <a:endParaRPr lang="es-NI"/>
        </a:p>
      </dgm:t>
    </dgm:pt>
    <dgm:pt modelId="{D67CB989-3E03-4B55-9849-CAE44DE7E169}">
      <dgm:prSet phldrT="[Texto]" custT="1"/>
      <dgm:spPr>
        <a:solidFill>
          <a:schemeClr val="accent4">
            <a:lumMod val="40000"/>
            <a:lumOff val="60000"/>
          </a:schemeClr>
        </a:solidFill>
      </dgm:spPr>
      <dgm:t>
        <a:bodyPr/>
        <a:lstStyle/>
        <a:p>
          <a:r>
            <a:rPr lang="es-NI" sz="1600" b="1" kern="120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16 Casos </a:t>
          </a:r>
          <a:r>
            <a:rPr lang="es-NI" sz="1600" b="1" kern="120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judicializados por tráfico de migrantes</a:t>
          </a:r>
          <a:endParaRPr lang="es-NI" sz="1600" b="1" kern="120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gm:t>
    </dgm:pt>
    <dgm:pt modelId="{883B10EA-9481-429F-8FA0-B79AB6ABFEB7}" type="parTrans" cxnId="{338B9FF5-2E9E-4C77-818E-1A67787B4C03}">
      <dgm:prSet/>
      <dgm:spPr/>
      <dgm:t>
        <a:bodyPr/>
        <a:lstStyle/>
        <a:p>
          <a:endParaRPr lang="es-NI"/>
        </a:p>
      </dgm:t>
    </dgm:pt>
    <dgm:pt modelId="{08204D80-A73B-4445-B1C5-08C2373FCF22}" type="sibTrans" cxnId="{338B9FF5-2E9E-4C77-818E-1A67787B4C03}">
      <dgm:prSet/>
      <dgm:spPr/>
      <dgm:t>
        <a:bodyPr/>
        <a:lstStyle/>
        <a:p>
          <a:endParaRPr lang="es-NI"/>
        </a:p>
      </dgm:t>
    </dgm:pt>
    <dgm:pt modelId="{11AF716E-B149-4B1C-8CB2-2E1CC14C87F0}">
      <dgm:prSet phldrT="[Texto]" custT="1"/>
      <dgm:spPr/>
      <dgm:t>
        <a:bodyPr/>
        <a:lstStyle/>
        <a:p>
          <a:r>
            <a:rPr lang="es-NI" sz="1400" kern="120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10 están con sentencia condenatoria, </a:t>
          </a:r>
          <a:endParaRPr lang="es-NI" sz="1400" kern="120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gm:t>
    </dgm:pt>
    <dgm:pt modelId="{1843F66B-D414-4092-B1AE-8F57BEE45A72}" type="parTrans" cxnId="{BC3D71D4-4753-47B0-B37E-9DD20A131390}">
      <dgm:prSet/>
      <dgm:spPr/>
      <dgm:t>
        <a:bodyPr/>
        <a:lstStyle/>
        <a:p>
          <a:endParaRPr lang="es-NI"/>
        </a:p>
      </dgm:t>
    </dgm:pt>
    <dgm:pt modelId="{85B2C4AC-8C61-486D-A3B4-D8D394BCF31C}" type="sibTrans" cxnId="{BC3D71D4-4753-47B0-B37E-9DD20A131390}">
      <dgm:prSet/>
      <dgm:spPr/>
      <dgm:t>
        <a:bodyPr/>
        <a:lstStyle/>
        <a:p>
          <a:endParaRPr lang="es-NI"/>
        </a:p>
      </dgm:t>
    </dgm:pt>
    <dgm:pt modelId="{7D037D59-8D23-49A5-8EDD-596BF2BE2365}">
      <dgm:prSet phldrT="[Texto]" custT="1"/>
      <dgm:spPr/>
      <dgm:t>
        <a:bodyPr/>
        <a:lstStyle/>
        <a:p>
          <a:r>
            <a:rPr lang="es-NI" sz="1400" kern="120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-35 adultas</a:t>
          </a:r>
          <a:endParaRPr lang="es-NI" sz="1400" kern="120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gm:t>
    </dgm:pt>
    <dgm:pt modelId="{5D0FC6EA-6FCC-4E9B-B699-C4681A45BC74}" type="parTrans" cxnId="{BE5E19BF-3788-4535-BA4C-484FE0948D46}">
      <dgm:prSet/>
      <dgm:spPr/>
      <dgm:t>
        <a:bodyPr/>
        <a:lstStyle/>
        <a:p>
          <a:endParaRPr lang="es-NI"/>
        </a:p>
      </dgm:t>
    </dgm:pt>
    <dgm:pt modelId="{F8D37FD2-82F9-45BE-B2A5-7F18275380AF}" type="sibTrans" cxnId="{BE5E19BF-3788-4535-BA4C-484FE0948D46}">
      <dgm:prSet/>
      <dgm:spPr/>
      <dgm:t>
        <a:bodyPr/>
        <a:lstStyle/>
        <a:p>
          <a:endParaRPr lang="es-NI"/>
        </a:p>
      </dgm:t>
    </dgm:pt>
    <dgm:pt modelId="{9E386B9E-9E1F-4872-8C57-0A3A1FB06842}">
      <dgm:prSet custT="1"/>
      <dgm:spPr/>
      <dgm:t>
        <a:bodyPr/>
        <a:lstStyle/>
        <a:p>
          <a:r>
            <a:rPr lang="es-NI" sz="1400" kern="120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-20 menores 18 años</a:t>
          </a:r>
        </a:p>
      </dgm:t>
    </dgm:pt>
    <dgm:pt modelId="{BB2A8C2F-5E4B-413C-9A59-857E87AB6A96}" type="parTrans" cxnId="{3584F250-F5AE-4E53-8F6F-517B69FF7E47}">
      <dgm:prSet/>
      <dgm:spPr/>
      <dgm:t>
        <a:bodyPr/>
        <a:lstStyle/>
        <a:p>
          <a:endParaRPr lang="es-NI"/>
        </a:p>
      </dgm:t>
    </dgm:pt>
    <dgm:pt modelId="{A84A9D99-C873-476F-B82D-65D32428E5B5}" type="sibTrans" cxnId="{3584F250-F5AE-4E53-8F6F-517B69FF7E47}">
      <dgm:prSet/>
      <dgm:spPr/>
      <dgm:t>
        <a:bodyPr/>
        <a:lstStyle/>
        <a:p>
          <a:endParaRPr lang="es-NI"/>
        </a:p>
      </dgm:t>
    </dgm:pt>
    <dgm:pt modelId="{C1EDE1F9-A6ED-4F77-BDF0-616E3202463C}">
      <dgm:prSet custT="1"/>
      <dgm:spPr/>
      <dgm:t>
        <a:bodyPr/>
        <a:lstStyle/>
        <a:p>
          <a:endParaRPr lang="es-NI" sz="1400" kern="120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gm:t>
    </dgm:pt>
    <dgm:pt modelId="{602D7DFD-73BD-43C0-B411-5C8C44E16A0A}" type="parTrans" cxnId="{923674C5-74AA-422E-907B-1236F87F06FD}">
      <dgm:prSet/>
      <dgm:spPr/>
      <dgm:t>
        <a:bodyPr/>
        <a:lstStyle/>
        <a:p>
          <a:endParaRPr lang="es-NI"/>
        </a:p>
      </dgm:t>
    </dgm:pt>
    <dgm:pt modelId="{F770B20A-4FEC-41F1-88CE-02BC9CEEF557}" type="sibTrans" cxnId="{923674C5-74AA-422E-907B-1236F87F06FD}">
      <dgm:prSet/>
      <dgm:spPr/>
      <dgm:t>
        <a:bodyPr/>
        <a:lstStyle/>
        <a:p>
          <a:endParaRPr lang="es-NI"/>
        </a:p>
      </dgm:t>
    </dgm:pt>
    <dgm:pt modelId="{18AF5642-4A15-47B1-969A-1F6AC774BC34}">
      <dgm:prSet phldrT="[Texto]" custT="1"/>
      <dgm:spPr/>
      <dgm:t>
        <a:bodyPr/>
        <a:lstStyle/>
        <a:p>
          <a:r>
            <a:rPr lang="es-NI" sz="1400" kern="120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-36 detenidos relacionados. </a:t>
          </a:r>
          <a:endParaRPr lang="es-NI" sz="1400" kern="120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gm:t>
    </dgm:pt>
    <dgm:pt modelId="{9281B57A-C1B2-45DA-B530-12A1D918D4A8}" type="parTrans" cxnId="{2E89F308-C9F7-4E64-8C17-F3A70A144949}">
      <dgm:prSet/>
      <dgm:spPr/>
      <dgm:t>
        <a:bodyPr/>
        <a:lstStyle/>
        <a:p>
          <a:endParaRPr lang="es-NI"/>
        </a:p>
      </dgm:t>
    </dgm:pt>
    <dgm:pt modelId="{26874C9F-84CF-4E60-A050-E12A7E6B63E7}" type="sibTrans" cxnId="{2E89F308-C9F7-4E64-8C17-F3A70A144949}">
      <dgm:prSet/>
      <dgm:spPr/>
      <dgm:t>
        <a:bodyPr/>
        <a:lstStyle/>
        <a:p>
          <a:endParaRPr lang="es-NI"/>
        </a:p>
      </dgm:t>
    </dgm:pt>
    <dgm:pt modelId="{5CEDFC41-98DE-446F-9C63-A12B7D07B770}">
      <dgm:prSet phldrT="[Texto]" custT="1"/>
      <dgm:spPr/>
      <dgm:t>
        <a:bodyPr/>
        <a:lstStyle/>
        <a:p>
          <a:endParaRPr lang="es-NI" sz="1400" kern="120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gm:t>
    </dgm:pt>
    <dgm:pt modelId="{F2F1B5DC-8AB2-4CD9-BC0B-B314DBFA38CA}" type="parTrans" cxnId="{7B0978EA-06AD-418F-8F4A-5BA84E138B01}">
      <dgm:prSet/>
      <dgm:spPr/>
      <dgm:t>
        <a:bodyPr/>
        <a:lstStyle/>
        <a:p>
          <a:endParaRPr lang="es-NI"/>
        </a:p>
      </dgm:t>
    </dgm:pt>
    <dgm:pt modelId="{CAF62332-A4F9-4A62-AE37-2B7D5A10F0C3}" type="sibTrans" cxnId="{7B0978EA-06AD-418F-8F4A-5BA84E138B01}">
      <dgm:prSet/>
      <dgm:spPr/>
      <dgm:t>
        <a:bodyPr/>
        <a:lstStyle/>
        <a:p>
          <a:endParaRPr lang="es-NI"/>
        </a:p>
      </dgm:t>
    </dgm:pt>
    <dgm:pt modelId="{A67CAF6D-6E9D-4DA7-842F-1285C3A16FE4}">
      <dgm:prSet phldrT="[Texto]" custT="1"/>
      <dgm:spPr/>
      <dgm:t>
        <a:bodyPr/>
        <a:lstStyle/>
        <a:p>
          <a:r>
            <a:rPr lang="es-NI" sz="1400" kern="120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6 en proceso judicial</a:t>
          </a:r>
          <a:endParaRPr lang="es-NI" sz="1400" kern="120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gm:t>
    </dgm:pt>
    <dgm:pt modelId="{42FF391F-F719-421B-BC96-285C0F639A09}" type="parTrans" cxnId="{B89C0F3E-B456-4F23-BEA9-FE9BB802EA63}">
      <dgm:prSet/>
      <dgm:spPr/>
      <dgm:t>
        <a:bodyPr/>
        <a:lstStyle/>
        <a:p>
          <a:endParaRPr lang="es-NI"/>
        </a:p>
      </dgm:t>
    </dgm:pt>
    <dgm:pt modelId="{A6023966-D57A-43FF-887A-414BC79FF062}" type="sibTrans" cxnId="{B89C0F3E-B456-4F23-BEA9-FE9BB802EA63}">
      <dgm:prSet/>
      <dgm:spPr/>
      <dgm:t>
        <a:bodyPr/>
        <a:lstStyle/>
        <a:p>
          <a:endParaRPr lang="es-NI"/>
        </a:p>
      </dgm:t>
    </dgm:pt>
    <dgm:pt modelId="{9F5E0860-4A9F-4B43-B017-9981DC616F2F}">
      <dgm:prSet phldrT="[Texto]" custT="1"/>
      <dgm:spPr/>
      <dgm:t>
        <a:bodyPr/>
        <a:lstStyle/>
        <a:p>
          <a:r>
            <a:rPr lang="es-NI" sz="1400" kern="120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- 44 detenidos relacionados. </a:t>
          </a:r>
          <a:endParaRPr lang="es-NI" sz="1400" kern="120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gm:t>
    </dgm:pt>
    <dgm:pt modelId="{382C2991-CA96-4A1D-B058-F97AE5B421A3}" type="parTrans" cxnId="{0C8CC0F3-9444-4852-B32C-CB75A96821A0}">
      <dgm:prSet/>
      <dgm:spPr/>
      <dgm:t>
        <a:bodyPr/>
        <a:lstStyle/>
        <a:p>
          <a:endParaRPr lang="es-NI"/>
        </a:p>
      </dgm:t>
    </dgm:pt>
    <dgm:pt modelId="{289A91F1-D857-49F1-9CE2-C87D03EEF618}" type="sibTrans" cxnId="{0C8CC0F3-9444-4852-B32C-CB75A96821A0}">
      <dgm:prSet/>
      <dgm:spPr/>
      <dgm:t>
        <a:bodyPr/>
        <a:lstStyle/>
        <a:p>
          <a:endParaRPr lang="es-NI"/>
        </a:p>
      </dgm:t>
    </dgm:pt>
    <dgm:pt modelId="{50245769-F9CD-4C1D-9A54-B42D322CD62A}">
      <dgm:prSet phldrT="[Texto]" custT="1"/>
      <dgm:spPr/>
      <dgm:t>
        <a:bodyPr/>
        <a:lstStyle/>
        <a:p>
          <a:r>
            <a:rPr lang="es-NI" sz="1400" kern="1200" dirty="0" smtClean="0">
              <a:solidFill>
                <a:schemeClr val="tx1"/>
              </a:solidFill>
              <a:latin typeface="Century Gothic" panose="020B0502020202020204" pitchFamily="34" charset="0"/>
              <a:cs typeface="Courier New" panose="02070309020205020404" pitchFamily="49" charset="0"/>
            </a:rPr>
            <a:t>-118 migrantes rescatados, originarios de  Cuba, Ecuador, El Salvador, Asia y África</a:t>
          </a:r>
          <a:endParaRPr lang="es-NI" sz="1400" kern="120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gm:t>
    </dgm:pt>
    <dgm:pt modelId="{805BDF25-2CBD-4D74-84D9-88F49958C577}" type="parTrans" cxnId="{9C0C109A-C979-4D99-A755-6080625D8BA0}">
      <dgm:prSet/>
      <dgm:spPr/>
      <dgm:t>
        <a:bodyPr/>
        <a:lstStyle/>
        <a:p>
          <a:endParaRPr lang="es-NI"/>
        </a:p>
      </dgm:t>
    </dgm:pt>
    <dgm:pt modelId="{0543ADD3-DB4D-4269-931F-8FF8080E9689}" type="sibTrans" cxnId="{9C0C109A-C979-4D99-A755-6080625D8BA0}">
      <dgm:prSet/>
      <dgm:spPr/>
      <dgm:t>
        <a:bodyPr/>
        <a:lstStyle/>
        <a:p>
          <a:endParaRPr lang="es-NI"/>
        </a:p>
      </dgm:t>
    </dgm:pt>
    <dgm:pt modelId="{C907FD0C-5C1A-4E83-8FAA-AF186F9F819D}">
      <dgm:prSet phldrT="[Texto]" custT="1"/>
      <dgm:spPr/>
      <dgm:t>
        <a:bodyPr/>
        <a:lstStyle/>
        <a:p>
          <a:endParaRPr lang="es-NI" sz="1400" kern="120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gm:t>
    </dgm:pt>
    <dgm:pt modelId="{B6850540-3B26-45CB-9FB6-A6A4B0B30446}" type="parTrans" cxnId="{648389A3-4B11-48A7-A814-2A0691B291AD}">
      <dgm:prSet/>
      <dgm:spPr/>
      <dgm:t>
        <a:bodyPr/>
        <a:lstStyle/>
        <a:p>
          <a:endParaRPr lang="es-NI"/>
        </a:p>
      </dgm:t>
    </dgm:pt>
    <dgm:pt modelId="{7C6CB3FA-79D4-4B0E-A606-37AD8E66744E}" type="sibTrans" cxnId="{648389A3-4B11-48A7-A814-2A0691B291AD}">
      <dgm:prSet/>
      <dgm:spPr/>
      <dgm:t>
        <a:bodyPr/>
        <a:lstStyle/>
        <a:p>
          <a:endParaRPr lang="es-NI"/>
        </a:p>
      </dgm:t>
    </dgm:pt>
    <dgm:pt modelId="{1280BFEC-07A9-409F-9F90-5D3AF4610CE3}">
      <dgm:prSet custT="1"/>
      <dgm:spPr/>
      <dgm:t>
        <a:bodyPr/>
        <a:lstStyle/>
        <a:p>
          <a:endParaRPr lang="es-NI" sz="1400" kern="1200" dirty="0">
            <a:solidFill>
              <a:schemeClr val="tx1"/>
            </a:solidFill>
            <a:latin typeface="Century Gothic" panose="020B0502020202020204" pitchFamily="34" charset="0"/>
            <a:cs typeface="Courier New" panose="02070309020205020404" pitchFamily="49" charset="0"/>
          </a:endParaRPr>
        </a:p>
      </dgm:t>
    </dgm:pt>
    <dgm:pt modelId="{F6A1BA44-5715-48C7-ADCC-9AD09C157E6C}" type="parTrans" cxnId="{B28536F4-3E76-4ED2-A0B7-7A751B53C4AD}">
      <dgm:prSet/>
      <dgm:spPr/>
      <dgm:t>
        <a:bodyPr/>
        <a:lstStyle/>
        <a:p>
          <a:endParaRPr lang="es-NI"/>
        </a:p>
      </dgm:t>
    </dgm:pt>
    <dgm:pt modelId="{124904E2-507B-4AA8-AAA6-4EABAA2825BA}" type="sibTrans" cxnId="{B28536F4-3E76-4ED2-A0B7-7A751B53C4AD}">
      <dgm:prSet/>
      <dgm:spPr/>
      <dgm:t>
        <a:bodyPr/>
        <a:lstStyle/>
        <a:p>
          <a:endParaRPr lang="es-NI"/>
        </a:p>
      </dgm:t>
    </dgm:pt>
    <dgm:pt modelId="{8328987A-6DDF-4BF3-A5EE-3DCBB4E743A4}" type="pres">
      <dgm:prSet presAssocID="{1A7EAF99-194C-4EA0-AE90-05C3E4A9589D}" presName="Name0" presStyleCnt="0">
        <dgm:presLayoutVars>
          <dgm:dir/>
          <dgm:animLvl val="lvl"/>
          <dgm:resizeHandles val="exact"/>
        </dgm:presLayoutVars>
      </dgm:prSet>
      <dgm:spPr/>
      <dgm:t>
        <a:bodyPr/>
        <a:lstStyle/>
        <a:p>
          <a:endParaRPr lang="es-NI"/>
        </a:p>
      </dgm:t>
    </dgm:pt>
    <dgm:pt modelId="{93095236-DAC5-4FE8-8EC7-FE41A9A26DEC}" type="pres">
      <dgm:prSet presAssocID="{5BDD9BB2-7F78-48DE-991F-41A6B728AACD}" presName="composite" presStyleCnt="0"/>
      <dgm:spPr/>
    </dgm:pt>
    <dgm:pt modelId="{23C20B30-085A-4E42-9EA1-0F8EA0D8980C}" type="pres">
      <dgm:prSet presAssocID="{5BDD9BB2-7F78-48DE-991F-41A6B728AACD}" presName="parTx" presStyleLbl="alignNode1" presStyleIdx="0" presStyleCnt="3">
        <dgm:presLayoutVars>
          <dgm:chMax val="0"/>
          <dgm:chPref val="0"/>
          <dgm:bulletEnabled val="1"/>
        </dgm:presLayoutVars>
      </dgm:prSet>
      <dgm:spPr/>
      <dgm:t>
        <a:bodyPr/>
        <a:lstStyle/>
        <a:p>
          <a:endParaRPr lang="es-NI"/>
        </a:p>
      </dgm:t>
    </dgm:pt>
    <dgm:pt modelId="{AF5EFCA2-7679-4E11-9C1A-EE22674A8764}" type="pres">
      <dgm:prSet presAssocID="{5BDD9BB2-7F78-48DE-991F-41A6B728AACD}" presName="desTx" presStyleLbl="alignAccFollowNode1" presStyleIdx="0" presStyleCnt="3">
        <dgm:presLayoutVars>
          <dgm:bulletEnabled val="1"/>
        </dgm:presLayoutVars>
      </dgm:prSet>
      <dgm:spPr/>
      <dgm:t>
        <a:bodyPr/>
        <a:lstStyle/>
        <a:p>
          <a:endParaRPr lang="es-NI"/>
        </a:p>
      </dgm:t>
    </dgm:pt>
    <dgm:pt modelId="{3DD36516-2A32-456C-84F4-38640E4E1F02}" type="pres">
      <dgm:prSet presAssocID="{82A4C538-39FF-4EAE-AA99-24EF0F08D0B4}" presName="space" presStyleCnt="0"/>
      <dgm:spPr/>
    </dgm:pt>
    <dgm:pt modelId="{6A416AEC-D396-4F8C-8FC0-77E557CBD51B}" type="pres">
      <dgm:prSet presAssocID="{924A2813-A70A-400B-BF17-3453F7E833CB}" presName="composite" presStyleCnt="0"/>
      <dgm:spPr/>
    </dgm:pt>
    <dgm:pt modelId="{E653E39E-2479-4AC2-B2A2-DA39E7363225}" type="pres">
      <dgm:prSet presAssocID="{924A2813-A70A-400B-BF17-3453F7E833CB}" presName="parTx" presStyleLbl="alignNode1" presStyleIdx="1" presStyleCnt="3">
        <dgm:presLayoutVars>
          <dgm:chMax val="0"/>
          <dgm:chPref val="0"/>
          <dgm:bulletEnabled val="1"/>
        </dgm:presLayoutVars>
      </dgm:prSet>
      <dgm:spPr/>
      <dgm:t>
        <a:bodyPr/>
        <a:lstStyle/>
        <a:p>
          <a:endParaRPr lang="es-NI"/>
        </a:p>
      </dgm:t>
    </dgm:pt>
    <dgm:pt modelId="{2DCE2D1A-7EF3-4088-9B5B-65602C233C54}" type="pres">
      <dgm:prSet presAssocID="{924A2813-A70A-400B-BF17-3453F7E833CB}" presName="desTx" presStyleLbl="alignAccFollowNode1" presStyleIdx="1" presStyleCnt="3">
        <dgm:presLayoutVars>
          <dgm:bulletEnabled val="1"/>
        </dgm:presLayoutVars>
      </dgm:prSet>
      <dgm:spPr/>
      <dgm:t>
        <a:bodyPr/>
        <a:lstStyle/>
        <a:p>
          <a:endParaRPr lang="es-NI"/>
        </a:p>
      </dgm:t>
    </dgm:pt>
    <dgm:pt modelId="{606FD7B4-35B5-41AE-95F5-55D16C7B55CC}" type="pres">
      <dgm:prSet presAssocID="{425514C4-C693-4743-A2E9-845970E15870}" presName="space" presStyleCnt="0"/>
      <dgm:spPr/>
    </dgm:pt>
    <dgm:pt modelId="{F5D323EF-0691-4B24-BD67-05731497099F}" type="pres">
      <dgm:prSet presAssocID="{D67CB989-3E03-4B55-9849-CAE44DE7E169}" presName="composite" presStyleCnt="0"/>
      <dgm:spPr/>
    </dgm:pt>
    <dgm:pt modelId="{31F8221A-127C-4DAE-A5F7-2B8DB0270B93}" type="pres">
      <dgm:prSet presAssocID="{D67CB989-3E03-4B55-9849-CAE44DE7E169}" presName="parTx" presStyleLbl="alignNode1" presStyleIdx="2" presStyleCnt="3" custLinFactNeighborX="103" custLinFactNeighborY="-831">
        <dgm:presLayoutVars>
          <dgm:chMax val="0"/>
          <dgm:chPref val="0"/>
          <dgm:bulletEnabled val="1"/>
        </dgm:presLayoutVars>
      </dgm:prSet>
      <dgm:spPr/>
      <dgm:t>
        <a:bodyPr/>
        <a:lstStyle/>
        <a:p>
          <a:endParaRPr lang="es-NI"/>
        </a:p>
      </dgm:t>
    </dgm:pt>
    <dgm:pt modelId="{6F2C38DA-936D-49EF-891C-99BEB70D8EEA}" type="pres">
      <dgm:prSet presAssocID="{D67CB989-3E03-4B55-9849-CAE44DE7E169}" presName="desTx" presStyleLbl="alignAccFollowNode1" presStyleIdx="2" presStyleCnt="3">
        <dgm:presLayoutVars>
          <dgm:bulletEnabled val="1"/>
        </dgm:presLayoutVars>
      </dgm:prSet>
      <dgm:spPr/>
      <dgm:t>
        <a:bodyPr/>
        <a:lstStyle/>
        <a:p>
          <a:endParaRPr lang="es-NI"/>
        </a:p>
      </dgm:t>
    </dgm:pt>
  </dgm:ptLst>
  <dgm:cxnLst>
    <dgm:cxn modelId="{8A9FEDA8-BA59-4794-9AA6-496966856E1D}" srcId="{924A2813-A70A-400B-BF17-3453F7E833CB}" destId="{47D95FF6-BE20-4F2A-BF88-D47F40E14DFA}" srcOrd="0" destOrd="0" parTransId="{31613695-6587-44A7-9467-20C12EFBBE9D}" sibTransId="{669008EF-778B-4A6C-BAAB-E44D30771B0A}"/>
    <dgm:cxn modelId="{648389A3-4B11-48A7-A814-2A0691B291AD}" srcId="{D67CB989-3E03-4B55-9849-CAE44DE7E169}" destId="{C907FD0C-5C1A-4E83-8FAA-AF186F9F819D}" srcOrd="2" destOrd="0" parTransId="{B6850540-3B26-45CB-9FB6-A6A4B0B30446}" sibTransId="{7C6CB3FA-79D4-4B0E-A606-37AD8E66744E}"/>
    <dgm:cxn modelId="{3584F250-F5AE-4E53-8F6F-517B69FF7E47}" srcId="{5BDD9BB2-7F78-48DE-991F-41A6B728AACD}" destId="{9E386B9E-9E1F-4872-8C57-0A3A1FB06842}" srcOrd="2" destOrd="0" parTransId="{BB2A8C2F-5E4B-413C-9A59-857E87AB6A96}" sibTransId="{A84A9D99-C873-476F-B82D-65D32428E5B5}"/>
    <dgm:cxn modelId="{B89C0F3E-B456-4F23-BEA9-FE9BB802EA63}" srcId="{D67CB989-3E03-4B55-9849-CAE44DE7E169}" destId="{A67CAF6D-6E9D-4DA7-842F-1285C3A16FE4}" srcOrd="1" destOrd="0" parTransId="{42FF391F-F719-421B-BC96-285C0F639A09}" sibTransId="{A6023966-D57A-43FF-887A-414BC79FF062}"/>
    <dgm:cxn modelId="{923674C5-74AA-422E-907B-1236F87F06FD}" srcId="{5BDD9BB2-7F78-48DE-991F-41A6B728AACD}" destId="{C1EDE1F9-A6ED-4F77-BDF0-616E3202463C}" srcOrd="1" destOrd="0" parTransId="{602D7DFD-73BD-43C0-B411-5C8C44E16A0A}" sibTransId="{F770B20A-4FEC-41F1-88CE-02BC9CEEF557}"/>
    <dgm:cxn modelId="{2E89F308-C9F7-4E64-8C17-F3A70A144949}" srcId="{924A2813-A70A-400B-BF17-3453F7E833CB}" destId="{18AF5642-4A15-47B1-969A-1F6AC774BC34}" srcOrd="2" destOrd="0" parTransId="{9281B57A-C1B2-45DA-B530-12A1D918D4A8}" sibTransId="{26874C9F-84CF-4E60-A050-E12A7E6B63E7}"/>
    <dgm:cxn modelId="{11A745A8-031F-4222-B408-2E879F3865A2}" srcId="{5BDD9BB2-7F78-48DE-991F-41A6B728AACD}" destId="{6CF5ECE6-210A-4199-9696-C281CC06E403}" srcOrd="0" destOrd="0" parTransId="{7A422BE9-51C9-460E-BEA6-D5B0D75876B2}" sibTransId="{11703F2E-0DED-4B4D-BC89-F78216321548}"/>
    <dgm:cxn modelId="{79C56F94-5E5C-483C-9403-0D2673E99E3C}" srcId="{1A7EAF99-194C-4EA0-AE90-05C3E4A9589D}" destId="{5BDD9BB2-7F78-48DE-991F-41A6B728AACD}" srcOrd="0" destOrd="0" parTransId="{2F823119-20DA-4187-B8E7-8BD603E37990}" sibTransId="{82A4C538-39FF-4EAE-AA99-24EF0F08D0B4}"/>
    <dgm:cxn modelId="{C2C25F43-EC8C-4153-BA9A-43CCBAA3841B}" type="presOf" srcId="{47D95FF6-BE20-4F2A-BF88-D47F40E14DFA}" destId="{2DCE2D1A-7EF3-4088-9B5B-65602C233C54}" srcOrd="0" destOrd="0" presId="urn:microsoft.com/office/officeart/2005/8/layout/hList1"/>
    <dgm:cxn modelId="{34C0035B-4571-4E65-80A5-A2C0ABD56A43}" type="presOf" srcId="{9E386B9E-9E1F-4872-8C57-0A3A1FB06842}" destId="{AF5EFCA2-7679-4E11-9C1A-EE22674A8764}" srcOrd="0" destOrd="2" presId="urn:microsoft.com/office/officeart/2005/8/layout/hList1"/>
    <dgm:cxn modelId="{6FE0376E-312D-4392-9C7D-A9F72FEC094C}" type="presOf" srcId="{C907FD0C-5C1A-4E83-8FAA-AF186F9F819D}" destId="{6F2C38DA-936D-49EF-891C-99BEB70D8EEA}" srcOrd="0" destOrd="2" presId="urn:microsoft.com/office/officeart/2005/8/layout/hList1"/>
    <dgm:cxn modelId="{BB0AEBD9-1C3F-465D-874B-753826C28B66}" srcId="{1A7EAF99-194C-4EA0-AE90-05C3E4A9589D}" destId="{924A2813-A70A-400B-BF17-3453F7E833CB}" srcOrd="1" destOrd="0" parTransId="{57B7D1A3-9F68-48E1-9CA2-B18B32AFA501}" sibTransId="{425514C4-C693-4743-A2E9-845970E15870}"/>
    <dgm:cxn modelId="{9071CC2E-7098-4C48-B739-E0641954FE59}" type="presOf" srcId="{11AF716E-B149-4B1C-8CB2-2E1CC14C87F0}" destId="{6F2C38DA-936D-49EF-891C-99BEB70D8EEA}" srcOrd="0" destOrd="0" presId="urn:microsoft.com/office/officeart/2005/8/layout/hList1"/>
    <dgm:cxn modelId="{39AD6D26-47AC-491F-B7C8-F8A44B93731A}" type="presOf" srcId="{C1EDE1F9-A6ED-4F77-BDF0-616E3202463C}" destId="{AF5EFCA2-7679-4E11-9C1A-EE22674A8764}" srcOrd="0" destOrd="1" presId="urn:microsoft.com/office/officeart/2005/8/layout/hList1"/>
    <dgm:cxn modelId="{9C0FC050-6B17-43AD-BB96-4F41853B5F8A}" type="presOf" srcId="{7D037D59-8D23-49A5-8EDD-596BF2BE2365}" destId="{AF5EFCA2-7679-4E11-9C1A-EE22674A8764}" srcOrd="0" destOrd="3" presId="urn:microsoft.com/office/officeart/2005/8/layout/hList1"/>
    <dgm:cxn modelId="{E28FA7A6-33D8-4D03-9662-CF0FD86B7A61}" type="presOf" srcId="{1280BFEC-07A9-409F-9F90-5D3AF4610CE3}" destId="{6F2C38DA-936D-49EF-891C-99BEB70D8EEA}" srcOrd="0" destOrd="4" presId="urn:microsoft.com/office/officeart/2005/8/layout/hList1"/>
    <dgm:cxn modelId="{BC3D71D4-4753-47B0-B37E-9DD20A131390}" srcId="{D67CB989-3E03-4B55-9849-CAE44DE7E169}" destId="{11AF716E-B149-4B1C-8CB2-2E1CC14C87F0}" srcOrd="0" destOrd="0" parTransId="{1843F66B-D414-4092-B1AE-8F57BEE45A72}" sibTransId="{85B2C4AC-8C61-486D-A3B4-D8D394BCF31C}"/>
    <dgm:cxn modelId="{B28536F4-3E76-4ED2-A0B7-7A751B53C4AD}" srcId="{D67CB989-3E03-4B55-9849-CAE44DE7E169}" destId="{1280BFEC-07A9-409F-9F90-5D3AF4610CE3}" srcOrd="4" destOrd="0" parTransId="{F6A1BA44-5715-48C7-ADCC-9AD09C157E6C}" sibTransId="{124904E2-507B-4AA8-AAA6-4EABAA2825BA}"/>
    <dgm:cxn modelId="{7316681B-E596-4039-8CD1-7E7A3DB6AF14}" type="presOf" srcId="{5BDD9BB2-7F78-48DE-991F-41A6B728AACD}" destId="{23C20B30-085A-4E42-9EA1-0F8EA0D8980C}" srcOrd="0" destOrd="0" presId="urn:microsoft.com/office/officeart/2005/8/layout/hList1"/>
    <dgm:cxn modelId="{BDED2A41-4DB8-4ADB-B2EB-CBAAD2327C5A}" type="presOf" srcId="{A67CAF6D-6E9D-4DA7-842F-1285C3A16FE4}" destId="{6F2C38DA-936D-49EF-891C-99BEB70D8EEA}" srcOrd="0" destOrd="1" presId="urn:microsoft.com/office/officeart/2005/8/layout/hList1"/>
    <dgm:cxn modelId="{B8F9CFB4-90E7-40A5-9751-A09AA585C2F1}" type="presOf" srcId="{5CEDFC41-98DE-446F-9C63-A12B7D07B770}" destId="{2DCE2D1A-7EF3-4088-9B5B-65602C233C54}" srcOrd="0" destOrd="1" presId="urn:microsoft.com/office/officeart/2005/8/layout/hList1"/>
    <dgm:cxn modelId="{0C8CC0F3-9444-4852-B32C-CB75A96821A0}" srcId="{D67CB989-3E03-4B55-9849-CAE44DE7E169}" destId="{9F5E0860-4A9F-4B43-B017-9981DC616F2F}" srcOrd="5" destOrd="0" parTransId="{382C2991-CA96-4A1D-B058-F97AE5B421A3}" sibTransId="{289A91F1-D857-49F1-9CE2-C87D03EEF618}"/>
    <dgm:cxn modelId="{BE5E19BF-3788-4535-BA4C-484FE0948D46}" srcId="{5BDD9BB2-7F78-48DE-991F-41A6B728AACD}" destId="{7D037D59-8D23-49A5-8EDD-596BF2BE2365}" srcOrd="3" destOrd="0" parTransId="{5D0FC6EA-6FCC-4E9B-B699-C4681A45BC74}" sibTransId="{F8D37FD2-82F9-45BE-B2A5-7F18275380AF}"/>
    <dgm:cxn modelId="{338B9FF5-2E9E-4C77-818E-1A67787B4C03}" srcId="{1A7EAF99-194C-4EA0-AE90-05C3E4A9589D}" destId="{D67CB989-3E03-4B55-9849-CAE44DE7E169}" srcOrd="2" destOrd="0" parTransId="{883B10EA-9481-429F-8FA0-B79AB6ABFEB7}" sibTransId="{08204D80-A73B-4445-B1C5-08C2373FCF22}"/>
    <dgm:cxn modelId="{29FC0156-90B5-4CB0-AB9A-AD234526280A}" type="presOf" srcId="{D67CB989-3E03-4B55-9849-CAE44DE7E169}" destId="{31F8221A-127C-4DAE-A5F7-2B8DB0270B93}" srcOrd="0" destOrd="0" presId="urn:microsoft.com/office/officeart/2005/8/layout/hList1"/>
    <dgm:cxn modelId="{52468F5E-83BC-42B8-9517-314D3C127723}" type="presOf" srcId="{9F5E0860-4A9F-4B43-B017-9981DC616F2F}" destId="{6F2C38DA-936D-49EF-891C-99BEB70D8EEA}" srcOrd="0" destOrd="5" presId="urn:microsoft.com/office/officeart/2005/8/layout/hList1"/>
    <dgm:cxn modelId="{7B0978EA-06AD-418F-8F4A-5BA84E138B01}" srcId="{924A2813-A70A-400B-BF17-3453F7E833CB}" destId="{5CEDFC41-98DE-446F-9C63-A12B7D07B770}" srcOrd="1" destOrd="0" parTransId="{F2F1B5DC-8AB2-4CD9-BC0B-B314DBFA38CA}" sibTransId="{CAF62332-A4F9-4A62-AE37-2B7D5A10F0C3}"/>
    <dgm:cxn modelId="{D16F77AA-AA19-42CB-B581-A7506D72D15A}" type="presOf" srcId="{18AF5642-4A15-47B1-969A-1F6AC774BC34}" destId="{2DCE2D1A-7EF3-4088-9B5B-65602C233C54}" srcOrd="0" destOrd="2" presId="urn:microsoft.com/office/officeart/2005/8/layout/hList1"/>
    <dgm:cxn modelId="{5C7A2CC9-4F7E-4134-A6E6-604E275F7A4B}" type="presOf" srcId="{1A7EAF99-194C-4EA0-AE90-05C3E4A9589D}" destId="{8328987A-6DDF-4BF3-A5EE-3DCBB4E743A4}" srcOrd="0" destOrd="0" presId="urn:microsoft.com/office/officeart/2005/8/layout/hList1"/>
    <dgm:cxn modelId="{5EBB93A4-7D83-4125-A9DE-0F7B6AB83F85}" type="presOf" srcId="{6CF5ECE6-210A-4199-9696-C281CC06E403}" destId="{AF5EFCA2-7679-4E11-9C1A-EE22674A8764}" srcOrd="0" destOrd="0" presId="urn:microsoft.com/office/officeart/2005/8/layout/hList1"/>
    <dgm:cxn modelId="{A917C5E6-CFA6-4F9A-9B2D-C11E2B864239}" type="presOf" srcId="{924A2813-A70A-400B-BF17-3453F7E833CB}" destId="{E653E39E-2479-4AC2-B2A2-DA39E7363225}" srcOrd="0" destOrd="0" presId="urn:microsoft.com/office/officeart/2005/8/layout/hList1"/>
    <dgm:cxn modelId="{9C0C109A-C979-4D99-A755-6080625D8BA0}" srcId="{D67CB989-3E03-4B55-9849-CAE44DE7E169}" destId="{50245769-F9CD-4C1D-9A54-B42D322CD62A}" srcOrd="3" destOrd="0" parTransId="{805BDF25-2CBD-4D74-84D9-88F49958C577}" sibTransId="{0543ADD3-DB4D-4269-931F-8FF8080E9689}"/>
    <dgm:cxn modelId="{DEDF3FC0-DCBA-4DC6-9EFB-57B8E1FC1DDC}" type="presOf" srcId="{50245769-F9CD-4C1D-9A54-B42D322CD62A}" destId="{6F2C38DA-936D-49EF-891C-99BEB70D8EEA}" srcOrd="0" destOrd="3" presId="urn:microsoft.com/office/officeart/2005/8/layout/hList1"/>
    <dgm:cxn modelId="{C35B31BC-D084-40E1-923F-7E79857FCAA3}" type="presParOf" srcId="{8328987A-6DDF-4BF3-A5EE-3DCBB4E743A4}" destId="{93095236-DAC5-4FE8-8EC7-FE41A9A26DEC}" srcOrd="0" destOrd="0" presId="urn:microsoft.com/office/officeart/2005/8/layout/hList1"/>
    <dgm:cxn modelId="{5CDC0694-57B0-43C2-851D-12BEE21CC059}" type="presParOf" srcId="{93095236-DAC5-4FE8-8EC7-FE41A9A26DEC}" destId="{23C20B30-085A-4E42-9EA1-0F8EA0D8980C}" srcOrd="0" destOrd="0" presId="urn:microsoft.com/office/officeart/2005/8/layout/hList1"/>
    <dgm:cxn modelId="{0ABB91FC-F026-4420-9D99-7309CF45C6C6}" type="presParOf" srcId="{93095236-DAC5-4FE8-8EC7-FE41A9A26DEC}" destId="{AF5EFCA2-7679-4E11-9C1A-EE22674A8764}" srcOrd="1" destOrd="0" presId="urn:microsoft.com/office/officeart/2005/8/layout/hList1"/>
    <dgm:cxn modelId="{C690BFA7-29AC-4CBA-94BC-343017967927}" type="presParOf" srcId="{8328987A-6DDF-4BF3-A5EE-3DCBB4E743A4}" destId="{3DD36516-2A32-456C-84F4-38640E4E1F02}" srcOrd="1" destOrd="0" presId="urn:microsoft.com/office/officeart/2005/8/layout/hList1"/>
    <dgm:cxn modelId="{D71E2438-8874-4C23-811D-001286782A7C}" type="presParOf" srcId="{8328987A-6DDF-4BF3-A5EE-3DCBB4E743A4}" destId="{6A416AEC-D396-4F8C-8FC0-77E557CBD51B}" srcOrd="2" destOrd="0" presId="urn:microsoft.com/office/officeart/2005/8/layout/hList1"/>
    <dgm:cxn modelId="{83A3EB82-9F49-4232-A327-D15A337CB41D}" type="presParOf" srcId="{6A416AEC-D396-4F8C-8FC0-77E557CBD51B}" destId="{E653E39E-2479-4AC2-B2A2-DA39E7363225}" srcOrd="0" destOrd="0" presId="urn:microsoft.com/office/officeart/2005/8/layout/hList1"/>
    <dgm:cxn modelId="{77CF63EA-E850-40DB-A487-C97126BF2C74}" type="presParOf" srcId="{6A416AEC-D396-4F8C-8FC0-77E557CBD51B}" destId="{2DCE2D1A-7EF3-4088-9B5B-65602C233C54}" srcOrd="1" destOrd="0" presId="urn:microsoft.com/office/officeart/2005/8/layout/hList1"/>
    <dgm:cxn modelId="{FC11C0ED-61FB-43CC-9DE5-28FD3AC70F9B}" type="presParOf" srcId="{8328987A-6DDF-4BF3-A5EE-3DCBB4E743A4}" destId="{606FD7B4-35B5-41AE-95F5-55D16C7B55CC}" srcOrd="3" destOrd="0" presId="urn:microsoft.com/office/officeart/2005/8/layout/hList1"/>
    <dgm:cxn modelId="{F47ADBF5-E4A4-4294-9950-37334AC63015}" type="presParOf" srcId="{8328987A-6DDF-4BF3-A5EE-3DCBB4E743A4}" destId="{F5D323EF-0691-4B24-BD67-05731497099F}" srcOrd="4" destOrd="0" presId="urn:microsoft.com/office/officeart/2005/8/layout/hList1"/>
    <dgm:cxn modelId="{8CAB66E9-4882-4E49-9107-E3116AD3E2F2}" type="presParOf" srcId="{F5D323EF-0691-4B24-BD67-05731497099F}" destId="{31F8221A-127C-4DAE-A5F7-2B8DB0270B93}" srcOrd="0" destOrd="0" presId="urn:microsoft.com/office/officeart/2005/8/layout/hList1"/>
    <dgm:cxn modelId="{27E9E46F-8D8C-4368-AF80-92050DA16709}" type="presParOf" srcId="{F5D323EF-0691-4B24-BD67-05731497099F}" destId="{6F2C38DA-936D-49EF-891C-99BEB70D8EE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821439-B3B6-4C8A-9D74-7AFBB0BE05E5}">
      <dsp:nvSpPr>
        <dsp:cNvPr id="0" name=""/>
        <dsp:cNvSpPr/>
      </dsp:nvSpPr>
      <dsp:spPr>
        <a:xfrm>
          <a:off x="0" y="0"/>
          <a:ext cx="8496622" cy="2592288"/>
        </a:xfrm>
        <a:prstGeom prst="roundRect">
          <a:avLst>
            <a:gd name="adj" fmla="val 1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FC2C7221-115A-4DB3-96AF-8936F2097FF7}">
      <dsp:nvSpPr>
        <dsp:cNvPr id="0" name=""/>
        <dsp:cNvSpPr/>
      </dsp:nvSpPr>
      <dsp:spPr>
        <a:xfrm>
          <a:off x="254898" y="345638"/>
          <a:ext cx="2495882" cy="1901011"/>
        </a:xfrm>
        <a:prstGeom prst="roundRect">
          <a:avLst>
            <a:gd name="adj" fmla="val 10000"/>
          </a:avLst>
        </a:prstGeom>
        <a:blipFill rotWithShape="1">
          <a:blip xmlns:r="http://schemas.openxmlformats.org/officeDocument/2006/relationships" r:embed="rId1"/>
          <a:stretch>
            <a:fillRect/>
          </a:stretch>
        </a:blip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15CCDFA-8317-49F1-B17B-17276B6788F1}">
      <dsp:nvSpPr>
        <dsp:cNvPr id="0" name=""/>
        <dsp:cNvSpPr/>
      </dsp:nvSpPr>
      <dsp:spPr>
        <a:xfrm rot="10800000">
          <a:off x="254898" y="2592288"/>
          <a:ext cx="2495882" cy="3168352"/>
        </a:xfrm>
        <a:prstGeom prst="round2SameRect">
          <a:avLst>
            <a:gd name="adj1" fmla="val 10500"/>
            <a:gd name="adj2" fmla="val 0"/>
          </a:avLst>
        </a:prstGeom>
        <a:solidFill>
          <a:schemeClr val="accent6">
            <a:lumMod val="40000"/>
            <a:lumOff val="60000"/>
          </a:schemeClr>
        </a:solidFill>
        <a:ln>
          <a:solidFill>
            <a:schemeClr val="accent1">
              <a:lumMod val="60000"/>
              <a:lumOff val="40000"/>
            </a:schemeClr>
          </a:solid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s-NI" sz="1400" kern="120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En el periodo 2007-2011,  más de 500,000 personas fueron  alfabetizadas.</a:t>
          </a:r>
          <a:endParaRPr lang="es-NI" sz="1400" kern="120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sp:txBody>
      <dsp:txXfrm rot="10800000">
        <a:off x="331655" y="2592288"/>
        <a:ext cx="2342368" cy="3091595"/>
      </dsp:txXfrm>
    </dsp:sp>
    <dsp:sp modelId="{89B0B6EF-2B55-4053-A3B3-4B8CA08CF334}">
      <dsp:nvSpPr>
        <dsp:cNvPr id="0" name=""/>
        <dsp:cNvSpPr/>
      </dsp:nvSpPr>
      <dsp:spPr>
        <a:xfrm>
          <a:off x="3000369" y="345638"/>
          <a:ext cx="2495882" cy="1901011"/>
        </a:xfrm>
        <a:prstGeom prst="roundRect">
          <a:avLst>
            <a:gd name="adj" fmla="val 10000"/>
          </a:avLst>
        </a:prstGeom>
        <a:blipFill rotWithShape="1">
          <a:blip xmlns:r="http://schemas.openxmlformats.org/officeDocument/2006/relationships" r:embed="rId2"/>
          <a:stretch>
            <a:fillRect/>
          </a:stretch>
        </a:blip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BBBD2968-EC37-4561-A861-71E4BDFB44D1}">
      <dsp:nvSpPr>
        <dsp:cNvPr id="0" name=""/>
        <dsp:cNvSpPr/>
      </dsp:nvSpPr>
      <dsp:spPr>
        <a:xfrm rot="10800000">
          <a:off x="3024330" y="2592288"/>
          <a:ext cx="2495882" cy="3168352"/>
        </a:xfrm>
        <a:prstGeom prst="round2SameRect">
          <a:avLst>
            <a:gd name="adj1" fmla="val 10500"/>
            <a:gd name="adj2" fmla="val 0"/>
          </a:avLst>
        </a:prstGeom>
        <a:solidFill>
          <a:schemeClr val="tx2">
            <a:lumMod val="20000"/>
            <a:lumOff val="80000"/>
          </a:schemeClr>
        </a:solidFill>
        <a:ln>
          <a:solidFill>
            <a:schemeClr val="accent1">
              <a:lumMod val="60000"/>
              <a:lumOff val="40000"/>
            </a:schemeClr>
          </a:solid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s-NI" sz="1200" kern="120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Más  de 100 mil mujeres campesinas capitalizadas en el programa Hambre Cero y más de 123 mil mujeres pequeñas empresarias capitalizadas en la ciudad con el Programa Usura Cero, además programas de desarrollo económico como el  Bono Productivo, Promoción de cooperativas agropecuarias, créditos e insumos agropecuarios.</a:t>
          </a:r>
          <a:endParaRPr lang="es-NI" sz="2200" kern="120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sp:txBody>
      <dsp:txXfrm rot="10800000">
        <a:off x="3101087" y="2592288"/>
        <a:ext cx="2342368" cy="3091595"/>
      </dsp:txXfrm>
    </dsp:sp>
    <dsp:sp modelId="{3FFA36CD-7112-4B1B-A0B3-E8391563A3E0}">
      <dsp:nvSpPr>
        <dsp:cNvPr id="0" name=""/>
        <dsp:cNvSpPr/>
      </dsp:nvSpPr>
      <dsp:spPr>
        <a:xfrm>
          <a:off x="5745840" y="345638"/>
          <a:ext cx="2495882" cy="1901011"/>
        </a:xfrm>
        <a:prstGeom prst="roundRect">
          <a:avLst>
            <a:gd name="adj" fmla="val 10000"/>
          </a:avLst>
        </a:prstGeom>
        <a:blipFill rotWithShape="1">
          <a:blip xmlns:r="http://schemas.openxmlformats.org/officeDocument/2006/relationships" r:embed="rId3"/>
          <a:stretch>
            <a:fillRect/>
          </a:stretch>
        </a:blip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77F3DD77-177D-428A-B42E-5C0E42B71E64}">
      <dsp:nvSpPr>
        <dsp:cNvPr id="0" name=""/>
        <dsp:cNvSpPr/>
      </dsp:nvSpPr>
      <dsp:spPr>
        <a:xfrm rot="10800000">
          <a:off x="5745840" y="2592288"/>
          <a:ext cx="2495882" cy="3168352"/>
        </a:xfrm>
        <a:prstGeom prst="round2SameRect">
          <a:avLst>
            <a:gd name="adj1" fmla="val 10500"/>
            <a:gd name="adj2" fmla="val 0"/>
          </a:avLst>
        </a:prstGeom>
        <a:solidFill>
          <a:schemeClr val="accent1">
            <a:lumMod val="40000"/>
            <a:lumOff val="60000"/>
          </a:schemeClr>
        </a:solidFill>
        <a:ln>
          <a:solidFill>
            <a:schemeClr val="accent1">
              <a:lumMod val="60000"/>
              <a:lumOff val="40000"/>
            </a:schemeClr>
          </a:solid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s-NI" sz="1200" kern="120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Son 1, 100,000 las personas, en su mayoría jóvenes y mujeres, que se movilizan anualmente en apoyo a los programas sociales, como las jornadas de vacunación, limpieza, alfabetización y post alfabetización, reforestación,  los programa Amor y Amor para los más chiquitos, Operación Milagro, construcción y mejoramiento de viviendas de familias pobres, centros educativos y centros deportivos, entre otros.</a:t>
          </a:r>
          <a:endParaRPr lang="es-NI" sz="1200" kern="120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sp:txBody>
      <dsp:txXfrm rot="10800000">
        <a:off x="5822597" y="2592288"/>
        <a:ext cx="2342368" cy="30915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266551-A8A7-4D9C-964F-67710572FB55}">
      <dsp:nvSpPr>
        <dsp:cNvPr id="0" name=""/>
        <dsp:cNvSpPr/>
      </dsp:nvSpPr>
      <dsp:spPr>
        <a:xfrm rot="10800000">
          <a:off x="1823454" y="761"/>
          <a:ext cx="5650253" cy="1601082"/>
        </a:xfrm>
        <a:prstGeom prst="homePlate">
          <a:avLst/>
        </a:prstGeom>
        <a:solidFill>
          <a:schemeClr val="accent2">
            <a:lumMod val="40000"/>
            <a:lumOff val="60000"/>
          </a:schemeClr>
        </a:solidFill>
        <a:ln w="55000" cap="flat" cmpd="thickThin" algn="ctr">
          <a:solidFill>
            <a:schemeClr val="accent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033" tIns="53340" rIns="99568" bIns="53340" numCol="1" spcCol="1270" anchor="ctr" anchorCtr="0">
          <a:noAutofit/>
        </a:bodyPr>
        <a:lstStyle/>
        <a:p>
          <a:pPr lvl="0" algn="just" defTabSz="622300">
            <a:lnSpc>
              <a:spcPct val="90000"/>
            </a:lnSpc>
            <a:spcBef>
              <a:spcPct val="0"/>
            </a:spcBef>
            <a:spcAft>
              <a:spcPct val="35000"/>
            </a:spcAft>
          </a:pPr>
          <a:r>
            <a:rPr lang="es-NI" sz="1400" kern="120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Los  Jóvenes juegan un papel protagónico en la conducción de los proyectos, atención  a la Niñez, Pueblos indígenas y afro descendientes. Titulación de más de 300 mil propiedades a nombre de las mujeres, la demarcación y titulación de las Tierras Comunitarias en la Costa Caribe; el derecho al crédito para pequeños productores, artesanos y campesinos.</a:t>
          </a:r>
          <a:endParaRPr lang="es-NI" sz="1400" kern="120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sp:txBody>
      <dsp:txXfrm rot="10800000">
        <a:off x="2223724" y="761"/>
        <a:ext cx="5249983" cy="1601082"/>
      </dsp:txXfrm>
    </dsp:sp>
    <dsp:sp modelId="{C1EB7C2C-4BA3-4D9F-BF71-DB3A3B564189}">
      <dsp:nvSpPr>
        <dsp:cNvPr id="0" name=""/>
        <dsp:cNvSpPr/>
      </dsp:nvSpPr>
      <dsp:spPr>
        <a:xfrm>
          <a:off x="1022913" y="761"/>
          <a:ext cx="1601082" cy="1601082"/>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5BE59C-A810-4D9D-9042-40DEFEAF2A8F}">
      <dsp:nvSpPr>
        <dsp:cNvPr id="0" name=""/>
        <dsp:cNvSpPr/>
      </dsp:nvSpPr>
      <dsp:spPr>
        <a:xfrm rot="10800000">
          <a:off x="1823454" y="2079778"/>
          <a:ext cx="5650253" cy="1601082"/>
        </a:xfrm>
        <a:prstGeom prst="homePlate">
          <a:avLst/>
        </a:prstGeom>
        <a:solidFill>
          <a:schemeClr val="accent3">
            <a:lumMod val="40000"/>
            <a:lumOff val="60000"/>
          </a:schemeClr>
        </a:solidFill>
        <a:ln w="55000" cap="flat" cmpd="thickThin" algn="ctr">
          <a:solidFill>
            <a:schemeClr val="accent3">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033" tIns="53340" rIns="99568" bIns="53340" numCol="1" spcCol="1270" anchor="ctr" anchorCtr="0">
          <a:noAutofit/>
        </a:bodyPr>
        <a:lstStyle/>
        <a:p>
          <a:pPr lvl="0" algn="ctr" defTabSz="622300">
            <a:lnSpc>
              <a:spcPct val="90000"/>
            </a:lnSpc>
            <a:spcBef>
              <a:spcPct val="0"/>
            </a:spcBef>
            <a:spcAft>
              <a:spcPct val="35000"/>
            </a:spcAft>
          </a:pPr>
          <a:r>
            <a:rPr lang="es-NI" sz="1400" kern="120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Se restituyó  el  derecho humano y constitucional a la salud y educación gratuita y universal (Artos. 105 y 121 de la Constitución Política de la República, respectivamente).</a:t>
          </a:r>
          <a:endParaRPr lang="es-NI" sz="1400" kern="120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sp:txBody>
      <dsp:txXfrm rot="10800000">
        <a:off x="2223724" y="2079778"/>
        <a:ext cx="5249983" cy="1601082"/>
      </dsp:txXfrm>
    </dsp:sp>
    <dsp:sp modelId="{5F97A821-9712-4CA1-813A-96314883C55E}">
      <dsp:nvSpPr>
        <dsp:cNvPr id="0" name=""/>
        <dsp:cNvSpPr/>
      </dsp:nvSpPr>
      <dsp:spPr>
        <a:xfrm>
          <a:off x="1022913" y="2079778"/>
          <a:ext cx="1601082" cy="1601082"/>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2883E3-6D19-4F17-8BA1-29C1D52DBBA0}">
      <dsp:nvSpPr>
        <dsp:cNvPr id="0" name=""/>
        <dsp:cNvSpPr/>
      </dsp:nvSpPr>
      <dsp:spPr>
        <a:xfrm rot="10800000">
          <a:off x="1823454" y="4158796"/>
          <a:ext cx="5650253" cy="1601082"/>
        </a:xfrm>
        <a:prstGeom prst="homePlate">
          <a:avLst/>
        </a:prstGeom>
        <a:solidFill>
          <a:schemeClr val="accent4">
            <a:lumMod val="40000"/>
            <a:lumOff val="6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033" tIns="45720" rIns="85344" bIns="45720" numCol="1" spcCol="1270" anchor="ctr" anchorCtr="0">
          <a:noAutofit/>
        </a:bodyPr>
        <a:lstStyle/>
        <a:p>
          <a:pPr lvl="0" algn="just" defTabSz="533400">
            <a:lnSpc>
              <a:spcPct val="90000"/>
            </a:lnSpc>
            <a:spcBef>
              <a:spcPct val="0"/>
            </a:spcBef>
            <a:spcAft>
              <a:spcPct val="35000"/>
            </a:spcAft>
          </a:pPr>
          <a:r>
            <a:rPr lang="es-NI" sz="1200" kern="120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La gratuidad de la atención médica a todos sus ciudadanos, en hospitales y centros de salud, incluyendo los exámenes de laboratorios con equipos de alta tecnología, se han reparado y reacondicionado decenas de hospitales y centros de salud en todo el país y se construyeron otros, principalmente en zonas del interior donde prácticamente nunca antes se brindó atención médica a la población.</a:t>
          </a:r>
          <a:endParaRPr lang="es-NI" sz="1200" kern="120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sp:txBody>
      <dsp:txXfrm rot="10800000">
        <a:off x="2223724" y="4158796"/>
        <a:ext cx="5249983" cy="1601082"/>
      </dsp:txXfrm>
    </dsp:sp>
    <dsp:sp modelId="{4C729788-0C14-4193-8EE8-0E547519DB98}">
      <dsp:nvSpPr>
        <dsp:cNvPr id="0" name=""/>
        <dsp:cNvSpPr/>
      </dsp:nvSpPr>
      <dsp:spPr>
        <a:xfrm>
          <a:off x="1022913" y="4158796"/>
          <a:ext cx="1601082" cy="1601082"/>
        </a:xfrm>
        <a:prstGeom prst="ellipse">
          <a:avLst/>
        </a:prstGeom>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7732C2-36BA-46A8-8E05-4562EB2D449B}">
      <dsp:nvSpPr>
        <dsp:cNvPr id="0" name=""/>
        <dsp:cNvSpPr/>
      </dsp:nvSpPr>
      <dsp:spPr>
        <a:xfrm>
          <a:off x="-6511396" y="-996230"/>
          <a:ext cx="7753100" cy="7753100"/>
        </a:xfrm>
        <a:prstGeom prst="blockArc">
          <a:avLst>
            <a:gd name="adj1" fmla="val 18900000"/>
            <a:gd name="adj2" fmla="val 2700000"/>
            <a:gd name="adj3" fmla="val 279"/>
          </a:avLst>
        </a:pr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0A7575-BC9D-4FA1-BA5E-63AA619A01D8}">
      <dsp:nvSpPr>
        <dsp:cNvPr id="0" name=""/>
        <dsp:cNvSpPr/>
      </dsp:nvSpPr>
      <dsp:spPr>
        <a:xfrm>
          <a:off x="799576" y="576064"/>
          <a:ext cx="7617870" cy="1152128"/>
        </a:xfrm>
        <a:prstGeom prst="rect">
          <a:avLst/>
        </a:prstGeom>
        <a:solidFill>
          <a:srgbClr val="6DC8DD"/>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502" tIns="35560" rIns="35560" bIns="35560" numCol="1" spcCol="1270" anchor="ctr" anchorCtr="0">
          <a:noAutofit/>
        </a:bodyPr>
        <a:lstStyle/>
        <a:p>
          <a:pPr lvl="0" algn="just" defTabSz="622300">
            <a:lnSpc>
              <a:spcPct val="90000"/>
            </a:lnSpc>
            <a:spcBef>
              <a:spcPct val="0"/>
            </a:spcBef>
            <a:spcAft>
              <a:spcPct val="35000"/>
            </a:spcAft>
          </a:pPr>
          <a:r>
            <a:rPr lang="es-NI" sz="1400" kern="120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La ampliación de las instalaciones para atender en mejor forma a la mujer nicaragüense que está embarazada o a punto de dar a luz, mediante la construcción y reconstrucción de casas materno infantiles en todo el territorio nacional</a:t>
          </a:r>
          <a:endParaRPr lang="es-NI" sz="1400" kern="120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sp:txBody>
      <dsp:txXfrm>
        <a:off x="799576" y="576064"/>
        <a:ext cx="7617870" cy="1152128"/>
      </dsp:txXfrm>
    </dsp:sp>
    <dsp:sp modelId="{1CEE706C-9E8D-49C3-9495-730E17538069}">
      <dsp:nvSpPr>
        <dsp:cNvPr id="0" name=""/>
        <dsp:cNvSpPr/>
      </dsp:nvSpPr>
      <dsp:spPr>
        <a:xfrm>
          <a:off x="79496" y="432048"/>
          <a:ext cx="1440160" cy="1440160"/>
        </a:xfrm>
        <a:prstGeom prst="ellipse">
          <a:avLst/>
        </a:prstGeom>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CCC4D0-387C-41C5-95A9-DF377488D4DF}">
      <dsp:nvSpPr>
        <dsp:cNvPr id="0" name=""/>
        <dsp:cNvSpPr/>
      </dsp:nvSpPr>
      <dsp:spPr>
        <a:xfrm>
          <a:off x="1218375" y="2304256"/>
          <a:ext cx="7199071" cy="1152128"/>
        </a:xfrm>
        <a:prstGeom prst="rect">
          <a:avLst/>
        </a:prstGeom>
        <a:solidFill>
          <a:schemeClr val="accent6">
            <a:lumMod val="20000"/>
            <a:lumOff val="8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502" tIns="30480" rIns="30480" bIns="30480" numCol="1" spcCol="1270" anchor="ctr" anchorCtr="0">
          <a:noAutofit/>
        </a:bodyPr>
        <a:lstStyle/>
        <a:p>
          <a:pPr lvl="0" algn="just" defTabSz="533400">
            <a:lnSpc>
              <a:spcPct val="90000"/>
            </a:lnSpc>
            <a:spcBef>
              <a:spcPct val="0"/>
            </a:spcBef>
            <a:spcAft>
              <a:spcPct val="35000"/>
            </a:spcAft>
          </a:pPr>
          <a:r>
            <a:rPr lang="es-NI" sz="1200" kern="120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Pensar en el desarrollo de Nicaragua implica, necesariamente, prever la Educación de Jóvenes y Adultos desde una mirada renovada y con el compromiso que exige el nuevo siglo, la lucha contra la pobreza y los desafíos de la globalización, por eso el Gobierno nicaragüense impulsa programas gratuitos de educación de jóvenes, adultos, educación integral, técnica, tecnológica, de idiomas y educación superior. </a:t>
          </a:r>
          <a:endParaRPr lang="es-NI" sz="1200" kern="120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sp:txBody>
      <dsp:txXfrm>
        <a:off x="1218375" y="2304256"/>
        <a:ext cx="7199071" cy="1152128"/>
      </dsp:txXfrm>
    </dsp:sp>
    <dsp:sp modelId="{1D1BAED2-F540-43C0-B506-DD017A799DCE}">
      <dsp:nvSpPr>
        <dsp:cNvPr id="0" name=""/>
        <dsp:cNvSpPr/>
      </dsp:nvSpPr>
      <dsp:spPr>
        <a:xfrm>
          <a:off x="498295" y="2160240"/>
          <a:ext cx="1440160" cy="1440160"/>
        </a:xfrm>
        <a:prstGeom prst="ellipse">
          <a:avLst/>
        </a:prstGeom>
        <a:blipFill rotWithShape="0">
          <a:blip xmlns:r="http://schemas.openxmlformats.org/officeDocument/2006/relationships" r:embed="rId2" cstate="email">
            <a:extLst>
              <a:ext uri="{28A0092B-C50C-407E-A947-70E740481C1C}">
                <a14:useLocalDpi xmlns:a14="http://schemas.microsoft.com/office/drawing/2010/main"/>
              </a:ext>
            </a:extLst>
          </a:blip>
          <a:stretch>
            <a:fillRect/>
          </a:stretch>
        </a:blip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457810-C845-41AD-84A2-E0E3ED9107BD}">
      <dsp:nvSpPr>
        <dsp:cNvPr id="0" name=""/>
        <dsp:cNvSpPr/>
      </dsp:nvSpPr>
      <dsp:spPr>
        <a:xfrm>
          <a:off x="799576" y="4032448"/>
          <a:ext cx="7617870" cy="1152128"/>
        </a:xfrm>
        <a:prstGeom prst="rect">
          <a:avLst/>
        </a:prstGeom>
        <a:solidFill>
          <a:srgbClr val="E082FA"/>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502" tIns="35560" rIns="35560" bIns="35560" numCol="1" spcCol="1270" anchor="ctr" anchorCtr="0">
          <a:noAutofit/>
        </a:bodyPr>
        <a:lstStyle/>
        <a:p>
          <a:pPr lvl="0" algn="just" defTabSz="622300">
            <a:lnSpc>
              <a:spcPct val="90000"/>
            </a:lnSpc>
            <a:spcBef>
              <a:spcPct val="0"/>
            </a:spcBef>
            <a:spcAft>
              <a:spcPct val="35000"/>
            </a:spcAft>
          </a:pPr>
          <a:r>
            <a:rPr lang="es-NI" sz="1400" kern="120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La merienda escolar en Nicaragua es un programa que pretende restituir uno de los derechos de los niños y niñas de nuestro país, beneficia a todos los centros escolares ubicados en los 153 municipios del territorio nicaragüense.</a:t>
          </a:r>
          <a:endParaRPr lang="es-NI" sz="1400" kern="120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sp:txBody>
      <dsp:txXfrm>
        <a:off x="799576" y="4032448"/>
        <a:ext cx="7617870" cy="1152128"/>
      </dsp:txXfrm>
    </dsp:sp>
    <dsp:sp modelId="{B891DAF9-93D4-4001-BD86-ED7953395022}">
      <dsp:nvSpPr>
        <dsp:cNvPr id="0" name=""/>
        <dsp:cNvSpPr/>
      </dsp:nvSpPr>
      <dsp:spPr>
        <a:xfrm>
          <a:off x="79496" y="3888432"/>
          <a:ext cx="1440160" cy="1440160"/>
        </a:xfrm>
        <a:prstGeom prst="ellipse">
          <a:avLst/>
        </a:prstGeom>
        <a:blipFill rotWithShape="0">
          <a:blip xmlns:r="http://schemas.openxmlformats.org/officeDocument/2006/relationships" r:embed="rId3" cstate="email">
            <a:extLst>
              <a:ext uri="{28A0092B-C50C-407E-A947-70E740481C1C}">
                <a14:useLocalDpi xmlns:a14="http://schemas.microsoft.com/office/drawing/2010/main"/>
              </a:ext>
            </a:extLst>
          </a:blip>
          <a:stretch>
            <a:fillRect/>
          </a:stretch>
        </a:blip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E8AD77-476C-4AEC-B0F7-7FD981AC0055}">
      <dsp:nvSpPr>
        <dsp:cNvPr id="0" name=""/>
        <dsp:cNvSpPr/>
      </dsp:nvSpPr>
      <dsp:spPr>
        <a:xfrm>
          <a:off x="3341042" y="0"/>
          <a:ext cx="5011563" cy="5328591"/>
        </a:xfrm>
        <a:prstGeom prst="rightArrow">
          <a:avLst>
            <a:gd name="adj1" fmla="val 75000"/>
            <a:gd name="adj2" fmla="val 5000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66725">
            <a:lnSpc>
              <a:spcPct val="90000"/>
            </a:lnSpc>
            <a:spcBef>
              <a:spcPct val="0"/>
            </a:spcBef>
            <a:spcAft>
              <a:spcPct val="15000"/>
            </a:spcAft>
            <a:buChar char="••"/>
          </a:pPr>
          <a:endParaRPr lang="es-NI" sz="1050" b="1" kern="1200" dirty="0">
            <a:solidFill>
              <a:schemeClr val="tx1"/>
            </a:solidFill>
          </a:endParaRPr>
        </a:p>
        <a:p>
          <a:pPr marL="114300" lvl="1" indent="-114300" algn="just" defTabSz="533400">
            <a:lnSpc>
              <a:spcPct val="100000"/>
            </a:lnSpc>
            <a:spcBef>
              <a:spcPct val="0"/>
            </a:spcBef>
            <a:spcAft>
              <a:spcPts val="0"/>
            </a:spcAft>
            <a:buChar char="••"/>
          </a:pPr>
          <a:r>
            <a:rPr lang="es-NI" sz="1200" kern="120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Un nuevo orden jurídico, con las promulgación de más de 300 iniciativas de ley para la instauración de un Estado  moderno, dinámico, acorde a las normas internacionales,  la tipificación y sanción  de los delitos que han surgido de las contradicciones sociales, ley contra la trata de personas 896, Migración y Extranjería 761, Ley de Régimen Jurídico de Fronteras 749, Seguridad Soberana 750,   Ley Integral Contra la Violencia Hacia la Mujer 779 y</a:t>
          </a:r>
          <a:r>
            <a:rPr lang="es-NI" sz="1200" kern="1200" dirty="0" smtClean="0">
              <a:solidFill>
                <a:schemeClr val="tx1"/>
              </a:solidFill>
              <a:latin typeface="Century Gothic" panose="020B0502020202020204" pitchFamily="34" charset="0"/>
              <a:cs typeface="Courier New" panose="02070309020205020404" pitchFamily="49" charset="0"/>
            </a:rPr>
            <a:t> Código de Familia No. 870.</a:t>
          </a:r>
          <a:r>
            <a:rPr lang="es-NI" sz="1200" kern="120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 </a:t>
          </a:r>
          <a:endParaRPr lang="es-NI" sz="1200" kern="120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a:p>
          <a:pPr marL="114300" lvl="1" indent="-114300" algn="just" defTabSz="533400">
            <a:lnSpc>
              <a:spcPct val="100000"/>
            </a:lnSpc>
            <a:spcBef>
              <a:spcPct val="0"/>
            </a:spcBef>
            <a:spcAft>
              <a:spcPts val="0"/>
            </a:spcAft>
            <a:buChar char="••"/>
          </a:pPr>
          <a:r>
            <a:rPr lang="es-NI" sz="1200" kern="1200" dirty="0" smtClean="0">
              <a:solidFill>
                <a:schemeClr val="tx1"/>
              </a:solidFill>
              <a:latin typeface="Century Gothic" panose="020B0502020202020204" pitchFamily="34" charset="0"/>
              <a:ea typeface="Calibri" panose="020F0502020204030204" pitchFamily="34" charset="0"/>
              <a:cs typeface="Courier New" panose="02070309020205020404" pitchFamily="49" charset="0"/>
            </a:rPr>
            <a:t>Un modelo de seguridad ciudadana dirigido por la Policía Nacional con la participación protagónica de la familia y la comunidad un modelo Preventivo, Proactivo y Comunitario. </a:t>
          </a:r>
          <a:endParaRPr lang="es-NI" sz="1200" kern="1200" dirty="0">
            <a:solidFill>
              <a:schemeClr val="tx1"/>
            </a:solidFill>
            <a:latin typeface="Century Gothic" panose="020B0502020202020204" pitchFamily="34" charset="0"/>
            <a:ea typeface="Calibri" panose="020F0502020204030204" pitchFamily="34" charset="0"/>
            <a:cs typeface="Courier New" panose="02070309020205020404" pitchFamily="49" charset="0"/>
          </a:endParaRPr>
        </a:p>
      </dsp:txBody>
      <dsp:txXfrm>
        <a:off x="3341042" y="666074"/>
        <a:ext cx="3132227" cy="3996443"/>
      </dsp:txXfrm>
    </dsp:sp>
    <dsp:sp modelId="{9A218156-4D17-4242-B0B2-C2AF8AEB2699}">
      <dsp:nvSpPr>
        <dsp:cNvPr id="0" name=""/>
        <dsp:cNvSpPr/>
      </dsp:nvSpPr>
      <dsp:spPr>
        <a:xfrm>
          <a:off x="0" y="0"/>
          <a:ext cx="3341042" cy="5328591"/>
        </a:xfrm>
        <a:prstGeom prst="roundRect">
          <a:avLst/>
        </a:prstGeom>
        <a:blipFill rotWithShape="0">
          <a:blip xmlns:r="http://schemas.openxmlformats.org/officeDocument/2006/relationships" r:embed="rId1"/>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endParaRPr lang="es-NI" sz="6500" kern="1200" dirty="0"/>
        </a:p>
      </dsp:txBody>
      <dsp:txXfrm>
        <a:off x="163096" y="163096"/>
        <a:ext cx="3014850" cy="50023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E8A686A7-C097-428C-8CFB-74F12D35C55A}" type="datetimeFigureOut">
              <a:rPr lang="es-ES"/>
              <a:pPr>
                <a:defRPr/>
              </a:pPr>
              <a:t>11/11/2015</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dirty="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F9655D2B-3D00-4C99-8D7A-8262145ED8EC}" type="slidenum">
              <a:rPr lang="es-ES"/>
              <a:pPr>
                <a:defRPr/>
              </a:pPr>
              <a:t>‹#›</a:t>
            </a:fld>
            <a:endParaRPr lang="es-ES"/>
          </a:p>
        </p:txBody>
      </p:sp>
    </p:spTree>
    <p:extLst>
      <p:ext uri="{BB962C8B-B14F-4D97-AF65-F5344CB8AC3E}">
        <p14:creationId xmlns:p14="http://schemas.microsoft.com/office/powerpoint/2010/main" val="9063487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10 Triángulo rectángulo"/>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grpSp>
        <p:nvGrpSpPr>
          <p:cNvPr id="5" name="15 Grupo"/>
          <p:cNvGrpSpPr>
            <a:grpSpLocks/>
          </p:cNvGrpSpPr>
          <p:nvPr/>
        </p:nvGrpSpPr>
        <p:grpSpPr bwMode="auto">
          <a:xfrm>
            <a:off x="-3175" y="4953000"/>
            <a:ext cx="9147175" cy="1911350"/>
            <a:chOff x="-3765" y="4832896"/>
            <a:chExt cx="9147765" cy="2032192"/>
          </a:xfrm>
        </p:grpSpPr>
        <p:sp>
          <p:nvSpPr>
            <p:cNvPr id="6" name="16 Forma libre"/>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dirty="0">
                <a:latin typeface="+mn-lt"/>
                <a:cs typeface="+mn-cs"/>
              </a:endParaRPr>
            </a:p>
          </p:txBody>
        </p:sp>
        <p:sp>
          <p:nvSpPr>
            <p:cNvPr id="7" name="18 Forma libre"/>
            <p:cNvSpPr>
              <a:spLocks/>
            </p:cNvSpPr>
            <p:nvPr/>
          </p:nvSpPr>
          <p:spPr bwMode="auto">
            <a:xfrm>
              <a:off x="35926" y="5135025"/>
              <a:ext cx="9108074" cy="838869"/>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s-MX"/>
            </a:p>
          </p:txBody>
        </p:sp>
        <p:sp>
          <p:nvSpPr>
            <p:cNvPr id="8" name="19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cxnSp>
          <p:nvCxnSpPr>
            <p:cNvPr id="10" name="20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8 Título"/>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s-ES" smtClean="0"/>
              <a:t>Haga clic para modificar el estilo de título del patrón</a:t>
            </a:r>
            <a:endParaRPr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s-ES" smtClean="0"/>
              <a:t>Haga clic para modificar el estilo de subtítulo del patrón</a:t>
            </a:r>
            <a:endParaRPr lang="en-US"/>
          </a:p>
        </p:txBody>
      </p:sp>
      <p:sp>
        <p:nvSpPr>
          <p:cNvPr id="11" name="29 Marcador de fecha"/>
          <p:cNvSpPr>
            <a:spLocks noGrp="1"/>
          </p:cNvSpPr>
          <p:nvPr>
            <p:ph type="dt" sz="half" idx="10"/>
          </p:nvPr>
        </p:nvSpPr>
        <p:spPr/>
        <p:txBody>
          <a:bodyPr/>
          <a:lstStyle>
            <a:lvl1pPr>
              <a:defRPr>
                <a:solidFill>
                  <a:srgbClr val="FFFFFF"/>
                </a:solidFill>
              </a:defRPr>
            </a:lvl1pPr>
            <a:extLst/>
          </a:lstStyle>
          <a:p>
            <a:pPr>
              <a:defRPr/>
            </a:pPr>
            <a:fld id="{06CB0298-01E7-4F7C-90FE-935952D3127A}" type="datetimeFigureOut">
              <a:rPr lang="es-ES"/>
              <a:pPr>
                <a:defRPr/>
              </a:pPr>
              <a:t>11/11/2015</a:t>
            </a:fld>
            <a:endParaRPr lang="es-ES" dirty="0"/>
          </a:p>
        </p:txBody>
      </p:sp>
      <p:sp>
        <p:nvSpPr>
          <p:cNvPr id="12" name="18 Marcador de pie de página"/>
          <p:cNvSpPr>
            <a:spLocks noGrp="1"/>
          </p:cNvSpPr>
          <p:nvPr>
            <p:ph type="ftr" sz="quarter" idx="11"/>
          </p:nvPr>
        </p:nvSpPr>
        <p:spPr/>
        <p:txBody>
          <a:bodyPr/>
          <a:lstStyle>
            <a:lvl1pPr>
              <a:defRPr>
                <a:solidFill>
                  <a:schemeClr val="accent1">
                    <a:tint val="20000"/>
                  </a:schemeClr>
                </a:solidFill>
              </a:defRPr>
            </a:lvl1pPr>
            <a:extLst/>
          </a:lstStyle>
          <a:p>
            <a:pPr>
              <a:defRPr/>
            </a:pPr>
            <a:endParaRPr lang="es-ES"/>
          </a:p>
        </p:txBody>
      </p:sp>
      <p:sp>
        <p:nvSpPr>
          <p:cNvPr id="13" name="26 Marcador de número de diapositiva"/>
          <p:cNvSpPr>
            <a:spLocks noGrp="1"/>
          </p:cNvSpPr>
          <p:nvPr>
            <p:ph type="sldNum" sz="quarter" idx="12"/>
          </p:nvPr>
        </p:nvSpPr>
        <p:spPr/>
        <p:txBody>
          <a:bodyPr/>
          <a:lstStyle>
            <a:lvl1pPr>
              <a:defRPr>
                <a:solidFill>
                  <a:srgbClr val="FFFFFF"/>
                </a:solidFill>
              </a:defRPr>
            </a:lvl1pPr>
          </a:lstStyle>
          <a:p>
            <a:pPr>
              <a:defRPr/>
            </a:pPr>
            <a:fld id="{76BD8931-A7D2-433A-8C7A-AAE9C06CA674}" type="slidenum">
              <a:rPr lang="es-ES"/>
              <a:pPr>
                <a:defRPr/>
              </a:pPr>
              <a:t>‹#›</a:t>
            </a:fld>
            <a:endParaRPr lang="es-ES"/>
          </a:p>
        </p:txBody>
      </p:sp>
    </p:spTree>
    <p:extLst>
      <p:ext uri="{BB962C8B-B14F-4D97-AF65-F5344CB8AC3E}">
        <p14:creationId xmlns:p14="http://schemas.microsoft.com/office/powerpoint/2010/main" val="340371660"/>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17EDB9F9-2193-4376-B67D-4E0BCEF7BB55}" type="datetimeFigureOut">
              <a:rPr lang="es-ES"/>
              <a:pPr>
                <a:defRPr/>
              </a:pPr>
              <a:t>11/11/2015</a:t>
            </a:fld>
            <a:endParaRPr lang="es-ES" dirty="0"/>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222EFE43-C192-4E8E-B809-7144F2850A90}" type="slidenum">
              <a:rPr lang="es-ES"/>
              <a:pPr>
                <a:defRPr/>
              </a:pPr>
              <a:t>‹#›</a:t>
            </a:fld>
            <a:endParaRPr lang="es-ES"/>
          </a:p>
        </p:txBody>
      </p:sp>
    </p:spTree>
    <p:extLst>
      <p:ext uri="{BB962C8B-B14F-4D97-AF65-F5344CB8AC3E}">
        <p14:creationId xmlns:p14="http://schemas.microsoft.com/office/powerpoint/2010/main" val="2360710510"/>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62E86BF1-74DD-4C6B-8385-0B0D289AF8DB}" type="datetimeFigureOut">
              <a:rPr lang="es-ES"/>
              <a:pPr>
                <a:defRPr/>
              </a:pPr>
              <a:t>11/11/2015</a:t>
            </a:fld>
            <a:endParaRPr lang="es-ES" dirty="0"/>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458410BF-5332-4FD4-965F-4D9E325E02E4}" type="slidenum">
              <a:rPr lang="es-ES"/>
              <a:pPr>
                <a:defRPr/>
              </a:pPr>
              <a:t>‹#›</a:t>
            </a:fld>
            <a:endParaRPr lang="es-ES"/>
          </a:p>
        </p:txBody>
      </p:sp>
    </p:spTree>
    <p:extLst>
      <p:ext uri="{BB962C8B-B14F-4D97-AF65-F5344CB8AC3E}">
        <p14:creationId xmlns:p14="http://schemas.microsoft.com/office/powerpoint/2010/main" val="348297575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4" name="9 Marcador de fecha"/>
          <p:cNvSpPr>
            <a:spLocks noGrp="1"/>
          </p:cNvSpPr>
          <p:nvPr>
            <p:ph type="dt" sz="half" idx="10"/>
          </p:nvPr>
        </p:nvSpPr>
        <p:spPr/>
        <p:txBody>
          <a:bodyPr/>
          <a:lstStyle>
            <a:lvl1pPr>
              <a:defRPr/>
            </a:lvl1pPr>
          </a:lstStyle>
          <a:p>
            <a:pPr>
              <a:defRPr/>
            </a:pPr>
            <a:fld id="{90405D2C-5445-4D59-AB65-2576FFF64724}" type="datetimeFigureOut">
              <a:rPr lang="es-ES"/>
              <a:pPr>
                <a:defRPr/>
              </a:pPr>
              <a:t>11/11/2015</a:t>
            </a:fld>
            <a:endParaRPr lang="es-ES" dirty="0"/>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F74C0B22-C318-4C91-99C3-6FEBB60655C7}" type="slidenum">
              <a:rPr lang="es-ES"/>
              <a:pPr>
                <a:defRPr/>
              </a:pPr>
              <a:t>‹#›</a:t>
            </a:fld>
            <a:endParaRPr lang="es-ES"/>
          </a:p>
        </p:txBody>
      </p:sp>
    </p:spTree>
    <p:extLst>
      <p:ext uri="{BB962C8B-B14F-4D97-AF65-F5344CB8AC3E}">
        <p14:creationId xmlns:p14="http://schemas.microsoft.com/office/powerpoint/2010/main" val="3412697841"/>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10 Cheurón"/>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fontAlgn="auto" hangingPunct="1">
              <a:spcBef>
                <a:spcPts val="0"/>
              </a:spcBef>
              <a:spcAft>
                <a:spcPts val="0"/>
              </a:spcAft>
              <a:defRPr/>
            </a:pPr>
            <a:endParaRPr lang="en-US" dirty="0"/>
          </a:p>
        </p:txBody>
      </p:sp>
      <p:sp>
        <p:nvSpPr>
          <p:cNvPr id="5" name="15 Cheurón"/>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fontAlgn="auto" hangingPunct="1">
              <a:spcBef>
                <a:spcPts val="0"/>
              </a:spcBef>
              <a:spcAft>
                <a:spcPts val="0"/>
              </a:spcAft>
              <a:defRPr/>
            </a:pPr>
            <a:endParaRPr lang="en-US" dirty="0"/>
          </a:p>
        </p:txBody>
      </p:sp>
      <p:sp>
        <p:nvSpPr>
          <p:cNvPr id="2" name="1 Título"/>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s-ES" smtClean="0"/>
              <a:t>Haga clic para modificar el estilo de texto del patrón</a:t>
            </a:r>
          </a:p>
        </p:txBody>
      </p:sp>
      <p:sp>
        <p:nvSpPr>
          <p:cNvPr id="6" name="3 Marcador de fecha"/>
          <p:cNvSpPr>
            <a:spLocks noGrp="1"/>
          </p:cNvSpPr>
          <p:nvPr>
            <p:ph type="dt" sz="half" idx="10"/>
          </p:nvPr>
        </p:nvSpPr>
        <p:spPr/>
        <p:txBody>
          <a:bodyPr/>
          <a:lstStyle>
            <a:lvl1pPr>
              <a:defRPr/>
            </a:lvl1pPr>
            <a:extLst/>
          </a:lstStyle>
          <a:p>
            <a:pPr>
              <a:defRPr/>
            </a:pPr>
            <a:fld id="{9D6D2A8D-C477-4422-B0C3-96C5E5CC8CBC}" type="datetimeFigureOut">
              <a:rPr lang="es-ES"/>
              <a:pPr>
                <a:defRPr/>
              </a:pPr>
              <a:t>11/11/2015</a:t>
            </a:fld>
            <a:endParaRPr lang="es-ES" dirty="0"/>
          </a:p>
        </p:txBody>
      </p:sp>
      <p:sp>
        <p:nvSpPr>
          <p:cNvPr id="7" name="4 Marcador de pie de página"/>
          <p:cNvSpPr>
            <a:spLocks noGrp="1"/>
          </p:cNvSpPr>
          <p:nvPr>
            <p:ph type="ftr" sz="quarter" idx="11"/>
          </p:nvPr>
        </p:nvSpPr>
        <p:spPr/>
        <p:txBody>
          <a:bodyPr/>
          <a:lstStyle>
            <a:lvl1pPr>
              <a:defRPr/>
            </a:lvl1pPr>
            <a:extLst/>
          </a:lstStyle>
          <a:p>
            <a:pPr>
              <a:defRPr/>
            </a:pPr>
            <a:endParaRPr lang="es-ES"/>
          </a:p>
        </p:txBody>
      </p:sp>
      <p:sp>
        <p:nvSpPr>
          <p:cNvPr id="8" name="5 Marcador de número de diapositiva"/>
          <p:cNvSpPr>
            <a:spLocks noGrp="1"/>
          </p:cNvSpPr>
          <p:nvPr>
            <p:ph type="sldNum" sz="quarter" idx="12"/>
          </p:nvPr>
        </p:nvSpPr>
        <p:spPr/>
        <p:txBody>
          <a:bodyPr/>
          <a:lstStyle>
            <a:lvl1pPr>
              <a:defRPr/>
            </a:lvl1pPr>
          </a:lstStyle>
          <a:p>
            <a:pPr>
              <a:defRPr/>
            </a:pPr>
            <a:fld id="{6F07C34B-044A-4054-9D48-31825626579A}" type="slidenum">
              <a:rPr lang="es-ES"/>
              <a:pPr>
                <a:defRPr/>
              </a:pPr>
              <a:t>‹#›</a:t>
            </a:fld>
            <a:endParaRPr lang="es-ES"/>
          </a:p>
        </p:txBody>
      </p:sp>
    </p:spTree>
    <p:extLst>
      <p:ext uri="{BB962C8B-B14F-4D97-AF65-F5344CB8AC3E}">
        <p14:creationId xmlns:p14="http://schemas.microsoft.com/office/powerpoint/2010/main" val="4149342464"/>
      </p:ext>
    </p:extLst>
  </p:cSld>
  <p:clrMapOvr>
    <a:overrideClrMapping bg1="dk1" tx1="lt1" bg2="dk2" tx2="lt2" accent1="accent1" accent2="accent2" accent3="accent3" accent4="accent4" accent5="accent5" accent6="accent6" hlink="hlink" folHlink="folHlink"/>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8" name="7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5" name="4 Marcador de fecha"/>
          <p:cNvSpPr>
            <a:spLocks noGrp="1"/>
          </p:cNvSpPr>
          <p:nvPr>
            <p:ph type="dt" sz="half" idx="10"/>
          </p:nvPr>
        </p:nvSpPr>
        <p:spPr/>
        <p:txBody>
          <a:bodyPr/>
          <a:lstStyle>
            <a:lvl1pPr>
              <a:defRPr/>
            </a:lvl1pPr>
            <a:extLst/>
          </a:lstStyle>
          <a:p>
            <a:pPr>
              <a:defRPr/>
            </a:pPr>
            <a:fld id="{7E3D2B60-00CA-4ACB-9BA3-5AF810D13D2D}" type="datetimeFigureOut">
              <a:rPr lang="es-ES"/>
              <a:pPr>
                <a:defRPr/>
              </a:pPr>
              <a:t>11/11/2015</a:t>
            </a:fld>
            <a:endParaRPr lang="es-ES" dirty="0"/>
          </a:p>
        </p:txBody>
      </p:sp>
      <p:sp>
        <p:nvSpPr>
          <p:cNvPr id="6" name="5 Marcador de pie de página"/>
          <p:cNvSpPr>
            <a:spLocks noGrp="1"/>
          </p:cNvSpPr>
          <p:nvPr>
            <p:ph type="ftr" sz="quarter" idx="11"/>
          </p:nvPr>
        </p:nvSpPr>
        <p:spPr/>
        <p:txBody>
          <a:bodyPr/>
          <a:lstStyle>
            <a:lvl1pPr>
              <a:defRPr/>
            </a:lvl1pPr>
            <a:extLst/>
          </a:lstStyle>
          <a:p>
            <a:pPr>
              <a:defRPr/>
            </a:pPr>
            <a:endParaRPr lang="es-ES"/>
          </a:p>
        </p:txBody>
      </p:sp>
      <p:sp>
        <p:nvSpPr>
          <p:cNvPr id="7" name="6 Marcador de número de diapositiva"/>
          <p:cNvSpPr>
            <a:spLocks noGrp="1"/>
          </p:cNvSpPr>
          <p:nvPr>
            <p:ph type="sldNum" sz="quarter" idx="12"/>
          </p:nvPr>
        </p:nvSpPr>
        <p:spPr/>
        <p:txBody>
          <a:bodyPr/>
          <a:lstStyle>
            <a:lvl1pPr>
              <a:defRPr/>
            </a:lvl1pPr>
          </a:lstStyle>
          <a:p>
            <a:pPr>
              <a:defRPr/>
            </a:pPr>
            <a:fld id="{3A431871-B8E4-47ED-9F6E-A5165A6821D3}" type="slidenum">
              <a:rPr lang="es-ES"/>
              <a:pPr>
                <a:defRPr/>
              </a:pPr>
              <a:t>‹#›</a:t>
            </a:fld>
            <a:endParaRPr lang="es-ES"/>
          </a:p>
        </p:txBody>
      </p:sp>
    </p:spTree>
    <p:extLst>
      <p:ext uri="{BB962C8B-B14F-4D97-AF65-F5344CB8AC3E}">
        <p14:creationId xmlns:p14="http://schemas.microsoft.com/office/powerpoint/2010/main" val="3754022741"/>
      </p:ext>
    </p:extLst>
  </p:cSld>
  <p:clrMapOvr>
    <a:overrideClrMapping bg1="dk1" tx1="lt1" bg2="dk2" tx2="lt2" accent1="accent1" accent2="accent2" accent3="accent3" accent4="accent4" accent5="accent5" accent6="accent6" hlink="hlink" folHlink="folHlink"/>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lstStyle>
            <a:lvl1pPr>
              <a:defRPr/>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lvl1pPr>
              <a:defRPr/>
            </a:lvl1pPr>
            <a:extLst/>
          </a:lstStyle>
          <a:p>
            <a:pPr>
              <a:defRPr/>
            </a:pPr>
            <a:fld id="{7A455E48-144B-442D-B720-3E0F08293899}" type="datetimeFigureOut">
              <a:rPr lang="es-ES"/>
              <a:pPr>
                <a:defRPr/>
              </a:pPr>
              <a:t>11/11/2015</a:t>
            </a:fld>
            <a:endParaRPr lang="es-ES" dirty="0"/>
          </a:p>
        </p:txBody>
      </p:sp>
      <p:sp>
        <p:nvSpPr>
          <p:cNvPr id="8" name="7 Marcador de pie de página"/>
          <p:cNvSpPr>
            <a:spLocks noGrp="1"/>
          </p:cNvSpPr>
          <p:nvPr>
            <p:ph type="ftr" sz="quarter" idx="11"/>
          </p:nvPr>
        </p:nvSpPr>
        <p:spPr/>
        <p:txBody>
          <a:bodyPr/>
          <a:lstStyle>
            <a:lvl1pPr>
              <a:defRPr/>
            </a:lvl1pPr>
            <a:extLst/>
          </a:lstStyle>
          <a:p>
            <a:pPr>
              <a:defRPr/>
            </a:pPr>
            <a:endParaRPr lang="es-ES"/>
          </a:p>
        </p:txBody>
      </p:sp>
      <p:sp>
        <p:nvSpPr>
          <p:cNvPr id="9" name="8 Marcador de número de diapositiva"/>
          <p:cNvSpPr>
            <a:spLocks noGrp="1"/>
          </p:cNvSpPr>
          <p:nvPr>
            <p:ph type="sldNum" sz="quarter" idx="12"/>
          </p:nvPr>
        </p:nvSpPr>
        <p:spPr/>
        <p:txBody>
          <a:bodyPr/>
          <a:lstStyle>
            <a:lvl1pPr>
              <a:defRPr/>
            </a:lvl1pPr>
          </a:lstStyle>
          <a:p>
            <a:pPr>
              <a:defRPr/>
            </a:pPr>
            <a:fld id="{6344E6BE-E35C-47E1-B4DF-5FF0CFF467CB}" type="slidenum">
              <a:rPr lang="es-ES"/>
              <a:pPr>
                <a:defRPr/>
              </a:pPr>
              <a:t>‹#›</a:t>
            </a:fld>
            <a:endParaRPr lang="es-ES"/>
          </a:p>
        </p:txBody>
      </p:sp>
    </p:spTree>
    <p:extLst>
      <p:ext uri="{BB962C8B-B14F-4D97-AF65-F5344CB8AC3E}">
        <p14:creationId xmlns:p14="http://schemas.microsoft.com/office/powerpoint/2010/main" val="1421690905"/>
      </p:ext>
    </p:extLst>
  </p:cSld>
  <p:clrMapOvr>
    <a:overrideClrMapping bg1="lt1" tx1="dk1" bg2="lt2" tx2="dk2" accent1="accent1" accent2="accent2" accent3="accent3" accent4="accent4" accent5="accent5" accent6="accent6" hlink="hlink" folHlink="folHlink"/>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5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lvl1pPr>
              <a:defRPr/>
            </a:lvl1pPr>
            <a:extLst/>
          </a:lstStyle>
          <a:p>
            <a:pPr>
              <a:defRPr/>
            </a:pPr>
            <a:fld id="{12E55B54-87C1-4541-B08C-03110CDA00A5}" type="datetimeFigureOut">
              <a:rPr lang="es-ES"/>
              <a:pPr>
                <a:defRPr/>
              </a:pPr>
              <a:t>11/11/2015</a:t>
            </a:fld>
            <a:endParaRPr lang="es-ES" dirty="0"/>
          </a:p>
        </p:txBody>
      </p:sp>
      <p:sp>
        <p:nvSpPr>
          <p:cNvPr id="4" name="3 Marcador de pie de página"/>
          <p:cNvSpPr>
            <a:spLocks noGrp="1"/>
          </p:cNvSpPr>
          <p:nvPr>
            <p:ph type="ftr" sz="quarter" idx="11"/>
          </p:nvPr>
        </p:nvSpPr>
        <p:spPr/>
        <p:txBody>
          <a:bodyPr/>
          <a:lstStyle>
            <a:lvl1pPr>
              <a:defRPr/>
            </a:lvl1pPr>
            <a:extLst/>
          </a:lstStyle>
          <a:p>
            <a:pPr>
              <a:defRPr/>
            </a:pPr>
            <a:endParaRPr lang="es-ES"/>
          </a:p>
        </p:txBody>
      </p:sp>
      <p:sp>
        <p:nvSpPr>
          <p:cNvPr id="5" name="4 Marcador de número de diapositiva"/>
          <p:cNvSpPr>
            <a:spLocks noGrp="1"/>
          </p:cNvSpPr>
          <p:nvPr>
            <p:ph type="sldNum" sz="quarter" idx="12"/>
          </p:nvPr>
        </p:nvSpPr>
        <p:spPr/>
        <p:txBody>
          <a:bodyPr/>
          <a:lstStyle>
            <a:lvl1pPr>
              <a:defRPr/>
            </a:lvl1pPr>
          </a:lstStyle>
          <a:p>
            <a:pPr>
              <a:defRPr/>
            </a:pPr>
            <a:fld id="{FCB64396-022A-4934-9FD3-E7BFAAEF60C5}" type="slidenum">
              <a:rPr lang="es-ES"/>
              <a:pPr>
                <a:defRPr/>
              </a:pPr>
              <a:t>‹#›</a:t>
            </a:fld>
            <a:endParaRPr lang="es-ES"/>
          </a:p>
        </p:txBody>
      </p:sp>
    </p:spTree>
    <p:extLst>
      <p:ext uri="{BB962C8B-B14F-4D97-AF65-F5344CB8AC3E}">
        <p14:creationId xmlns:p14="http://schemas.microsoft.com/office/powerpoint/2010/main" val="3368863376"/>
      </p:ext>
    </p:extLst>
  </p:cSld>
  <p:clrMapOvr>
    <a:overrideClrMapping bg1="dk1" tx1="lt1" bg2="dk2" tx2="lt2" accent1="accent1" accent2="accent2" accent3="accent3" accent4="accent4" accent5="accent5" accent6="accent6" hlink="hlink" folHlink="folHlink"/>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9 Marcador de fecha"/>
          <p:cNvSpPr>
            <a:spLocks noGrp="1"/>
          </p:cNvSpPr>
          <p:nvPr>
            <p:ph type="dt" sz="half" idx="10"/>
          </p:nvPr>
        </p:nvSpPr>
        <p:spPr/>
        <p:txBody>
          <a:bodyPr/>
          <a:lstStyle>
            <a:lvl1pPr>
              <a:defRPr/>
            </a:lvl1pPr>
          </a:lstStyle>
          <a:p>
            <a:pPr>
              <a:defRPr/>
            </a:pPr>
            <a:fld id="{4559D84D-595B-48FB-B793-352F080B5210}" type="datetimeFigureOut">
              <a:rPr lang="es-ES"/>
              <a:pPr>
                <a:defRPr/>
              </a:pPr>
              <a:t>11/11/2015</a:t>
            </a:fld>
            <a:endParaRPr lang="es-ES" dirty="0"/>
          </a:p>
        </p:txBody>
      </p:sp>
      <p:sp>
        <p:nvSpPr>
          <p:cNvPr id="3" name="21 Marcador de pie de página"/>
          <p:cNvSpPr>
            <a:spLocks noGrp="1"/>
          </p:cNvSpPr>
          <p:nvPr>
            <p:ph type="ftr" sz="quarter" idx="11"/>
          </p:nvPr>
        </p:nvSpPr>
        <p:spPr/>
        <p:txBody>
          <a:bodyPr/>
          <a:lstStyle>
            <a:lvl1pPr>
              <a:defRPr/>
            </a:lvl1pPr>
          </a:lstStyle>
          <a:p>
            <a:pPr>
              <a:defRPr/>
            </a:pPr>
            <a:endParaRPr lang="es-ES"/>
          </a:p>
        </p:txBody>
      </p:sp>
      <p:sp>
        <p:nvSpPr>
          <p:cNvPr id="4" name="17 Marcador de número de diapositiva"/>
          <p:cNvSpPr>
            <a:spLocks noGrp="1"/>
          </p:cNvSpPr>
          <p:nvPr>
            <p:ph type="sldNum" sz="quarter" idx="12"/>
          </p:nvPr>
        </p:nvSpPr>
        <p:spPr/>
        <p:txBody>
          <a:bodyPr/>
          <a:lstStyle>
            <a:lvl1pPr>
              <a:defRPr/>
            </a:lvl1pPr>
          </a:lstStyle>
          <a:p>
            <a:pPr>
              <a:defRPr/>
            </a:pPr>
            <a:fld id="{F3CCB59D-A60E-484B-9EAC-B9ACDBD3F19B}" type="slidenum">
              <a:rPr lang="es-ES"/>
              <a:pPr>
                <a:defRPr/>
              </a:pPr>
              <a:t>‹#›</a:t>
            </a:fld>
            <a:endParaRPr lang="es-ES"/>
          </a:p>
        </p:txBody>
      </p:sp>
    </p:spTree>
    <p:extLst>
      <p:ext uri="{BB962C8B-B14F-4D97-AF65-F5344CB8AC3E}">
        <p14:creationId xmlns:p14="http://schemas.microsoft.com/office/powerpoint/2010/main" val="3333143382"/>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s-ES" smtClean="0"/>
              <a:t>Haga clic para modificar el estilo de título del patrón</a:t>
            </a:r>
            <a:endParaRPr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lvl1pPr>
              <a:defRPr/>
            </a:lvl1pPr>
            <a:extLst/>
          </a:lstStyle>
          <a:p>
            <a:pPr>
              <a:defRPr/>
            </a:pPr>
            <a:fld id="{4DE86D2A-B8F1-41C5-82B6-4EF19A3A8BB9}" type="datetimeFigureOut">
              <a:rPr lang="es-ES"/>
              <a:pPr>
                <a:defRPr/>
              </a:pPr>
              <a:t>11/11/2015</a:t>
            </a:fld>
            <a:endParaRPr lang="es-ES" dirty="0"/>
          </a:p>
        </p:txBody>
      </p:sp>
      <p:sp>
        <p:nvSpPr>
          <p:cNvPr id="6" name="5 Marcador de pie de página"/>
          <p:cNvSpPr>
            <a:spLocks noGrp="1"/>
          </p:cNvSpPr>
          <p:nvPr>
            <p:ph type="ftr" sz="quarter" idx="11"/>
          </p:nvPr>
        </p:nvSpPr>
        <p:spPr/>
        <p:txBody>
          <a:bodyPr/>
          <a:lstStyle>
            <a:lvl1pPr>
              <a:defRPr/>
            </a:lvl1pPr>
            <a:extLst/>
          </a:lstStyle>
          <a:p>
            <a:pPr>
              <a:defRPr/>
            </a:pPr>
            <a:endParaRPr lang="es-ES"/>
          </a:p>
        </p:txBody>
      </p:sp>
      <p:sp>
        <p:nvSpPr>
          <p:cNvPr id="7" name="6 Marcador de número de diapositiva"/>
          <p:cNvSpPr>
            <a:spLocks noGrp="1"/>
          </p:cNvSpPr>
          <p:nvPr>
            <p:ph type="sldNum" sz="quarter" idx="12"/>
          </p:nvPr>
        </p:nvSpPr>
        <p:spPr/>
        <p:txBody>
          <a:bodyPr/>
          <a:lstStyle>
            <a:lvl1pPr>
              <a:defRPr/>
            </a:lvl1pPr>
          </a:lstStyle>
          <a:p>
            <a:pPr>
              <a:defRPr/>
            </a:pPr>
            <a:fld id="{8B6FA645-6BCA-4FED-9EDB-416B0C5F0E7C}" type="slidenum">
              <a:rPr lang="es-ES"/>
              <a:pPr>
                <a:defRPr/>
              </a:pPr>
              <a:t>‹#›</a:t>
            </a:fld>
            <a:endParaRPr lang="es-ES"/>
          </a:p>
        </p:txBody>
      </p:sp>
    </p:spTree>
    <p:extLst>
      <p:ext uri="{BB962C8B-B14F-4D97-AF65-F5344CB8AC3E}">
        <p14:creationId xmlns:p14="http://schemas.microsoft.com/office/powerpoint/2010/main" val="596758258"/>
      </p:ext>
    </p:extLst>
  </p:cSld>
  <p:clrMapOvr>
    <a:overrideClrMapping bg1="lt1" tx1="dk1" bg2="lt2" tx2="dk2" accent1="accent1" accent2="accent2" accent3="accent3" accent4="accent4" accent5="accent5" accent6="accent6" hlink="hlink" folHlink="folHlink"/>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10 Forma libre"/>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dirty="0">
              <a:latin typeface="+mn-lt"/>
              <a:cs typeface="+mn-cs"/>
            </a:endParaRPr>
          </a:p>
        </p:txBody>
      </p:sp>
      <p:sp>
        <p:nvSpPr>
          <p:cNvPr id="6" name="15 Forma libre"/>
          <p:cNvSpPr>
            <a:spLocks/>
          </p:cNvSpPr>
          <p:nvPr/>
        </p:nvSpPr>
        <p:spPr bwMode="auto">
          <a:xfrm>
            <a:off x="485775" y="5938838"/>
            <a:ext cx="3690938"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s-MX"/>
          </a:p>
        </p:txBody>
      </p:sp>
      <p:sp>
        <p:nvSpPr>
          <p:cNvPr id="7" name="16 Triángulo rectángulo"/>
          <p:cNvSpPr>
            <a:spLocks/>
          </p:cNvSpPr>
          <p:nvPr/>
        </p:nvSpPr>
        <p:spPr bwMode="auto">
          <a:xfrm>
            <a:off x="-6042" y="5791253"/>
            <a:ext cx="3402314" cy="1080868"/>
          </a:xfrm>
          <a:prstGeom prst="rtTriangle">
            <a:avLst/>
          </a:prstGeom>
          <a:blipFill>
            <a:blip r:embed="rId4"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cxnSp>
        <p:nvCxnSpPr>
          <p:cNvPr id="8" name="18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19 Cheurón"/>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fontAlgn="auto" hangingPunct="1">
              <a:spcBef>
                <a:spcPts val="0"/>
              </a:spcBef>
              <a:spcAft>
                <a:spcPts val="0"/>
              </a:spcAft>
              <a:defRPr/>
            </a:pPr>
            <a:endParaRPr lang="en-US" dirty="0"/>
          </a:p>
        </p:txBody>
      </p:sp>
      <p:sp>
        <p:nvSpPr>
          <p:cNvPr id="10" name="20 Cheurón"/>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fontAlgn="auto" hangingPunct="1">
              <a:spcBef>
                <a:spcPts val="0"/>
              </a:spcBef>
              <a:spcAft>
                <a:spcPts val="0"/>
              </a:spcAft>
              <a:defRPr/>
            </a:pPr>
            <a:endParaRPr lang="en-US" dirty="0"/>
          </a:p>
        </p:txBody>
      </p:sp>
      <p:sp>
        <p:nvSpPr>
          <p:cNvPr id="4" name="3 Marcador de texto"/>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s-ES" noProof="0" dirty="0" smtClean="0"/>
              <a:t>Haga clic en el icono para agregar una imagen</a:t>
            </a:r>
            <a:endParaRPr lang="en-US" noProof="0" dirty="0"/>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s-ES" smtClean="0"/>
              <a:t>Haga clic para modificar el estilo de título del patrón</a:t>
            </a:r>
            <a:endParaRPr lang="en-US"/>
          </a:p>
        </p:txBody>
      </p:sp>
      <p:sp>
        <p:nvSpPr>
          <p:cNvPr id="11" name="4 Marcador de fecha"/>
          <p:cNvSpPr>
            <a:spLocks noGrp="1"/>
          </p:cNvSpPr>
          <p:nvPr>
            <p:ph type="dt" sz="half" idx="10"/>
          </p:nvPr>
        </p:nvSpPr>
        <p:spPr/>
        <p:txBody>
          <a:bodyPr/>
          <a:lstStyle>
            <a:lvl1pPr>
              <a:defRPr>
                <a:solidFill>
                  <a:schemeClr val="tx1"/>
                </a:solidFill>
              </a:defRPr>
            </a:lvl1pPr>
            <a:extLst/>
          </a:lstStyle>
          <a:p>
            <a:pPr>
              <a:defRPr/>
            </a:pPr>
            <a:fld id="{1CDE11A8-EC46-4459-95EA-4669DB54D7A3}" type="datetimeFigureOut">
              <a:rPr lang="es-ES"/>
              <a:pPr>
                <a:defRPr/>
              </a:pPr>
              <a:t>11/11/2015</a:t>
            </a:fld>
            <a:endParaRPr lang="es-ES" dirty="0"/>
          </a:p>
        </p:txBody>
      </p:sp>
      <p:sp>
        <p:nvSpPr>
          <p:cNvPr id="12" name="5 Marcador de pie de página"/>
          <p:cNvSpPr>
            <a:spLocks noGrp="1"/>
          </p:cNvSpPr>
          <p:nvPr>
            <p:ph type="ftr" sz="quarter" idx="11"/>
          </p:nvPr>
        </p:nvSpPr>
        <p:spPr/>
        <p:txBody>
          <a:bodyPr/>
          <a:lstStyle>
            <a:lvl1pPr>
              <a:defRPr>
                <a:solidFill>
                  <a:schemeClr val="tx1"/>
                </a:solidFill>
              </a:defRPr>
            </a:lvl1pPr>
            <a:extLst/>
          </a:lstStyle>
          <a:p>
            <a:pPr>
              <a:defRPr/>
            </a:pPr>
            <a:endParaRPr lang="es-ES"/>
          </a:p>
        </p:txBody>
      </p:sp>
      <p:sp>
        <p:nvSpPr>
          <p:cNvPr id="13" name="6 Marcador de número de diapositiva"/>
          <p:cNvSpPr>
            <a:spLocks noGrp="1"/>
          </p:cNvSpPr>
          <p:nvPr>
            <p:ph type="sldNum" sz="quarter" idx="12"/>
          </p:nvPr>
        </p:nvSpPr>
        <p:spPr/>
        <p:txBody>
          <a:bodyPr/>
          <a:lstStyle>
            <a:lvl1pPr>
              <a:defRPr/>
            </a:lvl1pPr>
          </a:lstStyle>
          <a:p>
            <a:pPr>
              <a:defRPr/>
            </a:pPr>
            <a:fld id="{193D427F-CD6F-4AE5-992D-52CB3731492A}" type="slidenum">
              <a:rPr lang="es-ES"/>
              <a:pPr>
                <a:defRPr/>
              </a:pPr>
              <a:t>‹#›</a:t>
            </a:fld>
            <a:endParaRPr lang="es-ES"/>
          </a:p>
        </p:txBody>
      </p:sp>
    </p:spTree>
    <p:extLst>
      <p:ext uri="{BB962C8B-B14F-4D97-AF65-F5344CB8AC3E}">
        <p14:creationId xmlns:p14="http://schemas.microsoft.com/office/powerpoint/2010/main" val="2801586741"/>
      </p:ext>
    </p:extLst>
  </p:cSld>
  <p:clrMapOvr>
    <a:overrideClrMapping bg1="dk1" tx1="lt1" bg2="dk2" tx2="lt2" accent1="accent1" accent2="accent2" accent3="accent3" accent4="accent4" accent5="accent5" accent6="accent6" hlink="hlink" folHlink="folHlink"/>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12 Forma libre"/>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dirty="0">
              <a:latin typeface="+mn-lt"/>
              <a:cs typeface="+mn-cs"/>
            </a:endParaRPr>
          </a:p>
        </p:txBody>
      </p:sp>
      <p:sp>
        <p:nvSpPr>
          <p:cNvPr id="1027" name="11 Forma libre"/>
          <p:cNvSpPr>
            <a:spLocks/>
          </p:cNvSpPr>
          <p:nvPr/>
        </p:nvSpPr>
        <p:spPr bwMode="auto">
          <a:xfrm>
            <a:off x="485775" y="5938838"/>
            <a:ext cx="3690938"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s-MX"/>
          </a:p>
        </p:txBody>
      </p:sp>
      <p:sp>
        <p:nvSpPr>
          <p:cNvPr id="14" name="13 Triángulo rectángulo"/>
          <p:cNvSpPr>
            <a:spLocks/>
          </p:cNvSpPr>
          <p:nvPr/>
        </p:nvSpPr>
        <p:spPr bwMode="auto">
          <a:xfrm>
            <a:off x="-6042" y="5791253"/>
            <a:ext cx="3402314" cy="1080868"/>
          </a:xfrm>
          <a:prstGeom prst="rtTriangle">
            <a:avLst/>
          </a:prstGeom>
          <a:blipFill>
            <a:blip r:embed="rId13"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s-ES" smtClean="0"/>
              <a:t>Haga clic para modificar el estilo de título del patrón</a:t>
            </a:r>
            <a:endParaRPr lang="en-US"/>
          </a:p>
        </p:txBody>
      </p:sp>
      <p:sp>
        <p:nvSpPr>
          <p:cNvPr id="1033" name="29 Marcador de texto"/>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NI" smtClean="0"/>
              <a:t>Haga clic para modificar el estilo de texto del patrón</a:t>
            </a:r>
          </a:p>
          <a:p>
            <a:pPr lvl="1"/>
            <a:r>
              <a:rPr lang="es-ES" altLang="es-NI" smtClean="0"/>
              <a:t>Segundo nivel</a:t>
            </a:r>
          </a:p>
          <a:p>
            <a:pPr lvl="2"/>
            <a:r>
              <a:rPr lang="es-ES" altLang="es-NI" smtClean="0"/>
              <a:t>Tercer nivel</a:t>
            </a:r>
          </a:p>
          <a:p>
            <a:pPr lvl="3"/>
            <a:r>
              <a:rPr lang="es-ES" altLang="es-NI" smtClean="0"/>
              <a:t>Cuarto nivel</a:t>
            </a:r>
          </a:p>
          <a:p>
            <a:pPr lvl="4"/>
            <a:r>
              <a:rPr lang="es-ES" altLang="es-NI" smtClean="0"/>
              <a:t>Quinto nivel</a:t>
            </a:r>
            <a:endParaRPr lang="en-US" altLang="es-NI" smtClean="0"/>
          </a:p>
        </p:txBody>
      </p:sp>
      <p:sp>
        <p:nvSpPr>
          <p:cNvPr id="10" name="9 Marcador de fecha"/>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BEB37B12-F99E-49F5-8A6F-DD167E700EA3}" type="datetimeFigureOut">
              <a:rPr lang="es-ES"/>
              <a:pPr>
                <a:defRPr/>
              </a:pPr>
              <a:t>11/11/2015</a:t>
            </a:fld>
            <a:endParaRPr lang="es-ES" dirty="0"/>
          </a:p>
        </p:txBody>
      </p:sp>
      <p:sp>
        <p:nvSpPr>
          <p:cNvPr id="22" name="21 Marcador de pie de página"/>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s-ES"/>
          </a:p>
        </p:txBody>
      </p:sp>
      <p:sp>
        <p:nvSpPr>
          <p:cNvPr id="18" name="17 Marcador de número de diapositiva"/>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atin typeface="Lucida Sans Unicode" panose="020B0602030504020204" pitchFamily="34" charset="0"/>
              </a:defRPr>
            </a:lvl1pPr>
          </a:lstStyle>
          <a:p>
            <a:pPr>
              <a:defRPr/>
            </a:pPr>
            <a:fld id="{95952DA0-D1E6-4B46-A944-A93C9E32FC37}"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971" r:id="rId1"/>
    <p:sldLayoutId id="2147483967" r:id="rId2"/>
    <p:sldLayoutId id="2147483972" r:id="rId3"/>
    <p:sldLayoutId id="2147483973" r:id="rId4"/>
    <p:sldLayoutId id="2147483974" r:id="rId5"/>
    <p:sldLayoutId id="2147483975" r:id="rId6"/>
    <p:sldLayoutId id="2147483968" r:id="rId7"/>
    <p:sldLayoutId id="2147483976" r:id="rId8"/>
    <p:sldLayoutId id="2147483977" r:id="rId9"/>
    <p:sldLayoutId id="2147483969" r:id="rId10"/>
    <p:sldLayoutId id="2147483970" r:id="rId11"/>
  </p:sldLayoutIdLst>
  <p:transition spd="slow"/>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oleObject" Target="../embeddings/Microsoft_Excel_97-2003_Worksheet1.xls"/></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260647"/>
            <a:ext cx="7772400" cy="1648259"/>
          </a:xfrm>
        </p:spPr>
        <p:txBody>
          <a:bodyPr>
            <a:normAutofit fontScale="90000"/>
          </a:bodyPr>
          <a:lstStyle/>
          <a:p>
            <a:pPr algn="ctr" eaLnBrk="1" fontAlgn="auto" hangingPunct="1">
              <a:spcAft>
                <a:spcPts val="0"/>
              </a:spcAft>
              <a:defRPr/>
            </a:pPr>
            <a:r>
              <a:rPr lang="es-NI" sz="2700" dirty="0">
                <a:solidFill>
                  <a:schemeClr val="tx1"/>
                </a:solidFill>
                <a:latin typeface="Century Gothic" pitchFamily="34" charset="0"/>
              </a:rPr>
              <a:t>XX Reunión Viceministerial de la Conferencia Regional sobre Migración CRM</a:t>
            </a:r>
            <a:br>
              <a:rPr lang="es-NI" sz="2700" dirty="0">
                <a:solidFill>
                  <a:schemeClr val="tx1"/>
                </a:solidFill>
                <a:latin typeface="Century Gothic" pitchFamily="34" charset="0"/>
              </a:rPr>
            </a:br>
            <a:r>
              <a:rPr lang="es-NI" sz="2700" dirty="0">
                <a:solidFill>
                  <a:schemeClr val="tx1"/>
                </a:solidFill>
                <a:latin typeface="Century Gothic" pitchFamily="34" charset="0"/>
              </a:rPr>
              <a:t>“Integración, Retorno y Reinserción Social y </a:t>
            </a:r>
            <a:br>
              <a:rPr lang="es-NI" sz="2700" dirty="0">
                <a:solidFill>
                  <a:schemeClr val="tx1"/>
                </a:solidFill>
                <a:latin typeface="Century Gothic" pitchFamily="34" charset="0"/>
              </a:rPr>
            </a:br>
            <a:r>
              <a:rPr lang="es-NI" sz="2700" dirty="0">
                <a:solidFill>
                  <a:schemeClr val="tx1"/>
                </a:solidFill>
                <a:latin typeface="Century Gothic" pitchFamily="34" charset="0"/>
              </a:rPr>
              <a:t>Productiva de las Personas Migrantes”</a:t>
            </a:r>
            <a:endParaRPr lang="es-NI" sz="2700" dirty="0" smtClean="0">
              <a:solidFill>
                <a:schemeClr val="tx1"/>
              </a:solidFill>
              <a:latin typeface="Century Gothic" pitchFamily="34" charset="0"/>
            </a:endParaRPr>
          </a:p>
        </p:txBody>
      </p:sp>
      <p:pic>
        <p:nvPicPr>
          <p:cNvPr id="10243" name="Picture 2" descr="logo DGM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3638" y="1908175"/>
            <a:ext cx="1876425"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784225" y="4076700"/>
            <a:ext cx="7921625" cy="922338"/>
          </a:xfrm>
          <a:prstGeom prst="rect">
            <a:avLst/>
          </a:prstGeom>
        </p:spPr>
        <p:txBody>
          <a:bodyPr>
            <a:spAutoFit/>
          </a:bodyPr>
          <a:lstStyle/>
          <a:p>
            <a:pPr algn="ctr" eaLnBrk="1" fontAlgn="auto" hangingPunct="1">
              <a:spcBef>
                <a:spcPts val="0"/>
              </a:spcBef>
              <a:spcAft>
                <a:spcPts val="0"/>
              </a:spcAft>
              <a:defRPr/>
            </a:pPr>
            <a:r>
              <a:rPr lang="es-NI" sz="2700" b="1" dirty="0">
                <a:effectLst>
                  <a:outerShdw blurRad="31750" dist="25400" dir="5400000" algn="tl" rotWithShape="0">
                    <a:srgbClr val="000000">
                      <a:alpha val="25000"/>
                    </a:srgbClr>
                  </a:outerShdw>
                </a:effectLst>
                <a:latin typeface="Century Gothic" pitchFamily="34" charset="0"/>
                <a:ea typeface="+mj-ea"/>
                <a:cs typeface="+mj-cs"/>
              </a:rPr>
              <a:t>Dirección General de Migración y Extranjería</a:t>
            </a:r>
          </a:p>
          <a:p>
            <a:pPr algn="ctr" eaLnBrk="1" fontAlgn="auto" hangingPunct="1">
              <a:spcBef>
                <a:spcPts val="0"/>
              </a:spcBef>
              <a:spcAft>
                <a:spcPts val="0"/>
              </a:spcAft>
              <a:defRPr/>
            </a:pPr>
            <a:r>
              <a:rPr lang="es-NI" sz="2700" b="1" dirty="0">
                <a:effectLst>
                  <a:outerShdw blurRad="31750" dist="25400" dir="5400000" algn="tl" rotWithShape="0">
                    <a:srgbClr val="000000">
                      <a:alpha val="25000"/>
                    </a:srgbClr>
                  </a:outerShdw>
                </a:effectLst>
                <a:latin typeface="Century Gothic" pitchFamily="34" charset="0"/>
                <a:ea typeface="+mj-ea"/>
                <a:cs typeface="+mj-cs"/>
              </a:rPr>
              <a:t> Nicaragua</a:t>
            </a:r>
            <a:endParaRPr lang="es-ES" sz="2700" b="1" dirty="0">
              <a:effectLst>
                <a:outerShdw blurRad="31750" dist="25400" dir="5400000" algn="tl" rotWithShape="0">
                  <a:srgbClr val="000000">
                    <a:alpha val="25000"/>
                  </a:srgbClr>
                </a:outerShdw>
              </a:effectLst>
              <a:latin typeface="Century Gothic" pitchFamily="34" charset="0"/>
              <a:ea typeface="+mj-ea"/>
              <a:cs typeface="+mj-cs"/>
            </a:endParaRPr>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611188" y="2959100"/>
            <a:ext cx="8208962"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just" eaLnBrk="1" hangingPunct="1">
              <a:spcBef>
                <a:spcPct val="0"/>
              </a:spcBef>
              <a:buClrTx/>
              <a:buSzTx/>
              <a:buFontTx/>
              <a:buNone/>
            </a:pPr>
            <a:endParaRPr lang="es-NI" altLang="es-NI" sz="2200">
              <a:latin typeface="Century Gothic" panose="020B0502020202020204" pitchFamily="34" charset="0"/>
              <a:ea typeface="Calibri" panose="020F0502020204030204" pitchFamily="34" charset="0"/>
              <a:cs typeface="Courier New" panose="02070309020205020404" pitchFamily="49" charset="0"/>
            </a:endParaRPr>
          </a:p>
          <a:p>
            <a:pPr algn="just" eaLnBrk="1" hangingPunct="1">
              <a:spcBef>
                <a:spcPct val="0"/>
              </a:spcBef>
              <a:buClrTx/>
              <a:buSzTx/>
              <a:buFontTx/>
              <a:buNone/>
            </a:pPr>
            <a:endParaRPr lang="es-NI" altLang="es-NI" sz="2400">
              <a:latin typeface="Century Gothic" panose="020B0502020202020204" pitchFamily="34" charset="0"/>
              <a:ea typeface="Calibri" panose="020F0502020204030204" pitchFamily="34" charset="0"/>
              <a:cs typeface="Courier New" panose="02070309020205020404" pitchFamily="49" charset="0"/>
            </a:endParaRPr>
          </a:p>
        </p:txBody>
      </p:sp>
      <p:sp>
        <p:nvSpPr>
          <p:cNvPr id="19459" name="CuadroTexto 3"/>
          <p:cNvSpPr txBox="1">
            <a:spLocks noChangeArrowheads="1"/>
          </p:cNvSpPr>
          <p:nvPr/>
        </p:nvSpPr>
        <p:spPr bwMode="auto">
          <a:xfrm>
            <a:off x="611188" y="620713"/>
            <a:ext cx="7993062"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NI" altLang="es-NI" b="1" u="sng">
                <a:latin typeface="Century Gothic" panose="020B0502020202020204" pitchFamily="34" charset="0"/>
                <a:ea typeface="Calibri" panose="020F0502020204030204" pitchFamily="34" charset="0"/>
                <a:cs typeface="Courier New" panose="02070309020205020404" pitchFamily="49" charset="0"/>
              </a:rPr>
              <a:t>Atención al retornado.  </a:t>
            </a:r>
          </a:p>
          <a:p>
            <a:pPr algn="just"/>
            <a:endParaRPr lang="es-NI" altLang="es-NI" b="1" u="sng">
              <a:latin typeface="Century Gothic" panose="020B0502020202020204" pitchFamily="34" charset="0"/>
              <a:ea typeface="Calibri" panose="020F0502020204030204" pitchFamily="34" charset="0"/>
              <a:cs typeface="Courier New" panose="02070309020205020404" pitchFamily="49" charset="0"/>
            </a:endParaRPr>
          </a:p>
          <a:p>
            <a:pPr algn="just"/>
            <a:r>
              <a:rPr lang="es-NI" altLang="es-NI">
                <a:latin typeface="Century Gothic" panose="020B0502020202020204" pitchFamily="34" charset="0"/>
                <a:ea typeface="Calibri" panose="020F0502020204030204" pitchFamily="34" charset="0"/>
                <a:cs typeface="Courier New" panose="02070309020205020404" pitchFamily="49" charset="0"/>
              </a:rPr>
              <a:t>La Dirección General de Migración y Extranjería en coordinación con el Ministerio de Relaciones Exteriores trabaja para recibir a nuestros connacionales repatriados desde México y Estados Unidos, por el Puesto Fronterizo El Guasaule y El Aeropuerto Internacional Augusto C. Sandino, respectivamente. </a:t>
            </a:r>
          </a:p>
          <a:p>
            <a:pPr algn="just"/>
            <a:endParaRPr lang="es-NI" altLang="es-NI">
              <a:latin typeface="Century Gothic" panose="020B0502020202020204" pitchFamily="34" charset="0"/>
              <a:ea typeface="Calibri" panose="020F0502020204030204" pitchFamily="34" charset="0"/>
              <a:cs typeface="Courier New" panose="02070309020205020404" pitchFamily="49" charset="0"/>
            </a:endParaRPr>
          </a:p>
          <a:p>
            <a:pPr algn="just"/>
            <a:r>
              <a:rPr lang="es-NI" altLang="es-NI">
                <a:latin typeface="Century Gothic" panose="020B0502020202020204" pitchFamily="34" charset="0"/>
                <a:ea typeface="Calibri" panose="020F0502020204030204" pitchFamily="34" charset="0"/>
                <a:cs typeface="Courier New" panose="02070309020205020404" pitchFamily="49" charset="0"/>
              </a:rPr>
              <a:t>Los nacionales al llegar a nuestro país se sienten satisfechos del trato que reciben de nuestras autoridades, la mayoría se muestran contentos de regresar, y a través de los medios de comunicación transmiten el mensaje de no imitar los riesgos de la migración y buscar alternativas en nuestro país, disfrutar de la seguridad y tranquilidad en que se vive, sin los riesgos de amenazas, muertes y violencia que conocieron en las rutas utilizadas. </a:t>
            </a:r>
          </a:p>
          <a:p>
            <a:pPr algn="just"/>
            <a:endParaRPr lang="es-NI" altLang="es-NI">
              <a:latin typeface="Century Gothic" panose="020B0502020202020204" pitchFamily="34" charset="0"/>
              <a:ea typeface="Calibri" panose="020F0502020204030204" pitchFamily="34" charset="0"/>
              <a:cs typeface="Courier New" panose="02070309020205020404" pitchFamily="49" charset="0"/>
            </a:endParaRPr>
          </a:p>
          <a:p>
            <a:pPr algn="just"/>
            <a:r>
              <a:rPr lang="es-NI" altLang="es-NI">
                <a:latin typeface="Century Gothic" panose="020B0502020202020204" pitchFamily="34" charset="0"/>
                <a:ea typeface="Calibri" panose="020F0502020204030204" pitchFamily="34" charset="0"/>
                <a:cs typeface="Courier New" panose="02070309020205020404" pitchFamily="49" charset="0"/>
              </a:rPr>
              <a:t>A su llegada no sufren discriminación y se integran a los diferentes proyectos sociales que impulsa el Gobierno en sus comunidades.</a:t>
            </a:r>
          </a:p>
        </p:txBody>
      </p:sp>
    </p:spTree>
  </p:cSld>
  <p:clrMapOvr>
    <a:masterClrMapping/>
  </p:clrMapOvr>
  <p:transition spd="slow">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611188" y="2959100"/>
            <a:ext cx="8208962"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just" eaLnBrk="1" hangingPunct="1">
              <a:spcBef>
                <a:spcPct val="0"/>
              </a:spcBef>
              <a:buClrTx/>
              <a:buSzTx/>
              <a:buFontTx/>
              <a:buNone/>
            </a:pPr>
            <a:endParaRPr lang="es-NI" altLang="es-NI" sz="2200">
              <a:latin typeface="Century Gothic" panose="020B0502020202020204" pitchFamily="34" charset="0"/>
              <a:ea typeface="Calibri" panose="020F0502020204030204" pitchFamily="34" charset="0"/>
              <a:cs typeface="Courier New" panose="02070309020205020404" pitchFamily="49" charset="0"/>
            </a:endParaRPr>
          </a:p>
          <a:p>
            <a:pPr algn="just" eaLnBrk="1" hangingPunct="1">
              <a:spcBef>
                <a:spcPct val="0"/>
              </a:spcBef>
              <a:buClrTx/>
              <a:buSzTx/>
              <a:buFontTx/>
              <a:buNone/>
            </a:pPr>
            <a:endParaRPr lang="es-NI" altLang="es-NI" sz="2400">
              <a:latin typeface="Century Gothic" panose="020B0502020202020204" pitchFamily="34" charset="0"/>
              <a:ea typeface="Calibri" panose="020F0502020204030204" pitchFamily="34" charset="0"/>
              <a:cs typeface="Courier New" panose="02070309020205020404" pitchFamily="49" charset="0"/>
            </a:endParaRPr>
          </a:p>
        </p:txBody>
      </p:sp>
      <p:sp>
        <p:nvSpPr>
          <p:cNvPr id="20483" name="CuadroTexto 3"/>
          <p:cNvSpPr txBox="1">
            <a:spLocks noChangeArrowheads="1"/>
          </p:cNvSpPr>
          <p:nvPr/>
        </p:nvSpPr>
        <p:spPr bwMode="auto">
          <a:xfrm>
            <a:off x="284163" y="188913"/>
            <a:ext cx="8569325" cy="558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NI" altLang="es-NI" sz="1700">
                <a:latin typeface="Century Gothic" panose="020B0502020202020204" pitchFamily="34" charset="0"/>
                <a:ea typeface="Calibri" panose="020F0502020204030204" pitchFamily="34" charset="0"/>
                <a:cs typeface="Courier New" panose="02070309020205020404" pitchFamily="49" charset="0"/>
              </a:rPr>
              <a:t>El nicaragüense en el exterior no pierde el contacto con su familia, mantiene  su idiosincrasia, es responsable y evita la violación a la ley, así lo ha demostrado en Costa Rica como principal país destino, gracias hermanos costarricenses si nos reconocen a nuestro migrante como una fuente productiva y de desarrollo.</a:t>
            </a:r>
          </a:p>
          <a:p>
            <a:pPr algn="just"/>
            <a:endParaRPr lang="es-NI" altLang="es-NI" sz="1700">
              <a:latin typeface="Century Gothic" panose="020B0502020202020204" pitchFamily="34" charset="0"/>
              <a:ea typeface="Calibri" panose="020F0502020204030204" pitchFamily="34" charset="0"/>
              <a:cs typeface="Courier New" panose="02070309020205020404" pitchFamily="49" charset="0"/>
            </a:endParaRPr>
          </a:p>
          <a:p>
            <a:pPr algn="just"/>
            <a:r>
              <a:rPr lang="es-NI" altLang="es-NI" sz="1700">
                <a:latin typeface="Century Gothic" panose="020B0502020202020204" pitchFamily="34" charset="0"/>
                <a:ea typeface="Calibri" panose="020F0502020204030204" pitchFamily="34" charset="0"/>
                <a:cs typeface="Courier New" panose="02070309020205020404" pitchFamily="49" charset="0"/>
              </a:rPr>
              <a:t>Continuaremos las políticas de regularización de la migración regional y extra continental, garantizando la vida y  los derechos humanos de los migrantes, somos un país con recursos económicos limitados, pero estamos trabajando para crecer y brindar nuevas y mejores oportunidades, nuestras puertas están abiertas para los hermanos que buscan refugio, lo hicimos en el pasado cuando fuimos víctimas de guerras crueles  y hoy ya tenemos cifras sobre ciudadanos de los países vecinos que solicitan refugio huyendo de la violencia. </a:t>
            </a:r>
          </a:p>
          <a:p>
            <a:pPr algn="just"/>
            <a:endParaRPr lang="es-NI" altLang="es-NI" sz="1700">
              <a:latin typeface="Century Gothic" panose="020B0502020202020204" pitchFamily="34" charset="0"/>
              <a:ea typeface="Calibri" panose="020F0502020204030204" pitchFamily="34" charset="0"/>
              <a:cs typeface="Courier New" panose="02070309020205020404" pitchFamily="49" charset="0"/>
            </a:endParaRPr>
          </a:p>
          <a:p>
            <a:pPr algn="just"/>
            <a:r>
              <a:rPr lang="es-NI" altLang="es-NI" sz="1700">
                <a:latin typeface="Century Gothic" panose="020B0502020202020204" pitchFamily="34" charset="0"/>
                <a:ea typeface="Calibri" panose="020F0502020204030204" pitchFamily="34" charset="0"/>
                <a:cs typeface="Courier New" panose="02070309020205020404" pitchFamily="49" charset="0"/>
              </a:rPr>
              <a:t>Gracias a los miembros y organismos internacionales, regionales, centroamericanos,  como la CRM, OIM, OCAM, observadores regionales  por promover  iniciativas para proteger a nuestros migrantes que buscan alternativas que hoy nuestro país sigue construyendo, nuestra meta es que un día no muy lejano seamos capaces de administrar  nuestros propios recursos con una buena distribución de la riquezas, donde todas la fuerzas productivas, políticas y sociales converjamos  sin necesidad de migrar para sobrevivir. </a:t>
            </a:r>
          </a:p>
        </p:txBody>
      </p:sp>
    </p:spTree>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08304" y="223823"/>
            <a:ext cx="1656184" cy="1759611"/>
          </a:xfrm>
          <a:prstGeom prst="rect">
            <a:avLst/>
          </a:prstGeom>
          <a:ln>
            <a:noFill/>
          </a:ln>
          <a:effectLst>
            <a:softEdge rad="112500"/>
          </a:effectLst>
        </p:spPr>
      </p:pic>
      <p:graphicFrame>
        <p:nvGraphicFramePr>
          <p:cNvPr id="3" name="Tabla 2"/>
          <p:cNvGraphicFramePr>
            <a:graphicFrameLocks noGrp="1"/>
          </p:cNvGraphicFramePr>
          <p:nvPr/>
        </p:nvGraphicFramePr>
        <p:xfrm>
          <a:off x="468313" y="1628775"/>
          <a:ext cx="6402387" cy="1122363"/>
        </p:xfrm>
        <a:graphic>
          <a:graphicData uri="http://schemas.openxmlformats.org/drawingml/2006/table">
            <a:tbl>
              <a:tblPr firstRow="1" firstCol="1" bandRow="1"/>
              <a:tblGrid>
                <a:gridCol w="1934346"/>
                <a:gridCol w="1142994"/>
                <a:gridCol w="954534"/>
                <a:gridCol w="863973"/>
                <a:gridCol w="1506539"/>
              </a:tblGrid>
              <a:tr h="561181">
                <a:tc>
                  <a:txBody>
                    <a:bodyPr/>
                    <a:lstStyle/>
                    <a:p>
                      <a:pPr algn="ctr">
                        <a:lnSpc>
                          <a:spcPct val="115000"/>
                        </a:lnSpc>
                        <a:spcAft>
                          <a:spcPts val="0"/>
                        </a:spcAft>
                      </a:pPr>
                      <a:r>
                        <a:rPr lang="es-NI" sz="16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Año </a:t>
                      </a:r>
                      <a:endParaRPr lang="es-NI"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0" marR="6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es-NI" sz="16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 de deportados </a:t>
                      </a:r>
                      <a:endParaRPr lang="es-NI"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0" marR="6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es-NI" sz="16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Hombres </a:t>
                      </a:r>
                      <a:endParaRPr lang="es-NI"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0" marR="6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es-NI" sz="16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Mujeres </a:t>
                      </a:r>
                      <a:endParaRPr lang="es-NI"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0" marR="6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es-NI" sz="16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Menores de edad </a:t>
                      </a:r>
                      <a:endParaRPr lang="es-NI"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0" marR="6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280591">
                <a:tc>
                  <a:txBody>
                    <a:bodyPr/>
                    <a:lstStyle/>
                    <a:p>
                      <a:pPr>
                        <a:lnSpc>
                          <a:spcPct val="115000"/>
                        </a:lnSpc>
                        <a:spcAft>
                          <a:spcPts val="0"/>
                        </a:spcAft>
                      </a:pPr>
                      <a:r>
                        <a:rPr lang="es-NI" sz="1600" i="1">
                          <a:effectLst/>
                          <a:latin typeface="Calibri" panose="020F0502020204030204" pitchFamily="34" charset="0"/>
                          <a:ea typeface="Calibri" panose="020F0502020204030204" pitchFamily="34" charset="0"/>
                          <a:cs typeface="Times New Roman" panose="02020603050405020304" pitchFamily="18" charset="0"/>
                        </a:rPr>
                        <a:t>2014</a:t>
                      </a:r>
                      <a:endParaRPr lang="es-NI" sz="1100">
                        <a:effectLst/>
                        <a:latin typeface="Calibri" panose="020F0502020204030204" pitchFamily="34" charset="0"/>
                        <a:ea typeface="Calibri" panose="020F0502020204030204" pitchFamily="34" charset="0"/>
                        <a:cs typeface="Times New Roman" panose="02020603050405020304" pitchFamily="18" charset="0"/>
                      </a:endParaRPr>
                    </a:p>
                  </a:txBody>
                  <a:tcPr marL="68570" marR="6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NI" sz="1600" i="1" dirty="0">
                          <a:effectLst/>
                          <a:latin typeface="Calibri" panose="020F0502020204030204" pitchFamily="34" charset="0"/>
                          <a:ea typeface="Calibri" panose="020F0502020204030204" pitchFamily="34" charset="0"/>
                          <a:cs typeface="Times New Roman" panose="02020603050405020304" pitchFamily="18" charset="0"/>
                        </a:rPr>
                        <a:t>1058</a:t>
                      </a:r>
                      <a:endParaRPr lang="es-N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0" marR="6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NI" sz="1600" i="1" dirty="0">
                          <a:effectLst/>
                          <a:latin typeface="Calibri" panose="020F0502020204030204" pitchFamily="34" charset="0"/>
                          <a:ea typeface="Calibri" panose="020F0502020204030204" pitchFamily="34" charset="0"/>
                          <a:cs typeface="Times New Roman" panose="02020603050405020304" pitchFamily="18" charset="0"/>
                        </a:rPr>
                        <a:t>834</a:t>
                      </a:r>
                      <a:endParaRPr lang="es-N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0" marR="6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NI" sz="1600" i="1" dirty="0">
                          <a:effectLst/>
                          <a:latin typeface="Calibri" panose="020F0502020204030204" pitchFamily="34" charset="0"/>
                          <a:ea typeface="Calibri" panose="020F0502020204030204" pitchFamily="34" charset="0"/>
                          <a:cs typeface="Times New Roman" panose="02020603050405020304" pitchFamily="18" charset="0"/>
                        </a:rPr>
                        <a:t>161</a:t>
                      </a:r>
                      <a:endParaRPr lang="es-N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0" marR="6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NI" sz="1600" i="1" dirty="0">
                          <a:effectLst/>
                          <a:latin typeface="Calibri" panose="020F0502020204030204" pitchFamily="34" charset="0"/>
                          <a:ea typeface="Calibri" panose="020F0502020204030204" pitchFamily="34" charset="0"/>
                          <a:cs typeface="Times New Roman" panose="02020603050405020304" pitchFamily="18" charset="0"/>
                        </a:rPr>
                        <a:t>63</a:t>
                      </a:r>
                      <a:endParaRPr lang="es-N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0" marR="6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591">
                <a:tc>
                  <a:txBody>
                    <a:bodyPr/>
                    <a:lstStyle/>
                    <a:p>
                      <a:pPr>
                        <a:lnSpc>
                          <a:spcPct val="115000"/>
                        </a:lnSpc>
                        <a:spcAft>
                          <a:spcPts val="0"/>
                        </a:spcAft>
                      </a:pPr>
                      <a:r>
                        <a:rPr lang="es-NI" sz="1600" i="1" dirty="0">
                          <a:effectLst/>
                          <a:latin typeface="Calibri" panose="020F0502020204030204" pitchFamily="34" charset="0"/>
                          <a:ea typeface="Calibri" panose="020F0502020204030204" pitchFamily="34" charset="0"/>
                          <a:cs typeface="Times New Roman" panose="02020603050405020304" pitchFamily="18" charset="0"/>
                        </a:rPr>
                        <a:t>Enero - Octubre 2015</a:t>
                      </a:r>
                      <a:endParaRPr lang="es-N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0" marR="6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NI" sz="1600" i="1" dirty="0">
                          <a:effectLst/>
                          <a:latin typeface="Calibri" panose="020F0502020204030204" pitchFamily="34" charset="0"/>
                          <a:ea typeface="Calibri" panose="020F0502020204030204" pitchFamily="34" charset="0"/>
                          <a:cs typeface="Times New Roman" panose="02020603050405020304" pitchFamily="18" charset="0"/>
                        </a:rPr>
                        <a:t>1059</a:t>
                      </a:r>
                      <a:endParaRPr lang="es-N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0" marR="6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NI" sz="1600" i="1">
                          <a:effectLst/>
                          <a:latin typeface="Calibri" panose="020F0502020204030204" pitchFamily="34" charset="0"/>
                          <a:ea typeface="Calibri" panose="020F0502020204030204" pitchFamily="34" charset="0"/>
                          <a:cs typeface="Times New Roman" panose="02020603050405020304" pitchFamily="18" charset="0"/>
                        </a:rPr>
                        <a:t>967</a:t>
                      </a:r>
                      <a:endParaRPr lang="es-NI" sz="1100">
                        <a:effectLst/>
                        <a:latin typeface="Calibri" panose="020F0502020204030204" pitchFamily="34" charset="0"/>
                        <a:ea typeface="Calibri" panose="020F0502020204030204" pitchFamily="34" charset="0"/>
                        <a:cs typeface="Times New Roman" panose="02020603050405020304" pitchFamily="18" charset="0"/>
                      </a:endParaRPr>
                    </a:p>
                  </a:txBody>
                  <a:tcPr marL="68570" marR="6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NI" sz="1600" i="1">
                          <a:effectLst/>
                          <a:latin typeface="Calibri" panose="020F0502020204030204" pitchFamily="34" charset="0"/>
                          <a:ea typeface="Calibri" panose="020F0502020204030204" pitchFamily="34" charset="0"/>
                          <a:cs typeface="Times New Roman" panose="02020603050405020304" pitchFamily="18" charset="0"/>
                        </a:rPr>
                        <a:t>157</a:t>
                      </a:r>
                      <a:endParaRPr lang="es-NI" sz="1100">
                        <a:effectLst/>
                        <a:latin typeface="Calibri" panose="020F0502020204030204" pitchFamily="34" charset="0"/>
                        <a:ea typeface="Calibri" panose="020F0502020204030204" pitchFamily="34" charset="0"/>
                        <a:cs typeface="Times New Roman" panose="02020603050405020304" pitchFamily="18" charset="0"/>
                      </a:endParaRPr>
                    </a:p>
                  </a:txBody>
                  <a:tcPr marL="68570" marR="6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NI" sz="1600" i="1" dirty="0">
                          <a:effectLst/>
                          <a:latin typeface="Calibri" panose="020F0502020204030204" pitchFamily="34" charset="0"/>
                          <a:ea typeface="Calibri" panose="020F0502020204030204" pitchFamily="34" charset="0"/>
                          <a:cs typeface="Times New Roman" panose="02020603050405020304" pitchFamily="18" charset="0"/>
                        </a:rPr>
                        <a:t>35 </a:t>
                      </a:r>
                      <a:endParaRPr lang="es-N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0" marR="6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1533" name="Imagen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7088" y="3068638"/>
            <a:ext cx="6121400"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34" name="CuadroTexto 4"/>
          <p:cNvSpPr txBox="1">
            <a:spLocks noChangeArrowheads="1"/>
          </p:cNvSpPr>
          <p:nvPr/>
        </p:nvSpPr>
        <p:spPr bwMode="auto">
          <a:xfrm>
            <a:off x="250825" y="188913"/>
            <a:ext cx="7058025"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NI" altLang="es-NI" sz="2000">
                <a:latin typeface="Century Gothic" panose="020B0502020202020204" pitchFamily="34" charset="0"/>
                <a:ea typeface="Calibri" panose="020F0502020204030204" pitchFamily="34" charset="0"/>
                <a:cs typeface="Courier New" panose="02070309020205020404" pitchFamily="49" charset="0"/>
              </a:rPr>
              <a:t>A nivel nacional en el tema de nuestro connacionales retornados, según nuestras estadísticas en comparación al año 2014 el incremento de repatriados vía México a lo que va del 2015 ha sido de 0.09%</a:t>
            </a:r>
          </a:p>
        </p:txBody>
      </p:sp>
    </p:spTree>
  </p:cSld>
  <p:clrMapOvr>
    <a:masterClrMapping/>
  </p:clrMapOvr>
  <p:transition spd="slow">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uadroTexto 4"/>
          <p:cNvSpPr txBox="1">
            <a:spLocks noChangeArrowheads="1"/>
          </p:cNvSpPr>
          <p:nvPr/>
        </p:nvSpPr>
        <p:spPr bwMode="auto">
          <a:xfrm>
            <a:off x="371475" y="454025"/>
            <a:ext cx="67691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NI" altLang="es-NI" sz="2000">
                <a:latin typeface="Century Gothic" panose="020B0502020202020204" pitchFamily="34" charset="0"/>
                <a:ea typeface="Calibri" panose="020F0502020204030204" pitchFamily="34" charset="0"/>
                <a:cs typeface="Courier New" panose="02070309020205020404" pitchFamily="49" charset="0"/>
              </a:rPr>
              <a:t>Según nuestras estadísticas en comparación al año 2014 la disminución de repatriados vía Estados Unidos a lo que va del 2015 ha sido de 64.61%</a:t>
            </a:r>
          </a:p>
        </p:txBody>
      </p:sp>
      <p:graphicFrame>
        <p:nvGraphicFramePr>
          <p:cNvPr id="6" name="Tabla 5"/>
          <p:cNvGraphicFramePr>
            <a:graphicFrameLocks noGrp="1"/>
          </p:cNvGraphicFramePr>
          <p:nvPr/>
        </p:nvGraphicFramePr>
        <p:xfrm>
          <a:off x="395288" y="1933575"/>
          <a:ext cx="6477000" cy="1401763"/>
        </p:xfrm>
        <a:graphic>
          <a:graphicData uri="http://schemas.openxmlformats.org/drawingml/2006/table">
            <a:tbl>
              <a:tblPr firstRow="1" firstCol="1" bandRow="1"/>
              <a:tblGrid>
                <a:gridCol w="1619409"/>
                <a:gridCol w="1529300"/>
                <a:gridCol w="899178"/>
                <a:gridCol w="899812"/>
                <a:gridCol w="1529300"/>
              </a:tblGrid>
              <a:tr h="560705">
                <a:tc>
                  <a:txBody>
                    <a:bodyPr/>
                    <a:lstStyle/>
                    <a:p>
                      <a:pPr>
                        <a:lnSpc>
                          <a:spcPct val="115000"/>
                        </a:lnSpc>
                        <a:spcAft>
                          <a:spcPts val="0"/>
                        </a:spcAft>
                      </a:pPr>
                      <a:r>
                        <a:rPr lang="es-NI" sz="1600" b="1" i="1" dirty="0">
                          <a:effectLst/>
                          <a:latin typeface="Calibri" panose="020F0502020204030204" pitchFamily="34" charset="0"/>
                          <a:ea typeface="Calibri" panose="020F0502020204030204" pitchFamily="34" charset="0"/>
                          <a:cs typeface="Times New Roman" panose="02020603050405020304" pitchFamily="18" charset="0"/>
                        </a:rPr>
                        <a:t>Año </a:t>
                      </a:r>
                      <a:endParaRPr lang="es-N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0"/>
                        </a:spcAft>
                      </a:pPr>
                      <a:r>
                        <a:rPr lang="es-NI" sz="1600" b="1" i="1" dirty="0">
                          <a:effectLst/>
                          <a:latin typeface="Calibri" panose="020F0502020204030204" pitchFamily="34" charset="0"/>
                          <a:ea typeface="Calibri" panose="020F0502020204030204" pitchFamily="34" charset="0"/>
                          <a:cs typeface="Times New Roman" panose="02020603050405020304" pitchFamily="18" charset="0"/>
                        </a:rPr>
                        <a:t>No de deportados </a:t>
                      </a:r>
                      <a:endParaRPr lang="es-N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0"/>
                        </a:spcAft>
                      </a:pPr>
                      <a:r>
                        <a:rPr lang="es-NI" sz="1600" b="1" i="1" dirty="0">
                          <a:effectLst/>
                          <a:latin typeface="Calibri" panose="020F0502020204030204" pitchFamily="34" charset="0"/>
                          <a:ea typeface="Calibri" panose="020F0502020204030204" pitchFamily="34" charset="0"/>
                          <a:cs typeface="Times New Roman" panose="02020603050405020304" pitchFamily="18" charset="0"/>
                        </a:rPr>
                        <a:t>Hombres </a:t>
                      </a:r>
                      <a:endParaRPr lang="es-N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0"/>
                        </a:spcAft>
                      </a:pPr>
                      <a:r>
                        <a:rPr lang="es-NI" sz="1600" b="1" i="1" dirty="0">
                          <a:effectLst/>
                          <a:latin typeface="Calibri" panose="020F0502020204030204" pitchFamily="34" charset="0"/>
                          <a:ea typeface="Calibri" panose="020F0502020204030204" pitchFamily="34" charset="0"/>
                          <a:cs typeface="Times New Roman" panose="02020603050405020304" pitchFamily="18" charset="0"/>
                        </a:rPr>
                        <a:t>Mujeres </a:t>
                      </a:r>
                      <a:endParaRPr lang="es-N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nSpc>
                          <a:spcPct val="115000"/>
                        </a:lnSpc>
                        <a:spcAft>
                          <a:spcPts val="0"/>
                        </a:spcAft>
                      </a:pPr>
                      <a:r>
                        <a:rPr lang="es-NI" sz="1600" b="1" i="1" dirty="0">
                          <a:effectLst/>
                          <a:latin typeface="Calibri" panose="020F0502020204030204" pitchFamily="34" charset="0"/>
                          <a:ea typeface="Calibri" panose="020F0502020204030204" pitchFamily="34" charset="0"/>
                          <a:cs typeface="Times New Roman" panose="02020603050405020304" pitchFamily="18" charset="0"/>
                        </a:rPr>
                        <a:t>Menores de edad </a:t>
                      </a:r>
                      <a:endParaRPr lang="es-N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r>
              <a:tr h="280353">
                <a:tc>
                  <a:txBody>
                    <a:bodyPr/>
                    <a:lstStyle/>
                    <a:p>
                      <a:pPr>
                        <a:lnSpc>
                          <a:spcPct val="115000"/>
                        </a:lnSpc>
                        <a:spcAft>
                          <a:spcPts val="0"/>
                        </a:spcAft>
                      </a:pPr>
                      <a:r>
                        <a:rPr lang="es-NI" sz="1600" i="1">
                          <a:effectLst/>
                          <a:latin typeface="Calibri" panose="020F0502020204030204" pitchFamily="34" charset="0"/>
                          <a:ea typeface="Calibri" panose="020F0502020204030204" pitchFamily="34" charset="0"/>
                          <a:cs typeface="Times New Roman" panose="02020603050405020304" pitchFamily="18" charset="0"/>
                        </a:rPr>
                        <a:t>2014</a:t>
                      </a:r>
                      <a:endParaRPr lang="es-N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NI" sz="1600" i="1" dirty="0">
                          <a:effectLst/>
                          <a:latin typeface="Calibri" panose="020F0502020204030204" pitchFamily="34" charset="0"/>
                          <a:ea typeface="Calibri" panose="020F0502020204030204" pitchFamily="34" charset="0"/>
                          <a:cs typeface="Times New Roman" panose="02020603050405020304" pitchFamily="18" charset="0"/>
                        </a:rPr>
                        <a:t>1126</a:t>
                      </a:r>
                      <a:endParaRPr lang="es-N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NI" sz="1600" i="1">
                          <a:effectLst/>
                          <a:latin typeface="Calibri" panose="020F0502020204030204" pitchFamily="34" charset="0"/>
                          <a:ea typeface="Calibri" panose="020F0502020204030204" pitchFamily="34" charset="0"/>
                          <a:cs typeface="Times New Roman" panose="02020603050405020304" pitchFamily="18" charset="0"/>
                        </a:rPr>
                        <a:t>1025</a:t>
                      </a:r>
                      <a:endParaRPr lang="es-N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NI" sz="1600" i="1">
                          <a:effectLst/>
                          <a:latin typeface="Calibri" panose="020F0502020204030204" pitchFamily="34" charset="0"/>
                          <a:ea typeface="Calibri" panose="020F0502020204030204" pitchFamily="34" charset="0"/>
                          <a:cs typeface="Times New Roman" panose="02020603050405020304" pitchFamily="18" charset="0"/>
                        </a:rPr>
                        <a:t>101</a:t>
                      </a:r>
                      <a:endParaRPr lang="es-N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NI" sz="1600" i="1">
                          <a:effectLst/>
                          <a:latin typeface="Calibri" panose="020F0502020204030204" pitchFamily="34" charset="0"/>
                          <a:ea typeface="Calibri" panose="020F0502020204030204" pitchFamily="34" charset="0"/>
                          <a:cs typeface="Times New Roman" panose="02020603050405020304" pitchFamily="18" charset="0"/>
                        </a:rPr>
                        <a:t>0</a:t>
                      </a:r>
                      <a:endParaRPr lang="es-N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0705">
                <a:tc>
                  <a:txBody>
                    <a:bodyPr/>
                    <a:lstStyle/>
                    <a:p>
                      <a:pPr>
                        <a:lnSpc>
                          <a:spcPct val="115000"/>
                        </a:lnSpc>
                        <a:spcAft>
                          <a:spcPts val="0"/>
                        </a:spcAft>
                      </a:pPr>
                      <a:r>
                        <a:rPr lang="es-NI" sz="1600" i="1" dirty="0">
                          <a:effectLst/>
                          <a:latin typeface="Calibri" panose="020F0502020204030204" pitchFamily="34" charset="0"/>
                          <a:ea typeface="Calibri" panose="020F0502020204030204" pitchFamily="34" charset="0"/>
                          <a:cs typeface="Times New Roman" panose="02020603050405020304" pitchFamily="18" charset="0"/>
                        </a:rPr>
                        <a:t>Enero - Octubre 2015</a:t>
                      </a:r>
                      <a:endParaRPr lang="es-N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NI" sz="1600" i="1">
                          <a:effectLst/>
                          <a:latin typeface="Calibri" panose="020F0502020204030204" pitchFamily="34" charset="0"/>
                          <a:ea typeface="Calibri" panose="020F0502020204030204" pitchFamily="34" charset="0"/>
                          <a:cs typeface="Times New Roman" panose="02020603050405020304" pitchFamily="18" charset="0"/>
                        </a:rPr>
                        <a:t>684</a:t>
                      </a:r>
                      <a:endParaRPr lang="es-NI"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NI" sz="1600" i="1" dirty="0">
                          <a:effectLst/>
                          <a:latin typeface="Calibri" panose="020F0502020204030204" pitchFamily="34" charset="0"/>
                          <a:ea typeface="Calibri" panose="020F0502020204030204" pitchFamily="34" charset="0"/>
                          <a:cs typeface="Times New Roman" panose="02020603050405020304" pitchFamily="18" charset="0"/>
                        </a:rPr>
                        <a:t>608</a:t>
                      </a:r>
                      <a:endParaRPr lang="es-N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NI" sz="1600" i="1" dirty="0">
                          <a:effectLst/>
                          <a:latin typeface="Calibri" panose="020F0502020204030204" pitchFamily="34" charset="0"/>
                          <a:ea typeface="Calibri" panose="020F0502020204030204" pitchFamily="34" charset="0"/>
                          <a:cs typeface="Times New Roman" panose="02020603050405020304" pitchFamily="18" charset="0"/>
                        </a:rPr>
                        <a:t>75</a:t>
                      </a:r>
                      <a:endParaRPr lang="es-N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NI" sz="1600" i="1" dirty="0">
                          <a:effectLst/>
                          <a:latin typeface="Calibri" panose="020F0502020204030204" pitchFamily="34" charset="0"/>
                          <a:ea typeface="Calibri" panose="020F0502020204030204" pitchFamily="34" charset="0"/>
                          <a:cs typeface="Times New Roman" panose="02020603050405020304" pitchFamily="18" charset="0"/>
                        </a:rPr>
                        <a:t>0</a:t>
                      </a:r>
                      <a:endParaRPr lang="es-NI"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2557" name="Gráfico 6"/>
          <p:cNvGraphicFramePr>
            <a:graphicFrameLocks/>
          </p:cNvGraphicFramePr>
          <p:nvPr/>
        </p:nvGraphicFramePr>
        <p:xfrm>
          <a:off x="344488" y="3522663"/>
          <a:ext cx="6581775" cy="2570162"/>
        </p:xfrm>
        <a:graphic>
          <a:graphicData uri="http://schemas.openxmlformats.org/presentationml/2006/ole">
            <mc:AlternateContent xmlns:mc="http://schemas.openxmlformats.org/markup-compatibility/2006">
              <mc:Choice xmlns:v="urn:schemas-microsoft-com:vml" Requires="v">
                <p:oleObj spid="_x0000_s22560" name="Gráfico" r:id="rId4" imgW="6590347" imgH="2414225" progId="Excel.Chart.8">
                  <p:embed/>
                </p:oleObj>
              </mc:Choice>
              <mc:Fallback>
                <p:oleObj name="Gráfico" r:id="rId4" imgW="6590347" imgH="2414225" progId="Excel.Chart.8">
                  <p:embed/>
                  <p:pic>
                    <p:nvPicPr>
                      <p:cNvPr id="0" name="Gráfico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488" y="3522663"/>
                        <a:ext cx="6581775" cy="257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 name="Imagen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40282" y="453829"/>
            <a:ext cx="1752198" cy="1607019"/>
          </a:xfrm>
          <a:prstGeom prst="rect">
            <a:avLst/>
          </a:prstGeom>
          <a:ln>
            <a:noFill/>
          </a:ln>
          <a:effectLst>
            <a:softEdge rad="112500"/>
          </a:effectLst>
        </p:spPr>
      </p:pic>
    </p:spTree>
  </p:cSld>
  <p:clrMapOvr>
    <a:masterClrMapping/>
  </p:clrMapOvr>
  <p:transition spd="slow">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484438" y="3933825"/>
            <a:ext cx="3887787" cy="706438"/>
          </a:xfrm>
          <a:prstGeom prst="rect">
            <a:avLst/>
          </a:prstGeom>
          <a:noFill/>
        </p:spPr>
        <p:txBody>
          <a:bodyPr>
            <a:spAutoFit/>
          </a:bodyPr>
          <a:lstStyle/>
          <a:p>
            <a:pPr algn="ctr" eaLnBrk="1" fontAlgn="auto" hangingPunct="1">
              <a:spcBef>
                <a:spcPts val="0"/>
              </a:spcBef>
              <a:spcAft>
                <a:spcPts val="0"/>
              </a:spcAft>
              <a:defRPr/>
            </a:pPr>
            <a:r>
              <a:rPr lang="es-ES" sz="4000" b="1" dirty="0">
                <a:effectLst>
                  <a:outerShdw blurRad="38100" dist="38100" dir="2700000" algn="tl">
                    <a:srgbClr val="000000">
                      <a:alpha val="43137"/>
                    </a:srgbClr>
                  </a:outerShdw>
                </a:effectLst>
                <a:latin typeface="Century Gothic" pitchFamily="34" charset="0"/>
                <a:cs typeface="+mn-cs"/>
              </a:rPr>
              <a:t>GRACIAS</a:t>
            </a:r>
          </a:p>
        </p:txBody>
      </p:sp>
      <p:pic>
        <p:nvPicPr>
          <p:cNvPr id="23555" name="Picture 2" descr="logo DGM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63938" y="1557338"/>
            <a:ext cx="1876425" cy="22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539750" y="692150"/>
            <a:ext cx="7993063"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just" eaLnBrk="1" hangingPunct="1">
              <a:spcBef>
                <a:spcPct val="0"/>
              </a:spcBef>
              <a:buClrTx/>
              <a:buSzTx/>
              <a:buFontTx/>
              <a:buNone/>
            </a:pPr>
            <a:r>
              <a:rPr lang="es-NI" altLang="es-NI" sz="2000">
                <a:latin typeface="Century Gothic" panose="020B0502020202020204" pitchFamily="34" charset="0"/>
                <a:ea typeface="Calibri" panose="020F0502020204030204" pitchFamily="34" charset="0"/>
                <a:cs typeface="Courier New" panose="02070309020205020404" pitchFamily="49" charset="0"/>
              </a:rPr>
              <a:t>Buenas tardes señores Viceministros, Jefes de delegaciones, Presidencia Pro Tempore de la CRM, Secretaria Técnica.</a:t>
            </a:r>
          </a:p>
          <a:p>
            <a:pPr algn="just" eaLnBrk="1" hangingPunct="1">
              <a:spcBef>
                <a:spcPct val="0"/>
              </a:spcBef>
              <a:buClrTx/>
              <a:buSzTx/>
              <a:buFontTx/>
              <a:buNone/>
            </a:pPr>
            <a:endParaRPr lang="es-NI" altLang="es-NI" sz="2000">
              <a:latin typeface="Century Gothic" panose="020B0502020202020204" pitchFamily="34" charset="0"/>
              <a:ea typeface="Calibri" panose="020F0502020204030204" pitchFamily="34" charset="0"/>
              <a:cs typeface="Courier New" panose="02070309020205020404" pitchFamily="49" charset="0"/>
            </a:endParaRPr>
          </a:p>
          <a:p>
            <a:pPr algn="just" eaLnBrk="1" hangingPunct="1">
              <a:spcBef>
                <a:spcPct val="0"/>
              </a:spcBef>
              <a:buClrTx/>
              <a:buSzTx/>
              <a:buFontTx/>
              <a:buNone/>
            </a:pPr>
            <a:r>
              <a:rPr lang="es-NI" altLang="es-NI" sz="2000">
                <a:latin typeface="Century Gothic" panose="020B0502020202020204" pitchFamily="34" charset="0"/>
                <a:ea typeface="Calibri" panose="020F0502020204030204" pitchFamily="34" charset="0"/>
                <a:cs typeface="Courier New" panose="02070309020205020404" pitchFamily="49" charset="0"/>
              </a:rPr>
              <a:t>Conmemoramos 20 años de estar trabajando en pro de los migrantes regionales y extra regionales, producto de este esfuerzo nuestros países han asumido  nuevas normas, leyes, acuerdos, políticas públicas sugeridas y un nuevo enfoque al fenómeno de las migraciones, considerados hoy en día fuentes del desarrollo, creadores de riquezas materiales e intelectuales,  demostrando a través de la historia  que cada uno de nuestros países  somos producto de la diversidad cultural que nos heredo la migración .  </a:t>
            </a:r>
          </a:p>
          <a:p>
            <a:pPr algn="just" eaLnBrk="1" hangingPunct="1">
              <a:spcBef>
                <a:spcPct val="0"/>
              </a:spcBef>
              <a:buClrTx/>
              <a:buSzTx/>
              <a:buFontTx/>
              <a:buNone/>
            </a:pPr>
            <a:endParaRPr lang="es-NI" altLang="es-NI" sz="2000">
              <a:latin typeface="Century Gothic" panose="020B0502020202020204" pitchFamily="34" charset="0"/>
              <a:ea typeface="Calibri" panose="020F0502020204030204" pitchFamily="34" charset="0"/>
              <a:cs typeface="Courier New" panose="02070309020205020404" pitchFamily="49" charset="0"/>
            </a:endParaRPr>
          </a:p>
          <a:p>
            <a:pPr algn="just" eaLnBrk="1" hangingPunct="1">
              <a:spcBef>
                <a:spcPct val="0"/>
              </a:spcBef>
              <a:buClrTx/>
              <a:buSzTx/>
              <a:buFontTx/>
              <a:buNone/>
            </a:pPr>
            <a:r>
              <a:rPr lang="es-NI" altLang="es-NI" sz="2000">
                <a:latin typeface="Century Gothic" panose="020B0502020202020204" pitchFamily="34" charset="0"/>
                <a:ea typeface="Calibri" panose="020F0502020204030204" pitchFamily="34" charset="0"/>
                <a:cs typeface="Courier New" panose="02070309020205020404" pitchFamily="49" charset="0"/>
              </a:rPr>
              <a:t>Nicaragua, por sus condiciones económicas y su posición geográfica  es principalmente un país de origen y tránsito de migrantes regionales y extra regionales. </a:t>
            </a:r>
          </a:p>
          <a:p>
            <a:pPr algn="just" eaLnBrk="1" hangingPunct="1">
              <a:spcBef>
                <a:spcPct val="0"/>
              </a:spcBef>
              <a:buClrTx/>
              <a:buSzTx/>
              <a:buFontTx/>
              <a:buNone/>
            </a:pPr>
            <a:endParaRPr lang="es-NI" altLang="es-NI" sz="2000">
              <a:latin typeface="Century Gothic" panose="020B0502020202020204" pitchFamily="34" charset="0"/>
              <a:ea typeface="Calibri" panose="020F0502020204030204" pitchFamily="34" charset="0"/>
              <a:cs typeface="Courier New" panose="02070309020205020404" pitchFamily="49" charset="0"/>
            </a:endParaRPr>
          </a:p>
        </p:txBody>
      </p:sp>
      <p:sp>
        <p:nvSpPr>
          <p:cNvPr id="11267" name="3 CuadroTexto"/>
          <p:cNvSpPr txBox="1">
            <a:spLocks noChangeArrowheads="1"/>
          </p:cNvSpPr>
          <p:nvPr/>
        </p:nvSpPr>
        <p:spPr bwMode="auto">
          <a:xfrm>
            <a:off x="2016125" y="115888"/>
            <a:ext cx="50403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ctr" eaLnBrk="1" hangingPunct="1">
              <a:spcBef>
                <a:spcPct val="0"/>
              </a:spcBef>
              <a:buClrTx/>
              <a:buSzTx/>
              <a:buFontTx/>
              <a:buNone/>
            </a:pPr>
            <a:r>
              <a:rPr lang="es-ES" altLang="es-NI" sz="2400" b="1">
                <a:latin typeface="Century Gothic" panose="020B0502020202020204" pitchFamily="34" charset="0"/>
                <a:ea typeface="Calibri" panose="020F0502020204030204" pitchFamily="34" charset="0"/>
                <a:cs typeface="Courier New" panose="02070309020205020404" pitchFamily="49" charset="0"/>
              </a:rPr>
              <a:t>Introducción </a:t>
            </a:r>
          </a:p>
        </p:txBody>
      </p:sp>
    </p:spTree>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611188" y="2959100"/>
            <a:ext cx="8208962"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just" eaLnBrk="1" hangingPunct="1">
              <a:spcBef>
                <a:spcPct val="0"/>
              </a:spcBef>
              <a:buClrTx/>
              <a:buSzTx/>
              <a:buFontTx/>
              <a:buNone/>
            </a:pPr>
            <a:endParaRPr lang="es-NI" altLang="es-NI" sz="2200">
              <a:latin typeface="Century Gothic" panose="020B0502020202020204" pitchFamily="34" charset="0"/>
              <a:ea typeface="Calibri" panose="020F0502020204030204" pitchFamily="34" charset="0"/>
              <a:cs typeface="Courier New" panose="02070309020205020404" pitchFamily="49" charset="0"/>
            </a:endParaRPr>
          </a:p>
          <a:p>
            <a:pPr algn="just" eaLnBrk="1" hangingPunct="1">
              <a:spcBef>
                <a:spcPct val="0"/>
              </a:spcBef>
              <a:buClrTx/>
              <a:buSzTx/>
              <a:buFontTx/>
              <a:buNone/>
            </a:pPr>
            <a:endParaRPr lang="es-NI" altLang="es-NI" sz="2400">
              <a:latin typeface="Century Gothic" panose="020B0502020202020204" pitchFamily="34" charset="0"/>
              <a:ea typeface="Calibri" panose="020F0502020204030204" pitchFamily="34" charset="0"/>
              <a:cs typeface="Courier New" panose="02070309020205020404" pitchFamily="49" charset="0"/>
            </a:endParaRPr>
          </a:p>
        </p:txBody>
      </p:sp>
      <p:sp>
        <p:nvSpPr>
          <p:cNvPr id="12291" name="Rectángulo 5"/>
          <p:cNvSpPr>
            <a:spLocks noChangeArrowheads="1"/>
          </p:cNvSpPr>
          <p:nvPr/>
        </p:nvSpPr>
        <p:spPr bwMode="auto">
          <a:xfrm>
            <a:off x="755650" y="4156075"/>
            <a:ext cx="8143875"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NI" altLang="es-NI" sz="2000">
                <a:latin typeface="Century Gothic" panose="020B0502020202020204" pitchFamily="34" charset="0"/>
                <a:ea typeface="Calibri" panose="020F0502020204030204" pitchFamily="34" charset="0"/>
                <a:cs typeface="Courier New" panose="02070309020205020404" pitchFamily="49" charset="0"/>
              </a:rPr>
              <a:t>La disminución de un 3% en el flujo migratorio de nacionales es un   indicador de  mejores condiciones económicas y sociales para la población migrante  que encuentra alternativas de reinserción en el país, a través de programas sociales y económicos impulsados por el Gobierno de las y los nicaragüenses.</a:t>
            </a:r>
          </a:p>
          <a:p>
            <a:pPr algn="just"/>
            <a:endParaRPr lang="es-NI" altLang="es-NI" sz="2000">
              <a:latin typeface="Century Gothic" panose="020B0502020202020204" pitchFamily="34" charset="0"/>
              <a:ea typeface="Calibri" panose="020F0502020204030204" pitchFamily="34" charset="0"/>
              <a:cs typeface="Courier New" panose="02070309020205020404" pitchFamily="49" charset="0"/>
            </a:endParaRPr>
          </a:p>
        </p:txBody>
      </p:sp>
      <p:pic>
        <p:nvPicPr>
          <p:cNvPr id="2" name="Imagen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12160" y="475466"/>
            <a:ext cx="2736305" cy="2953534"/>
          </a:xfrm>
          <a:prstGeom prst="rect">
            <a:avLst/>
          </a:prstGeom>
          <a:ln>
            <a:noFill/>
          </a:ln>
          <a:effectLst>
            <a:softEdge rad="112500"/>
          </a:effectLst>
        </p:spPr>
      </p:pic>
      <p:sp>
        <p:nvSpPr>
          <p:cNvPr id="12293" name="Rectángulo 3"/>
          <p:cNvSpPr>
            <a:spLocks noChangeArrowheads="1"/>
          </p:cNvSpPr>
          <p:nvPr/>
        </p:nvSpPr>
        <p:spPr bwMode="auto">
          <a:xfrm>
            <a:off x="323850" y="260350"/>
            <a:ext cx="554355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NI" altLang="es-NI" sz="2000">
                <a:latin typeface="Century Gothic" panose="020B0502020202020204" pitchFamily="34" charset="0"/>
                <a:ea typeface="Calibri" panose="020F0502020204030204" pitchFamily="34" charset="0"/>
                <a:cs typeface="Courier New" panose="02070309020205020404" pitchFamily="49" charset="0"/>
              </a:rPr>
              <a:t>Nuestro Gobierno de Reconciliación y Unidad Nacional Presidido por El Comandante Daniel Ortega, desde el año 2007 elaboró y proyectó  políticas bajo los lineamientos del Plan Nacional de Desarrollo Humano (PNDH), con programas enfocados en un Modelo Cristiano, Socialista y Solidario, con resultados de un crecimiento sostenible de más de cuatro dígitos, una seguridad ciudadana que nos sitúa en lugares de privilegio en Latinoamérica</a:t>
            </a:r>
            <a:r>
              <a:rPr lang="es-NI" altLang="es-NI">
                <a:ea typeface="Calibri" panose="020F0502020204030204" pitchFamily="34" charset="0"/>
                <a:cs typeface="Courier New" panose="02070309020205020404" pitchFamily="49" charset="0"/>
              </a:rPr>
              <a:t>.  </a:t>
            </a:r>
          </a:p>
        </p:txBody>
      </p:sp>
    </p:spTree>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611188" y="2959100"/>
            <a:ext cx="8208962"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just" eaLnBrk="1" hangingPunct="1">
              <a:spcBef>
                <a:spcPct val="0"/>
              </a:spcBef>
              <a:buClrTx/>
              <a:buSzTx/>
              <a:buFontTx/>
              <a:buNone/>
            </a:pPr>
            <a:endParaRPr lang="es-NI" altLang="es-NI" sz="2200">
              <a:latin typeface="Century Gothic" panose="020B0502020202020204" pitchFamily="34" charset="0"/>
              <a:ea typeface="Calibri" panose="020F0502020204030204" pitchFamily="34" charset="0"/>
              <a:cs typeface="Courier New" panose="02070309020205020404" pitchFamily="49" charset="0"/>
            </a:endParaRPr>
          </a:p>
          <a:p>
            <a:pPr algn="just" eaLnBrk="1" hangingPunct="1">
              <a:spcBef>
                <a:spcPct val="0"/>
              </a:spcBef>
              <a:buClrTx/>
              <a:buSzTx/>
              <a:buFontTx/>
              <a:buNone/>
            </a:pPr>
            <a:endParaRPr lang="es-NI" altLang="es-NI" sz="2400">
              <a:latin typeface="Century Gothic" panose="020B0502020202020204" pitchFamily="34" charset="0"/>
              <a:ea typeface="Calibri" panose="020F0502020204030204" pitchFamily="34" charset="0"/>
              <a:cs typeface="Courier New" panose="02070309020205020404" pitchFamily="49" charset="0"/>
            </a:endParaRPr>
          </a:p>
        </p:txBody>
      </p:sp>
      <p:sp>
        <p:nvSpPr>
          <p:cNvPr id="13315" name="Rectángulo 1"/>
          <p:cNvSpPr>
            <a:spLocks noChangeArrowheads="1"/>
          </p:cNvSpPr>
          <p:nvPr/>
        </p:nvSpPr>
        <p:spPr bwMode="auto">
          <a:xfrm>
            <a:off x="633413" y="908050"/>
            <a:ext cx="7850187"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NI" altLang="es-NI" sz="2200">
                <a:latin typeface="Century Gothic" panose="020B0502020202020204" pitchFamily="34" charset="0"/>
                <a:ea typeface="Calibri" panose="020F0502020204030204" pitchFamily="34" charset="0"/>
                <a:cs typeface="Courier New" panose="02070309020205020404" pitchFamily="49" charset="0"/>
              </a:rPr>
              <a:t>Nuestro  modelo económico es solidario, las políticas públicas y prácticas, parten de la realidad de las familias nicaragüenses, sus necesidades, aspiraciones y situación actual. </a:t>
            </a:r>
          </a:p>
          <a:p>
            <a:pPr algn="just"/>
            <a:endParaRPr lang="es-NI" altLang="es-NI" sz="2200">
              <a:latin typeface="Century Gothic" panose="020B0502020202020204" pitchFamily="34" charset="0"/>
              <a:ea typeface="Calibri" panose="020F0502020204030204" pitchFamily="34" charset="0"/>
              <a:cs typeface="Courier New" panose="02070309020205020404" pitchFamily="49" charset="0"/>
            </a:endParaRPr>
          </a:p>
          <a:p>
            <a:pPr algn="just"/>
            <a:r>
              <a:rPr lang="es-NI" altLang="es-NI" sz="2200">
                <a:latin typeface="Century Gothic" panose="020B0502020202020204" pitchFamily="34" charset="0"/>
                <a:ea typeface="Calibri" panose="020F0502020204030204" pitchFamily="34" charset="0"/>
                <a:cs typeface="Courier New" panose="02070309020205020404" pitchFamily="49" charset="0"/>
              </a:rPr>
              <a:t>Esta solidaridad estructural se combina para todas las familia; víctima de desastres naturales, personas en situación de desamparo, mujeres, jóvenes, pueblos originarios, afro descendientes, discapacitados, entre otros.</a:t>
            </a:r>
          </a:p>
          <a:p>
            <a:pPr algn="just"/>
            <a:endParaRPr lang="es-NI" altLang="es-NI" sz="2200">
              <a:latin typeface="Century Gothic" panose="020B0502020202020204" pitchFamily="34" charset="0"/>
              <a:ea typeface="Calibri" panose="020F0502020204030204" pitchFamily="34" charset="0"/>
              <a:cs typeface="Courier New" panose="02070309020205020404" pitchFamily="49" charset="0"/>
            </a:endParaRPr>
          </a:p>
          <a:p>
            <a:pPr algn="just"/>
            <a:r>
              <a:rPr lang="es-NI" altLang="es-NI" sz="2200">
                <a:latin typeface="Century Gothic" panose="020B0502020202020204" pitchFamily="34" charset="0"/>
                <a:ea typeface="Calibri" panose="020F0502020204030204" pitchFamily="34" charset="0"/>
                <a:cs typeface="Courier New" panose="02070309020205020404" pitchFamily="49" charset="0"/>
              </a:rPr>
              <a:t>La única manera de transformar Nicaragua es transformando a las y los nicaragüenses a través de los siguientes programas:</a:t>
            </a:r>
          </a:p>
        </p:txBody>
      </p:sp>
    </p:spTree>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611188" y="2959100"/>
            <a:ext cx="8208962"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just" eaLnBrk="1" hangingPunct="1">
              <a:spcBef>
                <a:spcPct val="0"/>
              </a:spcBef>
              <a:buClrTx/>
              <a:buSzTx/>
              <a:buFontTx/>
              <a:buNone/>
            </a:pPr>
            <a:endParaRPr lang="es-NI" altLang="es-NI" sz="2200">
              <a:latin typeface="Century Gothic" panose="020B0502020202020204" pitchFamily="34" charset="0"/>
              <a:ea typeface="Calibri" panose="020F0502020204030204" pitchFamily="34" charset="0"/>
              <a:cs typeface="Courier New" panose="02070309020205020404" pitchFamily="49" charset="0"/>
            </a:endParaRPr>
          </a:p>
          <a:p>
            <a:pPr algn="just" eaLnBrk="1" hangingPunct="1">
              <a:spcBef>
                <a:spcPct val="0"/>
              </a:spcBef>
              <a:buClrTx/>
              <a:buSzTx/>
              <a:buFontTx/>
              <a:buNone/>
            </a:pPr>
            <a:endParaRPr lang="es-NI" altLang="es-NI" sz="2400">
              <a:latin typeface="Century Gothic" panose="020B0502020202020204" pitchFamily="34" charset="0"/>
              <a:ea typeface="Calibri" panose="020F0502020204030204" pitchFamily="34" charset="0"/>
              <a:cs typeface="Courier New" panose="02070309020205020404" pitchFamily="49" charset="0"/>
            </a:endParaRPr>
          </a:p>
        </p:txBody>
      </p:sp>
      <p:graphicFrame>
        <p:nvGraphicFramePr>
          <p:cNvPr id="2" name="Diagrama 1"/>
          <p:cNvGraphicFramePr/>
          <p:nvPr/>
        </p:nvGraphicFramePr>
        <p:xfrm>
          <a:off x="323528" y="260648"/>
          <a:ext cx="8496622"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check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611188" y="2959100"/>
            <a:ext cx="8208962"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just" eaLnBrk="1" hangingPunct="1">
              <a:spcBef>
                <a:spcPct val="0"/>
              </a:spcBef>
              <a:buClrTx/>
              <a:buSzTx/>
              <a:buFontTx/>
              <a:buNone/>
            </a:pPr>
            <a:endParaRPr lang="es-NI" altLang="es-NI" sz="2200">
              <a:latin typeface="Century Gothic" panose="020B0502020202020204" pitchFamily="34" charset="0"/>
              <a:ea typeface="Calibri" panose="020F0502020204030204" pitchFamily="34" charset="0"/>
              <a:cs typeface="Courier New" panose="02070309020205020404" pitchFamily="49" charset="0"/>
            </a:endParaRPr>
          </a:p>
          <a:p>
            <a:pPr algn="just" eaLnBrk="1" hangingPunct="1">
              <a:spcBef>
                <a:spcPct val="0"/>
              </a:spcBef>
              <a:buClrTx/>
              <a:buSzTx/>
              <a:buFontTx/>
              <a:buNone/>
            </a:pPr>
            <a:endParaRPr lang="es-NI" altLang="es-NI" sz="2400">
              <a:latin typeface="Century Gothic" panose="020B0502020202020204" pitchFamily="34" charset="0"/>
              <a:ea typeface="Calibri" panose="020F0502020204030204" pitchFamily="34" charset="0"/>
              <a:cs typeface="Courier New" panose="02070309020205020404" pitchFamily="49" charset="0"/>
            </a:endParaRPr>
          </a:p>
        </p:txBody>
      </p:sp>
      <p:graphicFrame>
        <p:nvGraphicFramePr>
          <p:cNvPr id="4" name="Diagrama 3"/>
          <p:cNvGraphicFramePr/>
          <p:nvPr/>
        </p:nvGraphicFramePr>
        <p:xfrm>
          <a:off x="323528" y="332656"/>
          <a:ext cx="8496622"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611188" y="2959100"/>
            <a:ext cx="8208962"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just" eaLnBrk="1" hangingPunct="1">
              <a:spcBef>
                <a:spcPct val="0"/>
              </a:spcBef>
              <a:buClrTx/>
              <a:buSzTx/>
              <a:buFontTx/>
              <a:buNone/>
            </a:pPr>
            <a:endParaRPr lang="es-NI" altLang="es-NI" sz="2200">
              <a:latin typeface="Century Gothic" panose="020B0502020202020204" pitchFamily="34" charset="0"/>
              <a:ea typeface="Calibri" panose="020F0502020204030204" pitchFamily="34" charset="0"/>
              <a:cs typeface="Courier New" panose="02070309020205020404" pitchFamily="49" charset="0"/>
            </a:endParaRPr>
          </a:p>
          <a:p>
            <a:pPr algn="just" eaLnBrk="1" hangingPunct="1">
              <a:spcBef>
                <a:spcPct val="0"/>
              </a:spcBef>
              <a:buClrTx/>
              <a:buSzTx/>
              <a:buFontTx/>
              <a:buNone/>
            </a:pPr>
            <a:endParaRPr lang="es-NI" altLang="es-NI" sz="2400">
              <a:latin typeface="Century Gothic" panose="020B0502020202020204" pitchFamily="34" charset="0"/>
              <a:ea typeface="Calibri" panose="020F0502020204030204" pitchFamily="34" charset="0"/>
              <a:cs typeface="Courier New" panose="02070309020205020404" pitchFamily="49" charset="0"/>
            </a:endParaRPr>
          </a:p>
        </p:txBody>
      </p:sp>
      <p:graphicFrame>
        <p:nvGraphicFramePr>
          <p:cNvPr id="6" name="Diagrama 5"/>
          <p:cNvGraphicFramePr/>
          <p:nvPr/>
        </p:nvGraphicFramePr>
        <p:xfrm>
          <a:off x="395536" y="188640"/>
          <a:ext cx="8496944"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611188" y="2959100"/>
            <a:ext cx="8208962"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just" eaLnBrk="1" hangingPunct="1">
              <a:spcBef>
                <a:spcPct val="0"/>
              </a:spcBef>
              <a:buClrTx/>
              <a:buSzTx/>
              <a:buFontTx/>
              <a:buNone/>
            </a:pPr>
            <a:endParaRPr lang="es-NI" altLang="es-NI" sz="2200">
              <a:latin typeface="Century Gothic" panose="020B0502020202020204" pitchFamily="34" charset="0"/>
              <a:ea typeface="Calibri" panose="020F0502020204030204" pitchFamily="34" charset="0"/>
              <a:cs typeface="Courier New" panose="02070309020205020404" pitchFamily="49" charset="0"/>
            </a:endParaRPr>
          </a:p>
          <a:p>
            <a:pPr algn="just" eaLnBrk="1" hangingPunct="1">
              <a:spcBef>
                <a:spcPct val="0"/>
              </a:spcBef>
              <a:buClrTx/>
              <a:buSzTx/>
              <a:buFontTx/>
              <a:buNone/>
            </a:pPr>
            <a:endParaRPr lang="es-NI" altLang="es-NI" sz="2400">
              <a:latin typeface="Century Gothic" panose="020B0502020202020204" pitchFamily="34" charset="0"/>
              <a:ea typeface="Calibri" panose="020F0502020204030204" pitchFamily="34" charset="0"/>
              <a:cs typeface="Courier New" panose="02070309020205020404" pitchFamily="49" charset="0"/>
            </a:endParaRPr>
          </a:p>
        </p:txBody>
      </p:sp>
      <p:graphicFrame>
        <p:nvGraphicFramePr>
          <p:cNvPr id="2" name="Diagrama 1"/>
          <p:cNvGraphicFramePr/>
          <p:nvPr/>
        </p:nvGraphicFramePr>
        <p:xfrm>
          <a:off x="467544" y="548680"/>
          <a:ext cx="8352606"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611188" y="2959100"/>
            <a:ext cx="8208962"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just" eaLnBrk="1" hangingPunct="1">
              <a:spcBef>
                <a:spcPct val="0"/>
              </a:spcBef>
              <a:buClrTx/>
              <a:buSzTx/>
              <a:buFontTx/>
              <a:buNone/>
            </a:pPr>
            <a:endParaRPr lang="es-NI" altLang="es-NI" sz="2200">
              <a:latin typeface="Century Gothic" panose="020B0502020202020204" pitchFamily="34" charset="0"/>
              <a:ea typeface="Calibri" panose="020F0502020204030204" pitchFamily="34" charset="0"/>
              <a:cs typeface="Courier New" panose="02070309020205020404" pitchFamily="49" charset="0"/>
            </a:endParaRPr>
          </a:p>
          <a:p>
            <a:pPr algn="just" eaLnBrk="1" hangingPunct="1">
              <a:spcBef>
                <a:spcPct val="0"/>
              </a:spcBef>
              <a:buClrTx/>
              <a:buSzTx/>
              <a:buFontTx/>
              <a:buNone/>
            </a:pPr>
            <a:endParaRPr lang="es-NI" altLang="es-NI" sz="2400">
              <a:latin typeface="Century Gothic" panose="020B0502020202020204" pitchFamily="34" charset="0"/>
              <a:ea typeface="Calibri" panose="020F0502020204030204" pitchFamily="34" charset="0"/>
              <a:cs typeface="Courier New" panose="02070309020205020404" pitchFamily="49" charset="0"/>
            </a:endParaRPr>
          </a:p>
        </p:txBody>
      </p:sp>
      <p:sp>
        <p:nvSpPr>
          <p:cNvPr id="18435" name="CuadroTexto 3"/>
          <p:cNvSpPr txBox="1">
            <a:spLocks noChangeArrowheads="1"/>
          </p:cNvSpPr>
          <p:nvPr/>
        </p:nvSpPr>
        <p:spPr bwMode="auto">
          <a:xfrm>
            <a:off x="395288" y="404813"/>
            <a:ext cx="84248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s-NI" altLang="es-NI" sz="2000" b="1">
                <a:latin typeface="Century Gothic" panose="020B0502020202020204" pitchFamily="34" charset="0"/>
                <a:ea typeface="Calibri" panose="020F0502020204030204" pitchFamily="34" charset="0"/>
                <a:cs typeface="Courier New" panose="02070309020205020404" pitchFamily="49" charset="0"/>
              </a:rPr>
              <a:t>Resultados de la aplicación de la Ley 896, Ley contra   la trata de personas  en el año 2015</a:t>
            </a:r>
          </a:p>
        </p:txBody>
      </p:sp>
      <p:graphicFrame>
        <p:nvGraphicFramePr>
          <p:cNvPr id="2" name="Diagrama 1"/>
          <p:cNvGraphicFramePr/>
          <p:nvPr/>
        </p:nvGraphicFramePr>
        <p:xfrm>
          <a:off x="287586" y="1268760"/>
          <a:ext cx="8532564"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split orient="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1972</TotalTime>
  <Words>1489</Words>
  <Application>Microsoft Office PowerPoint</Application>
  <PresentationFormat>On-screen Show (4:3)</PresentationFormat>
  <Paragraphs>85</Paragraphs>
  <Slides>14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Concurrencia</vt:lpstr>
      <vt:lpstr>Gráfico</vt:lpstr>
      <vt:lpstr>XX Reunión Viceministerial de la Conferencia Regional sobre Migración CRM “Integración, Retorno y Reinserción Social y  Productiva de las Personas Migrantes”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de Contingencia Institucional  Dirección General de Migración y Extranjería – Nicaragua, ante la amenaza del Ébola</dc:title>
  <dc:creator>Heizel Pinell</dc:creator>
  <cp:lastModifiedBy>RODAS Renán</cp:lastModifiedBy>
  <cp:revision>144</cp:revision>
  <dcterms:created xsi:type="dcterms:W3CDTF">2014-10-21T01:58:07Z</dcterms:created>
  <dcterms:modified xsi:type="dcterms:W3CDTF">2015-11-11T21:59:30Z</dcterms:modified>
</cp:coreProperties>
</file>