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74" r:id="rId15"/>
    <p:sldId id="268" r:id="rId16"/>
    <p:sldId id="269" r:id="rId17"/>
    <p:sldId id="270" r:id="rId18"/>
    <p:sldId id="271" r:id="rId19"/>
    <p:sldId id="272" r:id="rId20"/>
    <p:sldId id="273" r:id="rId21"/>
    <p:sldId id="275" r:id="rId22"/>
    <p:sldId id="276" r:id="rId23"/>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a:lvl1pPr>
          </a:lstStyle>
          <a:p>
            <a:pPr>
              <a:defRPr/>
            </a:pPr>
            <a:fld id="{1CDD0EBD-30AF-4786-975C-22DBCA2773EA}" type="datetimeFigureOut">
              <a:rPr lang="es-CR"/>
              <a:pPr>
                <a:defRPr/>
              </a:pPr>
              <a:t>03/09/2012</a:t>
            </a:fld>
            <a:endParaRPr lang="es-CR" dirty="0"/>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dirty="0"/>
            </a:lvl1pPr>
          </a:lstStyle>
          <a:p>
            <a:pPr>
              <a:defRPr/>
            </a:pPr>
            <a:endParaRPr lang="es-CR"/>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3E2B4424-608A-4F95-BD69-B431C60EFA16}" type="slidenum">
              <a:rPr lang="es-CR"/>
              <a:pPr>
                <a:defRPr/>
              </a:pPr>
              <a:t>‹#›</a:t>
            </a:fld>
            <a:endParaRPr lang="es-C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99EA8DB9-65C6-4A78-AE39-1E3A19B2B1B2}" type="datetimeFigureOut">
              <a:rPr lang="es-CR"/>
              <a:pPr>
                <a:defRPr/>
              </a:pPr>
              <a:t>03/09/2012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a:p>
        </p:txBody>
      </p:sp>
      <p:sp>
        <p:nvSpPr>
          <p:cNvPr id="6" name="22 Marcador de número de diapositiva"/>
          <p:cNvSpPr>
            <a:spLocks noGrp="1"/>
          </p:cNvSpPr>
          <p:nvPr>
            <p:ph type="sldNum" sz="quarter" idx="12"/>
          </p:nvPr>
        </p:nvSpPr>
        <p:spPr/>
        <p:txBody>
          <a:bodyPr/>
          <a:lstStyle>
            <a:lvl1pPr>
              <a:defRPr/>
            </a:lvl1pPr>
          </a:lstStyle>
          <a:p>
            <a:pPr>
              <a:defRPr/>
            </a:pPr>
            <a:fld id="{D1106C7C-B782-443C-8878-9556AA27B81A}" type="slidenum">
              <a:rPr lang="es-CR"/>
              <a:pPr>
                <a:defRPr/>
              </a:pPr>
              <a:t>‹#›</a:t>
            </a:fld>
            <a:endParaRPr lang="es-C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D85A3A90-D41E-488F-82A8-324423C1140B}" type="datetimeFigureOut">
              <a:rPr lang="es-CR"/>
              <a:pPr>
                <a:defRPr/>
              </a:pPr>
              <a:t>03/09/2012</a:t>
            </a:fld>
            <a:endParaRPr lang="es-CR" dirty="0"/>
          </a:p>
        </p:txBody>
      </p:sp>
      <p:sp>
        <p:nvSpPr>
          <p:cNvPr id="5" name="2 Marcador de pie de página"/>
          <p:cNvSpPr>
            <a:spLocks noGrp="1"/>
          </p:cNvSpPr>
          <p:nvPr>
            <p:ph type="ftr" sz="quarter" idx="11"/>
          </p:nvPr>
        </p:nvSpPr>
        <p:spPr/>
        <p:txBody>
          <a:bodyPr/>
          <a:lstStyle>
            <a:lvl1pPr>
              <a:defRPr/>
            </a:lvl1pPr>
          </a:lstStyle>
          <a:p>
            <a:pPr>
              <a:defRPr/>
            </a:pPr>
            <a:endParaRPr lang="es-CR"/>
          </a:p>
        </p:txBody>
      </p:sp>
      <p:sp>
        <p:nvSpPr>
          <p:cNvPr id="6" name="22 Marcador de número de diapositiva"/>
          <p:cNvSpPr>
            <a:spLocks noGrp="1"/>
          </p:cNvSpPr>
          <p:nvPr>
            <p:ph type="sldNum" sz="quarter" idx="12"/>
          </p:nvPr>
        </p:nvSpPr>
        <p:spPr/>
        <p:txBody>
          <a:bodyPr/>
          <a:lstStyle>
            <a:lvl1pPr>
              <a:defRPr/>
            </a:lvl1pPr>
          </a:lstStyle>
          <a:p>
            <a:pPr>
              <a:defRPr/>
            </a:pPr>
            <a:fld id="{B978F10D-E6B2-4660-B5FF-6DF3D288BA7B}" type="slidenum">
              <a:rPr lang="es-CR"/>
              <a:pPr>
                <a:defRPr/>
              </a:pPr>
              <a:t>‹#›</a:t>
            </a:fld>
            <a:endParaRPr lang="es-C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FBDA7574-A0D1-4FB4-A95C-D0CD12121CC8}" type="datetimeFigureOut">
              <a:rPr lang="es-CR"/>
              <a:pPr>
                <a:defRPr/>
              </a:pPr>
              <a:t>03/09/2012</a:t>
            </a:fld>
            <a:endParaRPr lang="es-CR" dirty="0"/>
          </a:p>
        </p:txBody>
      </p:sp>
      <p:sp>
        <p:nvSpPr>
          <p:cNvPr id="5" name="4 Marcador de pie de página"/>
          <p:cNvSpPr>
            <a:spLocks noGrp="1"/>
          </p:cNvSpPr>
          <p:nvPr>
            <p:ph type="ftr" sz="quarter" idx="11"/>
          </p:nvPr>
        </p:nvSpPr>
        <p:spPr>
          <a:xfrm>
            <a:off x="457200" y="6481763"/>
            <a:ext cx="4259263" cy="300037"/>
          </a:xfrm>
        </p:spPr>
        <p:txBody>
          <a:bodyPr/>
          <a:lstStyle>
            <a:lvl1pPr>
              <a:defRPr dirty="0"/>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69C2544D-4BC8-4BD6-9A38-CF2E321DF908}" type="slidenum">
              <a:rPr lang="es-CR"/>
              <a:pPr>
                <a:defRPr/>
              </a:pPr>
              <a:t>‹#›</a:t>
            </a:fld>
            <a:endParaRPr lang="es-C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3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4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6" name="5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6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8633C965-0838-41E7-A2CA-F6B02015F428}" type="datetimeFigureOut">
              <a:rPr lang="es-CR"/>
              <a:pPr>
                <a:defRPr/>
              </a:pPr>
              <a:t>03/09/2012</a:t>
            </a:fld>
            <a:endParaRPr lang="es-CR" dirty="0"/>
          </a:p>
        </p:txBody>
      </p:sp>
      <p:sp>
        <p:nvSpPr>
          <p:cNvPr id="9" name="4 Marcador de pie de página"/>
          <p:cNvSpPr>
            <a:spLocks noGrp="1"/>
          </p:cNvSpPr>
          <p:nvPr>
            <p:ph type="ftr" sz="quarter" idx="11"/>
          </p:nvPr>
        </p:nvSpPr>
        <p:spPr>
          <a:xfrm>
            <a:off x="2619375" y="6481763"/>
            <a:ext cx="4260850" cy="300037"/>
          </a:xfrm>
        </p:spPr>
        <p:txBody>
          <a:bodyPr/>
          <a:lstStyle>
            <a:lvl1pPr>
              <a:defRPr dirty="0"/>
            </a:lvl1pPr>
          </a:lstStyle>
          <a:p>
            <a:pPr>
              <a:defRPr/>
            </a:pPr>
            <a:endParaRPr lang="es-CR"/>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AEC38E15-74A5-44FC-B4EB-63A716176851}" type="slidenum">
              <a:rPr lang="es-CR"/>
              <a:pPr>
                <a:defRPr/>
              </a:pPr>
              <a:t>‹#›</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78671DF5-FFF3-4D33-AB24-707E4536FAEE}" type="datetimeFigureOut">
              <a:rPr lang="es-CR"/>
              <a:pPr>
                <a:defRPr/>
              </a:pPr>
              <a:t>03/09/2012</a:t>
            </a:fld>
            <a:endParaRPr lang="es-CR" dirty="0"/>
          </a:p>
        </p:txBody>
      </p:sp>
      <p:sp>
        <p:nvSpPr>
          <p:cNvPr id="6" name="2 Marcador de pie de página"/>
          <p:cNvSpPr>
            <a:spLocks noGrp="1"/>
          </p:cNvSpPr>
          <p:nvPr>
            <p:ph type="ftr" sz="quarter" idx="11"/>
          </p:nvPr>
        </p:nvSpPr>
        <p:spPr/>
        <p:txBody>
          <a:bodyPr/>
          <a:lstStyle>
            <a:lvl1pPr>
              <a:defRPr/>
            </a:lvl1pPr>
          </a:lstStyle>
          <a:p>
            <a:pPr>
              <a:defRPr/>
            </a:pPr>
            <a:endParaRPr lang="es-CR"/>
          </a:p>
        </p:txBody>
      </p:sp>
      <p:sp>
        <p:nvSpPr>
          <p:cNvPr id="7" name="22 Marcador de número de diapositiva"/>
          <p:cNvSpPr>
            <a:spLocks noGrp="1"/>
          </p:cNvSpPr>
          <p:nvPr>
            <p:ph type="sldNum" sz="quarter" idx="12"/>
          </p:nvPr>
        </p:nvSpPr>
        <p:spPr/>
        <p:txBody>
          <a:bodyPr/>
          <a:lstStyle>
            <a:lvl1pPr>
              <a:defRPr/>
            </a:lvl1pPr>
          </a:lstStyle>
          <a:p>
            <a:pPr>
              <a:defRPr/>
            </a:pPr>
            <a:fld id="{90034008-37F6-484F-A1D3-B8C91BD1B23B}" type="slidenum">
              <a:rPr lang="es-CR"/>
              <a:pPr>
                <a:defRPr/>
              </a:pPr>
              <a:t>‹#›</a:t>
            </a:fld>
            <a:endParaRPr lang="es-C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6BC152DA-ED15-4C2B-BFF7-BCF70F3EC3C6}" type="datetimeFigureOut">
              <a:rPr lang="es-CR"/>
              <a:pPr>
                <a:defRPr/>
              </a:pPr>
              <a:t>03/09/2012</a:t>
            </a:fld>
            <a:endParaRPr lang="es-CR" dirty="0"/>
          </a:p>
        </p:txBody>
      </p:sp>
      <p:sp>
        <p:nvSpPr>
          <p:cNvPr id="8" name="7 Marcador de pie de página"/>
          <p:cNvSpPr>
            <a:spLocks noGrp="1"/>
          </p:cNvSpPr>
          <p:nvPr>
            <p:ph type="ftr" sz="quarter" idx="11"/>
          </p:nvPr>
        </p:nvSpPr>
        <p:spPr>
          <a:xfrm>
            <a:off x="457200" y="6481763"/>
            <a:ext cx="4260850" cy="301625"/>
          </a:xfrm>
        </p:spPr>
        <p:txBody>
          <a:bodyPr/>
          <a:lstStyle>
            <a:lvl1pPr>
              <a:defRPr dirty="0"/>
            </a:lvl1pPr>
          </a:lstStyle>
          <a:p>
            <a:pPr>
              <a:defRPr/>
            </a:pPr>
            <a:endParaRPr lang="es-CR"/>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a:lvl1pPr>
          </a:lstStyle>
          <a:p>
            <a:pPr>
              <a:defRPr/>
            </a:pPr>
            <a:fld id="{E8FD3A1A-C42C-48F5-ACB9-0B999E2451B2}" type="slidenum">
              <a:rPr lang="es-CR"/>
              <a:pPr>
                <a:defRPr/>
              </a:pPr>
              <a:t>‹#›</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59A33927-6209-4B6E-AEDF-C2B4B5182DC7}" type="datetimeFigureOut">
              <a:rPr lang="es-CR"/>
              <a:pPr>
                <a:defRPr/>
              </a:pPr>
              <a:t>03/09/2012</a:t>
            </a:fld>
            <a:endParaRPr lang="es-CR" dirty="0"/>
          </a:p>
        </p:txBody>
      </p:sp>
      <p:sp>
        <p:nvSpPr>
          <p:cNvPr id="4" name="2 Marcador de pie de página"/>
          <p:cNvSpPr>
            <a:spLocks noGrp="1"/>
          </p:cNvSpPr>
          <p:nvPr>
            <p:ph type="ftr" sz="quarter" idx="11"/>
          </p:nvPr>
        </p:nvSpPr>
        <p:spPr/>
        <p:txBody>
          <a:bodyPr/>
          <a:lstStyle>
            <a:lvl1pPr>
              <a:defRPr/>
            </a:lvl1pPr>
          </a:lstStyle>
          <a:p>
            <a:pPr>
              <a:defRPr/>
            </a:pPr>
            <a:endParaRPr lang="es-CR"/>
          </a:p>
        </p:txBody>
      </p:sp>
      <p:sp>
        <p:nvSpPr>
          <p:cNvPr id="5" name="22 Marcador de número de diapositiva"/>
          <p:cNvSpPr>
            <a:spLocks noGrp="1"/>
          </p:cNvSpPr>
          <p:nvPr>
            <p:ph type="sldNum" sz="quarter" idx="12"/>
          </p:nvPr>
        </p:nvSpPr>
        <p:spPr/>
        <p:txBody>
          <a:bodyPr/>
          <a:lstStyle>
            <a:lvl1pPr>
              <a:defRPr/>
            </a:lvl1pPr>
          </a:lstStyle>
          <a:p>
            <a:pPr>
              <a:defRPr/>
            </a:pPr>
            <a:fld id="{B4898DF8-9B70-464E-B3E9-324E3BF27B4D}" type="slidenum">
              <a:rPr lang="es-CR"/>
              <a:pPr>
                <a:defRPr/>
              </a:pPr>
              <a:t>‹#›</a:t>
            </a:fld>
            <a:endParaRPr lang="es-C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ABFC0682-C685-43A2-A78F-6373BEE42D3A}" type="datetimeFigureOut">
              <a:rPr lang="es-CR"/>
              <a:pPr>
                <a:defRPr/>
              </a:pPr>
              <a:t>03/09/2012</a:t>
            </a:fld>
            <a:endParaRPr lang="es-CR" dirty="0"/>
          </a:p>
        </p:txBody>
      </p:sp>
      <p:sp>
        <p:nvSpPr>
          <p:cNvPr id="3" name="2 Marcador de pie de página"/>
          <p:cNvSpPr>
            <a:spLocks noGrp="1"/>
          </p:cNvSpPr>
          <p:nvPr>
            <p:ph type="ftr" sz="quarter" idx="11"/>
          </p:nvPr>
        </p:nvSpPr>
        <p:spPr/>
        <p:txBody>
          <a:bodyPr/>
          <a:lstStyle>
            <a:lvl1pPr>
              <a:defRPr/>
            </a:lvl1pPr>
          </a:lstStyle>
          <a:p>
            <a:pPr>
              <a:defRPr/>
            </a:pPr>
            <a:endParaRPr lang="es-CR"/>
          </a:p>
        </p:txBody>
      </p:sp>
      <p:sp>
        <p:nvSpPr>
          <p:cNvPr id="4" name="22 Marcador de número de diapositiva"/>
          <p:cNvSpPr>
            <a:spLocks noGrp="1"/>
          </p:cNvSpPr>
          <p:nvPr>
            <p:ph type="sldNum" sz="quarter" idx="12"/>
          </p:nvPr>
        </p:nvSpPr>
        <p:spPr/>
        <p:txBody>
          <a:bodyPr/>
          <a:lstStyle>
            <a:lvl1pPr>
              <a:defRPr/>
            </a:lvl1pPr>
          </a:lstStyle>
          <a:p>
            <a:pPr>
              <a:defRPr/>
            </a:pPr>
            <a:fld id="{0C83D30C-4A26-4151-98F4-734961E20525}" type="slidenum">
              <a:rPr lang="es-CR"/>
              <a:pPr>
                <a:defRPr/>
              </a:pPr>
              <a:t>‹#›</a:t>
            </a:fld>
            <a:endParaRPr lang="es-C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a:lvl1pPr>
          </a:lstStyle>
          <a:p>
            <a:pPr>
              <a:defRPr/>
            </a:pPr>
            <a:fld id="{26F1F015-07FC-4C73-B3E3-38EDB7AF8A50}" type="datetimeFigureOut">
              <a:rPr lang="es-CR"/>
              <a:pPr>
                <a:defRPr/>
              </a:pPr>
              <a:t>03/09/2012</a:t>
            </a:fld>
            <a:endParaRPr lang="es-CR" dirty="0"/>
          </a:p>
        </p:txBody>
      </p:sp>
      <p:sp>
        <p:nvSpPr>
          <p:cNvPr id="6" name="5 Marcador de pie de página"/>
          <p:cNvSpPr>
            <a:spLocks noGrp="1"/>
          </p:cNvSpPr>
          <p:nvPr>
            <p:ph type="ftr" sz="quarter" idx="11"/>
          </p:nvPr>
        </p:nvSpPr>
        <p:spPr>
          <a:xfrm>
            <a:off x="1135063" y="6556375"/>
            <a:ext cx="5143500" cy="301625"/>
          </a:xfrm>
        </p:spPr>
        <p:txBody>
          <a:bodyPr/>
          <a:lstStyle>
            <a:lvl1pPr>
              <a:defRPr sz="900" dirty="0"/>
            </a:lvl1pPr>
          </a:lstStyle>
          <a:p>
            <a:pPr>
              <a:defRPr/>
            </a:pPr>
            <a:endParaRPr lang="es-CR"/>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a:lvl1pPr>
          </a:lstStyle>
          <a:p>
            <a:pPr>
              <a:defRPr/>
            </a:pPr>
            <a:fld id="{DCC454D9-BDD2-48D0-BF55-E1667AA718DD}" type="slidenum">
              <a:rPr lang="es-CR"/>
              <a:pPr>
                <a:defRPr/>
              </a:pPr>
              <a:t>‹#›</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a:lvl1pPr>
          </a:lstStyle>
          <a:p>
            <a:pPr>
              <a:defRPr/>
            </a:pPr>
            <a:fld id="{F7923AF5-630A-4184-8866-5648D104C49B}" type="datetimeFigureOut">
              <a:rPr lang="es-CR"/>
              <a:pPr>
                <a:defRPr/>
              </a:pPr>
              <a:t>03/09/2012</a:t>
            </a:fld>
            <a:endParaRPr lang="es-CR" dirty="0"/>
          </a:p>
        </p:txBody>
      </p:sp>
      <p:sp>
        <p:nvSpPr>
          <p:cNvPr id="6" name="5 Marcador de pie de página"/>
          <p:cNvSpPr>
            <a:spLocks noGrp="1"/>
          </p:cNvSpPr>
          <p:nvPr>
            <p:ph type="ftr" sz="quarter" idx="11"/>
          </p:nvPr>
        </p:nvSpPr>
        <p:spPr>
          <a:xfrm>
            <a:off x="1169988" y="6557963"/>
            <a:ext cx="4948237" cy="301625"/>
          </a:xfrm>
        </p:spPr>
        <p:txBody>
          <a:bodyPr/>
          <a:lstStyle>
            <a:lvl1pPr>
              <a:defRPr sz="900" dirty="0"/>
            </a:lvl1pPr>
          </a:lstStyle>
          <a:p>
            <a:pPr>
              <a:defRPr/>
            </a:pPr>
            <a:endParaRPr lang="es-CR"/>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a:lvl1pPr>
          </a:lstStyle>
          <a:p>
            <a:pPr>
              <a:defRPr/>
            </a:pPr>
            <a:fld id="{0188A693-4F83-49FF-A38A-200A4307F229}" type="slidenum">
              <a:rPr lang="es-CR"/>
              <a:pPr>
                <a:defRPr/>
              </a:pPr>
              <a:t>‹#›</a:t>
            </a:fld>
            <a:endParaRPr lang="es-C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defRPr>
            </a:lvl1pPr>
          </a:lstStyle>
          <a:p>
            <a:pPr>
              <a:defRPr/>
            </a:pPr>
            <a:fld id="{C14F5B94-A2D4-480A-87DC-4C8B0D997CF4}" type="datetimeFigureOut">
              <a:rPr lang="es-CR"/>
              <a:pPr>
                <a:defRPr/>
              </a:pPr>
              <a:t>03/09/2012</a:t>
            </a:fld>
            <a:endParaRPr lang="es-CR" dirty="0"/>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dirty="0">
                <a:solidFill>
                  <a:schemeClr val="tx1"/>
                </a:solidFill>
              </a:defRPr>
            </a:lvl1pPr>
          </a:lstStyle>
          <a:p>
            <a:pPr>
              <a:defRPr/>
            </a:pPr>
            <a:endParaRPr lang="es-CR"/>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defRPr>
            </a:lvl1pPr>
          </a:lstStyle>
          <a:p>
            <a:pPr>
              <a:defRPr/>
            </a:pPr>
            <a:fld id="{DABAD5BC-48CD-42F1-98D4-508EA56B3853}" type="slidenum">
              <a:rPr lang="es-CR"/>
              <a:pPr>
                <a:defRPr/>
              </a:pPr>
              <a:t>‹#›</a:t>
            </a:fld>
            <a:endParaRPr lang="es-CR" dirty="0"/>
          </a:p>
        </p:txBody>
      </p:sp>
    </p:spTree>
  </p:cSld>
  <p:clrMap bg1="dk1" tx1="lt1" bg2="dk2" tx2="lt2" accent1="accent1" accent2="accent2" accent3="accent3" accent4="accent4" accent5="accent5" accent6="accent6" hlink="hlink" folHlink="folHlink"/>
  <p:sldLayoutIdLst>
    <p:sldLayoutId id="2147483789" r:id="rId1"/>
    <p:sldLayoutId id="2147483790" r:id="rId2"/>
    <p:sldLayoutId id="2147483791" r:id="rId3"/>
    <p:sldLayoutId id="2147483788" r:id="rId4"/>
    <p:sldLayoutId id="2147483792" r:id="rId5"/>
    <p:sldLayoutId id="2147483787" r:id="rId6"/>
    <p:sldLayoutId id="2147483786" r:id="rId7"/>
    <p:sldLayoutId id="2147483793" r:id="rId8"/>
    <p:sldLayoutId id="2147483794" r:id="rId9"/>
    <p:sldLayoutId id="2147483785" r:id="rId10"/>
    <p:sldLayoutId id="2147483784"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trataytrafico@migracion.go.cr"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71604" y="404813"/>
            <a:ext cx="7115196" cy="1166799"/>
          </a:xfrm>
        </p:spPr>
        <p:txBody>
          <a:bodyPr>
            <a:normAutofit fontScale="90000"/>
          </a:bodyPr>
          <a:lstStyle/>
          <a:p>
            <a:pPr marL="484632" indent="0" eaLnBrk="1" fontAlgn="auto" hangingPunct="1">
              <a:spcAft>
                <a:spcPts val="0"/>
              </a:spcAft>
              <a:defRPr/>
            </a:pPr>
            <a:r>
              <a:rPr lang="es-CR" dirty="0" smtClean="0">
                <a:solidFill>
                  <a:schemeClr val="tx1"/>
                </a:solidFill>
              </a:rPr>
              <a:t/>
            </a:r>
            <a:br>
              <a:rPr lang="es-CR" dirty="0" smtClean="0">
                <a:solidFill>
                  <a:schemeClr val="tx1"/>
                </a:solidFill>
              </a:rPr>
            </a:br>
            <a:r>
              <a:rPr lang="es-CR" dirty="0" smtClean="0">
                <a:solidFill>
                  <a:schemeClr val="tx1"/>
                </a:solidFill>
              </a:rPr>
              <a:t/>
            </a:r>
            <a:br>
              <a:rPr lang="es-CR" dirty="0" smtClean="0">
                <a:solidFill>
                  <a:schemeClr val="tx1"/>
                </a:solidFill>
              </a:rPr>
            </a:br>
            <a:r>
              <a:rPr lang="es-CR" sz="3100" dirty="0" smtClean="0">
                <a:solidFill>
                  <a:schemeClr val="tx1"/>
                </a:solidFill>
              </a:rPr>
              <a:t>COMBATING ORGANIZED CRIME </a:t>
            </a:r>
            <a:br>
              <a:rPr lang="es-CR" sz="3100" dirty="0" smtClean="0">
                <a:solidFill>
                  <a:schemeClr val="tx1"/>
                </a:solidFill>
              </a:rPr>
            </a:br>
            <a:r>
              <a:rPr lang="es-CR" sz="3100" dirty="0" smtClean="0">
                <a:solidFill>
                  <a:schemeClr val="tx1"/>
                </a:solidFill>
              </a:rPr>
              <a:t>IN CENTRAL AMERICA </a:t>
            </a:r>
            <a:endParaRPr lang="es-CR" sz="3100" dirty="0">
              <a:solidFill>
                <a:schemeClr val="tx1"/>
              </a:solidFill>
            </a:endParaRPr>
          </a:p>
        </p:txBody>
      </p:sp>
      <p:pic>
        <p:nvPicPr>
          <p:cNvPr id="13314" name="3 Imagen" descr="LOGO COALICION 300812 .jpg"/>
          <p:cNvPicPr>
            <a:picLocks noChangeAspect="1"/>
          </p:cNvPicPr>
          <p:nvPr/>
        </p:nvPicPr>
        <p:blipFill>
          <a:blip r:embed="rId2"/>
          <a:srcRect/>
          <a:stretch>
            <a:fillRect/>
          </a:stretch>
        </p:blipFill>
        <p:spPr bwMode="auto">
          <a:xfrm>
            <a:off x="1428750" y="1785938"/>
            <a:ext cx="5732463" cy="4429125"/>
          </a:xfrm>
          <a:prstGeom prst="rect">
            <a:avLst/>
          </a:prstGeom>
          <a:noFill/>
          <a:ln w="9525">
            <a:noFill/>
            <a:miter lim="800000"/>
            <a:headEnd/>
            <a:tailEnd/>
          </a:ln>
        </p:spPr>
      </p:pic>
      <p:sp>
        <p:nvSpPr>
          <p:cNvPr id="6" name="2 Marcador de contenido"/>
          <p:cNvSpPr txBox="1">
            <a:spLocks/>
          </p:cNvSpPr>
          <p:nvPr/>
        </p:nvSpPr>
        <p:spPr bwMode="auto">
          <a:xfrm>
            <a:off x="3347864" y="2996952"/>
            <a:ext cx="3813349" cy="2216274"/>
          </a:xfrm>
          <a:prstGeom prst="rect">
            <a:avLst/>
          </a:prstGeom>
          <a:solidFill>
            <a:schemeClr val="tx1"/>
          </a:solidFill>
          <a:ln>
            <a:noFill/>
          </a:ln>
        </p:spPr>
        <p:txBody>
          <a:bodyPr>
            <a:normAutofit fontScale="92500"/>
          </a:bodyPr>
          <a:lstStyle>
            <a:lvl1pPr marL="0" marR="36576" indent="0" algn="r" rtl="0" fontAlgn="base">
              <a:spcBef>
                <a:spcPts val="0"/>
              </a:spcBef>
              <a:spcAft>
                <a:spcPct val="0"/>
              </a:spcAft>
              <a:buClr>
                <a:schemeClr val="accent1"/>
              </a:buClr>
              <a:buSzPct val="80000"/>
              <a:buFont typeface="Wingdings 2" pitchFamily="18" charset="2"/>
              <a:buNone/>
              <a:defRPr sz="3000" kern="1200">
                <a:ln>
                  <a:solidFill>
                    <a:schemeClr val="bg2"/>
                  </a:solidFill>
                </a:ln>
                <a:solidFill>
                  <a:schemeClr val="tx1">
                    <a:tint val="75000"/>
                  </a:schemeClr>
                </a:solidFill>
                <a:latin typeface="+mn-lt"/>
                <a:ea typeface="+mn-ea"/>
                <a:cs typeface="+mn-cs"/>
              </a:defRPr>
            </a:lvl1pPr>
            <a:lvl2pPr marL="457200" indent="0" algn="ctr" rtl="0" fontAlgn="base">
              <a:spcBef>
                <a:spcPct val="20000"/>
              </a:spcBef>
              <a:spcAft>
                <a:spcPct val="0"/>
              </a:spcAft>
              <a:buClr>
                <a:schemeClr val="accent1"/>
              </a:buClr>
              <a:buSzPct val="95000"/>
              <a:buFont typeface="Verdana" pitchFamily="34" charset="0"/>
              <a:buNone/>
              <a:defRPr sz="2600" kern="1200">
                <a:solidFill>
                  <a:schemeClr val="tx1"/>
                </a:solidFill>
                <a:latin typeface="+mn-lt"/>
                <a:ea typeface="+mn-ea"/>
                <a:cs typeface="+mn-cs"/>
              </a:defRPr>
            </a:lvl2pPr>
            <a:lvl3pPr marL="914400" indent="0" algn="ctr" rtl="0" fontAlgn="base">
              <a:spcBef>
                <a:spcPct val="20000"/>
              </a:spcBef>
              <a:spcAft>
                <a:spcPct val="0"/>
              </a:spcAft>
              <a:buClr>
                <a:schemeClr val="accent1"/>
              </a:buClr>
              <a:buFont typeface="Wingdings 2" pitchFamily="18" charset="2"/>
              <a:buNone/>
              <a:defRPr sz="2400" kern="1200">
                <a:solidFill>
                  <a:schemeClr val="tx1"/>
                </a:solidFill>
                <a:latin typeface="+mn-lt"/>
                <a:ea typeface="+mn-ea"/>
                <a:cs typeface="+mn-cs"/>
              </a:defRPr>
            </a:lvl3pPr>
            <a:lvl4pPr marL="1371600" indent="0" algn="ctr" rtl="0" fontAlgn="base">
              <a:spcBef>
                <a:spcPct val="20000"/>
              </a:spcBef>
              <a:spcAft>
                <a:spcPct val="0"/>
              </a:spcAft>
              <a:buClr>
                <a:schemeClr val="accent1"/>
              </a:buClr>
              <a:buFont typeface="Wingdings 2" pitchFamily="18" charset="2"/>
              <a:buNone/>
              <a:defRPr sz="2000" kern="1200">
                <a:solidFill>
                  <a:schemeClr val="tx1"/>
                </a:solidFill>
                <a:latin typeface="+mn-lt"/>
                <a:ea typeface="+mn-ea"/>
                <a:cs typeface="+mn-cs"/>
              </a:defRPr>
            </a:lvl4pPr>
            <a:lvl5pPr marL="1828800" indent="0" algn="ctr" rtl="0" fontAlgn="base">
              <a:spcBef>
                <a:spcPct val="20000"/>
              </a:spcBef>
              <a:spcAft>
                <a:spcPct val="0"/>
              </a:spcAft>
              <a:buClr>
                <a:srgbClr val="FF90B2"/>
              </a:buClr>
              <a:buFont typeface="Wingdings 2" pitchFamily="18" charset="2"/>
              <a:buNone/>
              <a:defRPr sz="1900" kern="1200">
                <a:solidFill>
                  <a:schemeClr val="tx1"/>
                </a:solidFill>
                <a:latin typeface="+mn-lt"/>
                <a:ea typeface="+mn-ea"/>
                <a:cs typeface="+mn-cs"/>
              </a:defRPr>
            </a:lvl5pPr>
            <a:lvl6pPr marL="2286000" indent="0" algn="ctr" rtl="0" eaLnBrk="1" latinLnBrk="0" hangingPunct="1">
              <a:spcBef>
                <a:spcPct val="20000"/>
              </a:spcBef>
              <a:buClr>
                <a:schemeClr val="accent1">
                  <a:tint val="75000"/>
                </a:schemeClr>
              </a:buClr>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9pPr>
          </a:lstStyle>
          <a:p>
            <a:pPr marL="448056" indent="-384048" algn="l" fontAlgn="auto">
              <a:spcAft>
                <a:spcPts val="0"/>
              </a:spcAft>
              <a:defRPr/>
            </a:pPr>
            <a:endParaRPr lang="en-US" sz="2800" b="1" dirty="0" smtClean="0">
              <a:solidFill>
                <a:schemeClr val="accent2">
                  <a:lumMod val="50000"/>
                </a:schemeClr>
              </a:solidFill>
              <a:latin typeface="Franklin Gothic Medium Cond" pitchFamily="34" charset="0"/>
            </a:endParaRPr>
          </a:p>
          <a:p>
            <a:pPr marL="448056" indent="-384048" algn="l" fontAlgn="auto">
              <a:spcAft>
                <a:spcPts val="0"/>
              </a:spcAft>
              <a:defRPr/>
            </a:pPr>
            <a:r>
              <a:rPr lang="en-US" sz="3500" b="1" dirty="0" smtClean="0">
                <a:solidFill>
                  <a:schemeClr val="accent5">
                    <a:lumMod val="75000"/>
                  </a:schemeClr>
                </a:solidFill>
                <a:latin typeface="Franklin Gothic Medium Cond" pitchFamily="34" charset="0"/>
              </a:rPr>
              <a:t>REGIONAL COALITION </a:t>
            </a:r>
          </a:p>
          <a:p>
            <a:pPr marL="448056" indent="-384048" algn="l" fontAlgn="auto">
              <a:spcAft>
                <a:spcPts val="0"/>
              </a:spcAft>
              <a:defRPr/>
            </a:pPr>
            <a:r>
              <a:rPr lang="en-US" sz="3500" b="1" dirty="0" smtClean="0">
                <a:solidFill>
                  <a:srgbClr val="FF0000"/>
                </a:solidFill>
                <a:latin typeface="Franklin Gothic Medium Cond" pitchFamily="34" charset="0"/>
              </a:rPr>
              <a:t>AGAINST  TRAFFICKING </a:t>
            </a:r>
          </a:p>
          <a:p>
            <a:pPr marL="448056" indent="-384048" algn="l" fontAlgn="auto">
              <a:spcAft>
                <a:spcPts val="0"/>
              </a:spcAft>
              <a:defRPr/>
            </a:pPr>
            <a:r>
              <a:rPr lang="en-US" sz="3500" b="1" dirty="0" smtClean="0">
                <a:solidFill>
                  <a:schemeClr val="accent5">
                    <a:lumMod val="75000"/>
                  </a:schemeClr>
                </a:solidFill>
                <a:latin typeface="Franklin Gothic Medium Cond" pitchFamily="34" charset="0"/>
              </a:rPr>
              <a:t>IN PERSONS</a:t>
            </a:r>
          </a:p>
          <a:p>
            <a:pPr marL="448056" indent="-384048" algn="ctr" fontAlgn="auto">
              <a:spcAft>
                <a:spcPts val="0"/>
              </a:spcAft>
              <a:defRPr/>
            </a:pPr>
            <a:endParaRPr lang="es-CR" dirty="0"/>
          </a:p>
        </p:txBody>
      </p:sp>
      <p:sp>
        <p:nvSpPr>
          <p:cNvPr id="4" name="3 Subtítulo"/>
          <p:cNvSpPr>
            <a:spLocks noGrp="1"/>
          </p:cNvSpPr>
          <p:nvPr>
            <p:ph type="subTitle" idx="1"/>
          </p:nvPr>
        </p:nvSpPr>
        <p:spPr>
          <a:extLst>
            <a:ext uri="{909E8E84-426E-40DD-AFC4-6F175D3DCCD1}"/>
            <a:ext uri="{91240B29-F687-4F45-9708-019B960494DF}"/>
          </a:extLst>
        </p:spPr>
        <p:txBody>
          <a:bodyPr/>
          <a:lstStyle/>
          <a:p>
            <a:pPr eaLnBrk="1" hangingPunct="1">
              <a:defRPr/>
            </a:pPr>
            <a:r>
              <a:rPr lang="es-MX" dirty="0" smtClean="0"/>
              <a:t> </a:t>
            </a:r>
            <a:endParaRPr lang="es-G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p:txBody>
          <a:bodyPr/>
          <a:lstStyle/>
          <a:p>
            <a:pPr marL="484632" indent="0" algn="ctr" eaLnBrk="1" fontAlgn="auto" hangingPunct="1">
              <a:spcAft>
                <a:spcPts val="0"/>
              </a:spcAft>
              <a:defRPr/>
            </a:pPr>
            <a:r>
              <a:rPr lang="en-GB" b="1" dirty="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92500"/>
          </a:bodyPr>
          <a:lstStyle/>
          <a:p>
            <a:pPr marL="448056" indent="-384048" algn="ctr" eaLnBrk="1" fontAlgn="auto" hangingPunct="1">
              <a:spcAft>
                <a:spcPts val="0"/>
              </a:spcAft>
              <a:buFont typeface="Wingdings 2" pitchFamily="18" charset="2"/>
              <a:buNone/>
              <a:defRPr/>
            </a:pPr>
            <a:r>
              <a:rPr lang="en-GB" sz="4000" b="1" dirty="0" smtClean="0">
                <a:solidFill>
                  <a:srgbClr val="00B050"/>
                </a:solidFill>
              </a:rPr>
              <a:t>El Salvador</a:t>
            </a:r>
          </a:p>
          <a:p>
            <a:pPr marL="448056" indent="-384048" eaLnBrk="1" fontAlgn="auto" hangingPunct="1">
              <a:spcAft>
                <a:spcPts val="0"/>
              </a:spcAft>
              <a:buFont typeface="Wingdings 2"/>
              <a:buChar char=""/>
              <a:defRPr/>
            </a:pPr>
            <a:r>
              <a:rPr lang="en-GB" dirty="0" smtClean="0"/>
              <a:t> Significant changes have been made in regard to institutional responses to address the crime of trafficking in persons; </a:t>
            </a:r>
          </a:p>
          <a:p>
            <a:pPr marL="448056" indent="-384048" eaLnBrk="1" fontAlgn="auto" hangingPunct="1">
              <a:spcAft>
                <a:spcPts val="0"/>
              </a:spcAft>
              <a:buFont typeface="Wingdings 2"/>
              <a:buChar char=""/>
              <a:defRPr/>
            </a:pPr>
            <a:r>
              <a:rPr lang="en-GB" dirty="0" smtClean="0"/>
              <a:t>The President of the Republic signed a government decree to establish a National Council composed of representatives from 7 institutions as the political coordinating and executing body.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pPr marL="484632" indent="0" algn="ctr" eaLnBrk="1" fontAlgn="auto" hangingPunct="1">
              <a:spcAft>
                <a:spcPts val="0"/>
              </a:spcAft>
              <a:defRPr/>
            </a:pPr>
            <a:r>
              <a:rPr lang="en-GB" b="1" dirty="0">
                <a:solidFill>
                  <a:schemeClr val="accent1">
                    <a:tint val="83000"/>
                    <a:satMod val="150000"/>
                  </a:schemeClr>
                </a:solidFill>
              </a:rPr>
              <a:t>RESPONSES BY COUNTRY</a:t>
            </a:r>
            <a:endParaRPr lang="en-GB" b="1"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a:bodyPr>
          <a:lstStyle/>
          <a:p>
            <a:pPr marL="448056" indent="-384048" algn="ctr" eaLnBrk="1" fontAlgn="auto" hangingPunct="1">
              <a:spcAft>
                <a:spcPts val="0"/>
              </a:spcAft>
              <a:buFont typeface="Wingdings 2" pitchFamily="18" charset="2"/>
              <a:buNone/>
              <a:defRPr/>
            </a:pPr>
            <a:r>
              <a:rPr lang="en-GB" sz="4800" b="1" dirty="0" smtClean="0">
                <a:solidFill>
                  <a:schemeClr val="accent2">
                    <a:lumMod val="60000"/>
                    <a:lumOff val="40000"/>
                  </a:schemeClr>
                </a:solidFill>
              </a:rPr>
              <a:t>Panama </a:t>
            </a:r>
          </a:p>
          <a:p>
            <a:pPr marL="448056" indent="-384048" algn="ctr" eaLnBrk="1" fontAlgn="auto" hangingPunct="1">
              <a:spcAft>
                <a:spcPts val="0"/>
              </a:spcAft>
              <a:buFont typeface="Wingdings 2" pitchFamily="18" charset="2"/>
              <a:buNone/>
              <a:defRPr/>
            </a:pPr>
            <a:endParaRPr lang="en-GB" sz="4800" b="1" dirty="0" smtClean="0">
              <a:solidFill>
                <a:schemeClr val="accent2">
                  <a:lumMod val="60000"/>
                  <a:lumOff val="40000"/>
                </a:schemeClr>
              </a:solidFill>
            </a:endParaRPr>
          </a:p>
          <a:p>
            <a:pPr marL="448056" indent="-384048" algn="just" eaLnBrk="1" fontAlgn="auto" hangingPunct="1">
              <a:spcAft>
                <a:spcPts val="0"/>
              </a:spcAft>
              <a:buFont typeface="Wingdings 2"/>
              <a:buChar char=""/>
              <a:defRPr/>
            </a:pPr>
            <a:r>
              <a:rPr lang="en-GB" sz="2800" dirty="0" smtClean="0"/>
              <a:t>The Law against Trafficking in Persons was passed this year.  The Law establishes a National Committee.  The Committee is developing a national policy against trafficking in persons. </a:t>
            </a: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pPr marL="484632" indent="0" algn="ctr" eaLnBrk="1" fontAlgn="auto" hangingPunct="1">
              <a:spcAft>
                <a:spcPts val="0"/>
              </a:spcAft>
              <a:defRPr/>
            </a:pPr>
            <a:r>
              <a:rPr lang="en-GB" b="1" dirty="0" smtClean="0">
                <a:solidFill>
                  <a:schemeClr val="accent1">
                    <a:tint val="83000"/>
                    <a:satMod val="150000"/>
                  </a:schemeClr>
                </a:solidFill>
              </a:rPr>
              <a:t>RESPONSES BY COUNTRY</a:t>
            </a:r>
          </a:p>
        </p:txBody>
      </p:sp>
      <p:sp>
        <p:nvSpPr>
          <p:cNvPr id="3" name="2 Marcador de contenido"/>
          <p:cNvSpPr>
            <a:spLocks noGrp="1"/>
          </p:cNvSpPr>
          <p:nvPr>
            <p:ph idx="1"/>
          </p:nvPr>
        </p:nvSpPr>
        <p:spPr>
          <a:xfrm>
            <a:off x="457200" y="1882775"/>
            <a:ext cx="8229600" cy="4572000"/>
          </a:xfrm>
        </p:spPr>
        <p:txBody>
          <a:bodyPr>
            <a:normAutofit fontScale="92500"/>
          </a:bodyPr>
          <a:lstStyle/>
          <a:p>
            <a:pPr marL="448056" indent="-384048" algn="ctr" eaLnBrk="1" fontAlgn="auto" hangingPunct="1">
              <a:spcAft>
                <a:spcPts val="0"/>
              </a:spcAft>
              <a:buFont typeface="Wingdings 2" pitchFamily="18" charset="2"/>
              <a:buNone/>
              <a:defRPr/>
            </a:pPr>
            <a:r>
              <a:rPr lang="en-GB" sz="4800" b="1" dirty="0" smtClean="0">
                <a:solidFill>
                  <a:schemeClr val="accent4">
                    <a:lumMod val="75000"/>
                  </a:schemeClr>
                </a:solidFill>
              </a:rPr>
              <a:t>Costa Rica </a:t>
            </a:r>
          </a:p>
          <a:p>
            <a:pPr marL="448056" indent="-384048" algn="just" eaLnBrk="1" fontAlgn="auto" hangingPunct="1">
              <a:spcAft>
                <a:spcPts val="0"/>
              </a:spcAft>
              <a:buFont typeface="Wingdings 2"/>
              <a:buChar char=""/>
              <a:defRPr/>
            </a:pPr>
            <a:r>
              <a:rPr lang="en-GB" dirty="0" smtClean="0"/>
              <a:t> National Coalition against </a:t>
            </a:r>
            <a:r>
              <a:rPr lang="en-GB" b="1" dirty="0" smtClean="0"/>
              <a:t>Migrant Smuggling </a:t>
            </a:r>
            <a:r>
              <a:rPr lang="en-GB" dirty="0" smtClean="0"/>
              <a:t>and Trafficking in Persons, with participation of 27 institutions (meetings);</a:t>
            </a:r>
          </a:p>
          <a:p>
            <a:pPr marL="448056" indent="-384048" algn="just" eaLnBrk="1" fontAlgn="auto" hangingPunct="1">
              <a:spcAft>
                <a:spcPts val="0"/>
              </a:spcAft>
              <a:buFont typeface="Wingdings 2"/>
              <a:buChar char=""/>
              <a:defRPr/>
            </a:pPr>
            <a:r>
              <a:rPr lang="en-GB" dirty="0" smtClean="0"/>
              <a:t>A bill developed by consensus, to be approved by the Legislative Assembly;</a:t>
            </a:r>
          </a:p>
          <a:p>
            <a:pPr marL="448056" indent="-384048" algn="just" eaLnBrk="1" fontAlgn="auto" hangingPunct="1">
              <a:spcAft>
                <a:spcPts val="0"/>
              </a:spcAft>
              <a:buFont typeface="Wingdings 2"/>
              <a:buChar char=""/>
              <a:defRPr/>
            </a:pPr>
            <a:r>
              <a:rPr lang="en-GB" dirty="0" smtClean="0"/>
              <a:t>Immediate Response Teams have assisted 80 victims and actions have been coordinated to restore their rights. </a:t>
            </a:r>
          </a:p>
          <a:p>
            <a:pPr marL="448056" indent="-384048" algn="just" eaLnBrk="1" fontAlgn="auto" hangingPunct="1">
              <a:spcAft>
                <a:spcPts val="0"/>
              </a:spcAft>
              <a:buFont typeface="Wingdings 2"/>
              <a:buChar char=""/>
              <a:defRPr/>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marL="484632" indent="0" algn="ctr" eaLnBrk="1" fontAlgn="auto" hangingPunct="1">
              <a:spcAft>
                <a:spcPts val="0"/>
              </a:spcAft>
              <a:defRPr/>
            </a:pPr>
            <a:r>
              <a:rPr lang="en-GB" b="1" dirty="0" smtClean="0">
                <a:solidFill>
                  <a:schemeClr val="accent1">
                    <a:tint val="83000"/>
                    <a:satMod val="150000"/>
                  </a:schemeClr>
                </a:solidFill>
              </a:rPr>
              <a:t>RESPONSES BY COUNTRY</a:t>
            </a:r>
          </a:p>
        </p:txBody>
      </p:sp>
      <p:sp>
        <p:nvSpPr>
          <p:cNvPr id="3" name="2 Marcador de contenido"/>
          <p:cNvSpPr>
            <a:spLocks noGrp="1"/>
          </p:cNvSpPr>
          <p:nvPr>
            <p:ph idx="1"/>
          </p:nvPr>
        </p:nvSpPr>
        <p:spPr>
          <a:xfrm>
            <a:off x="457200" y="1882775"/>
            <a:ext cx="8229600" cy="4572000"/>
          </a:xfrm>
        </p:spPr>
        <p:txBody>
          <a:bodyPr>
            <a:normAutofit fontScale="77500" lnSpcReduction="20000"/>
          </a:bodyPr>
          <a:lstStyle/>
          <a:p>
            <a:pPr marL="448056" indent="-384048" algn="ctr" eaLnBrk="1" fontAlgn="auto" hangingPunct="1">
              <a:spcAft>
                <a:spcPts val="0"/>
              </a:spcAft>
              <a:buFont typeface="Wingdings 2" pitchFamily="18" charset="2"/>
              <a:buNone/>
              <a:defRPr/>
            </a:pPr>
            <a:r>
              <a:rPr lang="en-GB" sz="4400" b="1" dirty="0" smtClean="0">
                <a:solidFill>
                  <a:schemeClr val="accent5">
                    <a:lumMod val="50000"/>
                  </a:schemeClr>
                </a:solidFill>
              </a:rPr>
              <a:t>Honduras</a:t>
            </a:r>
            <a:r>
              <a:rPr lang="en-GB" sz="4400" b="1" dirty="0" smtClean="0">
                <a:solidFill>
                  <a:schemeClr val="accent2">
                    <a:lumMod val="60000"/>
                    <a:lumOff val="40000"/>
                  </a:schemeClr>
                </a:solidFill>
              </a:rPr>
              <a:t> </a:t>
            </a:r>
          </a:p>
          <a:p>
            <a:pPr marL="448056" indent="-384048" algn="just" eaLnBrk="1" fontAlgn="auto" hangingPunct="1">
              <a:spcAft>
                <a:spcPts val="0"/>
              </a:spcAft>
              <a:buFont typeface="Wingdings 2"/>
              <a:buChar char=""/>
              <a:defRPr/>
            </a:pPr>
            <a:r>
              <a:rPr lang="en-GB" dirty="0" smtClean="0"/>
              <a:t>The bill of the Law against Trafficking in Persons was approved by National Congress on April 25, 2012;</a:t>
            </a:r>
          </a:p>
          <a:p>
            <a:pPr marL="448056" indent="-384048" algn="just" eaLnBrk="1" fontAlgn="auto" hangingPunct="1">
              <a:spcAft>
                <a:spcPts val="0"/>
              </a:spcAft>
              <a:buFont typeface="Wingdings 2"/>
              <a:buChar char=""/>
              <a:defRPr/>
            </a:pPr>
            <a:r>
              <a:rPr lang="en-GB" dirty="0" smtClean="0"/>
              <a:t>Inter-institutional Committee against Commercial Sexual Exploitation and Trafficking in Persons; </a:t>
            </a:r>
          </a:p>
          <a:p>
            <a:pPr marL="448056" indent="-384048" algn="just" eaLnBrk="1" fontAlgn="auto" hangingPunct="1">
              <a:spcAft>
                <a:spcPts val="0"/>
              </a:spcAft>
              <a:buFont typeface="Wingdings 2"/>
              <a:buChar char=""/>
              <a:defRPr/>
            </a:pPr>
            <a:r>
              <a:rPr lang="en-GB" dirty="0" smtClean="0"/>
              <a:t>The Law will enable registering victims and reintegrating them into their families and communities; </a:t>
            </a:r>
          </a:p>
          <a:p>
            <a:pPr marL="448056" indent="-384048" algn="just" eaLnBrk="1" fontAlgn="auto" hangingPunct="1">
              <a:spcAft>
                <a:spcPts val="0"/>
              </a:spcAft>
              <a:buFont typeface="Wingdings 2"/>
              <a:buChar char=""/>
              <a:defRPr/>
            </a:pPr>
            <a:r>
              <a:rPr lang="en-GB" dirty="0" smtClean="0"/>
              <a:t>Immediate Response Team (inter-institutional); </a:t>
            </a:r>
          </a:p>
          <a:p>
            <a:pPr marL="448056" indent="-384048" algn="just" eaLnBrk="1" fontAlgn="auto" hangingPunct="1">
              <a:spcAft>
                <a:spcPts val="0"/>
              </a:spcAft>
              <a:buFont typeface="Wingdings 2"/>
              <a:buChar char=""/>
              <a:defRPr/>
            </a:pPr>
            <a:r>
              <a:rPr lang="en-GB" dirty="0" smtClean="0"/>
              <a:t>Establishment of an emergency line to report the crime.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marL="484632" indent="0" algn="ctr" eaLnBrk="1" fontAlgn="auto" hangingPunct="1">
              <a:spcAft>
                <a:spcPts val="0"/>
              </a:spcAft>
              <a:defRPr/>
            </a:pPr>
            <a:r>
              <a:rPr lang="en-GB" b="1" dirty="0" smtClean="0">
                <a:solidFill>
                  <a:schemeClr val="accent1">
                    <a:tint val="83000"/>
                    <a:satMod val="150000"/>
                  </a:schemeClr>
                </a:solidFill>
              </a:rPr>
              <a:t>RESPONSES BY COUNTRY</a:t>
            </a:r>
          </a:p>
        </p:txBody>
      </p:sp>
      <p:sp>
        <p:nvSpPr>
          <p:cNvPr id="3" name="2 Marcador de contenido"/>
          <p:cNvSpPr>
            <a:spLocks noGrp="1"/>
          </p:cNvSpPr>
          <p:nvPr>
            <p:ph idx="1"/>
          </p:nvPr>
        </p:nvSpPr>
        <p:spPr>
          <a:xfrm>
            <a:off x="457200" y="1428750"/>
            <a:ext cx="8229600" cy="5026025"/>
          </a:xfrm>
        </p:spPr>
        <p:txBody>
          <a:bodyPr>
            <a:normAutofit fontScale="92500"/>
          </a:bodyPr>
          <a:lstStyle/>
          <a:p>
            <a:pPr marL="448056" indent="-384048" algn="ctr" eaLnBrk="1" fontAlgn="auto" hangingPunct="1">
              <a:spcAft>
                <a:spcPts val="0"/>
              </a:spcAft>
              <a:buFont typeface="Wingdings 2" pitchFamily="18" charset="2"/>
              <a:buNone/>
              <a:defRPr/>
            </a:pPr>
            <a:r>
              <a:rPr lang="en-GB" sz="4400" b="1" dirty="0" smtClean="0">
                <a:solidFill>
                  <a:schemeClr val="accent1">
                    <a:lumMod val="75000"/>
                  </a:schemeClr>
                </a:solidFill>
              </a:rPr>
              <a:t>Nicaragua</a:t>
            </a:r>
            <a:r>
              <a:rPr lang="en-GB" sz="4400" b="1" dirty="0" smtClean="0">
                <a:solidFill>
                  <a:schemeClr val="accent2">
                    <a:lumMod val="60000"/>
                    <a:lumOff val="40000"/>
                  </a:schemeClr>
                </a:solidFill>
              </a:rPr>
              <a:t> </a:t>
            </a:r>
          </a:p>
          <a:p>
            <a:pPr marL="448056" indent="-384048" algn="just" eaLnBrk="1" fontAlgn="auto" hangingPunct="1">
              <a:spcAft>
                <a:spcPts val="0"/>
              </a:spcAft>
              <a:buFont typeface="Wingdings 2"/>
              <a:buChar char=""/>
              <a:defRPr/>
            </a:pPr>
            <a:r>
              <a:rPr lang="en-GB" sz="2400" dirty="0" smtClean="0"/>
              <a:t>PREVENTION: 17 departmental boards of the National Committee against Trafficking in Persons (CNCTP);</a:t>
            </a:r>
          </a:p>
          <a:p>
            <a:pPr marL="448056" indent="-384048" algn="just" eaLnBrk="1" fontAlgn="auto" hangingPunct="1">
              <a:spcAft>
                <a:spcPts val="0"/>
              </a:spcAft>
              <a:buFont typeface="Wingdings 2"/>
              <a:buChar char=""/>
              <a:defRPr/>
            </a:pPr>
            <a:r>
              <a:rPr lang="en-GB" sz="2400" dirty="0" smtClean="0"/>
              <a:t>Awareness-raising and training of 22.000 members of CNCTP –  EVERYONE!!!</a:t>
            </a:r>
          </a:p>
          <a:p>
            <a:pPr marL="448056" indent="-384048" algn="just" eaLnBrk="1" fontAlgn="auto" hangingPunct="1">
              <a:spcAft>
                <a:spcPts val="0"/>
              </a:spcAft>
              <a:buFont typeface="Wingdings 2"/>
              <a:buChar char=""/>
              <a:defRPr/>
            </a:pPr>
            <a:r>
              <a:rPr lang="en-GB" sz="2400" dirty="0" smtClean="0"/>
              <a:t>Institutionalizing Geographic and Social Mapping;</a:t>
            </a:r>
          </a:p>
          <a:p>
            <a:pPr marL="448056" indent="-384048" algn="just" eaLnBrk="1" fontAlgn="auto" hangingPunct="1">
              <a:spcAft>
                <a:spcPts val="0"/>
              </a:spcAft>
              <a:buFont typeface="Wingdings 2"/>
              <a:buChar char=""/>
              <a:defRPr/>
            </a:pPr>
            <a:r>
              <a:rPr lang="en-GB" sz="2400" dirty="0" smtClean="0"/>
              <a:t>77 victims have been assisted (2011-2012) and 10 survivors have been reintegrated into society;</a:t>
            </a:r>
          </a:p>
          <a:p>
            <a:pPr marL="448056" indent="-384048" algn="just" eaLnBrk="1" fontAlgn="auto" hangingPunct="1">
              <a:spcAft>
                <a:spcPts val="0"/>
              </a:spcAft>
              <a:buFont typeface="Wingdings 2"/>
              <a:buChar char=""/>
              <a:defRPr/>
            </a:pPr>
            <a:r>
              <a:rPr lang="en-GB" sz="2400" dirty="0" smtClean="0"/>
              <a:t>8 sentences thus far in 2012; </a:t>
            </a:r>
          </a:p>
          <a:p>
            <a:pPr marL="448056" indent="-384048" algn="just" eaLnBrk="1" fontAlgn="auto" hangingPunct="1">
              <a:spcAft>
                <a:spcPts val="0"/>
              </a:spcAft>
              <a:buFont typeface="Wingdings 2"/>
              <a:buChar char=""/>
              <a:defRPr/>
            </a:pPr>
            <a:r>
              <a:rPr lang="en-GB" sz="2400" dirty="0" smtClean="0"/>
              <a:t>Acts 735 &amp; 779;</a:t>
            </a:r>
          </a:p>
          <a:p>
            <a:pPr marL="448056" indent="-384048" algn="just" eaLnBrk="1" fontAlgn="auto" hangingPunct="1">
              <a:spcAft>
                <a:spcPts val="0"/>
              </a:spcAft>
              <a:buFont typeface="Wingdings 2"/>
              <a:buChar char=""/>
              <a:defRPr/>
            </a:pPr>
            <a:r>
              <a:rPr lang="en-GB" sz="2400" dirty="0" smtClean="0"/>
              <a:t>Audio-visual material:  </a:t>
            </a:r>
            <a:r>
              <a:rPr lang="en-GB" sz="2400" i="1" dirty="0" smtClean="0"/>
              <a:t>“CONTRACORRIENTE” </a:t>
            </a:r>
            <a:r>
              <a:rPr lang="en-GB" sz="2400" dirty="0" smtClean="0"/>
              <a:t>(Crosscurrent).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eaLnBrk="1" fontAlgn="auto" hangingPunct="1">
              <a:spcAft>
                <a:spcPts val="0"/>
              </a:spcAft>
              <a:defRPr/>
            </a:pPr>
            <a:r>
              <a:rPr lang="en-GB" b="1" dirty="0" smtClean="0">
                <a:solidFill>
                  <a:srgbClr val="FF0000"/>
                </a:solidFill>
              </a:rPr>
              <a:t>ADVANCES IN JOINT RESPONSES:</a:t>
            </a:r>
            <a:br>
              <a:rPr lang="en-GB" b="1" dirty="0" smtClean="0">
                <a:solidFill>
                  <a:srgbClr val="FF0000"/>
                </a:solidFill>
              </a:rPr>
            </a:br>
            <a:r>
              <a:rPr lang="en-GB" b="1" dirty="0" smtClean="0">
                <a:solidFill>
                  <a:srgbClr val="FF0000"/>
                </a:solidFill>
              </a:rPr>
              <a:t>Trafficking in Persons</a:t>
            </a:r>
            <a:endParaRPr lang="en-GB" b="1" dirty="0">
              <a:solidFill>
                <a:srgbClr val="FF0000"/>
              </a:solidFill>
            </a:endParaRPr>
          </a:p>
        </p:txBody>
      </p:sp>
      <p:sp>
        <p:nvSpPr>
          <p:cNvPr id="18435" name="2 Marcador de contenido"/>
          <p:cNvSpPr>
            <a:spLocks noGrp="1"/>
          </p:cNvSpPr>
          <p:nvPr>
            <p:ph idx="1"/>
          </p:nvPr>
        </p:nvSpPr>
        <p:spPr>
          <a:xfrm>
            <a:off x="457200" y="1882775"/>
            <a:ext cx="8229600" cy="4572000"/>
          </a:xfrm>
        </p:spPr>
        <p:txBody>
          <a:bodyPr>
            <a:normAutofit fontScale="85000" lnSpcReduction="10000"/>
          </a:bodyPr>
          <a:lstStyle/>
          <a:p>
            <a:pPr marL="448056" indent="-384048" eaLnBrk="1" fontAlgn="auto" hangingPunct="1">
              <a:spcAft>
                <a:spcPts val="0"/>
              </a:spcAft>
              <a:buFont typeface="Wingdings 2"/>
              <a:buChar char=""/>
              <a:defRPr/>
            </a:pPr>
            <a:r>
              <a:rPr lang="en-GB" dirty="0" smtClean="0"/>
              <a:t>National Guidelines;</a:t>
            </a:r>
          </a:p>
          <a:p>
            <a:pPr marL="448056" indent="-384048" eaLnBrk="1" fontAlgn="auto" hangingPunct="1">
              <a:spcAft>
                <a:spcPts val="0"/>
              </a:spcAft>
              <a:buFont typeface="Wingdings 2"/>
              <a:buChar char=""/>
              <a:defRPr/>
            </a:pPr>
            <a:r>
              <a:rPr lang="en-GB" dirty="0" smtClean="0"/>
              <a:t>Regional Guidelines to Combat the Crime of Trafficking in Persons in Central America;</a:t>
            </a:r>
          </a:p>
          <a:p>
            <a:pPr marL="448056" indent="-384048" eaLnBrk="1" fontAlgn="auto" hangingPunct="1">
              <a:spcAft>
                <a:spcPts val="0"/>
              </a:spcAft>
              <a:buFont typeface="Wingdings 2"/>
              <a:buChar char=""/>
              <a:defRPr/>
            </a:pPr>
            <a:r>
              <a:rPr lang="en-GB" dirty="0" smtClean="0"/>
              <a:t>A regional strategy for comprehensive assistance to and accompaniment of victims; </a:t>
            </a:r>
          </a:p>
          <a:p>
            <a:pPr marL="448056" indent="-384048" eaLnBrk="1" fontAlgn="auto" hangingPunct="1">
              <a:spcAft>
                <a:spcPts val="0"/>
              </a:spcAft>
              <a:buFont typeface="Wingdings 2"/>
              <a:buChar char=""/>
              <a:defRPr/>
            </a:pPr>
            <a:r>
              <a:rPr lang="en-GB" dirty="0" smtClean="0"/>
              <a:t>Operational Programme of the Regional Action Framework; </a:t>
            </a:r>
          </a:p>
          <a:p>
            <a:pPr marL="448056" indent="-384048" eaLnBrk="1" fontAlgn="auto" hangingPunct="1">
              <a:spcAft>
                <a:spcPts val="0"/>
              </a:spcAft>
              <a:buFont typeface="Wingdings 2"/>
              <a:buChar char=""/>
              <a:defRPr/>
            </a:pPr>
            <a:r>
              <a:rPr lang="en-GB" dirty="0" smtClean="0"/>
              <a:t>A communications strategy in 5 countries;</a:t>
            </a:r>
          </a:p>
          <a:p>
            <a:pPr marL="448056" indent="-384048" eaLnBrk="1" fontAlgn="auto" hangingPunct="1">
              <a:spcAft>
                <a:spcPts val="0"/>
              </a:spcAft>
              <a:buFont typeface="Wingdings 2"/>
              <a:buChar char=""/>
              <a:defRPr/>
            </a:pPr>
            <a:r>
              <a:rPr lang="en-GB" dirty="0" smtClean="0"/>
              <a:t>A Memo of Understanding; </a:t>
            </a:r>
          </a:p>
          <a:p>
            <a:pPr marL="448056" indent="-384048" eaLnBrk="1" fontAlgn="auto" hangingPunct="1">
              <a:spcAft>
                <a:spcPts val="0"/>
              </a:spcAft>
              <a:buFont typeface="Wingdings 2"/>
              <a:buChar char=""/>
              <a:defRPr/>
            </a:pPr>
            <a:r>
              <a:rPr lang="en-GB" dirty="0" smtClean="0"/>
              <a:t>Establishment of the Regional Coalition against Trafficking in Persons. </a:t>
            </a:r>
          </a:p>
          <a:p>
            <a:pPr marL="448056" indent="-384048" eaLnBrk="1" fontAlgn="auto" hangingPunct="1">
              <a:spcAft>
                <a:spcPts val="0"/>
              </a:spcAft>
              <a:buFont typeface="Wingdings 2"/>
              <a:buChar char=""/>
              <a:defRPr/>
            </a:pPr>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eaLnBrk="1" fontAlgn="auto" hangingPunct="1">
              <a:spcAft>
                <a:spcPts val="0"/>
              </a:spcAft>
              <a:defRPr/>
            </a:pPr>
            <a:r>
              <a:rPr lang="en-GB" b="1" dirty="0" smtClean="0">
                <a:solidFill>
                  <a:srgbClr val="FFC000"/>
                </a:solidFill>
              </a:rPr>
              <a:t>ADVANCES IN JOINT RESPONSES:</a:t>
            </a:r>
            <a:br>
              <a:rPr lang="en-GB" b="1" dirty="0" smtClean="0">
                <a:solidFill>
                  <a:srgbClr val="FFC000"/>
                </a:solidFill>
              </a:rPr>
            </a:br>
            <a:r>
              <a:rPr lang="en-GB" b="1" dirty="0" smtClean="0">
                <a:solidFill>
                  <a:srgbClr val="FFC000"/>
                </a:solidFill>
              </a:rPr>
              <a:t>Migrant Smuggling</a:t>
            </a:r>
            <a:endParaRPr lang="en-GB" b="1" dirty="0">
              <a:solidFill>
                <a:srgbClr val="FFC000"/>
              </a:solidFill>
            </a:endParaRPr>
          </a:p>
        </p:txBody>
      </p:sp>
      <p:sp>
        <p:nvSpPr>
          <p:cNvPr id="28674" name="2 Marcador de contenido"/>
          <p:cNvSpPr>
            <a:spLocks noGrp="1"/>
          </p:cNvSpPr>
          <p:nvPr>
            <p:ph idx="1"/>
          </p:nvPr>
        </p:nvSpPr>
        <p:spPr>
          <a:xfrm>
            <a:off x="457200" y="1882775"/>
            <a:ext cx="8229600" cy="4572000"/>
          </a:xfrm>
        </p:spPr>
        <p:txBody>
          <a:bodyPr/>
          <a:lstStyle/>
          <a:p>
            <a:pPr eaLnBrk="1" hangingPunct="1"/>
            <a:r>
              <a:rPr lang="en-GB" b="1" smtClean="0"/>
              <a:t>Regional guidelines for the preliminary identification of profiles and referral mechanisms for migrant populations in vulnerable situations:</a:t>
            </a:r>
          </a:p>
          <a:p>
            <a:pPr eaLnBrk="1" hangingPunct="1"/>
            <a:r>
              <a:rPr lang="en-GB" b="1" smtClean="0"/>
              <a:t>Nicaragua;</a:t>
            </a:r>
          </a:p>
          <a:p>
            <a:pPr eaLnBrk="1" hangingPunct="1"/>
            <a:r>
              <a:rPr lang="en-GB" b="1" smtClean="0"/>
              <a:t>Honduras;</a:t>
            </a:r>
          </a:p>
          <a:p>
            <a:pPr eaLnBrk="1" hangingPunct="1"/>
            <a:r>
              <a:rPr lang="en-GB" b="1" smtClean="0"/>
              <a:t>El Salvador; </a:t>
            </a:r>
          </a:p>
          <a:p>
            <a:pPr eaLnBrk="1" hangingPunct="1"/>
            <a:r>
              <a:rPr lang="en-GB" b="1" smtClean="0"/>
              <a:t>Costa Rica.</a:t>
            </a:r>
            <a:endParaRPr lang="en-GB" smtClean="0"/>
          </a:p>
          <a:p>
            <a:pPr eaLnBrk="1" hangingPunct="1"/>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7494"/>
            <a:ext cx="8229600" cy="1399032"/>
          </a:xfrm>
        </p:spPr>
        <p:txBody>
          <a:bodyPr>
            <a:normAutofit fontScale="90000"/>
          </a:bodyPr>
          <a:lstStyle/>
          <a:p>
            <a:pPr marL="484632" indent="0" algn="ctr" eaLnBrk="1" fontAlgn="auto" hangingPunct="1">
              <a:spcAft>
                <a:spcPts val="0"/>
              </a:spcAft>
              <a:defRPr/>
            </a:pPr>
            <a:r>
              <a:rPr lang="en-GB" b="1" dirty="0" smtClean="0">
                <a:solidFill>
                  <a:srgbClr val="FFC000"/>
                </a:solidFill>
              </a:rPr>
              <a:t>ADVANCES IN JOINT RESPONSES:</a:t>
            </a:r>
            <a:br>
              <a:rPr lang="en-GB" b="1" dirty="0" smtClean="0">
                <a:solidFill>
                  <a:srgbClr val="FFC000"/>
                </a:solidFill>
              </a:rPr>
            </a:br>
            <a:r>
              <a:rPr lang="en-GB" b="1" dirty="0" smtClean="0">
                <a:solidFill>
                  <a:srgbClr val="FFC000"/>
                </a:solidFill>
              </a:rPr>
              <a:t>Migrant Smuggling</a:t>
            </a:r>
            <a:endParaRPr lang="en-GB" b="1" dirty="0">
              <a:solidFill>
                <a:srgbClr val="FFC000"/>
              </a:solidFill>
            </a:endParaRPr>
          </a:p>
        </p:txBody>
      </p:sp>
      <p:sp>
        <p:nvSpPr>
          <p:cNvPr id="29698" name="2 Marcador de contenido"/>
          <p:cNvSpPr>
            <a:spLocks noGrp="1"/>
          </p:cNvSpPr>
          <p:nvPr>
            <p:ph idx="1"/>
          </p:nvPr>
        </p:nvSpPr>
        <p:spPr>
          <a:xfrm>
            <a:off x="457200" y="1557338"/>
            <a:ext cx="8229600" cy="4572000"/>
          </a:xfrm>
        </p:spPr>
        <p:txBody>
          <a:bodyPr/>
          <a:lstStyle/>
          <a:p>
            <a:pPr eaLnBrk="1" hangingPunct="1"/>
            <a:endParaRPr lang="en-GB" sz="2800" b="1" smtClean="0">
              <a:latin typeface="Arial" charset="0"/>
              <a:cs typeface="Arial" charset="0"/>
            </a:endParaRPr>
          </a:p>
          <a:p>
            <a:pPr eaLnBrk="1" hangingPunct="1"/>
            <a:r>
              <a:rPr lang="en-GB" sz="2800" b="1" smtClean="0">
                <a:latin typeface="Arial" charset="0"/>
                <a:cs typeface="Arial" charset="0"/>
              </a:rPr>
              <a:t>A proposal of guidelines for the development of a regional strategy to address the issue of irregular Cuban nationals in transit.</a:t>
            </a:r>
            <a:endParaRPr lang="en-GB" smtClean="0"/>
          </a:p>
        </p:txBody>
      </p:sp>
      <p:pic>
        <p:nvPicPr>
          <p:cNvPr id="29699" name="3 Marcador de contenido" descr="TRAFICO.jpg"/>
          <p:cNvPicPr>
            <a:picLocks noChangeAspect="1"/>
          </p:cNvPicPr>
          <p:nvPr/>
        </p:nvPicPr>
        <p:blipFill>
          <a:blip r:embed="rId2"/>
          <a:srcRect/>
          <a:stretch>
            <a:fillRect/>
          </a:stretch>
        </p:blipFill>
        <p:spPr bwMode="auto">
          <a:xfrm>
            <a:off x="1258888" y="4076700"/>
            <a:ext cx="6842125" cy="19843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indent="0" algn="ctr" eaLnBrk="1" fontAlgn="auto" hangingPunct="1">
              <a:spcAft>
                <a:spcPts val="0"/>
              </a:spcAft>
              <a:defRPr/>
            </a:pPr>
            <a:r>
              <a:rPr lang="en-GB" b="1" dirty="0">
                <a:solidFill>
                  <a:schemeClr val="accent1"/>
                </a:solidFill>
              </a:rPr>
              <a:t>Challenges and Recommendations</a:t>
            </a:r>
            <a:endParaRPr lang="es-CR" b="1" dirty="0">
              <a:solidFill>
                <a:schemeClr val="accent2">
                  <a:lumMod val="60000"/>
                  <a:lumOff val="40000"/>
                </a:schemeClr>
              </a:solidFill>
            </a:endParaRPr>
          </a:p>
        </p:txBody>
      </p:sp>
      <p:sp>
        <p:nvSpPr>
          <p:cNvPr id="21507" name="2 Marcador de contenido"/>
          <p:cNvSpPr>
            <a:spLocks noGrp="1"/>
          </p:cNvSpPr>
          <p:nvPr>
            <p:ph idx="1"/>
          </p:nvPr>
        </p:nvSpPr>
        <p:spPr>
          <a:xfrm>
            <a:off x="-36513" y="1882775"/>
            <a:ext cx="8229601" cy="4572000"/>
          </a:xfrm>
        </p:spPr>
        <p:txBody>
          <a:bodyPr>
            <a:normAutofit lnSpcReduction="10000"/>
          </a:bodyPr>
          <a:lstStyle/>
          <a:p>
            <a:pPr marL="1106424" lvl="2" algn="just" eaLnBrk="1" fontAlgn="auto" hangingPunct="1">
              <a:lnSpc>
                <a:spcPct val="90000"/>
              </a:lnSpc>
              <a:spcAft>
                <a:spcPts val="0"/>
              </a:spcAft>
              <a:buFont typeface="Wingdings 2"/>
              <a:buChar char=""/>
              <a:defRPr/>
            </a:pPr>
            <a:r>
              <a:rPr lang="en-GB" dirty="0" smtClean="0"/>
              <a:t>To promote actions that enable the prevention and punishment of migrant smuggling and trafficking, in accordance with international agreements signed by Costa Rica; </a:t>
            </a:r>
          </a:p>
          <a:p>
            <a:pPr marL="1106424" lvl="2" algn="just" eaLnBrk="1" fontAlgn="auto" hangingPunct="1">
              <a:lnSpc>
                <a:spcPct val="90000"/>
              </a:lnSpc>
              <a:spcAft>
                <a:spcPts val="0"/>
              </a:spcAft>
              <a:buFont typeface="Wingdings 2"/>
              <a:buChar char=""/>
              <a:defRPr/>
            </a:pPr>
            <a:r>
              <a:rPr lang="en-GB" dirty="0" smtClean="0"/>
              <a:t>To prevent, through the legal system, the risks of associating security exclusively to the phenomenon of migration;</a:t>
            </a:r>
          </a:p>
          <a:p>
            <a:pPr marL="1106424" lvl="2" eaLnBrk="1" fontAlgn="auto" hangingPunct="1">
              <a:lnSpc>
                <a:spcPct val="90000"/>
              </a:lnSpc>
              <a:spcAft>
                <a:spcPts val="0"/>
              </a:spcAft>
              <a:buFont typeface="Wingdings 2"/>
              <a:buChar char=""/>
              <a:defRPr/>
            </a:pPr>
            <a:r>
              <a:rPr lang="en-GB" dirty="0" smtClean="0"/>
              <a:t>The importance of a balance between control and integration – to determine if immigration control respecting human rights is possible;</a:t>
            </a:r>
          </a:p>
          <a:p>
            <a:pPr marL="1106424" lvl="2" eaLnBrk="1" fontAlgn="auto" hangingPunct="1">
              <a:lnSpc>
                <a:spcPct val="90000"/>
              </a:lnSpc>
              <a:spcAft>
                <a:spcPts val="0"/>
              </a:spcAft>
              <a:buFont typeface="Wingdings 2"/>
              <a:buChar char=""/>
              <a:defRPr/>
            </a:pPr>
            <a:r>
              <a:rPr lang="en-GB" dirty="0" smtClean="0"/>
              <a:t>To establish administrative actions respecting human dignity and to consider alternatives to detention.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484632" indent="0" algn="ctr" eaLnBrk="1" fontAlgn="auto" hangingPunct="1">
              <a:spcAft>
                <a:spcPts val="0"/>
              </a:spcAft>
              <a:defRPr/>
            </a:pPr>
            <a:r>
              <a:rPr lang="en-GB" b="1" dirty="0" smtClean="0">
                <a:solidFill>
                  <a:schemeClr val="accent1"/>
                </a:solidFill>
              </a:rPr>
              <a:t>Challenges and Recommendations</a:t>
            </a:r>
            <a:endParaRPr lang="en-GB" dirty="0">
              <a:solidFill>
                <a:schemeClr val="accent1"/>
              </a:solidFill>
            </a:endParaRPr>
          </a:p>
        </p:txBody>
      </p:sp>
      <p:sp>
        <p:nvSpPr>
          <p:cNvPr id="22531" name="2 Marcador de contenido"/>
          <p:cNvSpPr>
            <a:spLocks noGrp="1"/>
          </p:cNvSpPr>
          <p:nvPr>
            <p:ph idx="1"/>
          </p:nvPr>
        </p:nvSpPr>
        <p:spPr>
          <a:xfrm>
            <a:off x="457200" y="1882775"/>
            <a:ext cx="8229600" cy="4572000"/>
          </a:xfrm>
        </p:spPr>
        <p:txBody>
          <a:bodyPr>
            <a:normAutofit fontScale="92500" lnSpcReduction="20000"/>
          </a:bodyPr>
          <a:lstStyle/>
          <a:p>
            <a:pPr marL="448056" indent="-384048" eaLnBrk="1" fontAlgn="auto" hangingPunct="1">
              <a:spcAft>
                <a:spcPts val="0"/>
              </a:spcAft>
              <a:buFont typeface="Wingdings 2"/>
              <a:buChar char=""/>
              <a:defRPr/>
            </a:pPr>
            <a:r>
              <a:rPr lang="en-GB" dirty="0" smtClean="0"/>
              <a:t>To reaffirm the commitment to international </a:t>
            </a:r>
            <a:r>
              <a:rPr lang="en-GB" b="1" dirty="0" smtClean="0"/>
              <a:t>human rights </a:t>
            </a:r>
            <a:r>
              <a:rPr lang="en-GB" dirty="0" smtClean="0"/>
              <a:t>regulations</a:t>
            </a:r>
            <a:r>
              <a:rPr lang="en-GB" b="1" dirty="0"/>
              <a:t>;</a:t>
            </a:r>
            <a:endParaRPr lang="en-GB" b="1" dirty="0" smtClean="0"/>
          </a:p>
          <a:p>
            <a:pPr marL="448056" indent="-384048" eaLnBrk="1" fontAlgn="auto" hangingPunct="1">
              <a:spcAft>
                <a:spcPts val="0"/>
              </a:spcAft>
              <a:buFont typeface="Wingdings 2"/>
              <a:buChar char=""/>
              <a:defRPr/>
            </a:pPr>
            <a:r>
              <a:rPr lang="en-GB" dirty="0" smtClean="0"/>
              <a:t>To respect the principle of </a:t>
            </a:r>
            <a:r>
              <a:rPr lang="en-GB" b="1" dirty="0" smtClean="0"/>
              <a:t>non-refoulement</a:t>
            </a:r>
            <a:r>
              <a:rPr lang="en-GB" dirty="0"/>
              <a:t>;</a:t>
            </a:r>
            <a:endParaRPr lang="en-GB" altLang="ja-JP" b="1" dirty="0" smtClean="0">
              <a:ea typeface="ＭＳ Ｐゴシック" pitchFamily="28" charset="-128"/>
            </a:endParaRPr>
          </a:p>
          <a:p>
            <a:pPr marL="448056" indent="-384048" eaLnBrk="1" fontAlgn="auto" hangingPunct="1">
              <a:spcAft>
                <a:spcPts val="0"/>
              </a:spcAft>
              <a:buFont typeface="Wingdings 2"/>
              <a:buChar char=""/>
              <a:defRPr/>
            </a:pPr>
            <a:r>
              <a:rPr lang="en-GB" altLang="ja-JP" dirty="0" smtClean="0">
                <a:ea typeface="ＭＳ Ｐゴシック" pitchFamily="28" charset="-128"/>
              </a:rPr>
              <a:t>To train border officials on human rights;</a:t>
            </a:r>
            <a:endParaRPr lang="en-GB" dirty="0" smtClean="0"/>
          </a:p>
          <a:p>
            <a:pPr marL="448056" indent="-384048" eaLnBrk="1" fontAlgn="auto" hangingPunct="1">
              <a:spcAft>
                <a:spcPts val="0"/>
              </a:spcAft>
              <a:buFont typeface="Wingdings 2"/>
              <a:buChar char=""/>
              <a:defRPr/>
            </a:pPr>
            <a:r>
              <a:rPr lang="en-GB" dirty="0" smtClean="0"/>
              <a:t>To establish coordinated efforts for the expedited and orderly return of migrants;</a:t>
            </a:r>
          </a:p>
          <a:p>
            <a:pPr marL="448056" indent="-384048" eaLnBrk="1" fontAlgn="auto" hangingPunct="1">
              <a:spcAft>
                <a:spcPts val="0"/>
              </a:spcAft>
              <a:buFont typeface="Wingdings 2"/>
              <a:buChar char=""/>
              <a:defRPr/>
            </a:pPr>
            <a:r>
              <a:rPr lang="en-GB" dirty="0" smtClean="0"/>
              <a:t>To request cooperation from relevant organizations; </a:t>
            </a:r>
          </a:p>
          <a:p>
            <a:pPr marL="448056" indent="-384048" eaLnBrk="1" fontAlgn="auto" hangingPunct="1">
              <a:spcAft>
                <a:spcPts val="0"/>
              </a:spcAft>
              <a:buFont typeface="Wingdings 2"/>
              <a:buChar char=""/>
              <a:defRPr/>
            </a:pPr>
            <a:r>
              <a:rPr lang="en-GB" dirty="0" smtClean="0"/>
              <a:t>Schemes to support countries in the region;</a:t>
            </a:r>
          </a:p>
          <a:p>
            <a:pPr marL="448056" indent="-384048" eaLnBrk="1" fontAlgn="auto" hangingPunct="1">
              <a:spcAft>
                <a:spcPts val="0"/>
              </a:spcAft>
              <a:buFont typeface="Wingdings 2"/>
              <a:buChar char=""/>
              <a:defRPr/>
            </a:pPr>
            <a:r>
              <a:rPr lang="en-GB" dirty="0" smtClean="0"/>
              <a:t>Shared responsibility between States (origin, transit, and destination).</a:t>
            </a:r>
          </a:p>
          <a:p>
            <a:pPr marL="448056" indent="-384048" eaLnBrk="1" fontAlgn="auto" hangingPunct="1">
              <a:spcAft>
                <a:spcPts val="0"/>
              </a:spcAft>
              <a:buFont typeface="Wingdings 2"/>
              <a:buChar char=""/>
              <a:defRPr/>
            </a:pPr>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71604" y="260648"/>
            <a:ext cx="7115196" cy="1166799"/>
          </a:xfrm>
        </p:spPr>
        <p:txBody>
          <a:bodyPr>
            <a:normAutofit fontScale="90000"/>
          </a:bodyPr>
          <a:lstStyle/>
          <a:p>
            <a:pPr marL="484632" indent="0" eaLnBrk="1" fontAlgn="auto" hangingPunct="1">
              <a:spcAft>
                <a:spcPts val="0"/>
              </a:spcAft>
              <a:defRPr/>
            </a:pPr>
            <a:r>
              <a:rPr lang="en-GB" dirty="0" smtClean="0">
                <a:solidFill>
                  <a:schemeClr val="tx1"/>
                </a:solidFill>
              </a:rPr>
              <a:t/>
            </a:r>
            <a:br>
              <a:rPr lang="en-GB" dirty="0" smtClean="0">
                <a:solidFill>
                  <a:schemeClr val="tx1"/>
                </a:solidFill>
              </a:rPr>
            </a:br>
            <a:r>
              <a:rPr lang="en-GB" sz="3200" dirty="0" smtClean="0">
                <a:solidFill>
                  <a:schemeClr val="tx1"/>
                </a:solidFill>
              </a:rPr>
              <a:t>LEON VIRREINAL, JULY- 2012</a:t>
            </a:r>
            <a:endParaRPr lang="en-GB" sz="3100" dirty="0">
              <a:solidFill>
                <a:schemeClr val="tx1"/>
              </a:solidFill>
            </a:endParaRPr>
          </a:p>
        </p:txBody>
      </p:sp>
      <p:pic>
        <p:nvPicPr>
          <p:cNvPr id="14338" name="4 Imagen" descr="DSC00003.JPG"/>
          <p:cNvPicPr>
            <a:picLocks noChangeAspect="1"/>
          </p:cNvPicPr>
          <p:nvPr/>
        </p:nvPicPr>
        <p:blipFill>
          <a:blip r:embed="rId2"/>
          <a:srcRect/>
          <a:stretch>
            <a:fillRect/>
          </a:stretch>
        </p:blipFill>
        <p:spPr bwMode="auto">
          <a:xfrm>
            <a:off x="1500188" y="1571625"/>
            <a:ext cx="6572250" cy="4929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232680"/>
          </a:xfrm>
        </p:spPr>
        <p:txBody>
          <a:bodyPr/>
          <a:lstStyle/>
          <a:p>
            <a:pPr marL="484632" indent="0" algn="ctr" eaLnBrk="1" fontAlgn="auto" hangingPunct="1">
              <a:spcAft>
                <a:spcPts val="0"/>
              </a:spcAft>
              <a:defRPr/>
            </a:pPr>
            <a:r>
              <a:rPr lang="es-CR" b="1" dirty="0" smtClean="0">
                <a:solidFill>
                  <a:schemeClr val="accent2">
                    <a:lumMod val="60000"/>
                    <a:lumOff val="40000"/>
                  </a:schemeClr>
                </a:solidFill>
              </a:rPr>
              <a:t> </a:t>
            </a:r>
            <a:endParaRPr lang="es-CR" b="1" dirty="0">
              <a:solidFill>
                <a:schemeClr val="accent2">
                  <a:lumMod val="60000"/>
                  <a:lumOff val="40000"/>
                </a:schemeClr>
              </a:solidFill>
            </a:endParaRPr>
          </a:p>
        </p:txBody>
      </p:sp>
      <p:sp>
        <p:nvSpPr>
          <p:cNvPr id="3" name="2 Marcador de contenido"/>
          <p:cNvSpPr>
            <a:spLocks noGrp="1"/>
          </p:cNvSpPr>
          <p:nvPr>
            <p:ph idx="1"/>
          </p:nvPr>
        </p:nvSpPr>
        <p:spPr>
          <a:xfrm>
            <a:off x="457200" y="1125538"/>
            <a:ext cx="8229600" cy="5026025"/>
          </a:xfrm>
        </p:spPr>
        <p:txBody>
          <a:bodyPr>
            <a:normAutofit fontScale="85000" lnSpcReduction="10000"/>
          </a:bodyPr>
          <a:lstStyle/>
          <a:p>
            <a:pPr marL="448056" indent="-384048" eaLnBrk="1" fontAlgn="auto" hangingPunct="1">
              <a:spcAft>
                <a:spcPts val="0"/>
              </a:spcAft>
              <a:buFont typeface="Wingdings 2" pitchFamily="18" charset="2"/>
              <a:buNone/>
              <a:defRPr/>
            </a:pPr>
            <a:endParaRPr lang="en-GB" sz="2800" b="1" dirty="0" smtClean="0">
              <a:solidFill>
                <a:schemeClr val="accent2">
                  <a:lumMod val="50000"/>
                </a:schemeClr>
              </a:solidFill>
              <a:latin typeface="Garamond" pitchFamily="28" charset="0"/>
            </a:endParaRPr>
          </a:p>
          <a:p>
            <a:pPr marL="448056" indent="-384048" algn="ctr" eaLnBrk="1" fontAlgn="auto" hangingPunct="1">
              <a:spcAft>
                <a:spcPts val="0"/>
              </a:spcAft>
              <a:buFont typeface="Wingdings 2" pitchFamily="18" charset="2"/>
              <a:buNone/>
              <a:defRPr/>
            </a:pPr>
            <a:r>
              <a:rPr lang="en-GB" sz="3300" b="1" dirty="0" smtClean="0">
                <a:solidFill>
                  <a:schemeClr val="accent2">
                    <a:lumMod val="50000"/>
                  </a:schemeClr>
                </a:solidFill>
                <a:latin typeface="Garamond" pitchFamily="28" charset="0"/>
              </a:rPr>
              <a:t>National Coalition against Trafficking in Persons,</a:t>
            </a:r>
          </a:p>
          <a:p>
            <a:pPr marL="448056" indent="-384048" algn="ctr" eaLnBrk="1" fontAlgn="auto" hangingPunct="1">
              <a:spcAft>
                <a:spcPts val="0"/>
              </a:spcAft>
              <a:buFont typeface="Wingdings 2" pitchFamily="18" charset="2"/>
              <a:buNone/>
              <a:defRPr/>
            </a:pPr>
            <a:r>
              <a:rPr lang="en-GB" sz="3300" b="1" dirty="0" smtClean="0">
                <a:solidFill>
                  <a:schemeClr val="accent2">
                    <a:lumMod val="50000"/>
                  </a:schemeClr>
                </a:solidFill>
                <a:latin typeface="Garamond" pitchFamily="28" charset="0"/>
              </a:rPr>
              <a:t>Nicaragua</a:t>
            </a:r>
            <a:r>
              <a:rPr lang="en-GB" sz="3300" b="1" dirty="0" smtClean="0">
                <a:latin typeface="Garamond" pitchFamily="28" charset="0"/>
              </a:rPr>
              <a:t> </a:t>
            </a:r>
          </a:p>
          <a:p>
            <a:pPr marL="448056" indent="-384048" algn="ctr" eaLnBrk="1" fontAlgn="auto" hangingPunct="1">
              <a:spcAft>
                <a:spcPts val="0"/>
              </a:spcAft>
              <a:buFont typeface="Wingdings 2" pitchFamily="18" charset="2"/>
              <a:buNone/>
              <a:defRPr/>
            </a:pPr>
            <a:r>
              <a:rPr lang="en-GB" sz="2800" b="1" dirty="0" smtClean="0">
                <a:latin typeface="Garamond" pitchFamily="28" charset="0"/>
              </a:rPr>
              <a:t>Tel. 505-2222-3968</a:t>
            </a:r>
          </a:p>
          <a:p>
            <a:pPr marL="448056" indent="-384048" algn="ctr" eaLnBrk="1" fontAlgn="auto" hangingPunct="1">
              <a:spcAft>
                <a:spcPts val="0"/>
              </a:spcAft>
              <a:buFont typeface="Wingdings 2" pitchFamily="18" charset="2"/>
              <a:buNone/>
              <a:defRPr/>
            </a:pPr>
            <a:r>
              <a:rPr lang="en-GB" sz="2800" b="1" dirty="0" smtClean="0">
                <a:latin typeface="Garamond" pitchFamily="28" charset="0"/>
              </a:rPr>
              <a:t>www.migob.gob</a:t>
            </a:r>
            <a:endParaRPr lang="en-GB" sz="2800" b="1" dirty="0" smtClean="0">
              <a:solidFill>
                <a:schemeClr val="accent2">
                  <a:lumMod val="50000"/>
                </a:schemeClr>
              </a:solidFill>
              <a:latin typeface="Garamond" pitchFamily="28" charset="0"/>
            </a:endParaRPr>
          </a:p>
          <a:p>
            <a:pPr marL="448056" indent="-384048" eaLnBrk="1" fontAlgn="auto" hangingPunct="1">
              <a:spcAft>
                <a:spcPts val="0"/>
              </a:spcAft>
              <a:buFont typeface="Wingdings 2" pitchFamily="18" charset="2"/>
              <a:buNone/>
              <a:defRPr/>
            </a:pPr>
            <a:endParaRPr lang="en-GB" sz="2800" b="1" dirty="0" smtClean="0">
              <a:solidFill>
                <a:schemeClr val="accent1">
                  <a:lumMod val="75000"/>
                </a:schemeClr>
              </a:solidFill>
              <a:latin typeface="Garamond" pitchFamily="28" charset="0"/>
            </a:endParaRPr>
          </a:p>
          <a:p>
            <a:pPr marL="448056" indent="-384048" algn="ctr" eaLnBrk="1" fontAlgn="auto" hangingPunct="1">
              <a:spcAft>
                <a:spcPts val="0"/>
              </a:spcAft>
              <a:buFont typeface="Wingdings 2"/>
              <a:buNone/>
              <a:defRPr/>
            </a:pPr>
            <a:r>
              <a:rPr lang="en-GB" sz="2800" dirty="0">
                <a:solidFill>
                  <a:schemeClr val="accent2">
                    <a:lumMod val="50000"/>
                  </a:schemeClr>
                </a:solidFill>
              </a:rPr>
              <a:t>M</a:t>
            </a:r>
            <a:r>
              <a:rPr lang="en-GB" sz="2800" dirty="0" smtClean="0">
                <a:solidFill>
                  <a:schemeClr val="accent2">
                    <a:lumMod val="50000"/>
                  </a:schemeClr>
                </a:solidFill>
              </a:rPr>
              <a:t>anagement of Migrant Smuggling and Trafficking</a:t>
            </a:r>
          </a:p>
          <a:p>
            <a:pPr marL="448056" indent="-384048" algn="ctr" eaLnBrk="1" fontAlgn="auto" hangingPunct="1">
              <a:spcAft>
                <a:spcPts val="0"/>
              </a:spcAft>
              <a:buFont typeface="Wingdings 2"/>
              <a:buChar char=""/>
              <a:defRPr/>
            </a:pPr>
            <a:r>
              <a:rPr lang="en-GB" sz="2800" dirty="0" smtClean="0"/>
              <a:t>Tel:  2290-2814, 2299-8043</a:t>
            </a:r>
          </a:p>
          <a:p>
            <a:pPr marL="448056" indent="-384048" algn="ctr" eaLnBrk="1" fontAlgn="auto" hangingPunct="1">
              <a:spcAft>
                <a:spcPts val="0"/>
              </a:spcAft>
              <a:buFont typeface="Wingdings 2"/>
              <a:buChar char=""/>
              <a:defRPr/>
            </a:pPr>
            <a:r>
              <a:rPr lang="en-GB" sz="2800" dirty="0" smtClean="0"/>
              <a:t>Fax:  2290-2789</a:t>
            </a:r>
          </a:p>
          <a:p>
            <a:pPr marL="448056" indent="-384048" algn="ctr" eaLnBrk="1" fontAlgn="auto" hangingPunct="1">
              <a:spcAft>
                <a:spcPts val="0"/>
              </a:spcAft>
              <a:buFont typeface="Wingdings 2"/>
              <a:buChar char=""/>
              <a:defRPr/>
            </a:pPr>
            <a:r>
              <a:rPr lang="en-GB" sz="2800" dirty="0" smtClean="0">
                <a:hlinkClick r:id="rId2"/>
              </a:rPr>
              <a:t>trataytrafico@migracion.go.cr</a:t>
            </a:r>
            <a:endParaRPr lang="en-GB" sz="2800" dirty="0" smtClean="0"/>
          </a:p>
          <a:p>
            <a:pPr marL="448056" indent="-384048" algn="ctr" eaLnBrk="1" fontAlgn="auto" hangingPunct="1">
              <a:spcAft>
                <a:spcPts val="0"/>
              </a:spcAft>
              <a:buFont typeface="Wingdings 2" pitchFamily="18" charset="2"/>
              <a:buNone/>
              <a:defRPr/>
            </a:pPr>
            <a:r>
              <a:rPr lang="en-GB" sz="2800" dirty="0" smtClean="0">
                <a:solidFill>
                  <a:schemeClr val="tx2"/>
                </a:solidFill>
                <a:latin typeface="Garamond" pitchFamily="28" charset="0"/>
              </a:rPr>
              <a:t/>
            </a:r>
            <a:br>
              <a:rPr lang="en-GB" sz="2800" dirty="0" smtClean="0">
                <a:solidFill>
                  <a:schemeClr val="tx2"/>
                </a:solidFill>
                <a:latin typeface="Garamond" pitchFamily="28" charset="0"/>
              </a:rPr>
            </a:b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446862"/>
          </a:xfrm>
        </p:spPr>
        <p:txBody>
          <a:bodyPr>
            <a:normAutofit fontScale="90000"/>
          </a:bodyPr>
          <a:lstStyle/>
          <a:p>
            <a:pPr marL="484632" indent="0" algn="ctr" eaLnBrk="1" fontAlgn="auto" hangingPunct="1">
              <a:spcAft>
                <a:spcPts val="0"/>
              </a:spcAft>
              <a:defRPr/>
            </a:pPr>
            <a:r>
              <a:rPr lang="es-CR" b="1" dirty="0" smtClean="0">
                <a:solidFill>
                  <a:schemeClr val="accent2">
                    <a:lumMod val="60000"/>
                    <a:lumOff val="40000"/>
                  </a:schemeClr>
                </a:solidFill>
              </a:rPr>
              <a:t> </a:t>
            </a:r>
            <a:endParaRPr lang="es-CR" b="1" dirty="0">
              <a:solidFill>
                <a:schemeClr val="accent2">
                  <a:lumMod val="60000"/>
                  <a:lumOff val="40000"/>
                </a:schemeClr>
              </a:solidFill>
            </a:endParaRPr>
          </a:p>
        </p:txBody>
      </p:sp>
      <p:sp>
        <p:nvSpPr>
          <p:cNvPr id="3" name="2 Marcador de contenido"/>
          <p:cNvSpPr>
            <a:spLocks noGrp="1"/>
          </p:cNvSpPr>
          <p:nvPr>
            <p:ph idx="1"/>
          </p:nvPr>
        </p:nvSpPr>
        <p:spPr>
          <a:xfrm>
            <a:off x="457200" y="1428750"/>
            <a:ext cx="8229600" cy="5026025"/>
          </a:xfrm>
        </p:spPr>
        <p:txBody>
          <a:bodyPr>
            <a:normAutofit/>
          </a:bodyPr>
          <a:lstStyle/>
          <a:p>
            <a:pPr marL="448056" indent="-384048" eaLnBrk="1" fontAlgn="auto" hangingPunct="1">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eaLnBrk="1" fontAlgn="auto" hangingPunct="1">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eaLnBrk="1" fontAlgn="auto" hangingPunct="1">
              <a:spcAft>
                <a:spcPts val="0"/>
              </a:spcAft>
              <a:buFont typeface="Wingdings 2" pitchFamily="18" charset="2"/>
              <a:buNone/>
              <a:defRPr/>
            </a:pPr>
            <a:r>
              <a:rPr lang="en-US" sz="2800" b="1" dirty="0" smtClean="0">
                <a:solidFill>
                  <a:schemeClr val="accent2">
                    <a:lumMod val="50000"/>
                  </a:schemeClr>
                </a:solidFill>
                <a:latin typeface="Garamond" pitchFamily="28" charset="0"/>
              </a:rPr>
              <a:t>Regional Coalition against Trafficking in Persons</a:t>
            </a:r>
          </a:p>
          <a:p>
            <a:pPr marL="448056" indent="-384048" algn="ctr" eaLnBrk="1" fontAlgn="auto" hangingPunct="1">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eaLnBrk="1" fontAlgn="auto" hangingPunct="1">
              <a:spcAft>
                <a:spcPts val="0"/>
              </a:spcAft>
              <a:buFont typeface="Wingdings 2" pitchFamily="18" charset="2"/>
              <a:buNone/>
              <a:defRPr/>
            </a:pPr>
            <a:r>
              <a:rPr lang="en-US" sz="2800" b="1" dirty="0" smtClean="0">
                <a:solidFill>
                  <a:schemeClr val="accent2">
                    <a:lumMod val="50000"/>
                  </a:schemeClr>
                </a:solidFill>
                <a:latin typeface="Garamond" pitchFamily="28" charset="0"/>
              </a:rPr>
              <a:t>Coordinated by:  Nicaragua</a:t>
            </a:r>
          </a:p>
          <a:p>
            <a:pPr marL="448056" indent="-384048" algn="ctr" eaLnBrk="1" fontAlgn="auto" hangingPunct="1">
              <a:spcAft>
                <a:spcPts val="0"/>
              </a:spcAft>
              <a:buFont typeface="Wingdings 2" pitchFamily="18" charset="2"/>
              <a:buNone/>
              <a:defRPr/>
            </a:pPr>
            <a:r>
              <a:rPr lang="en-US" sz="2800" b="1" dirty="0" smtClean="0">
                <a:solidFill>
                  <a:schemeClr val="accent2">
                    <a:lumMod val="50000"/>
                  </a:schemeClr>
                </a:solidFill>
                <a:latin typeface="Garamond" pitchFamily="28" charset="0"/>
              </a:rPr>
              <a:t>Executive Secretary:  Costa Rica</a:t>
            </a:r>
          </a:p>
          <a:p>
            <a:pPr marL="448056" indent="-384048" algn="ctr" eaLnBrk="1" fontAlgn="auto" hangingPunct="1">
              <a:spcAft>
                <a:spcPts val="0"/>
              </a:spcAft>
              <a:buFont typeface="Wingdings 2" pitchFamily="18" charset="2"/>
              <a:buNone/>
              <a:defRPr/>
            </a:pPr>
            <a:r>
              <a:rPr lang="en-US" sz="2800" b="1" dirty="0" smtClean="0">
                <a:solidFill>
                  <a:schemeClr val="accent2">
                    <a:lumMod val="50000"/>
                  </a:schemeClr>
                </a:solidFill>
                <a:latin typeface="Garamond" pitchFamily="28" charset="0"/>
              </a:rPr>
              <a:t>Member:  Guatemala</a:t>
            </a:r>
            <a:endParaRPr lang="en-US" sz="2800" b="1" dirty="0" smtClean="0">
              <a:solidFill>
                <a:schemeClr val="accent1">
                  <a:lumMod val="75000"/>
                </a:schemeClr>
              </a:solidFill>
              <a:latin typeface="Garamond" pitchFamily="28" charset="0"/>
            </a:endParaRPr>
          </a:p>
          <a:p>
            <a:pPr marL="448056" indent="-384048" algn="ctr" eaLnBrk="1" fontAlgn="auto" hangingPunct="1">
              <a:spcAft>
                <a:spcPts val="0"/>
              </a:spcAft>
              <a:buFont typeface="Wingdings 2" pitchFamily="18" charset="2"/>
              <a:buNone/>
              <a:defRPr/>
            </a:pPr>
            <a:r>
              <a:rPr lang="en-US" sz="2800" dirty="0" smtClean="0">
                <a:solidFill>
                  <a:schemeClr val="tx2"/>
                </a:solidFill>
                <a:latin typeface="Garamond" pitchFamily="28" charset="0"/>
              </a:rPr>
              <a:t/>
            </a:r>
            <a:br>
              <a:rPr lang="en-US" sz="2800" dirty="0" smtClean="0">
                <a:solidFill>
                  <a:schemeClr val="tx2"/>
                </a:solidFill>
                <a:latin typeface="Garamond" pitchFamily="28" charset="0"/>
              </a:rPr>
            </a:br>
            <a:endParaRPr lang="es-C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8229600" cy="1357298"/>
          </a:xfrm>
        </p:spPr>
        <p:txBody>
          <a:bodyPr>
            <a:normAutofit fontScale="90000"/>
          </a:bodyPr>
          <a:lstStyle/>
          <a:p>
            <a:pPr marL="484632" indent="0" algn="ctr" eaLnBrk="1" fontAlgn="auto" hangingPunct="1">
              <a:spcAft>
                <a:spcPts val="0"/>
              </a:spcAft>
              <a:defRPr/>
            </a:pPr>
            <a:r>
              <a:rPr lang="en-GB" b="1" dirty="0" smtClean="0">
                <a:solidFill>
                  <a:schemeClr val="accent2">
                    <a:lumMod val="60000"/>
                    <a:lumOff val="40000"/>
                  </a:schemeClr>
                </a:solidFill>
              </a:rPr>
              <a:t>THANK YOU</a:t>
            </a:r>
            <a:br>
              <a:rPr lang="en-GB" b="1" dirty="0" smtClean="0">
                <a:solidFill>
                  <a:schemeClr val="accent2">
                    <a:lumMod val="60000"/>
                    <a:lumOff val="40000"/>
                  </a:schemeClr>
                </a:solidFill>
              </a:rPr>
            </a:br>
            <a:endParaRPr lang="en-GB" b="1" dirty="0">
              <a:solidFill>
                <a:schemeClr val="accent2">
                  <a:lumMod val="60000"/>
                  <a:lumOff val="40000"/>
                </a:schemeClr>
              </a:solidFill>
            </a:endParaRPr>
          </a:p>
        </p:txBody>
      </p:sp>
      <p:sp>
        <p:nvSpPr>
          <p:cNvPr id="3" name="2 Marcador de contenido"/>
          <p:cNvSpPr>
            <a:spLocks noGrp="1"/>
          </p:cNvSpPr>
          <p:nvPr>
            <p:ph idx="1"/>
          </p:nvPr>
        </p:nvSpPr>
        <p:spPr>
          <a:xfrm>
            <a:off x="457200" y="1428750"/>
            <a:ext cx="8229600" cy="5026025"/>
          </a:xfrm>
        </p:spPr>
        <p:txBody>
          <a:bodyPr>
            <a:normAutofit/>
          </a:bodyPr>
          <a:lstStyle/>
          <a:p>
            <a:pPr marL="448056" indent="-384048" eaLnBrk="1" fontAlgn="auto" hangingPunct="1">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eaLnBrk="1" fontAlgn="auto" hangingPunct="1">
              <a:spcAft>
                <a:spcPts val="0"/>
              </a:spcAft>
              <a:buFont typeface="Wingdings 2" pitchFamily="18" charset="2"/>
              <a:buNone/>
              <a:defRPr/>
            </a:pPr>
            <a:endParaRPr lang="en-US" sz="2800" b="1" dirty="0" smtClean="0">
              <a:solidFill>
                <a:schemeClr val="accent2">
                  <a:lumMod val="50000"/>
                </a:schemeClr>
              </a:solidFill>
              <a:latin typeface="Garamond" pitchFamily="28" charset="0"/>
            </a:endParaRPr>
          </a:p>
          <a:p>
            <a:pPr marL="448056" indent="-384048" algn="ctr" eaLnBrk="1" fontAlgn="auto" hangingPunct="1">
              <a:spcAft>
                <a:spcPts val="0"/>
              </a:spcAft>
              <a:buFont typeface="Wingdings 2" pitchFamily="18" charset="2"/>
              <a:buNone/>
              <a:defRPr/>
            </a:pPr>
            <a:r>
              <a:rPr lang="en-US" sz="2800" dirty="0" smtClean="0">
                <a:solidFill>
                  <a:schemeClr val="tx2"/>
                </a:solidFill>
                <a:latin typeface="Garamond" pitchFamily="28" charset="0"/>
              </a:rPr>
              <a:t/>
            </a:r>
            <a:br>
              <a:rPr lang="en-US" sz="2800" dirty="0" smtClean="0">
                <a:solidFill>
                  <a:schemeClr val="tx2"/>
                </a:solidFill>
                <a:latin typeface="Garamond" pitchFamily="28" charset="0"/>
              </a:rPr>
            </a:br>
            <a:endParaRPr lang="es-CR" dirty="0"/>
          </a:p>
        </p:txBody>
      </p:sp>
      <p:pic>
        <p:nvPicPr>
          <p:cNvPr id="34819" name="8 Imagen" descr="sorollatrata01.jpg"/>
          <p:cNvPicPr>
            <a:picLocks noChangeAspect="1"/>
          </p:cNvPicPr>
          <p:nvPr/>
        </p:nvPicPr>
        <p:blipFill>
          <a:blip r:embed="rId2"/>
          <a:srcRect/>
          <a:stretch>
            <a:fillRect/>
          </a:stretch>
        </p:blipFill>
        <p:spPr bwMode="auto">
          <a:xfrm>
            <a:off x="928688" y="1571625"/>
            <a:ext cx="7521575" cy="438626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marL="484632" indent="0" algn="ctr" eaLnBrk="1" fontAlgn="auto" hangingPunct="1">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85000" lnSpcReduction="10000"/>
          </a:bodyPr>
          <a:lstStyle/>
          <a:p>
            <a:pPr marL="274320" indent="-274320" eaLnBrk="1" fontAlgn="auto" hangingPunct="1">
              <a:spcBef>
                <a:spcPts val="580"/>
              </a:spcBef>
              <a:spcAft>
                <a:spcPts val="0"/>
              </a:spcAft>
              <a:buFont typeface="Wingdings 2"/>
              <a:buChar char=""/>
              <a:defRPr/>
            </a:pPr>
            <a:endParaRPr lang="en-GB" sz="2800" i="1" dirty="0" smtClean="0">
              <a:latin typeface="Arial" pitchFamily="34" charset="0"/>
              <a:cs typeface="Arial" pitchFamily="34" charset="0"/>
            </a:endParaRPr>
          </a:p>
          <a:p>
            <a:pPr marL="274320" indent="-274320" eaLnBrk="1" fontAlgn="auto" hangingPunct="1">
              <a:spcBef>
                <a:spcPts val="580"/>
              </a:spcBef>
              <a:spcAft>
                <a:spcPts val="0"/>
              </a:spcAft>
              <a:buFont typeface="Wingdings 2"/>
              <a:buChar char=""/>
              <a:defRPr/>
            </a:pPr>
            <a:r>
              <a:rPr lang="en-US" sz="2400" i="1" dirty="0" smtClean="0">
                <a:latin typeface="Arial" pitchFamily="34" charset="0"/>
                <a:cs typeface="Arial" pitchFamily="34" charset="0"/>
              </a:rPr>
              <a:t>“With </a:t>
            </a:r>
            <a:r>
              <a:rPr lang="en-US" sz="2400" i="1" dirty="0">
                <a:latin typeface="Arial" pitchFamily="34" charset="0"/>
                <a:cs typeface="Arial" pitchFamily="34" charset="0"/>
              </a:rPr>
              <a:t>the signing of the United Nations Convention against </a:t>
            </a:r>
            <a:r>
              <a:rPr lang="en-US" sz="2400" i="1" dirty="0" smtClean="0">
                <a:latin typeface="Arial" pitchFamily="34" charset="0"/>
                <a:cs typeface="Arial" pitchFamily="34" charset="0"/>
              </a:rPr>
              <a:t>Transnational Organized </a:t>
            </a:r>
            <a:r>
              <a:rPr lang="en-US" sz="2400" i="1" dirty="0">
                <a:latin typeface="Arial" pitchFamily="34" charset="0"/>
                <a:cs typeface="Arial" pitchFamily="34" charset="0"/>
              </a:rPr>
              <a:t>Crime in Palermo, Italy, in December 2000, the international </a:t>
            </a:r>
            <a:r>
              <a:rPr lang="en-US" sz="2400" i="1" dirty="0" smtClean="0">
                <a:latin typeface="Arial" pitchFamily="34" charset="0"/>
                <a:cs typeface="Arial" pitchFamily="34" charset="0"/>
              </a:rPr>
              <a:t>community demonstrated </a:t>
            </a:r>
            <a:r>
              <a:rPr lang="en-US" sz="2400" i="1" dirty="0">
                <a:latin typeface="Arial" pitchFamily="34" charset="0"/>
                <a:cs typeface="Arial" pitchFamily="34" charset="0"/>
              </a:rPr>
              <a:t>the political will to answer a global challenge with </a:t>
            </a:r>
            <a:r>
              <a:rPr lang="en-US" sz="2400" i="1" dirty="0" smtClean="0">
                <a:latin typeface="Arial" pitchFamily="34" charset="0"/>
                <a:cs typeface="Arial" pitchFamily="34" charset="0"/>
              </a:rPr>
              <a:t>a global </a:t>
            </a:r>
            <a:r>
              <a:rPr lang="en-US" sz="2400" i="1" dirty="0">
                <a:latin typeface="Arial" pitchFamily="34" charset="0"/>
                <a:cs typeface="Arial" pitchFamily="34" charset="0"/>
              </a:rPr>
              <a:t>response. If crime crosses borders, so must law enforcement. If the rule </a:t>
            </a:r>
            <a:r>
              <a:rPr lang="en-US" sz="2400" i="1" dirty="0" smtClean="0">
                <a:latin typeface="Arial" pitchFamily="34" charset="0"/>
                <a:cs typeface="Arial" pitchFamily="34" charset="0"/>
              </a:rPr>
              <a:t>of law </a:t>
            </a:r>
            <a:r>
              <a:rPr lang="en-US" sz="2400" i="1" dirty="0">
                <a:latin typeface="Arial" pitchFamily="34" charset="0"/>
                <a:cs typeface="Arial" pitchFamily="34" charset="0"/>
              </a:rPr>
              <a:t>is undermined not only in one country, but in many, then those </a:t>
            </a:r>
            <a:r>
              <a:rPr lang="en-US" sz="2400" i="1" dirty="0" smtClean="0">
                <a:latin typeface="Arial" pitchFamily="34" charset="0"/>
                <a:cs typeface="Arial" pitchFamily="34" charset="0"/>
              </a:rPr>
              <a:t>who defend </a:t>
            </a:r>
            <a:r>
              <a:rPr lang="en-US" sz="2400" i="1" dirty="0">
                <a:latin typeface="Arial" pitchFamily="34" charset="0"/>
                <a:cs typeface="Arial" pitchFamily="34" charset="0"/>
              </a:rPr>
              <a:t>it cannot limit themselves to purely national means. If the enemies </a:t>
            </a:r>
            <a:r>
              <a:rPr lang="en-US" sz="2400" i="1" dirty="0" smtClean="0">
                <a:latin typeface="Arial" pitchFamily="34" charset="0"/>
                <a:cs typeface="Arial" pitchFamily="34" charset="0"/>
              </a:rPr>
              <a:t>of progress </a:t>
            </a:r>
            <a:r>
              <a:rPr lang="en-US" sz="2400" i="1" dirty="0">
                <a:latin typeface="Arial" pitchFamily="34" charset="0"/>
                <a:cs typeface="Arial" pitchFamily="34" charset="0"/>
              </a:rPr>
              <a:t>and human rights seek to exploit the openness and opportunities </a:t>
            </a:r>
            <a:r>
              <a:rPr lang="en-US" sz="2400" i="1" dirty="0" smtClean="0">
                <a:latin typeface="Arial" pitchFamily="34" charset="0"/>
                <a:cs typeface="Arial" pitchFamily="34" charset="0"/>
              </a:rPr>
              <a:t>of globalization </a:t>
            </a:r>
            <a:r>
              <a:rPr lang="en-US" sz="2400" i="1" dirty="0">
                <a:latin typeface="Arial" pitchFamily="34" charset="0"/>
                <a:cs typeface="Arial" pitchFamily="34" charset="0"/>
              </a:rPr>
              <a:t>for their purposes, then we must exploit those very same factors </a:t>
            </a:r>
            <a:r>
              <a:rPr lang="en-US" sz="2400" i="1" dirty="0" smtClean="0">
                <a:latin typeface="Arial" pitchFamily="34" charset="0"/>
                <a:cs typeface="Arial" pitchFamily="34" charset="0"/>
              </a:rPr>
              <a:t>to defend </a:t>
            </a:r>
            <a:r>
              <a:rPr lang="en-US" sz="2400" i="1" dirty="0">
                <a:latin typeface="Arial" pitchFamily="34" charset="0"/>
                <a:cs typeface="Arial" pitchFamily="34" charset="0"/>
              </a:rPr>
              <a:t>human rights and defeat the forces of crime, corruption and </a:t>
            </a:r>
            <a:r>
              <a:rPr lang="en-US" sz="2400" i="1" dirty="0" smtClean="0">
                <a:latin typeface="Arial" pitchFamily="34" charset="0"/>
                <a:cs typeface="Arial" pitchFamily="34" charset="0"/>
              </a:rPr>
              <a:t>trafficking in </a:t>
            </a:r>
            <a:r>
              <a:rPr lang="en-US" sz="2400" i="1" dirty="0">
                <a:latin typeface="Arial" pitchFamily="34" charset="0"/>
                <a:cs typeface="Arial" pitchFamily="34" charset="0"/>
              </a:rPr>
              <a:t>human beings</a:t>
            </a:r>
            <a:r>
              <a:rPr lang="en-US" sz="2400" i="1" dirty="0" smtClean="0">
                <a:latin typeface="Arial" pitchFamily="34" charset="0"/>
                <a:cs typeface="Arial" pitchFamily="34" charset="0"/>
              </a:rPr>
              <a:t>.”</a:t>
            </a:r>
            <a:r>
              <a:rPr lang="en-GB" sz="2400" dirty="0" smtClean="0">
                <a:latin typeface="Arial" pitchFamily="34" charset="0"/>
                <a:cs typeface="Arial" pitchFamily="34" charset="0"/>
              </a:rPr>
              <a:t/>
            </a:r>
            <a:br>
              <a:rPr lang="en-GB" sz="2400" dirty="0" smtClean="0">
                <a:latin typeface="Arial" pitchFamily="34" charset="0"/>
                <a:cs typeface="Arial" pitchFamily="34" charset="0"/>
              </a:rPr>
            </a:br>
            <a:endParaRPr lang="en-GB" sz="2400" dirty="0" smtClean="0">
              <a:latin typeface="Arial" pitchFamily="34" charset="0"/>
              <a:cs typeface="Arial" pitchFamily="34" charset="0"/>
            </a:endParaRPr>
          </a:p>
          <a:p>
            <a:pPr marL="274320" indent="-274320" eaLnBrk="1" fontAlgn="auto" hangingPunct="1">
              <a:spcBef>
                <a:spcPts val="580"/>
              </a:spcBef>
              <a:spcAft>
                <a:spcPts val="0"/>
              </a:spcAft>
              <a:buFont typeface="Wingdings 2"/>
              <a:buChar char=""/>
              <a:defRPr/>
            </a:pPr>
            <a:r>
              <a:rPr lang="en-GB" sz="2400" i="1" dirty="0" smtClean="0">
                <a:latin typeface="Arial" pitchFamily="34" charset="0"/>
                <a:cs typeface="Arial" pitchFamily="34" charset="0"/>
              </a:rPr>
              <a:t>Kofi A. Annan</a:t>
            </a:r>
            <a:r>
              <a:rPr lang="en-GB" sz="2400" dirty="0" smtClean="0">
                <a:latin typeface="Arial" pitchFamily="34" charset="0"/>
                <a:cs typeface="Arial" pitchFamily="34" charset="0"/>
              </a:rPr>
              <a:t/>
            </a:r>
            <a:br>
              <a:rPr lang="en-GB" sz="2400" dirty="0" smtClean="0">
                <a:latin typeface="Arial" pitchFamily="34" charset="0"/>
                <a:cs typeface="Arial" pitchFamily="34" charset="0"/>
              </a:rPr>
            </a:br>
            <a:r>
              <a:rPr lang="en-GB" sz="2400" dirty="0" smtClean="0">
                <a:latin typeface="Arial" pitchFamily="34" charset="0"/>
                <a:cs typeface="Arial" pitchFamily="34" charset="0"/>
              </a:rPr>
              <a:t>UN </a:t>
            </a:r>
            <a:r>
              <a:rPr lang="en-GB" sz="2400" i="1" dirty="0" smtClean="0">
                <a:latin typeface="Arial" pitchFamily="34" charset="0"/>
                <a:cs typeface="Arial" pitchFamily="34" charset="0"/>
              </a:rPr>
              <a:t>Secretary-General</a:t>
            </a:r>
            <a:endParaRPr lang="en-GB"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539552" y="260648"/>
            <a:ext cx="8229600" cy="1399032"/>
          </a:xfrm>
        </p:spPr>
        <p:txBody>
          <a:bodyPr/>
          <a:lstStyle/>
          <a:p>
            <a:pPr marL="484632" indent="0" algn="ctr" eaLnBrk="1" fontAlgn="auto" hangingPunct="1">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3" name="2 Marcador de contenido"/>
          <p:cNvSpPr>
            <a:spLocks noGrp="1"/>
          </p:cNvSpPr>
          <p:nvPr>
            <p:ph idx="1"/>
          </p:nvPr>
        </p:nvSpPr>
        <p:spPr>
          <a:xfrm>
            <a:off x="457200" y="1882775"/>
            <a:ext cx="8229600" cy="4572000"/>
          </a:xfrm>
        </p:spPr>
        <p:txBody>
          <a:bodyPr>
            <a:normAutofit fontScale="70000" lnSpcReduction="20000"/>
          </a:bodyPr>
          <a:lstStyle/>
          <a:p>
            <a:pPr marL="274320" indent="-274320" algn="ctr" eaLnBrk="1" fontAlgn="auto" hangingPunct="1">
              <a:spcBef>
                <a:spcPts val="580"/>
              </a:spcBef>
              <a:spcAft>
                <a:spcPts val="0"/>
              </a:spcAft>
              <a:buFont typeface="Wingdings 2"/>
              <a:buChar char=""/>
              <a:defRPr/>
            </a:pPr>
            <a:r>
              <a:rPr lang="en-GB" sz="2800" dirty="0" smtClean="0"/>
              <a:t> </a:t>
            </a:r>
            <a:r>
              <a:rPr lang="en-GB" b="1" dirty="0" smtClean="0"/>
              <a:t>Protocol against the Smuggling of Migrants by Land, Sea, and Air, supplementing the United Nations Convention Against Transnational Organized Crime</a:t>
            </a:r>
            <a:endParaRPr lang="en-GB" dirty="0" smtClean="0"/>
          </a:p>
          <a:p>
            <a:pPr marL="274320" indent="-274320" eaLnBrk="1" fontAlgn="auto" hangingPunct="1">
              <a:spcBef>
                <a:spcPts val="580"/>
              </a:spcBef>
              <a:spcAft>
                <a:spcPts val="0"/>
              </a:spcAft>
              <a:buFont typeface="Wingdings 2"/>
              <a:buNone/>
              <a:defRPr/>
            </a:pPr>
            <a:r>
              <a:rPr lang="en-GB" b="1" dirty="0" smtClean="0"/>
              <a:t> </a:t>
            </a:r>
            <a:endParaRPr lang="en-GB" dirty="0" smtClean="0"/>
          </a:p>
          <a:p>
            <a:pPr marL="274320" indent="-274320" eaLnBrk="1" fontAlgn="auto" hangingPunct="1">
              <a:spcBef>
                <a:spcPts val="580"/>
              </a:spcBef>
              <a:spcAft>
                <a:spcPts val="0"/>
              </a:spcAft>
              <a:buFont typeface="Wingdings 2"/>
              <a:buNone/>
              <a:defRPr/>
            </a:pPr>
            <a:r>
              <a:rPr lang="en-GB" i="1" dirty="0" smtClean="0"/>
              <a:t>Article 2. Statement of purpose</a:t>
            </a:r>
            <a:endParaRPr lang="en-GB" dirty="0" smtClean="0"/>
          </a:p>
          <a:p>
            <a:pPr marL="274320" indent="-274320" eaLnBrk="1" fontAlgn="auto" hangingPunct="1">
              <a:spcBef>
                <a:spcPts val="580"/>
              </a:spcBef>
              <a:spcAft>
                <a:spcPts val="0"/>
              </a:spcAft>
              <a:buFont typeface="Wingdings 2"/>
              <a:buNone/>
              <a:defRPr/>
            </a:pPr>
            <a:r>
              <a:rPr lang="en-GB" i="1" dirty="0" smtClean="0"/>
              <a:t> </a:t>
            </a:r>
            <a:endParaRPr lang="en-US" dirty="0"/>
          </a:p>
          <a:p>
            <a:pPr marL="274320" indent="-274320" eaLnBrk="1" fontAlgn="auto" hangingPunct="1">
              <a:spcBef>
                <a:spcPts val="580"/>
              </a:spcBef>
              <a:spcAft>
                <a:spcPts val="0"/>
              </a:spcAft>
              <a:buFont typeface="Wingdings 2"/>
              <a:buNone/>
              <a:defRPr/>
            </a:pPr>
            <a:r>
              <a:rPr lang="en-US" dirty="0"/>
              <a:t>The purpose of this Protocol is to prevent and combat the smuggling of migrants, as well as to promote cooperation among States Parties to that end, while protecting the rights of smuggled migrants.</a:t>
            </a:r>
          </a:p>
          <a:p>
            <a:pPr marL="274320" indent="-274320" eaLnBrk="1" fontAlgn="auto" hangingPunct="1">
              <a:spcBef>
                <a:spcPts val="580"/>
              </a:spcBef>
              <a:spcAft>
                <a:spcPts val="0"/>
              </a:spcAft>
              <a:buFont typeface="Wingdings 2"/>
              <a:buChar char=""/>
              <a:defRPr/>
            </a:pPr>
            <a:endParaRPr lang="en-GB" dirty="0" smtClean="0"/>
          </a:p>
          <a:p>
            <a:pPr marL="274320" indent="-274320" eaLnBrk="1" fontAlgn="auto" hangingPunct="1">
              <a:spcBef>
                <a:spcPts val="580"/>
              </a:spcBef>
              <a:spcAft>
                <a:spcPts val="0"/>
              </a:spcAft>
              <a:buFont typeface="Wingdings 2"/>
              <a:buNone/>
              <a:defRPr/>
            </a:pPr>
            <a:r>
              <a:rPr lang="en-GB" dirty="0" smtClean="0"/>
              <a:t>• </a:t>
            </a:r>
            <a:r>
              <a:rPr lang="en-GB" b="1" dirty="0" smtClean="0"/>
              <a:t>To effectively prevent and combat migrant smuggling;</a:t>
            </a:r>
            <a:endParaRPr lang="en-GB" dirty="0" smtClean="0"/>
          </a:p>
          <a:p>
            <a:pPr marL="274320" indent="-274320" eaLnBrk="1" fontAlgn="auto" hangingPunct="1">
              <a:spcBef>
                <a:spcPts val="580"/>
              </a:spcBef>
              <a:spcAft>
                <a:spcPts val="0"/>
              </a:spcAft>
              <a:buFont typeface="Wingdings 2"/>
              <a:buNone/>
              <a:defRPr/>
            </a:pPr>
            <a:r>
              <a:rPr lang="en-GB" dirty="0" smtClean="0"/>
              <a:t>• </a:t>
            </a:r>
            <a:r>
              <a:rPr lang="en-GB" b="1" dirty="0" smtClean="0"/>
              <a:t>International cooperation and information exchange;</a:t>
            </a:r>
            <a:endParaRPr lang="en-GB" dirty="0" smtClean="0"/>
          </a:p>
          <a:p>
            <a:pPr marL="274320" indent="-274320" eaLnBrk="1" fontAlgn="auto" hangingPunct="1">
              <a:spcBef>
                <a:spcPts val="580"/>
              </a:spcBef>
              <a:spcAft>
                <a:spcPts val="0"/>
              </a:spcAft>
              <a:buFont typeface="Wingdings 2"/>
              <a:buNone/>
              <a:defRPr/>
            </a:pPr>
            <a:r>
              <a:rPr lang="en-GB" dirty="0" smtClean="0"/>
              <a:t>• </a:t>
            </a:r>
            <a:r>
              <a:rPr lang="en-GB" b="1" dirty="0" smtClean="0"/>
              <a:t>The need to provide migrants with humane treatment and full protection of their rights.</a:t>
            </a:r>
            <a:endParaRPr lang="en-GB" dirty="0" smtClean="0"/>
          </a:p>
          <a:p>
            <a:pPr marL="274320" indent="-274320" eaLnBrk="1" fontAlgn="auto" hangingPunct="1">
              <a:spcBef>
                <a:spcPts val="580"/>
              </a:spcBef>
              <a:spcAft>
                <a:spcPts val="0"/>
              </a:spcAft>
              <a:buFont typeface="Wingdings 2"/>
              <a:buChar cha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lstStyle/>
          <a:p>
            <a:pPr marL="484632" indent="0" algn="ctr" eaLnBrk="1" fontAlgn="auto" hangingPunct="1">
              <a:spcAft>
                <a:spcPts val="0"/>
              </a:spcAft>
              <a:defRPr/>
            </a:pPr>
            <a:r>
              <a:rPr lang="en-GB" sz="2000" b="1" dirty="0" smtClean="0">
                <a:solidFill>
                  <a:schemeClr val="accent1"/>
                </a:solidFill>
              </a:rPr>
              <a:t>MIGRANT SMUGGLING AND TRAFFICKING</a:t>
            </a:r>
            <a:r>
              <a:rPr lang="en-GB" b="1" dirty="0" smtClean="0">
                <a:solidFill>
                  <a:schemeClr val="tx1"/>
                </a:solidFill>
              </a:rPr>
              <a:t/>
            </a:r>
            <a:br>
              <a:rPr lang="en-GB" b="1" dirty="0" smtClean="0">
                <a:solidFill>
                  <a:schemeClr val="tx1"/>
                </a:solidFill>
              </a:rPr>
            </a:br>
            <a:endParaRPr lang="en-GB" dirty="0" smtClean="0">
              <a:solidFill>
                <a:schemeClr val="accent1">
                  <a:tint val="83000"/>
                  <a:satMod val="150000"/>
                </a:schemeClr>
              </a:solidFill>
            </a:endParaRPr>
          </a:p>
        </p:txBody>
      </p:sp>
      <p:sp>
        <p:nvSpPr>
          <p:cNvPr id="17410" name="2 Marcador de contenido"/>
          <p:cNvSpPr>
            <a:spLocks noGrp="1"/>
          </p:cNvSpPr>
          <p:nvPr>
            <p:ph idx="1"/>
          </p:nvPr>
        </p:nvSpPr>
        <p:spPr>
          <a:xfrm>
            <a:off x="457200" y="1882775"/>
            <a:ext cx="8229600" cy="4572000"/>
          </a:xfrm>
        </p:spPr>
        <p:txBody>
          <a:bodyPr/>
          <a:lstStyle/>
          <a:p>
            <a:pPr eaLnBrk="1" hangingPunct="1">
              <a:buFont typeface="Wingdings 2" pitchFamily="18" charset="2"/>
              <a:buNone/>
            </a:pPr>
            <a:r>
              <a:rPr lang="en-GB" sz="2000" b="1" smtClean="0"/>
              <a:t>Protocol to Prevent, Suppress, and Punish Trafficking in Persons, especially Women and Children, supplementing the United Nations Convention against Transnational Organized Crime </a:t>
            </a:r>
          </a:p>
          <a:p>
            <a:pPr eaLnBrk="1" hangingPunct="1">
              <a:buFont typeface="Wingdings 2" pitchFamily="18" charset="2"/>
              <a:buNone/>
            </a:pPr>
            <a:endParaRPr lang="en-GB" sz="2000" b="1" smtClean="0"/>
          </a:p>
          <a:p>
            <a:pPr eaLnBrk="1" hangingPunct="1">
              <a:buFont typeface="Wingdings 2" pitchFamily="18" charset="2"/>
              <a:buNone/>
            </a:pPr>
            <a:r>
              <a:rPr lang="en-GB" sz="2000" b="1" smtClean="0"/>
              <a:t>Purpose:</a:t>
            </a:r>
          </a:p>
          <a:p>
            <a:pPr eaLnBrk="1" hangingPunct="1"/>
            <a:r>
              <a:rPr lang="en-GB" sz="2000" smtClean="0"/>
              <a:t>To prevent and combat trafficking in persons, with a special focus on women and children;</a:t>
            </a:r>
          </a:p>
          <a:p>
            <a:pPr eaLnBrk="1" hangingPunct="1"/>
            <a:r>
              <a:rPr lang="en-GB" sz="2000" smtClean="0"/>
              <a:t>To protect and help victims of trafficking, with full respect for their human rights; and  </a:t>
            </a:r>
          </a:p>
          <a:p>
            <a:pPr eaLnBrk="1" hangingPunct="1"/>
            <a:r>
              <a:rPr lang="en-GB" sz="2000" smtClean="0"/>
              <a:t>To promote cooperation between States Parties to achieve these purposes, </a:t>
            </a:r>
            <a:r>
              <a:rPr lang="en-GB" sz="2000" smtClean="0">
                <a:solidFill>
                  <a:schemeClr val="bg1"/>
                </a:solidFill>
              </a:rPr>
              <a:t>with a special focus on women and children.</a:t>
            </a:r>
          </a:p>
          <a:p>
            <a:pPr eaLnBrk="1" hangingPunct="1"/>
            <a:endParaRPr lang="en-GB" sz="2000" b="1" smtClean="0"/>
          </a:p>
          <a:p>
            <a:pPr eaLnBrk="1" hangingPunct="1">
              <a:buFont typeface="Wingdings 2" pitchFamily="18" charset="2"/>
              <a:buNone/>
            </a:pPr>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flipV="1">
            <a:off x="914400" y="765175"/>
            <a:ext cx="7772400" cy="576263"/>
          </a:xfrm>
        </p:spPr>
        <p:txBody>
          <a:bodyPr>
            <a:normAutofit fontScale="90000"/>
          </a:bodyPr>
          <a:lstStyle/>
          <a:p>
            <a:pPr marL="484632" indent="0" eaLnBrk="1" fontAlgn="auto" hangingPunct="1">
              <a:spcAft>
                <a:spcPts val="0"/>
              </a:spcAft>
              <a:defRPr/>
            </a:pP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r>
              <a:rPr lang="es-ES" sz="2700" dirty="0" smtClean="0">
                <a:solidFill>
                  <a:schemeClr val="accent1">
                    <a:tint val="83000"/>
                    <a:satMod val="150000"/>
                  </a:schemeClr>
                </a:solidFill>
              </a:rPr>
              <a:t/>
            </a:r>
            <a:br>
              <a:rPr lang="es-ES" sz="2700" dirty="0" smtClean="0">
                <a:solidFill>
                  <a:schemeClr val="accent1">
                    <a:tint val="83000"/>
                    <a:satMod val="150000"/>
                  </a:schemeClr>
                </a:solidFill>
              </a:rPr>
            </a:br>
            <a:endParaRPr lang="es-CR" dirty="0">
              <a:solidFill>
                <a:schemeClr val="accent1">
                  <a:tint val="83000"/>
                  <a:satMod val="150000"/>
                </a:schemeClr>
              </a:solidFill>
            </a:endParaRPr>
          </a:p>
        </p:txBody>
      </p:sp>
      <p:sp>
        <p:nvSpPr>
          <p:cNvPr id="3" name="2 Marcador de contenido"/>
          <p:cNvSpPr>
            <a:spLocks noGrp="1"/>
          </p:cNvSpPr>
          <p:nvPr>
            <p:ph idx="1"/>
          </p:nvPr>
        </p:nvSpPr>
        <p:spPr>
          <a:xfrm>
            <a:off x="914400" y="333375"/>
            <a:ext cx="7772400" cy="5686425"/>
          </a:xfrm>
        </p:spPr>
        <p:txBody>
          <a:bodyPr>
            <a:normAutofit fontScale="77500" lnSpcReduction="20000"/>
          </a:bodyPr>
          <a:lstStyle/>
          <a:p>
            <a:pPr marL="274320" indent="-274320" eaLnBrk="1" fontAlgn="auto" hangingPunct="1">
              <a:spcBef>
                <a:spcPts val="580"/>
              </a:spcBef>
              <a:spcAft>
                <a:spcPts val="0"/>
              </a:spcAft>
              <a:buFont typeface="Wingdings 2"/>
              <a:buChar char=""/>
              <a:defRPr/>
            </a:pPr>
            <a:r>
              <a:rPr lang="en-GB" sz="2400" dirty="0" smtClean="0"/>
              <a:t>“</a:t>
            </a:r>
            <a:r>
              <a:rPr lang="en-US" sz="2400" dirty="0"/>
              <a:t>Law enforcement, immigration or other relevant authorities of States Parties shall, as appropriate, cooperate with one another by exchanging information, in accordance with their domestic </a:t>
            </a:r>
            <a:r>
              <a:rPr lang="en-US" sz="2400" dirty="0" smtClean="0"/>
              <a:t>law…”.</a:t>
            </a:r>
            <a:endParaRPr lang="en-GB" sz="2400" dirty="0" smtClean="0"/>
          </a:p>
          <a:p>
            <a:pPr marL="274320" indent="-274320" eaLnBrk="1" fontAlgn="auto" hangingPunct="1">
              <a:spcBef>
                <a:spcPts val="580"/>
              </a:spcBef>
              <a:spcAft>
                <a:spcPts val="0"/>
              </a:spcAft>
              <a:buFont typeface="Wingdings 2"/>
              <a:buChar char=""/>
              <a:defRPr/>
            </a:pPr>
            <a:endParaRPr lang="en-GB" sz="2400" dirty="0" smtClean="0"/>
          </a:p>
          <a:p>
            <a:pPr marL="274320" indent="-274320" eaLnBrk="1" fontAlgn="auto" hangingPunct="1">
              <a:spcBef>
                <a:spcPts val="580"/>
              </a:spcBef>
              <a:spcAft>
                <a:spcPts val="0"/>
              </a:spcAft>
              <a:buFont typeface="Wingdings 2"/>
              <a:buChar char=""/>
              <a:defRPr/>
            </a:pPr>
            <a:r>
              <a:rPr lang="en-US" dirty="0" smtClean="0"/>
              <a:t>“States </a:t>
            </a:r>
            <a:r>
              <a:rPr lang="en-US" dirty="0"/>
              <a:t>Parties shall provide or strengthen training for law enforcement, immigration and other relevant officials in the prevention of trafficking in persons. The training should focus on methods used in preventing such trafficking, prosecuting the traffickers and protecting the rights of the victims, including protecting the victims from the traffickers. The training should also take into account the need to consider human rights and child- and gender-sensitive issues and it should encourage cooperation with non-governmental organizations, other relevant organizations and other elements of civil society</a:t>
            </a:r>
            <a:r>
              <a:rPr lang="en-GB" dirty="0" smtClean="0"/>
              <a:t>”.</a:t>
            </a:r>
          </a:p>
          <a:p>
            <a:pPr marL="274320" indent="-274320" eaLnBrk="1" fontAlgn="auto" hangingPunct="1">
              <a:spcBef>
                <a:spcPts val="580"/>
              </a:spcBef>
              <a:spcAft>
                <a:spcPts val="0"/>
              </a:spcAft>
              <a:buFont typeface="Wingdings 2"/>
              <a:buChar char=""/>
              <a:defRPr/>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marL="484632" indent="0" eaLnBrk="1" fontAlgn="auto" hangingPunct="1">
              <a:spcAft>
                <a:spcPts val="0"/>
              </a:spcAft>
              <a:defRPr/>
            </a:pPr>
            <a:r>
              <a:rPr lang="en-GB" sz="3100" dirty="0" smtClean="0">
                <a:solidFill>
                  <a:schemeClr val="accent2">
                    <a:lumMod val="60000"/>
                    <a:lumOff val="40000"/>
                  </a:schemeClr>
                </a:solidFill>
              </a:rPr>
              <a:t>The Sphere of Implementation of the Palermo Protocol</a:t>
            </a:r>
            <a:r>
              <a:rPr lang="en-GB" dirty="0" smtClean="0">
                <a:solidFill>
                  <a:schemeClr val="accent2">
                    <a:lumMod val="60000"/>
                    <a:lumOff val="40000"/>
                  </a:schemeClr>
                </a:solidFill>
              </a:rPr>
              <a:t/>
            </a:r>
            <a:br>
              <a:rPr lang="en-GB" dirty="0" smtClean="0">
                <a:solidFill>
                  <a:schemeClr val="accent2">
                    <a:lumMod val="60000"/>
                    <a:lumOff val="40000"/>
                  </a:schemeClr>
                </a:solidFill>
              </a:rPr>
            </a:br>
            <a:endParaRPr lang="en-GB" dirty="0">
              <a:solidFill>
                <a:schemeClr val="accent2">
                  <a:lumMod val="60000"/>
                  <a:lumOff val="40000"/>
                </a:schemeClr>
              </a:solidFill>
            </a:endParaRPr>
          </a:p>
        </p:txBody>
      </p:sp>
      <p:sp>
        <p:nvSpPr>
          <p:cNvPr id="3" name="2 Marcador de contenido"/>
          <p:cNvSpPr>
            <a:spLocks noGrp="1"/>
          </p:cNvSpPr>
          <p:nvPr>
            <p:ph idx="1"/>
          </p:nvPr>
        </p:nvSpPr>
        <p:spPr>
          <a:xfrm>
            <a:off x="457200" y="1882775"/>
            <a:ext cx="8229600" cy="4572000"/>
          </a:xfrm>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en-GB" sz="3600" dirty="0" smtClean="0"/>
              <a:t>“</a:t>
            </a:r>
            <a:r>
              <a:rPr lang="en-US" sz="3600" dirty="0"/>
              <a:t>This Protocol shall apply, except as otherwise stated herein, to the prevention, investigation and prosecution of the offences established in accordance with article 5 of this Protocol, where those offences are transnational in nature and involve an organized criminal group, as well as to the protection of victims of such offences</a:t>
            </a:r>
            <a:r>
              <a:rPr lang="en-GB" sz="3600" dirty="0" smtClean="0"/>
              <a:t>”.</a:t>
            </a:r>
          </a:p>
          <a:p>
            <a:pPr marL="274320" indent="-274320" eaLnBrk="1" fontAlgn="auto" hangingPunct="1">
              <a:spcBef>
                <a:spcPts val="580"/>
              </a:spcBef>
              <a:spcAft>
                <a:spcPts val="0"/>
              </a:spcAft>
              <a:buFont typeface="Wingdings 2"/>
              <a:buChar char=""/>
              <a:defRPr/>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normAutofit fontScale="90000"/>
          </a:bodyPr>
          <a:lstStyle/>
          <a:p>
            <a:pPr marL="484632" indent="0" algn="ctr" eaLnBrk="1" fontAlgn="auto" hangingPunct="1">
              <a:spcAft>
                <a:spcPts val="0"/>
              </a:spcAft>
              <a:defRPr/>
            </a:pPr>
            <a:r>
              <a:rPr lang="en-GB" b="1" dirty="0" smtClean="0">
                <a:solidFill>
                  <a:schemeClr val="accent1">
                    <a:tint val="83000"/>
                    <a:satMod val="150000"/>
                  </a:schemeClr>
                </a:solidFill>
              </a:rPr>
              <a:t>The General Situation of Migrant Smuggling and Trafficking</a:t>
            </a:r>
          </a:p>
        </p:txBody>
      </p:sp>
      <p:sp>
        <p:nvSpPr>
          <p:cNvPr id="12291" name="2 Marcador de contenido"/>
          <p:cNvSpPr>
            <a:spLocks noGrp="1"/>
          </p:cNvSpPr>
          <p:nvPr>
            <p:ph idx="1"/>
          </p:nvPr>
        </p:nvSpPr>
        <p:spPr>
          <a:xfrm>
            <a:off x="457200" y="1882775"/>
            <a:ext cx="8229600" cy="4572000"/>
          </a:xfrm>
        </p:spPr>
        <p:txBody>
          <a:bodyPr>
            <a:normAutofit fontScale="92500" lnSpcReduction="10000"/>
          </a:bodyPr>
          <a:lstStyle/>
          <a:p>
            <a:pPr marL="448056" indent="-384048" eaLnBrk="1" fontAlgn="auto" hangingPunct="1">
              <a:spcAft>
                <a:spcPts val="0"/>
              </a:spcAft>
              <a:buFont typeface="Wingdings 2"/>
              <a:buChar char=""/>
              <a:defRPr/>
            </a:pPr>
            <a:endParaRPr lang="en-GB" dirty="0" smtClean="0"/>
          </a:p>
          <a:p>
            <a:pPr marL="448056" indent="-384048" algn="just" eaLnBrk="1" fontAlgn="auto" hangingPunct="1">
              <a:spcAft>
                <a:spcPts val="0"/>
              </a:spcAft>
              <a:buFont typeface="Wingdings 2"/>
              <a:buChar char=""/>
              <a:defRPr/>
            </a:pPr>
            <a:r>
              <a:rPr lang="en-GB" dirty="0" smtClean="0"/>
              <a:t>According to the study of the United Nations Office against Drugs and Crime named “Globalization of Crime…”, published in Vienna in 2010, approximately 3 million Latin American migrants are victims of migrant smuggling through the southern border of the United States each year.  The same source estimates that revenues from migrant smuggling are 6.6 billion dollars annually.</a:t>
            </a:r>
          </a:p>
          <a:p>
            <a:pPr marL="448056" indent="-384048" eaLnBrk="1" fontAlgn="auto" hangingPunct="1">
              <a:spcAft>
                <a:spcPts val="0"/>
              </a:spcAft>
              <a:buFont typeface="Wingdings 2"/>
              <a:buChar char=""/>
              <a:defRPr/>
            </a:pPr>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marL="484632" indent="0" algn="ctr" eaLnBrk="1" fontAlgn="auto" hangingPunct="1">
              <a:spcAft>
                <a:spcPts val="0"/>
              </a:spcAft>
              <a:defRPr/>
            </a:pPr>
            <a:r>
              <a:rPr lang="en-GB" b="1" dirty="0" smtClean="0">
                <a:solidFill>
                  <a:schemeClr val="accent1">
                    <a:tint val="83000"/>
                    <a:satMod val="150000"/>
                  </a:schemeClr>
                </a:solidFill>
              </a:rPr>
              <a:t>RESPONSES BY COUNTRY</a:t>
            </a:r>
          </a:p>
        </p:txBody>
      </p:sp>
      <p:sp>
        <p:nvSpPr>
          <p:cNvPr id="3" name="2 Marcador de contenido"/>
          <p:cNvSpPr>
            <a:spLocks noGrp="1"/>
          </p:cNvSpPr>
          <p:nvPr>
            <p:ph idx="1"/>
          </p:nvPr>
        </p:nvSpPr>
        <p:spPr>
          <a:xfrm>
            <a:off x="457200" y="1882775"/>
            <a:ext cx="8229600" cy="4572000"/>
          </a:xfrm>
          <a:ln>
            <a:solidFill>
              <a:srgbClr val="7030A0"/>
            </a:solidFill>
          </a:ln>
        </p:spPr>
        <p:txBody>
          <a:bodyPr>
            <a:normAutofit fontScale="85000" lnSpcReduction="20000"/>
          </a:bodyPr>
          <a:lstStyle/>
          <a:p>
            <a:pPr marL="448056" indent="-384048" algn="ctr" eaLnBrk="1" fontAlgn="auto" hangingPunct="1">
              <a:spcAft>
                <a:spcPts val="0"/>
              </a:spcAft>
              <a:buFont typeface="Wingdings 2" pitchFamily="18" charset="2"/>
              <a:buNone/>
              <a:defRPr/>
            </a:pPr>
            <a:r>
              <a:rPr lang="en-GB" b="1" dirty="0" smtClean="0">
                <a:solidFill>
                  <a:schemeClr val="accent5">
                    <a:lumMod val="60000"/>
                    <a:lumOff val="40000"/>
                  </a:schemeClr>
                </a:solidFill>
              </a:rPr>
              <a:t>GUATEMALA </a:t>
            </a:r>
          </a:p>
          <a:p>
            <a:pPr marL="448056" indent="-384048" eaLnBrk="1" fontAlgn="auto" hangingPunct="1">
              <a:spcAft>
                <a:spcPts val="0"/>
              </a:spcAft>
              <a:buFont typeface="Wingdings 2"/>
              <a:buChar char=""/>
              <a:defRPr/>
            </a:pPr>
            <a:endParaRPr lang="en-GB" dirty="0" smtClean="0"/>
          </a:p>
          <a:p>
            <a:pPr marL="448056" indent="-384048" eaLnBrk="1" fontAlgn="auto" hangingPunct="1">
              <a:spcAft>
                <a:spcPts val="0"/>
              </a:spcAft>
              <a:buFont typeface="Wingdings 2"/>
              <a:buChar char=""/>
              <a:defRPr/>
            </a:pPr>
            <a:r>
              <a:rPr lang="en-GB" dirty="0" smtClean="0"/>
              <a:t>Advances are being made in strengthening the system to prosecute and punish the crime of trafficking in persons;</a:t>
            </a:r>
          </a:p>
          <a:p>
            <a:pPr marL="448056" indent="-384048" eaLnBrk="1" fontAlgn="auto" hangingPunct="1">
              <a:spcAft>
                <a:spcPts val="0"/>
              </a:spcAft>
              <a:buFont typeface="Wingdings 2"/>
              <a:buChar char=""/>
              <a:defRPr/>
            </a:pPr>
            <a:r>
              <a:rPr lang="en-GB" dirty="0" smtClean="0"/>
              <a:t>It is expected that a special unit in the prosecutor’s office, a magistrates’ court, and a trial court will be in place in late September to implement the SVET Law;</a:t>
            </a:r>
          </a:p>
          <a:p>
            <a:pPr marL="448056" indent="-384048" eaLnBrk="1" fontAlgn="auto" hangingPunct="1">
              <a:spcAft>
                <a:spcPts val="0"/>
              </a:spcAft>
              <a:buFont typeface="Wingdings 2"/>
              <a:buChar char=""/>
              <a:defRPr/>
            </a:pPr>
            <a:r>
              <a:rPr lang="en-GB" dirty="0" smtClean="0"/>
              <a:t>The issue of sexual tourism is being addressed together with tour operators and the Chamber of Tourism in the country.</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1119</TotalTime>
  <Words>1052</Words>
  <Application>Microsoft Office PowerPoint</Application>
  <PresentationFormat>On-screen Show (4:3)</PresentationFormat>
  <Paragraphs>100</Paragraphs>
  <Slides>22</Slides>
  <Notes>0</Notes>
  <HiddenSlides>0</HiddenSlides>
  <MMClips>0</MMClips>
  <ScaleCrop>false</ScaleCrop>
  <HeadingPairs>
    <vt:vector size="6" baseType="variant">
      <vt:variant>
        <vt:lpstr>Fonts Used</vt:lpstr>
      </vt:variant>
      <vt:variant>
        <vt:i4>7</vt:i4>
      </vt:variant>
      <vt:variant>
        <vt:lpstr>Design Template</vt:lpstr>
      </vt:variant>
      <vt:variant>
        <vt:i4>7</vt:i4>
      </vt:variant>
      <vt:variant>
        <vt:lpstr>Slide Titles</vt:lpstr>
      </vt:variant>
      <vt:variant>
        <vt:i4>22</vt:i4>
      </vt:variant>
    </vt:vector>
  </HeadingPairs>
  <TitlesOfParts>
    <vt:vector size="36" baseType="lpstr">
      <vt:lpstr>Arial</vt:lpstr>
      <vt:lpstr>Century Gothic</vt:lpstr>
      <vt:lpstr>Wingdings 2</vt:lpstr>
      <vt:lpstr>Verdana</vt:lpstr>
      <vt:lpstr>Calibri</vt:lpstr>
      <vt:lpstr>ＭＳ Ｐゴシック</vt:lpstr>
      <vt:lpstr>Garamond</vt:lpstr>
      <vt:lpstr>Brío</vt:lpstr>
      <vt:lpstr>Brío</vt:lpstr>
      <vt:lpstr>Brío</vt:lpstr>
      <vt:lpstr>Brío</vt:lpstr>
      <vt:lpstr>Brío</vt:lpstr>
      <vt:lpstr>Brío</vt:lpstr>
      <vt:lpstr>Brío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LUCHA CONTRA EL CRIMEN ORGANIZADO EN AMERICA CENTRAL</dc:title>
  <dc:creator>Direccion General</dc:creator>
  <cp:lastModifiedBy>Secretaria Tecnica de la CRM</cp:lastModifiedBy>
  <cp:revision>137</cp:revision>
  <dcterms:created xsi:type="dcterms:W3CDTF">2012-08-13T07:45:42Z</dcterms:created>
  <dcterms:modified xsi:type="dcterms:W3CDTF">2012-09-03T13:40:23Z</dcterms:modified>
</cp:coreProperties>
</file>