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49" r:id="rId3"/>
  </p:sldMasterIdLst>
  <p:notesMasterIdLst>
    <p:notesMasterId r:id="rId16"/>
  </p:notesMasterIdLst>
  <p:handoutMasterIdLst>
    <p:handoutMasterId r:id="rId17"/>
  </p:handoutMasterIdLst>
  <p:sldIdLst>
    <p:sldId id="558" r:id="rId4"/>
    <p:sldId id="575" r:id="rId5"/>
    <p:sldId id="567" r:id="rId6"/>
    <p:sldId id="577" r:id="rId7"/>
    <p:sldId id="576" r:id="rId8"/>
    <p:sldId id="579" r:id="rId9"/>
    <p:sldId id="580" r:id="rId10"/>
    <p:sldId id="556" r:id="rId11"/>
    <p:sldId id="561" r:id="rId12"/>
    <p:sldId id="564" r:id="rId13"/>
    <p:sldId id="573" r:id="rId14"/>
    <p:sldId id="572" r:id="rId15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rgbClr val="003366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CC99"/>
    <a:srgbClr val="FF9900"/>
    <a:srgbClr val="009999"/>
    <a:srgbClr val="CCFF99"/>
    <a:srgbClr val="EAEAEA"/>
    <a:srgbClr val="FF3300"/>
    <a:srgbClr val="D7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310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8" tIns="45789" rIns="91578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3386F32-41CD-4F40-9D1A-A5F2C8CE8D21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107786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0" tIns="45636" rIns="91270" bIns="45636" numCol="1" anchor="t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0" tIns="45636" rIns="91270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1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0" tIns="45636" rIns="91270" bIns="45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1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0" tIns="45636" rIns="91270" bIns="45636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241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736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0" tIns="45636" rIns="91270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41C8EFC-BAC4-45BE-888F-786C4811569B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120167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8E15C238-37B1-4DF0-AEDD-2DD7AAA97E28}" type="slidenum">
              <a:rPr lang="en-US" altLang="es-CR" sz="12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altLang="es-C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C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NI" altLang="es-CR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535950BF-DAF2-47F0-AF95-E9C6FA6157CF}" type="slidenum">
              <a:rPr lang="en-US" altLang="es-CR" sz="12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altLang="es-CR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NI" altLang="es-CR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5B5C24C8-6621-4891-A387-C1A5455A0DEC}" type="slidenum">
              <a:rPr lang="en-US" altLang="es-CR" sz="12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altLang="es-CR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68C50-B34E-4B0C-BAC3-9A272BD26FB7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30884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FD2E5-C0F0-4E5C-9DC3-349F87102AB1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17372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203C2-53BA-4AAA-A266-09541B77A5AB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89295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C8242-2F1B-4C20-9760-D9DC0CB7D99F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339483760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ED485-271E-4F3E-8E67-3302C48355A8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128506965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89B60-4821-4B28-80B1-AEFBDA9274E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386056607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551BF-D6D9-4338-B211-115E3C471C13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35791290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EAD38-345C-441A-8E0A-E6A37BA80ACD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793379253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534B2-1A96-48C2-A133-F072B9B9E368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932566267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6542BB-C705-42B2-B3D9-ACCE6A54794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05366556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73160-2150-46CA-85D5-77C8AE242EA0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10095979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21FA7-0750-4C91-BA1C-B5FADCE6AE87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541996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N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B6C0E-801F-4726-A55F-A2429284A8C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108818885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2339C-E0FF-4DE6-A896-7243F0C3255D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662802926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7E62-D36A-4CB4-ADFE-41608454C104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18165549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2D36D-0ED8-471A-9A7B-C2151AF4BC4B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770124944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80FC8-239C-4270-90F8-6732876E1976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162159561"/>
      </p:ext>
    </p:extLst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BA754-AE7B-4AF0-92C2-5AB72523134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283699040"/>
      </p:ext>
    </p:extLst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FA6C67-3A99-4350-A23A-6EA61DA117D6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945217957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47E0E-A109-4B2F-919C-E4824D284FC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889103341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2677D-8282-467B-9E86-821DF5A34C26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638073765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6F710-7C57-4816-98B0-52F4DD9FE985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547261980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2EADF-F898-4ADD-95E5-EFB2426E71CA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330716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8E68B4-0220-4544-BDE8-3FF1DDAE1F18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743407681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N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73ED8-ECA8-4B7D-B3BA-9898BC23ABA7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316258627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3134A-5BF2-46DB-98CE-F9BE90CCDE1F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889728610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B2AFA-1022-4216-98AB-8D376785133F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717792758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E8785-6F0B-4B5C-A492-8EF77E67B202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3124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5FA36-5B33-41CD-95C6-79ECFAF91567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18867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11D49-FFF6-489B-AEA3-F34E609AE839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79771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B13A9-59E6-4847-8F27-65DBFC6D3550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47550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7A78E-3432-423A-908B-5675DC73C607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87101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N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N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5E2C7-B007-4397-9CCB-17CBB6B2D5CE}" type="slidenum">
              <a:rPr lang="es-ES" altLang="es-CR"/>
              <a:pPr/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3807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text styles</a:t>
            </a:r>
          </a:p>
          <a:p>
            <a:pPr lvl="1"/>
            <a:r>
              <a:rPr lang="es-ES" altLang="es-CR" smtClean="0"/>
              <a:t>Second level</a:t>
            </a:r>
          </a:p>
          <a:p>
            <a:pPr lvl="2"/>
            <a:r>
              <a:rPr lang="es-ES" altLang="es-CR" smtClean="0"/>
              <a:t>Third level</a:t>
            </a:r>
          </a:p>
          <a:p>
            <a:pPr lvl="3"/>
            <a:r>
              <a:rPr lang="es-ES" altLang="es-CR" smtClean="0"/>
              <a:t>Fourth level</a:t>
            </a:r>
          </a:p>
          <a:p>
            <a:pPr lvl="4"/>
            <a:r>
              <a:rPr lang="es-ES" altLang="es-CR" smtClean="0"/>
              <a:t>Fifth level</a:t>
            </a:r>
          </a:p>
        </p:txBody>
      </p:sp>
      <p:sp>
        <p:nvSpPr>
          <p:cNvPr id="415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415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s-ES" altLang="es-CR"/>
          </a:p>
        </p:txBody>
      </p:sp>
      <p:sp>
        <p:nvSpPr>
          <p:cNvPr id="415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12D8911-CF69-4FFB-9E11-42039EA196BF}" type="slidenum">
              <a:rPr lang="es-ES" altLang="es-CR"/>
              <a:pPr/>
              <a:t>‹#›</a:t>
            </a:fld>
            <a:endParaRPr lang="es-ES" alt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text styles</a:t>
            </a:r>
          </a:p>
          <a:p>
            <a:pPr lvl="1"/>
            <a:r>
              <a:rPr lang="es-ES" altLang="es-CR" smtClean="0"/>
              <a:t>Second level</a:t>
            </a:r>
          </a:p>
          <a:p>
            <a:pPr lvl="2"/>
            <a:r>
              <a:rPr lang="es-ES" altLang="es-CR" smtClean="0"/>
              <a:t>Third level</a:t>
            </a:r>
          </a:p>
          <a:p>
            <a:pPr lvl="3"/>
            <a:r>
              <a:rPr lang="es-ES" altLang="es-CR" smtClean="0"/>
              <a:t>Fourth level</a:t>
            </a:r>
          </a:p>
          <a:p>
            <a:pPr lvl="4"/>
            <a:r>
              <a:rPr lang="es-ES" altLang="es-CR" smtClean="0"/>
              <a:t>Fifth level</a:t>
            </a:r>
          </a:p>
        </p:txBody>
      </p:sp>
      <p:sp>
        <p:nvSpPr>
          <p:cNvPr id="416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s-ES" altLang="es-CR"/>
          </a:p>
        </p:txBody>
      </p:sp>
      <p:sp>
        <p:nvSpPr>
          <p:cNvPr id="416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s-ES" altLang="es-CR"/>
          </a:p>
        </p:txBody>
      </p:sp>
      <p:sp>
        <p:nvSpPr>
          <p:cNvPr id="416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AFA1E1EC-A559-4AD3-B792-C1FE3FF09A18}" type="slidenum">
              <a:rPr lang="es-ES" altLang="es-CR"/>
              <a:pPr/>
              <a:t>‹#›</a:t>
            </a:fld>
            <a:endParaRPr lang="es-ES" altLang="es-CR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9BA07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s-NI" altLang="es-NI" smtClean="0">
              <a:ea typeface="+mn-ea"/>
            </a:endParaRPr>
          </a:p>
        </p:txBody>
      </p:sp>
      <p:pic>
        <p:nvPicPr>
          <p:cNvPr id="13320" name="Picture 8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80300" y="190500"/>
            <a:ext cx="14478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 userDrawn="1"/>
        </p:nvSpPr>
        <p:spPr bwMode="auto">
          <a:xfrm>
            <a:off x="381000" y="228600"/>
            <a:ext cx="5943600" cy="519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s-ES" altLang="es-CR" sz="280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Click to edit Master text styles</a:t>
            </a:r>
          </a:p>
          <a:p>
            <a:pPr lvl="1"/>
            <a:r>
              <a:rPr lang="es-ES" altLang="es-CR" smtClean="0"/>
              <a:t>Second level</a:t>
            </a:r>
          </a:p>
          <a:p>
            <a:pPr lvl="2"/>
            <a:r>
              <a:rPr lang="es-ES" altLang="es-CR" smtClean="0"/>
              <a:t>Third level</a:t>
            </a:r>
          </a:p>
          <a:p>
            <a:pPr lvl="3"/>
            <a:r>
              <a:rPr lang="es-ES" altLang="es-CR" smtClean="0"/>
              <a:t>Fourth level</a:t>
            </a:r>
          </a:p>
          <a:p>
            <a:pPr lvl="4"/>
            <a:r>
              <a:rPr lang="es-ES" altLang="es-CR" smtClean="0"/>
              <a:t>Fifth level</a:t>
            </a:r>
          </a:p>
        </p:txBody>
      </p:sp>
      <p:sp>
        <p:nvSpPr>
          <p:cNvPr id="414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s-ES" altLang="es-CR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s-ES" altLang="es-CR"/>
          </a:p>
        </p:txBody>
      </p:sp>
      <p:sp>
        <p:nvSpPr>
          <p:cNvPr id="414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4377ECE3-8921-4A10-884B-06825CF693E8}" type="slidenum">
              <a:rPr lang="es-ES" altLang="es-CR"/>
              <a:pPr/>
              <a:t>‹#›</a:t>
            </a:fld>
            <a:endParaRPr lang="es-ES" altLang="es-CR"/>
          </a:p>
        </p:txBody>
      </p:sp>
      <p:sp>
        <p:nvSpPr>
          <p:cNvPr id="307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9BA07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s-NI" altLang="es-NI" smtClean="0">
              <a:ea typeface="+mn-ea"/>
            </a:endParaRPr>
          </a:p>
        </p:txBody>
      </p:sp>
      <p:pic>
        <p:nvPicPr>
          <p:cNvPr id="25608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190500"/>
            <a:ext cx="14478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 Box 9"/>
          <p:cNvSpPr txBox="1">
            <a:spLocks noChangeArrowheads="1"/>
          </p:cNvSpPr>
          <p:nvPr userDrawn="1"/>
        </p:nvSpPr>
        <p:spPr bwMode="auto">
          <a:xfrm>
            <a:off x="381000" y="228600"/>
            <a:ext cx="5943600" cy="519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s-ES" altLang="es-CR" sz="280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525963"/>
          </a:xfrm>
        </p:spPr>
        <p:txBody>
          <a:bodyPr/>
          <a:lstStyle/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International migration is a positive driver of development in countries of origin and destination – provided that appropriate migration policy is in place – and should be discussed.</a:t>
            </a:r>
          </a:p>
          <a:p>
            <a:pPr algn="just">
              <a:buFontTx/>
              <a:buNone/>
            </a:pPr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241425"/>
            <a:ext cx="9144000" cy="747713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32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MIGRATION AND DEVELOPMENT</a:t>
            </a:r>
          </a:p>
        </p:txBody>
      </p:sp>
      <p:grpSp>
        <p:nvGrpSpPr>
          <p:cNvPr id="39939" name="2 Grupo"/>
          <p:cNvGrpSpPr>
            <a:grpSpLocks/>
          </p:cNvGrpSpPr>
          <p:nvPr/>
        </p:nvGrpSpPr>
        <p:grpSpPr bwMode="auto">
          <a:xfrm>
            <a:off x="-36513" y="-26988"/>
            <a:ext cx="9180513" cy="1136651"/>
            <a:chOff x="-36511" y="-27384"/>
            <a:chExt cx="9180511" cy="1137275"/>
          </a:xfrm>
        </p:grpSpPr>
        <p:pic>
          <p:nvPicPr>
            <p:cNvPr id="4101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1" y="-27384"/>
              <a:ext cx="6913561" cy="113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4102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050" y="-27384"/>
              <a:ext cx="2266950" cy="1110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9144000" cy="936625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Disadvantages</a:t>
            </a: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02" name="Content Placeholder 4"/>
          <p:cNvSpPr>
            <a:spLocks noGrp="1"/>
          </p:cNvSpPr>
          <p:nvPr>
            <p:ph idx="1"/>
          </p:nvPr>
        </p:nvSpPr>
        <p:spPr>
          <a:xfrm>
            <a:off x="457200" y="2790825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The dependence of the national economy on remittances; </a:t>
            </a:r>
          </a:p>
          <a:p>
            <a:pPr>
              <a:buFontTx/>
              <a:buNone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-  The loss of younger populations of productive age, which is a part of the demographic bonus that should be capitalized on to expand the opportunities for development.</a:t>
            </a:r>
          </a:p>
          <a:p>
            <a:endParaRPr lang="en-GB" altLang="es-CR" smtClean="0"/>
          </a:p>
        </p:txBody>
      </p:sp>
      <p:grpSp>
        <p:nvGrpSpPr>
          <p:cNvPr id="51203" name="1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3317" name="Picture 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3318" name="Picture 4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Content Placeholder 2"/>
          <p:cNvSpPr>
            <a:spLocks noGrp="1"/>
          </p:cNvSpPr>
          <p:nvPr>
            <p:ph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Nicaragua potentiates the link between migration and development by:</a:t>
            </a:r>
          </a:p>
          <a:p>
            <a:pPr marL="0" indent="0" algn="just"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Promoting the return of qualified labour to the country; </a:t>
            </a:r>
          </a:p>
          <a:p>
            <a:pPr marL="0" indent="0" algn="just"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Information campaigns for communities that are prone to migration of their members;</a:t>
            </a:r>
          </a:p>
          <a:p>
            <a:pPr marL="0" indent="0" algn="just"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Promoting external investment in the country in order to generate employment.</a:t>
            </a:r>
          </a:p>
          <a:p>
            <a:pPr marL="0" indent="0" algn="just">
              <a:buFontTx/>
              <a:buNone/>
            </a:pPr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  <a:p>
            <a:pPr marL="0" indent="0" algn="just">
              <a:buFontTx/>
              <a:buNone/>
            </a:pPr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9144000" cy="647700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Nicaragua: Migration and Development</a:t>
            </a:r>
          </a:p>
        </p:txBody>
      </p:sp>
      <p:grpSp>
        <p:nvGrpSpPr>
          <p:cNvPr id="53251" name="1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4341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4342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Content Placeholder 2"/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The channel project as a strategy for economic development will generate demand for labour to implement different infrastructure and service projects, particularly in the construction sector. In addition, this will lead to a series of changes in the social, economic an and cultural environment of communities…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9144000" cy="647700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Nicaragua: Migration and Development</a:t>
            </a:r>
          </a:p>
        </p:txBody>
      </p:sp>
      <p:grpSp>
        <p:nvGrpSpPr>
          <p:cNvPr id="54275" name="1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5365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536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ontent Placeholder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Establishing a link between migration and development is not easy, since a two-way connection exists between both:</a:t>
            </a:r>
          </a:p>
          <a:p>
            <a:pPr algn="just"/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Positive </a:t>
            </a:r>
          </a:p>
          <a:p>
            <a:pPr algn="just">
              <a:buFontTx/>
              <a:buNone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    </a:t>
            </a:r>
          </a:p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Negative</a:t>
            </a:r>
          </a:p>
          <a:p>
            <a:pPr algn="just">
              <a:buFontTx/>
              <a:buNone/>
            </a:pPr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9144000" cy="746125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32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MIGRATION AND DEVELOPMENT</a:t>
            </a:r>
          </a:p>
        </p:txBody>
      </p:sp>
      <p:grpSp>
        <p:nvGrpSpPr>
          <p:cNvPr id="40963" name="1 Grupo"/>
          <p:cNvGrpSpPr>
            <a:grpSpLocks/>
          </p:cNvGrpSpPr>
          <p:nvPr/>
        </p:nvGrpSpPr>
        <p:grpSpPr bwMode="auto">
          <a:xfrm>
            <a:off x="-36513" y="-26988"/>
            <a:ext cx="9180513" cy="1136651"/>
            <a:chOff x="-36511" y="-27384"/>
            <a:chExt cx="9180511" cy="1137275"/>
          </a:xfrm>
        </p:grpSpPr>
        <p:pic>
          <p:nvPicPr>
            <p:cNvPr id="5125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1" y="-27384"/>
              <a:ext cx="6913561" cy="113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512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050" y="-27384"/>
              <a:ext cx="2266950" cy="1110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Content Placeholder 2"/>
          <p:cNvSpPr>
            <a:spLocks noGrp="1"/>
          </p:cNvSpPr>
          <p:nvPr>
            <p:ph idx="1"/>
          </p:nvPr>
        </p:nvSpPr>
        <p:spPr>
          <a:xfrm>
            <a:off x="395288" y="1844675"/>
            <a:ext cx="8191500" cy="4714875"/>
          </a:xfrm>
        </p:spPr>
        <p:txBody>
          <a:bodyPr/>
          <a:lstStyle/>
          <a:p>
            <a:pPr lvl="1" algn="just">
              <a:lnSpc>
                <a:spcPct val="90000"/>
              </a:lnSpc>
            </a:pPr>
            <a:r>
              <a:rPr lang="en-GB" altLang="es-CR" b="1" smtClean="0">
                <a:solidFill>
                  <a:srgbClr val="0070C0"/>
                </a:solidFill>
                <a:latin typeface="Calibri" pitchFamily="34" charset="0"/>
              </a:rPr>
              <a:t>In order to interrelate both variables, the following should be considered:</a:t>
            </a: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The specific characteristics of the local economy;</a:t>
            </a: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The origin and occupation of migrants and their families before departure (rural area, low education level and subsistence rootedness);</a:t>
            </a: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The types of government guidelines or programmes (economic and social);</a:t>
            </a:r>
          </a:p>
          <a:p>
            <a:pPr lvl="1"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Migration should not be an obstacle to development or a strategy for development. </a:t>
            </a:r>
          </a:p>
          <a:p>
            <a:pPr algn="just"/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  <a:p>
            <a:endParaRPr lang="en-GB" altLang="es-CR" smtClean="0"/>
          </a:p>
        </p:txBody>
      </p:sp>
      <p:grpSp>
        <p:nvGrpSpPr>
          <p:cNvPr id="41986" name="3 Grupo"/>
          <p:cNvGrpSpPr>
            <a:grpSpLocks/>
          </p:cNvGrpSpPr>
          <p:nvPr/>
        </p:nvGrpSpPr>
        <p:grpSpPr bwMode="auto">
          <a:xfrm>
            <a:off x="-36513" y="-26988"/>
            <a:ext cx="9180513" cy="1136651"/>
            <a:chOff x="-36511" y="-27384"/>
            <a:chExt cx="9180511" cy="1137275"/>
          </a:xfrm>
        </p:grpSpPr>
        <p:pic>
          <p:nvPicPr>
            <p:cNvPr id="6154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1" y="-27384"/>
              <a:ext cx="6913561" cy="113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155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050" y="-27384"/>
              <a:ext cx="2266950" cy="1110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41987" name="1 Grupo"/>
          <p:cNvGrpSpPr>
            <a:grpSpLocks/>
          </p:cNvGrpSpPr>
          <p:nvPr/>
        </p:nvGrpSpPr>
        <p:grpSpPr bwMode="auto">
          <a:xfrm>
            <a:off x="-61913" y="-26988"/>
            <a:ext cx="9205913" cy="1655763"/>
            <a:chOff x="-62407" y="-27385"/>
            <a:chExt cx="9206407" cy="1656185"/>
          </a:xfrm>
        </p:grpSpPr>
        <p:sp>
          <p:nvSpPr>
            <p:cNvPr id="41989" name="Rectangle 3"/>
            <p:cNvSpPr txBox="1">
              <a:spLocks noChangeArrowheads="1"/>
            </p:cNvSpPr>
            <p:nvPr/>
          </p:nvSpPr>
          <p:spPr bwMode="auto">
            <a:xfrm>
              <a:off x="-37006" y="1125435"/>
              <a:ext cx="9181006" cy="50336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rgbClr val="003366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s-CR" sz="2800" b="1">
                  <a:solidFill>
                    <a:schemeClr val="bg1"/>
                  </a:solidFill>
                  <a:latin typeface="Arial" pitchFamily="34" charset="0"/>
                  <a:cs typeface="Tahoma" pitchFamily="34" charset="0"/>
                </a:rPr>
                <a:t/>
              </a:r>
              <a:br>
                <a:rPr lang="en-GB" altLang="es-CR" sz="2800" b="1">
                  <a:solidFill>
                    <a:schemeClr val="bg1"/>
                  </a:solidFill>
                  <a:latin typeface="Arial" pitchFamily="34" charset="0"/>
                  <a:cs typeface="Tahoma" pitchFamily="34" charset="0"/>
                </a:rPr>
              </a:br>
              <a:r>
                <a:rPr lang="en-GB" altLang="es-CR" sz="2800" b="1">
                  <a:solidFill>
                    <a:schemeClr val="bg1"/>
                  </a:solidFill>
                  <a:latin typeface="Arial" pitchFamily="34" charset="0"/>
                  <a:cs typeface="Tahoma" pitchFamily="34" charset="0"/>
                </a:rPr>
                <a:t>Migration and Development</a:t>
              </a:r>
              <a:br>
                <a:rPr lang="en-GB" altLang="es-CR" sz="2800" b="1">
                  <a:solidFill>
                    <a:schemeClr val="bg1"/>
                  </a:solidFill>
                  <a:latin typeface="Arial" pitchFamily="34" charset="0"/>
                  <a:cs typeface="Tahoma" pitchFamily="34" charset="0"/>
                </a:rPr>
              </a:br>
              <a:endParaRPr lang="en-GB" altLang="es-CR" sz="2800" b="1">
                <a:solidFill>
                  <a:schemeClr val="bg1"/>
                </a:solidFill>
                <a:cs typeface="Tahoma" pitchFamily="34" charset="0"/>
              </a:endParaRPr>
            </a:p>
          </p:txBody>
        </p:sp>
        <p:grpSp>
          <p:nvGrpSpPr>
            <p:cNvPr id="41990" name="7 Grupo"/>
            <p:cNvGrpSpPr>
              <a:grpSpLocks/>
            </p:cNvGrpSpPr>
            <p:nvPr/>
          </p:nvGrpSpPr>
          <p:grpSpPr bwMode="auto">
            <a:xfrm>
              <a:off x="-62407" y="-27385"/>
              <a:ext cx="9180511" cy="1137275"/>
              <a:chOff x="-36511" y="-27384"/>
              <a:chExt cx="9180511" cy="1137275"/>
            </a:xfrm>
          </p:grpSpPr>
          <p:pic>
            <p:nvPicPr>
              <p:cNvPr id="6152" name="Picture 3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1" y="-27384"/>
                <a:ext cx="6913934" cy="1136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6153" name="Picture 4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77423" y="-27384"/>
                <a:ext cx="2267072" cy="11099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4198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CR" smtClean="0"/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23950"/>
            <a:ext cx="9144000" cy="504825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</a:t>
            </a: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010" name="1 Rectángulo"/>
          <p:cNvSpPr>
            <a:spLocks noChangeArrowheads="1"/>
          </p:cNvSpPr>
          <p:nvPr/>
        </p:nvSpPr>
        <p:spPr bwMode="auto">
          <a:xfrm>
            <a:off x="34925" y="1862138"/>
            <a:ext cx="9036050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just" eaLnBrk="1" hangingPunct="1"/>
            <a:r>
              <a:rPr lang="en-GB" altLang="es-CR" b="1">
                <a:solidFill>
                  <a:srgbClr val="0070C0"/>
                </a:solidFill>
                <a:latin typeface="Calibri" pitchFamily="34" charset="0"/>
              </a:rPr>
              <a:t>Strategies to capitalize on migration:</a:t>
            </a:r>
          </a:p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To capitalize on income in order to advance from  subsidiarity to profitability through investing in small and medium enterprises;</a:t>
            </a:r>
          </a:p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Joint efforts between families receiving remittances and programmes that capitalize on or provide a structure to family economies (zero hunger, zero usury, backyard economy, </a:t>
            </a:r>
            <a:r>
              <a:rPr lang="en-GB" altLang="es-ES">
                <a:solidFill>
                  <a:srgbClr val="0070C0"/>
                </a:solidFill>
                <a:latin typeface="Calibri" pitchFamily="34" charset="0"/>
              </a:rPr>
              <a:t>“</a:t>
            </a: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Plan Techo</a:t>
            </a:r>
            <a:r>
              <a:rPr lang="en-GB" altLang="es-ES">
                <a:solidFill>
                  <a:srgbClr val="0070C0"/>
                </a:solidFill>
                <a:latin typeface="Calibri" pitchFamily="34" charset="0"/>
              </a:rPr>
              <a:t>”</a:t>
            </a: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 (roof plan), dignified housing, etc.).</a:t>
            </a:r>
          </a:p>
          <a:p>
            <a:pPr algn="just" eaLnBrk="1" hangingPunct="1">
              <a:buFontTx/>
              <a:buNone/>
            </a:pPr>
            <a:endParaRPr lang="en-GB" altLang="es-CR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43011" name="2 Grupo"/>
          <p:cNvGrpSpPr>
            <a:grpSpLocks/>
          </p:cNvGrpSpPr>
          <p:nvPr/>
        </p:nvGrpSpPr>
        <p:grpSpPr bwMode="auto">
          <a:xfrm>
            <a:off x="0" y="-26988"/>
            <a:ext cx="9144000" cy="1136651"/>
            <a:chOff x="0" y="-27384"/>
            <a:chExt cx="9144000" cy="1137275"/>
          </a:xfrm>
        </p:grpSpPr>
        <p:pic>
          <p:nvPicPr>
            <p:cNvPr id="7173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3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7174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10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79488"/>
            <a:ext cx="9144000" cy="577850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4034" name="2 Rectángulo"/>
          <p:cNvSpPr>
            <a:spLocks noChangeArrowheads="1"/>
          </p:cNvSpPr>
          <p:nvPr/>
        </p:nvSpPr>
        <p:spPr bwMode="auto">
          <a:xfrm>
            <a:off x="323850" y="1573213"/>
            <a:ext cx="8496300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Subsidiary nature of family economies (food, housing, etc.);</a:t>
            </a:r>
          </a:p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The human component (family) is not disaggregated into different categories of population groups to render them subject to benefits;</a:t>
            </a:r>
          </a:p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Efforts in terms of the family economy tend to be pooled, with very low percentages; </a:t>
            </a:r>
          </a:p>
          <a:p>
            <a:pPr algn="just"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The contribution in global terms has a significant impact on the macroeconomy.</a:t>
            </a:r>
          </a:p>
        </p:txBody>
      </p:sp>
      <p:grpSp>
        <p:nvGrpSpPr>
          <p:cNvPr id="44035" name="2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8197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8198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23950"/>
            <a:ext cx="9144000" cy="504825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58" name="1 Rectángulo"/>
          <p:cNvSpPr>
            <a:spLocks noChangeArrowheads="1"/>
          </p:cNvSpPr>
          <p:nvPr/>
        </p:nvSpPr>
        <p:spPr bwMode="auto">
          <a:xfrm>
            <a:off x="107950" y="1914525"/>
            <a:ext cx="89281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Migrants have become a source of profit for organized crime (merchandise, raw material for multiple purposes);</a:t>
            </a:r>
          </a:p>
          <a:p>
            <a:pPr eaLnBrk="1" hangingPunct="1">
              <a:buFontTx/>
              <a:buNone/>
            </a:pPr>
            <a:endParaRPr lang="en-GB" altLang="es-CR">
              <a:solidFill>
                <a:srgbClr val="0070C0"/>
              </a:solidFill>
              <a:latin typeface="Calibri" pitchFamily="34" charset="0"/>
            </a:endParaRP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Trafficking in persons</a:t>
            </a: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Migrant smuggling and smuggling of organs</a:t>
            </a: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Trafficking for the purpose of labour exploitation</a:t>
            </a:r>
          </a:p>
          <a:p>
            <a:pPr eaLnBrk="1" hangingPunct="1">
              <a:buFontTx/>
              <a:buNone/>
            </a:pPr>
            <a:endParaRPr lang="en-GB" altLang="es-CR"/>
          </a:p>
          <a:p>
            <a:pPr eaLnBrk="1" hangingPunct="1">
              <a:buFontTx/>
              <a:buNone/>
            </a:pPr>
            <a:endParaRPr lang="en-GB" altLang="es-CR"/>
          </a:p>
        </p:txBody>
      </p:sp>
      <p:grpSp>
        <p:nvGrpSpPr>
          <p:cNvPr id="45059" name="2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9221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222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9144000" cy="574675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6082" name="1 Rectángulo"/>
          <p:cNvSpPr>
            <a:spLocks noChangeArrowheads="1"/>
          </p:cNvSpPr>
          <p:nvPr/>
        </p:nvSpPr>
        <p:spPr bwMode="auto">
          <a:xfrm>
            <a:off x="107950" y="2214563"/>
            <a:ext cx="8928100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The strategy of providing government assistance has had a positive impact:</a:t>
            </a: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Reduction in migration;</a:t>
            </a: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Sustainable contributions to the economy;</a:t>
            </a:r>
          </a:p>
          <a:p>
            <a:pPr eaLnBrk="1" hangingPunct="1">
              <a:buFontTx/>
              <a:buChar char="-"/>
            </a:pPr>
            <a:r>
              <a:rPr lang="en-GB" altLang="es-CR">
                <a:solidFill>
                  <a:srgbClr val="0070C0"/>
                </a:solidFill>
                <a:latin typeface="Calibri" pitchFamily="34" charset="0"/>
              </a:rPr>
              <a:t>A positive impact on families in terms of reduction of the number of cases of migrant smuggling and trafficking.</a:t>
            </a:r>
          </a:p>
          <a:p>
            <a:pPr eaLnBrk="1" hangingPunct="1">
              <a:buFontTx/>
              <a:buChar char="-"/>
            </a:pPr>
            <a:endParaRPr lang="en-GB" altLang="es-CR">
              <a:solidFill>
                <a:srgbClr val="0070C0"/>
              </a:solidFill>
              <a:latin typeface="Calibri" pitchFamily="34" charset="0"/>
            </a:endParaRPr>
          </a:p>
          <a:p>
            <a:pPr eaLnBrk="1" hangingPunct="1">
              <a:buFontTx/>
              <a:buNone/>
            </a:pPr>
            <a:endParaRPr lang="en-GB" altLang="es-CR"/>
          </a:p>
          <a:p>
            <a:pPr eaLnBrk="1" hangingPunct="1">
              <a:buFontTx/>
              <a:buNone/>
            </a:pPr>
            <a:endParaRPr lang="en-GB" altLang="es-CR"/>
          </a:p>
        </p:txBody>
      </p:sp>
      <p:grpSp>
        <p:nvGrpSpPr>
          <p:cNvPr id="46083" name="6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0245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24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/>
          <p:cNvSpPr>
            <a:spLocks noChangeArrowheads="1"/>
          </p:cNvSpPr>
          <p:nvPr/>
        </p:nvSpPr>
        <p:spPr bwMode="auto">
          <a:xfrm>
            <a:off x="611188" y="6237288"/>
            <a:ext cx="2232025" cy="1106487"/>
          </a:xfrm>
          <a:prstGeom prst="leftRightArrow">
            <a:avLst>
              <a:gd name="adj1" fmla="val 50000"/>
              <a:gd name="adj2" fmla="val 40344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GB" altLang="es-CR"/>
          </a:p>
        </p:txBody>
      </p:sp>
      <p:sp>
        <p:nvSpPr>
          <p:cNvPr id="47106" name="Rectangle 3"/>
          <p:cNvSpPr txBox="1">
            <a:spLocks noChangeArrowheads="1"/>
          </p:cNvSpPr>
          <p:nvPr/>
        </p:nvSpPr>
        <p:spPr bwMode="auto">
          <a:xfrm>
            <a:off x="571500" y="115888"/>
            <a:ext cx="6643688" cy="93662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s-CR" sz="28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60463"/>
            <a:ext cx="9144000" cy="973137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Migration and Development: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Advantages</a:t>
            </a: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7108" name="Rectangle 10"/>
          <p:cNvSpPr>
            <a:spLocks noChangeArrowheads="1"/>
          </p:cNvSpPr>
          <p:nvPr/>
        </p:nvSpPr>
        <p:spPr bwMode="auto">
          <a:xfrm>
            <a:off x="323850" y="2420938"/>
            <a:ext cx="8496300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44000" rIns="306000" bIns="144000" anchor="ctr">
            <a:spAutoFit/>
          </a:bodyPr>
          <a:lstStyle>
            <a:lvl1pPr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just"/>
            <a:r>
              <a:rPr lang="en-GB" altLang="es-CR" sz="2800">
                <a:cs typeface="Times New Roman" pitchFamily="18" charset="0"/>
              </a:rPr>
              <a:t> </a:t>
            </a:r>
            <a:r>
              <a:rPr lang="en-GB" altLang="es-CR" sz="2800">
                <a:solidFill>
                  <a:srgbClr val="0070C0"/>
                </a:solidFill>
                <a:cs typeface="Times New Roman" pitchFamily="18" charset="0"/>
              </a:rPr>
              <a:t>The positive impact of remittances on the balance of payments; knowledge transfer and competencies of migrants returning to their country of origin in a temporary or permanent manner; and mitigation of unemployment. </a:t>
            </a:r>
          </a:p>
          <a:p>
            <a:pPr algn="just"/>
            <a:r>
              <a:rPr lang="en-GB" altLang="es-CR" sz="2800">
                <a:solidFill>
                  <a:srgbClr val="0070C0"/>
                </a:solidFill>
                <a:cs typeface="Times New Roman" pitchFamily="18" charset="0"/>
              </a:rPr>
              <a:t>  It can be stated that remittances can reduce poverty but cannot replace public policy. </a:t>
            </a:r>
            <a:endParaRPr lang="en-GB" altLang="es-CR" sz="2800">
              <a:solidFill>
                <a:srgbClr val="0070C0"/>
              </a:solidFill>
            </a:endParaRPr>
          </a:p>
        </p:txBody>
      </p:sp>
      <p:grpSp>
        <p:nvGrpSpPr>
          <p:cNvPr id="47109" name="1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1271" name="Picture 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1272" name="Picture 4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Content Placeholder 3"/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Migration generates new forms of solidarity that promote the social, cultural and economic development of communities of origin.</a:t>
            </a:r>
          </a:p>
          <a:p>
            <a:pPr algn="just">
              <a:buFontTx/>
              <a:buNone/>
            </a:pPr>
            <a:endParaRPr lang="en-GB" altLang="es-CR" smtClean="0">
              <a:solidFill>
                <a:srgbClr val="0070C0"/>
              </a:solidFill>
              <a:latin typeface="Calibri" pitchFamily="34" charset="0"/>
            </a:endParaRPr>
          </a:p>
          <a:p>
            <a:pPr algn="just"/>
            <a:r>
              <a:rPr lang="en-GB" altLang="es-CR" smtClean="0">
                <a:solidFill>
                  <a:srgbClr val="0070C0"/>
                </a:solidFill>
                <a:latin typeface="Calibri" pitchFamily="34" charset="0"/>
              </a:rPr>
              <a:t>Migration stimulates technology transfer. </a:t>
            </a:r>
            <a:endParaRPr lang="en-GB" altLang="es-CR" smtClean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06488"/>
            <a:ext cx="9180513" cy="522287"/>
          </a:xfrm>
          <a:solidFill>
            <a:srgbClr val="FF6600"/>
          </a:solidFill>
        </p:spPr>
        <p:txBody>
          <a:bodyPr/>
          <a:lstStyle/>
          <a:p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  <a:t>The Advantages of Migration</a:t>
            </a:r>
            <a:br>
              <a:rPr lang="en-GB" altLang="es-CR" sz="2800" b="1" smtClean="0">
                <a:solidFill>
                  <a:schemeClr val="bg1"/>
                </a:solidFill>
                <a:cs typeface="Tahoma" pitchFamily="34" charset="0"/>
              </a:rPr>
            </a:br>
            <a:endParaRPr lang="en-GB" altLang="es-CR" sz="28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9155" name="1 Grupo"/>
          <p:cNvGrpSpPr>
            <a:grpSpLocks/>
          </p:cNvGrpSpPr>
          <p:nvPr/>
        </p:nvGrpSpPr>
        <p:grpSpPr bwMode="auto">
          <a:xfrm>
            <a:off x="0" y="-26988"/>
            <a:ext cx="9144000" cy="1109663"/>
            <a:chOff x="0" y="-27384"/>
            <a:chExt cx="9144000" cy="1109891"/>
          </a:xfrm>
        </p:grpSpPr>
        <p:pic>
          <p:nvPicPr>
            <p:cNvPr id="12293" name="Picture 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6884988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2294" name="Picture 4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88" y="-27384"/>
              <a:ext cx="2259012" cy="1109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44000" rIns="306000" bIns="144000" numCol="1" anchor="ctr" anchorCtr="1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AutoNum type="arabicPeriod"/>
          <a:tabLst>
            <a:tab pos="20574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17634</TotalTime>
  <Words>570</Words>
  <Application>Microsoft Office PowerPoint</Application>
  <PresentationFormat>On-screen Show (4:3)</PresentationFormat>
  <Paragraphs>56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Tahoma</vt:lpstr>
      <vt:lpstr>MS PGothic</vt:lpstr>
      <vt:lpstr>Arial</vt:lpstr>
      <vt:lpstr>Times New Roman</vt:lpstr>
      <vt:lpstr>Arial Narrow</vt:lpstr>
      <vt:lpstr>Calibri</vt:lpstr>
      <vt:lpstr>Custom Design</vt:lpstr>
      <vt:lpstr>2_Default Design</vt:lpstr>
      <vt:lpstr>1_Default Design</vt:lpstr>
      <vt:lpstr>MIGRATION AND DEVELOPMENT</vt:lpstr>
      <vt:lpstr>MIGRATION AND DEVELOPMENT</vt:lpstr>
      <vt:lpstr> </vt:lpstr>
      <vt:lpstr>Migration and Development</vt:lpstr>
      <vt:lpstr>  Migration and Development  </vt:lpstr>
      <vt:lpstr> Migration and Development </vt:lpstr>
      <vt:lpstr> Migration and Development </vt:lpstr>
      <vt:lpstr>Migration and Development: Advantages</vt:lpstr>
      <vt:lpstr> The Advantages of Migration </vt:lpstr>
      <vt:lpstr>Migration and Development Disadvantages</vt:lpstr>
      <vt:lpstr>Nicaragua: Migration and Development</vt:lpstr>
      <vt:lpstr>Nicaragua: Migration and Development</vt:lpstr>
    </vt:vector>
  </TitlesOfParts>
  <Company>UNITED NATIONS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MIGRACION Y DESARROLLO</dc:title>
  <dc:creator>Isabel.Ortiz</dc:creator>
  <cp:lastModifiedBy>RODAS Renán</cp:lastModifiedBy>
  <cp:revision>3718</cp:revision>
  <dcterms:created xsi:type="dcterms:W3CDTF">2005-08-05T19:07:39Z</dcterms:created>
  <dcterms:modified xsi:type="dcterms:W3CDTF">2014-06-27T07:18:29Z</dcterms:modified>
</cp:coreProperties>
</file>