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564" r:id="rId2"/>
    <p:sldId id="539" r:id="rId3"/>
    <p:sldId id="537" r:id="rId4"/>
    <p:sldId id="540" r:id="rId5"/>
    <p:sldId id="541" r:id="rId6"/>
    <p:sldId id="565" r:id="rId7"/>
    <p:sldId id="570" r:id="rId8"/>
    <p:sldId id="544" r:id="rId9"/>
    <p:sldId id="566" r:id="rId10"/>
    <p:sldId id="548" r:id="rId11"/>
    <p:sldId id="567" r:id="rId12"/>
    <p:sldId id="568" r:id="rId13"/>
    <p:sldId id="569" r:id="rId14"/>
    <p:sldId id="573" r:id="rId15"/>
  </p:sldIdLst>
  <p:sldSz cx="9144000" cy="6858000" type="screen4x3"/>
  <p:notesSz cx="7019925" cy="93059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2D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9" d="100"/>
          <a:sy n="139" d="100"/>
        </p:scale>
        <p:origin x="-464"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Libro1"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670458044992606"/>
          <c:y val="0.118284969717331"/>
          <c:w val="0.500691562932226"/>
          <c:h val="0.774198843701239"/>
        </c:manualLayout>
      </c:layout>
      <c:pie3DChart>
        <c:varyColors val="1"/>
        <c:ser>
          <c:idx val="0"/>
          <c:order val="0"/>
          <c:explosion val="25"/>
          <c:dPt>
            <c:idx val="1"/>
            <c:bubble3D val="0"/>
            <c:explosion val="38"/>
          </c:dPt>
          <c:dLbls>
            <c:dLbl>
              <c:idx val="1"/>
              <c:layout>
                <c:manualLayout>
                  <c:x val="0.0394623182467187"/>
                  <c:y val="0.0188782580699348"/>
                </c:manualLayout>
              </c:layout>
              <c:showLegendKey val="0"/>
              <c:showVal val="0"/>
              <c:showCatName val="0"/>
              <c:showSerName val="0"/>
              <c:showPercent val="1"/>
              <c:showBubbleSize val="0"/>
            </c:dLbl>
            <c:txPr>
              <a:bodyPr/>
              <a:lstStyle/>
              <a:p>
                <a:pPr>
                  <a:defRPr lang="es-NI"/>
                </a:pPr>
                <a:endParaRPr lang="es-ES"/>
              </a:p>
            </c:txPr>
            <c:showLegendKey val="0"/>
            <c:showVal val="0"/>
            <c:showCatName val="0"/>
            <c:showSerName val="0"/>
            <c:showPercent val="1"/>
            <c:showBubbleSize val="0"/>
            <c:showLeaderLines val="0"/>
          </c:dLbls>
          <c:cat>
            <c:strRef>
              <c:f>Hoja2!$B$1:$D$1</c:f>
              <c:strCache>
                <c:ptCount val="3"/>
                <c:pt idx="0">
                  <c:v>Ministerios e Instituciones del Estado</c:v>
                </c:pt>
                <c:pt idx="1">
                  <c:v>Organizaciones de la Sociedad Civil</c:v>
                </c:pt>
                <c:pt idx="2">
                  <c:v>Organizaciones no Gubernamentales Internacionales</c:v>
                </c:pt>
              </c:strCache>
            </c:strRef>
          </c:cat>
          <c:val>
            <c:numRef>
              <c:f>Hoja2!$B$2:$D$2</c:f>
              <c:numCache>
                <c:formatCode>General</c:formatCode>
                <c:ptCount val="3"/>
                <c:pt idx="0">
                  <c:v>15.0</c:v>
                </c:pt>
                <c:pt idx="1">
                  <c:v>51.0</c:v>
                </c:pt>
                <c:pt idx="2">
                  <c:v>12.0</c:v>
                </c:pt>
              </c:numCache>
            </c:numRef>
          </c:val>
        </c:ser>
        <c:ser>
          <c:idx val="1"/>
          <c:order val="1"/>
          <c:explosion val="25"/>
          <c:cat>
            <c:strRef>
              <c:f>Hoja2!$B$1:$D$1</c:f>
              <c:strCache>
                <c:ptCount val="3"/>
                <c:pt idx="0">
                  <c:v>Ministerios e Instituciones del Estado</c:v>
                </c:pt>
                <c:pt idx="1">
                  <c:v>Organizaciones de la Sociedad Civil</c:v>
                </c:pt>
                <c:pt idx="2">
                  <c:v>Organizaciones no Gubernamentales Internacionales</c:v>
                </c:pt>
              </c:strCache>
            </c:strRef>
          </c:cat>
          <c:val>
            <c:numRef>
              <c:f>Hoja2!$B$3:$D$3</c:f>
              <c:numCache>
                <c:formatCode>General</c:formatCode>
                <c:ptCount val="3"/>
                <c:pt idx="0">
                  <c:v>30.6</c:v>
                </c:pt>
                <c:pt idx="1">
                  <c:v>38.6</c:v>
                </c:pt>
                <c:pt idx="2">
                  <c:v>34.6</c:v>
                </c:pt>
              </c:numCache>
            </c:numRef>
          </c:val>
        </c:ser>
        <c:ser>
          <c:idx val="2"/>
          <c:order val="2"/>
          <c:explosion val="25"/>
          <c:cat>
            <c:strRef>
              <c:f>Hoja2!$B$1:$D$1</c:f>
              <c:strCache>
                <c:ptCount val="3"/>
                <c:pt idx="0">
                  <c:v>Ministerios e Instituciones del Estado</c:v>
                </c:pt>
                <c:pt idx="1">
                  <c:v>Organizaciones de la Sociedad Civil</c:v>
                </c:pt>
                <c:pt idx="2">
                  <c:v>Organizaciones no Gubernamentales Internacionales</c:v>
                </c:pt>
              </c:strCache>
            </c:strRef>
          </c:cat>
          <c:val>
            <c:numRef>
              <c:f>Hoja2!$B$4:$D$4</c:f>
              <c:numCache>
                <c:formatCode>General</c:formatCode>
                <c:ptCount val="3"/>
                <c:pt idx="0">
                  <c:v>45.9</c:v>
                </c:pt>
                <c:pt idx="1">
                  <c:v>46.9</c:v>
                </c:pt>
                <c:pt idx="2">
                  <c:v>45.0</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569697818069837"/>
          <c:y val="0.206752708642459"/>
          <c:w val="0.410908378275888"/>
          <c:h val="0.545754127121887"/>
        </c:manualLayout>
      </c:layout>
      <c:overlay val="0"/>
      <c:txPr>
        <a:bodyPr/>
        <a:lstStyle/>
        <a:p>
          <a:pPr>
            <a:defRPr lang="es-NI" sz="1000"/>
          </a:pPr>
          <a:endParaRPr lang="es-ES"/>
        </a:p>
      </c:txPr>
    </c:legend>
    <c:plotVisOnly val="1"/>
    <c:dispBlanksAs val="zero"/>
    <c:showDLblsOverMax val="0"/>
  </c:chart>
  <c:txPr>
    <a:bodyPr/>
    <a:lstStyle/>
    <a:p>
      <a:pPr>
        <a:defRPr sz="1600"/>
      </a:pPr>
      <a:endParaRPr lang="es-E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40DD0-C988-4A1A-8F48-D56DA12879B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NI"/>
        </a:p>
      </dgm:t>
    </dgm:pt>
    <dgm:pt modelId="{71B13338-D5A7-4D07-97C3-45BB337E9DE2}">
      <dgm:prSet phldrT="[Texto]"/>
      <dgm:spPr>
        <a:solidFill>
          <a:schemeClr val="accent2">
            <a:lumMod val="60000"/>
            <a:lumOff val="40000"/>
          </a:schemeClr>
        </a:solidFill>
      </dgm:spPr>
      <dgm:t>
        <a:bodyPr/>
        <a:lstStyle/>
        <a:p>
          <a:r>
            <a:rPr lang="en-GB" b="1" noProof="0" dirty="0" smtClean="0"/>
            <a:t>Validation, printing materials and training on the “Protocol for the Repatriation of Boys, Girls and Adolescents Victims of Trafficking”</a:t>
          </a:r>
          <a:endParaRPr lang="en-GB" b="1" noProof="0" dirty="0"/>
        </a:p>
      </dgm:t>
    </dgm:pt>
    <dgm:pt modelId="{A2DBCF36-3B9A-4731-B26F-FB00AD6FCA15}" type="parTrans" cxnId="{8C1F69FC-1343-4B01-9995-5F5D3E226D14}">
      <dgm:prSet/>
      <dgm:spPr/>
      <dgm:t>
        <a:bodyPr/>
        <a:lstStyle/>
        <a:p>
          <a:endParaRPr lang="es-NI"/>
        </a:p>
      </dgm:t>
    </dgm:pt>
    <dgm:pt modelId="{9AF39FDC-8F13-4329-BC25-79BB4059362B}" type="sibTrans" cxnId="{8C1F69FC-1343-4B01-9995-5F5D3E226D14}">
      <dgm:prSet/>
      <dgm:spPr/>
      <dgm:t>
        <a:bodyPr/>
        <a:lstStyle/>
        <a:p>
          <a:endParaRPr lang="es-NI"/>
        </a:p>
      </dgm:t>
    </dgm:pt>
    <dgm:pt modelId="{78A8C55F-1933-4703-84F1-0A2625D82D1A}">
      <dgm:prSet phldrT="[Texto]"/>
      <dgm:spPr/>
      <dgm:t>
        <a:bodyPr/>
        <a:lstStyle/>
        <a:p>
          <a:r>
            <a:rPr lang="en-GB" b="1" noProof="0" dirty="0" smtClean="0"/>
            <a:t>Training for all members of CNCTP </a:t>
          </a:r>
        </a:p>
        <a:p>
          <a:endParaRPr lang="en-GB" b="1" noProof="0" dirty="0" smtClean="0"/>
        </a:p>
        <a:p>
          <a:r>
            <a:rPr lang="en-GB" b="1" noProof="0" dirty="0" smtClean="0"/>
            <a:t>22,000 Nicaraguans made aware and willing to combat the crime</a:t>
          </a:r>
          <a:endParaRPr lang="en-GB" b="1" noProof="0" dirty="0"/>
        </a:p>
      </dgm:t>
    </dgm:pt>
    <dgm:pt modelId="{BC1ECCB3-F5C3-4778-952D-B5A8CA529031}" type="parTrans" cxnId="{9BC7A523-FEA8-4A05-8B81-7464D19B462D}">
      <dgm:prSet/>
      <dgm:spPr/>
      <dgm:t>
        <a:bodyPr/>
        <a:lstStyle/>
        <a:p>
          <a:endParaRPr lang="es-NI"/>
        </a:p>
      </dgm:t>
    </dgm:pt>
    <dgm:pt modelId="{9171306F-F806-4AD9-A1C5-396C39BB089D}" type="sibTrans" cxnId="{9BC7A523-FEA8-4A05-8B81-7464D19B462D}">
      <dgm:prSet/>
      <dgm:spPr/>
      <dgm:t>
        <a:bodyPr/>
        <a:lstStyle/>
        <a:p>
          <a:endParaRPr lang="es-NI"/>
        </a:p>
      </dgm:t>
    </dgm:pt>
    <dgm:pt modelId="{6B74FB84-11B2-47E1-A36D-6DF99160A764}">
      <dgm:prSet phldrT="[Texto]"/>
      <dgm:spPr>
        <a:solidFill>
          <a:schemeClr val="accent4">
            <a:lumMod val="60000"/>
            <a:lumOff val="40000"/>
          </a:schemeClr>
        </a:solidFill>
      </dgm:spPr>
      <dgm:t>
        <a:bodyPr/>
        <a:lstStyle/>
        <a:p>
          <a:r>
            <a:rPr kumimoji="1" lang="en-GB" b="1" noProof="0" dirty="0" smtClean="0">
              <a:solidFill>
                <a:schemeClr val="bg1"/>
              </a:solidFill>
              <a:latin typeface="Calibri" pitchFamily="34" charset="0"/>
            </a:rPr>
            <a:t>2007:  “Abre tus ojos </a:t>
          </a:r>
        </a:p>
        <a:p>
          <a:r>
            <a:rPr kumimoji="1" lang="en-GB" b="1" noProof="0" dirty="0" smtClean="0">
              <a:solidFill>
                <a:schemeClr val="bg1"/>
              </a:solidFill>
              <a:latin typeface="Calibri" pitchFamily="34" charset="0"/>
            </a:rPr>
            <a:t>2008-2009“ prevention campaigns under the Agreement Against Violence and Trafficking in Persons, SCH/AECID</a:t>
          </a:r>
        </a:p>
        <a:p>
          <a:endParaRPr kumimoji="1" lang="en-GB" b="1" noProof="0" dirty="0" smtClean="0">
            <a:solidFill>
              <a:schemeClr val="bg1"/>
            </a:solidFill>
            <a:latin typeface="Calibri" pitchFamily="34" charset="0"/>
          </a:endParaRPr>
        </a:p>
        <a:p>
          <a:r>
            <a:rPr kumimoji="1" lang="en-GB" b="1" noProof="0" dirty="0" smtClean="0">
              <a:solidFill>
                <a:schemeClr val="bg1"/>
              </a:solidFill>
              <a:latin typeface="Calibri" pitchFamily="34" charset="0"/>
            </a:rPr>
            <a:t>2011:  Regional Campaign Against Labour Trafficking, together with IOM</a:t>
          </a:r>
        </a:p>
      </dgm:t>
    </dgm:pt>
    <dgm:pt modelId="{DEE1D239-3290-4935-A981-D3D50CD2ADAF}" type="parTrans" cxnId="{2DD0B3E9-E311-45F8-B60D-167AE702E18D}">
      <dgm:prSet/>
      <dgm:spPr/>
      <dgm:t>
        <a:bodyPr/>
        <a:lstStyle/>
        <a:p>
          <a:endParaRPr lang="es-NI"/>
        </a:p>
      </dgm:t>
    </dgm:pt>
    <dgm:pt modelId="{32C29E4E-4FBC-4C83-A822-3A20FE61F25B}" type="sibTrans" cxnId="{2DD0B3E9-E311-45F8-B60D-167AE702E18D}">
      <dgm:prSet/>
      <dgm:spPr/>
      <dgm:t>
        <a:bodyPr/>
        <a:lstStyle/>
        <a:p>
          <a:endParaRPr lang="es-NI"/>
        </a:p>
      </dgm:t>
    </dgm:pt>
    <dgm:pt modelId="{D4B792D2-8E62-4E23-BF32-13124AD6B4D5}">
      <dgm:prSet/>
      <dgm:spPr>
        <a:solidFill>
          <a:schemeClr val="accent6">
            <a:lumMod val="75000"/>
          </a:schemeClr>
        </a:solidFill>
      </dgm:spPr>
      <dgm:t>
        <a:bodyPr/>
        <a:lstStyle/>
        <a:p>
          <a:r>
            <a:rPr kumimoji="1" lang="en-GB" b="1" noProof="0" dirty="0" smtClean="0">
              <a:solidFill>
                <a:schemeClr val="bg1"/>
              </a:solidFill>
              <a:latin typeface="Calibri" pitchFamily="34" charset="0"/>
            </a:rPr>
            <a:t>2012-2013: “Alerta y Pilas Puestas” regional campaign against  commercial sexual exploitation – Meeting Points </a:t>
          </a:r>
        </a:p>
        <a:p>
          <a:r>
            <a:rPr kumimoji="1" lang="en-GB" b="1" noProof="0" dirty="0" smtClean="0">
              <a:solidFill>
                <a:schemeClr val="bg1"/>
              </a:solidFill>
              <a:latin typeface="Calibri" pitchFamily="34" charset="0"/>
            </a:rPr>
            <a:t>2013: “Los Caminos de la Vida” regional campaign, ECPAT – IADB – CR</a:t>
          </a:r>
        </a:p>
        <a:p>
          <a:r>
            <a:rPr kumimoji="1" lang="en-GB" b="1" noProof="0" dirty="0" smtClean="0">
              <a:solidFill>
                <a:schemeClr val="bg1"/>
              </a:solidFill>
              <a:latin typeface="Calibri" pitchFamily="34" charset="0"/>
            </a:rPr>
            <a:t>2014: “Juega por la Vida” global campaign, Vatican City</a:t>
          </a:r>
          <a:endParaRPr lang="en-GB" b="1" noProof="0" dirty="0"/>
        </a:p>
      </dgm:t>
    </dgm:pt>
    <dgm:pt modelId="{3FA432BC-6A55-49D2-BF3C-BB219F73A747}" type="parTrans" cxnId="{0F44865B-2285-4BB4-9A2E-D04DC0A1C584}">
      <dgm:prSet/>
      <dgm:spPr/>
      <dgm:t>
        <a:bodyPr/>
        <a:lstStyle/>
        <a:p>
          <a:endParaRPr lang="es-NI"/>
        </a:p>
      </dgm:t>
    </dgm:pt>
    <dgm:pt modelId="{79A8CF16-BA93-48F1-986F-7571A9348090}" type="sibTrans" cxnId="{0F44865B-2285-4BB4-9A2E-D04DC0A1C584}">
      <dgm:prSet/>
      <dgm:spPr/>
      <dgm:t>
        <a:bodyPr/>
        <a:lstStyle/>
        <a:p>
          <a:endParaRPr lang="es-NI"/>
        </a:p>
      </dgm:t>
    </dgm:pt>
    <dgm:pt modelId="{0447F435-773F-486C-906F-587AE387E264}" type="pres">
      <dgm:prSet presAssocID="{9FC40DD0-C988-4A1A-8F48-D56DA12879BB}" presName="Name0" presStyleCnt="0">
        <dgm:presLayoutVars>
          <dgm:dir/>
          <dgm:resizeHandles val="exact"/>
        </dgm:presLayoutVars>
      </dgm:prSet>
      <dgm:spPr/>
      <dgm:t>
        <a:bodyPr/>
        <a:lstStyle/>
        <a:p>
          <a:endParaRPr lang="es-NI"/>
        </a:p>
      </dgm:t>
    </dgm:pt>
    <dgm:pt modelId="{35BC7313-A164-424A-BE2C-2B8D866E2BC0}" type="pres">
      <dgm:prSet presAssocID="{71B13338-D5A7-4D07-97C3-45BB337E9DE2}" presName="node" presStyleLbl="node1" presStyleIdx="0" presStyleCnt="4">
        <dgm:presLayoutVars>
          <dgm:bulletEnabled val="1"/>
        </dgm:presLayoutVars>
      </dgm:prSet>
      <dgm:spPr/>
      <dgm:t>
        <a:bodyPr/>
        <a:lstStyle/>
        <a:p>
          <a:endParaRPr lang="es-NI"/>
        </a:p>
      </dgm:t>
    </dgm:pt>
    <dgm:pt modelId="{A9437505-3F39-47B6-A728-91CB2A4CFF6F}" type="pres">
      <dgm:prSet presAssocID="{9AF39FDC-8F13-4329-BC25-79BB4059362B}" presName="sibTrans" presStyleCnt="0"/>
      <dgm:spPr/>
    </dgm:pt>
    <dgm:pt modelId="{F3217550-3758-42E1-88E0-3A624D88F9C7}" type="pres">
      <dgm:prSet presAssocID="{78A8C55F-1933-4703-84F1-0A2625D82D1A}" presName="node" presStyleLbl="node1" presStyleIdx="1" presStyleCnt="4">
        <dgm:presLayoutVars>
          <dgm:bulletEnabled val="1"/>
        </dgm:presLayoutVars>
      </dgm:prSet>
      <dgm:spPr/>
      <dgm:t>
        <a:bodyPr/>
        <a:lstStyle/>
        <a:p>
          <a:endParaRPr lang="es-NI"/>
        </a:p>
      </dgm:t>
    </dgm:pt>
    <dgm:pt modelId="{6FEA645F-8EDE-4BC3-9ACE-55F32D267CBD}" type="pres">
      <dgm:prSet presAssocID="{9171306F-F806-4AD9-A1C5-396C39BB089D}" presName="sibTrans" presStyleCnt="0"/>
      <dgm:spPr/>
    </dgm:pt>
    <dgm:pt modelId="{98A5648B-A0B4-419B-B9A6-19964411AEEE}" type="pres">
      <dgm:prSet presAssocID="{6B74FB84-11B2-47E1-A36D-6DF99160A764}" presName="node" presStyleLbl="node1" presStyleIdx="2" presStyleCnt="4">
        <dgm:presLayoutVars>
          <dgm:bulletEnabled val="1"/>
        </dgm:presLayoutVars>
      </dgm:prSet>
      <dgm:spPr/>
      <dgm:t>
        <a:bodyPr/>
        <a:lstStyle/>
        <a:p>
          <a:endParaRPr lang="es-NI"/>
        </a:p>
      </dgm:t>
    </dgm:pt>
    <dgm:pt modelId="{2D28BAE7-033B-415F-8EC5-A3E33AAC6954}" type="pres">
      <dgm:prSet presAssocID="{32C29E4E-4FBC-4C83-A822-3A20FE61F25B}" presName="sibTrans" presStyleCnt="0"/>
      <dgm:spPr/>
    </dgm:pt>
    <dgm:pt modelId="{CD7B570C-1859-45DF-A7DB-742226883567}" type="pres">
      <dgm:prSet presAssocID="{D4B792D2-8E62-4E23-BF32-13124AD6B4D5}" presName="node" presStyleLbl="node1" presStyleIdx="3" presStyleCnt="4">
        <dgm:presLayoutVars>
          <dgm:bulletEnabled val="1"/>
        </dgm:presLayoutVars>
      </dgm:prSet>
      <dgm:spPr/>
      <dgm:t>
        <a:bodyPr/>
        <a:lstStyle/>
        <a:p>
          <a:endParaRPr lang="es-NI"/>
        </a:p>
      </dgm:t>
    </dgm:pt>
  </dgm:ptLst>
  <dgm:cxnLst>
    <dgm:cxn modelId="{0F44865B-2285-4BB4-9A2E-D04DC0A1C584}" srcId="{9FC40DD0-C988-4A1A-8F48-D56DA12879BB}" destId="{D4B792D2-8E62-4E23-BF32-13124AD6B4D5}" srcOrd="3" destOrd="0" parTransId="{3FA432BC-6A55-49D2-BF3C-BB219F73A747}" sibTransId="{79A8CF16-BA93-48F1-986F-7571A9348090}"/>
    <dgm:cxn modelId="{F2C99153-DCF5-4058-BEAE-9678D4273DE1}" type="presOf" srcId="{6B74FB84-11B2-47E1-A36D-6DF99160A764}" destId="{98A5648B-A0B4-419B-B9A6-19964411AEEE}" srcOrd="0" destOrd="0" presId="urn:microsoft.com/office/officeart/2005/8/layout/hList6"/>
    <dgm:cxn modelId="{CE9267CB-E0F7-46EF-93D2-F37B2EFC3757}" type="presOf" srcId="{71B13338-D5A7-4D07-97C3-45BB337E9DE2}" destId="{35BC7313-A164-424A-BE2C-2B8D866E2BC0}" srcOrd="0" destOrd="0" presId="urn:microsoft.com/office/officeart/2005/8/layout/hList6"/>
    <dgm:cxn modelId="{9BC7A523-FEA8-4A05-8B81-7464D19B462D}" srcId="{9FC40DD0-C988-4A1A-8F48-D56DA12879BB}" destId="{78A8C55F-1933-4703-84F1-0A2625D82D1A}" srcOrd="1" destOrd="0" parTransId="{BC1ECCB3-F5C3-4778-952D-B5A8CA529031}" sibTransId="{9171306F-F806-4AD9-A1C5-396C39BB089D}"/>
    <dgm:cxn modelId="{AD9261C5-4660-48B3-B9BD-46DC4ECDC7F3}" type="presOf" srcId="{78A8C55F-1933-4703-84F1-0A2625D82D1A}" destId="{F3217550-3758-42E1-88E0-3A624D88F9C7}" srcOrd="0" destOrd="0" presId="urn:microsoft.com/office/officeart/2005/8/layout/hList6"/>
    <dgm:cxn modelId="{F76B200A-00F9-4519-B7D1-CDDF8D9F678F}" type="presOf" srcId="{D4B792D2-8E62-4E23-BF32-13124AD6B4D5}" destId="{CD7B570C-1859-45DF-A7DB-742226883567}" srcOrd="0" destOrd="0" presId="urn:microsoft.com/office/officeart/2005/8/layout/hList6"/>
    <dgm:cxn modelId="{5B121FD9-6F14-4D62-9B94-2A482715052D}" type="presOf" srcId="{9FC40DD0-C988-4A1A-8F48-D56DA12879BB}" destId="{0447F435-773F-486C-906F-587AE387E264}" srcOrd="0" destOrd="0" presId="urn:microsoft.com/office/officeart/2005/8/layout/hList6"/>
    <dgm:cxn modelId="{2DD0B3E9-E311-45F8-B60D-167AE702E18D}" srcId="{9FC40DD0-C988-4A1A-8F48-D56DA12879BB}" destId="{6B74FB84-11B2-47E1-A36D-6DF99160A764}" srcOrd="2" destOrd="0" parTransId="{DEE1D239-3290-4935-A981-D3D50CD2ADAF}" sibTransId="{32C29E4E-4FBC-4C83-A822-3A20FE61F25B}"/>
    <dgm:cxn modelId="{8C1F69FC-1343-4B01-9995-5F5D3E226D14}" srcId="{9FC40DD0-C988-4A1A-8F48-D56DA12879BB}" destId="{71B13338-D5A7-4D07-97C3-45BB337E9DE2}" srcOrd="0" destOrd="0" parTransId="{A2DBCF36-3B9A-4731-B26F-FB00AD6FCA15}" sibTransId="{9AF39FDC-8F13-4329-BC25-79BB4059362B}"/>
    <dgm:cxn modelId="{CFD5D041-DD92-43B6-AE17-DB7E449D891C}" type="presParOf" srcId="{0447F435-773F-486C-906F-587AE387E264}" destId="{35BC7313-A164-424A-BE2C-2B8D866E2BC0}" srcOrd="0" destOrd="0" presId="urn:microsoft.com/office/officeart/2005/8/layout/hList6"/>
    <dgm:cxn modelId="{A6B5852B-A924-45DC-BF96-2F4DF85B9A44}" type="presParOf" srcId="{0447F435-773F-486C-906F-587AE387E264}" destId="{A9437505-3F39-47B6-A728-91CB2A4CFF6F}" srcOrd="1" destOrd="0" presId="urn:microsoft.com/office/officeart/2005/8/layout/hList6"/>
    <dgm:cxn modelId="{72D3B5FD-DE0F-4EF4-801A-2ACF4CCEB5D7}" type="presParOf" srcId="{0447F435-773F-486C-906F-587AE387E264}" destId="{F3217550-3758-42E1-88E0-3A624D88F9C7}" srcOrd="2" destOrd="0" presId="urn:microsoft.com/office/officeart/2005/8/layout/hList6"/>
    <dgm:cxn modelId="{950872EB-5A35-48CD-8FA3-9376A09F4FF2}" type="presParOf" srcId="{0447F435-773F-486C-906F-587AE387E264}" destId="{6FEA645F-8EDE-4BC3-9ACE-55F32D267CBD}" srcOrd="3" destOrd="0" presId="urn:microsoft.com/office/officeart/2005/8/layout/hList6"/>
    <dgm:cxn modelId="{EC194C6B-CBE6-41FA-B6EB-CE35A8119E3B}" type="presParOf" srcId="{0447F435-773F-486C-906F-587AE387E264}" destId="{98A5648B-A0B4-419B-B9A6-19964411AEEE}" srcOrd="4" destOrd="0" presId="urn:microsoft.com/office/officeart/2005/8/layout/hList6"/>
    <dgm:cxn modelId="{921D1CE3-EEBC-42BB-A9BC-DD6E78DE2119}" type="presParOf" srcId="{0447F435-773F-486C-906F-587AE387E264}" destId="{2D28BAE7-033B-415F-8EC5-A3E33AAC6954}" srcOrd="5" destOrd="0" presId="urn:microsoft.com/office/officeart/2005/8/layout/hList6"/>
    <dgm:cxn modelId="{767F43B4-C5D5-43AA-B8A5-53894E5842FC}" type="presParOf" srcId="{0447F435-773F-486C-906F-587AE387E264}" destId="{CD7B570C-1859-45DF-A7DB-742226883567}"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0B6DC-C36E-4A12-A242-0E710D24F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NI"/>
        </a:p>
      </dgm:t>
    </dgm:pt>
    <dgm:pt modelId="{3AE9749F-BFA7-452A-A9A3-52DF77EA854E}">
      <dgm:prSet phldrT="[Texto]" custT="1"/>
      <dgm:spPr>
        <a:solidFill>
          <a:srgbClr val="00B0F0"/>
        </a:solidFill>
      </dgm:spPr>
      <dgm:t>
        <a:bodyPr/>
        <a:lstStyle/>
        <a:p>
          <a:r>
            <a:rPr kumimoji="1" lang="en-GB" sz="1800" b="1" noProof="0" dirty="0" smtClean="0">
              <a:solidFill>
                <a:schemeClr val="bg1"/>
              </a:solidFill>
              <a:latin typeface="Calibri" pitchFamily="34" charset="0"/>
            </a:rPr>
            <a:t>In 2007-2013, 127 cases of trafficking in persons and 229 persons were investigated, 87 charges submitted, 69 judgments issued.</a:t>
          </a:r>
        </a:p>
      </dgm:t>
    </dgm:pt>
    <dgm:pt modelId="{7E1418A2-4983-4919-96D2-FE252F54B577}" type="parTrans" cxnId="{C13025E9-04C0-4208-A9E7-F16A74B6AA4A}">
      <dgm:prSet/>
      <dgm:spPr/>
      <dgm:t>
        <a:bodyPr/>
        <a:lstStyle/>
        <a:p>
          <a:endParaRPr lang="es-NI"/>
        </a:p>
      </dgm:t>
    </dgm:pt>
    <dgm:pt modelId="{06C6912B-34AA-441B-AE86-3B9F2036EA4D}" type="sibTrans" cxnId="{C13025E9-04C0-4208-A9E7-F16A74B6AA4A}">
      <dgm:prSet/>
      <dgm:spPr/>
      <dgm:t>
        <a:bodyPr/>
        <a:lstStyle/>
        <a:p>
          <a:endParaRPr lang="es-NI"/>
        </a:p>
      </dgm:t>
    </dgm:pt>
    <dgm:pt modelId="{72754AD9-714B-4B71-90B4-A7F472CA0431}">
      <dgm:prSet phldrT="[Texto]" custT="1"/>
      <dgm:spPr>
        <a:solidFill>
          <a:srgbClr val="7030A0"/>
        </a:solidFill>
      </dgm:spPr>
      <dgm:t>
        <a:bodyPr/>
        <a:lstStyle/>
        <a:p>
          <a:r>
            <a:rPr lang="en-GB" sz="1800" b="1" noProof="0" dirty="0" smtClean="0"/>
            <a:t>279 victims were rescued, including 251 women and 28 men.</a:t>
          </a:r>
          <a:endParaRPr lang="en-GB" sz="1800" b="1" noProof="0" dirty="0"/>
        </a:p>
      </dgm:t>
    </dgm:pt>
    <dgm:pt modelId="{46115146-BBD3-475A-8229-64530898EB4A}" type="parTrans" cxnId="{1EA8186D-3589-4D35-8493-C715E2D47674}">
      <dgm:prSet/>
      <dgm:spPr/>
      <dgm:t>
        <a:bodyPr/>
        <a:lstStyle/>
        <a:p>
          <a:endParaRPr lang="es-NI"/>
        </a:p>
      </dgm:t>
    </dgm:pt>
    <dgm:pt modelId="{DA665B2E-FF06-49BA-8A38-9BD3CA74A157}" type="sibTrans" cxnId="{1EA8186D-3589-4D35-8493-C715E2D47674}">
      <dgm:prSet/>
      <dgm:spPr/>
      <dgm:t>
        <a:bodyPr/>
        <a:lstStyle/>
        <a:p>
          <a:endParaRPr lang="es-NI"/>
        </a:p>
      </dgm:t>
    </dgm:pt>
    <dgm:pt modelId="{6146C8D7-8CCB-4A76-89B4-742F1FBF9699}">
      <dgm:prSet phldrT="[Texto]" custT="1"/>
      <dgm:spPr>
        <a:solidFill>
          <a:schemeClr val="accent1">
            <a:lumMod val="60000"/>
            <a:lumOff val="40000"/>
          </a:schemeClr>
        </a:solidFill>
      </dgm:spPr>
      <dgm:t>
        <a:bodyPr/>
        <a:lstStyle/>
        <a:p>
          <a:r>
            <a:rPr kumimoji="1" lang="en-GB" sz="1800" b="1" noProof="0" dirty="0" smtClean="0">
              <a:solidFill>
                <a:schemeClr val="bg1"/>
              </a:solidFill>
              <a:latin typeface="+mj-lt"/>
            </a:rPr>
            <a:t>Establishment of the Police System to Combat and Address Trafficking in Persons.</a:t>
          </a:r>
          <a:endParaRPr lang="en-GB" sz="1800" b="1" noProof="0" dirty="0">
            <a:solidFill>
              <a:schemeClr val="bg1"/>
            </a:solidFill>
            <a:latin typeface="+mj-lt"/>
          </a:endParaRPr>
        </a:p>
      </dgm:t>
    </dgm:pt>
    <dgm:pt modelId="{38667C7D-9B98-468B-AC17-4A76CF69B123}" type="parTrans" cxnId="{92121FD0-0AEA-4813-93E7-DFED6696F401}">
      <dgm:prSet/>
      <dgm:spPr/>
      <dgm:t>
        <a:bodyPr/>
        <a:lstStyle/>
        <a:p>
          <a:endParaRPr lang="es-NI"/>
        </a:p>
      </dgm:t>
    </dgm:pt>
    <dgm:pt modelId="{6BCF4590-4FF2-4C08-97E6-E0C00F78A596}" type="sibTrans" cxnId="{92121FD0-0AEA-4813-93E7-DFED6696F401}">
      <dgm:prSet/>
      <dgm:spPr/>
      <dgm:t>
        <a:bodyPr/>
        <a:lstStyle/>
        <a:p>
          <a:endParaRPr lang="es-NI"/>
        </a:p>
      </dgm:t>
    </dgm:pt>
    <dgm:pt modelId="{0BDFED9A-5ED7-4A9C-BE2B-87DA454E2032}">
      <dgm:prSet custT="1"/>
      <dgm:spPr>
        <a:solidFill>
          <a:schemeClr val="accent4">
            <a:lumMod val="60000"/>
            <a:lumOff val="40000"/>
          </a:schemeClr>
        </a:solidFill>
      </dgm:spPr>
      <dgm:t>
        <a:bodyPr/>
        <a:lstStyle/>
        <a:p>
          <a:r>
            <a:rPr kumimoji="1" lang="en-GB" sz="1800" b="1" noProof="0" dirty="0" smtClean="0">
              <a:solidFill>
                <a:schemeClr val="bg1"/>
              </a:solidFill>
              <a:latin typeface="+mj-lt"/>
            </a:rPr>
            <a:t>Coordinating efforts with 17 Departmental Committees Against Trafficking in Persons. </a:t>
          </a:r>
          <a:endParaRPr lang="en-GB" sz="1800" b="1" noProof="0" dirty="0">
            <a:solidFill>
              <a:schemeClr val="bg1"/>
            </a:solidFill>
            <a:latin typeface="+mj-lt"/>
          </a:endParaRPr>
        </a:p>
      </dgm:t>
    </dgm:pt>
    <dgm:pt modelId="{0227DA84-EF25-4C65-8869-1FACB3EA92B9}" type="parTrans" cxnId="{E6B91AB0-F4E0-43E0-A37E-0357F589807F}">
      <dgm:prSet/>
      <dgm:spPr/>
      <dgm:t>
        <a:bodyPr/>
        <a:lstStyle/>
        <a:p>
          <a:endParaRPr lang="es-NI"/>
        </a:p>
      </dgm:t>
    </dgm:pt>
    <dgm:pt modelId="{956DD79E-3908-4DBE-8C3D-7FF5C44D6722}" type="sibTrans" cxnId="{E6B91AB0-F4E0-43E0-A37E-0357F589807F}">
      <dgm:prSet/>
      <dgm:spPr/>
      <dgm:t>
        <a:bodyPr/>
        <a:lstStyle/>
        <a:p>
          <a:endParaRPr lang="es-NI"/>
        </a:p>
      </dgm:t>
    </dgm:pt>
    <dgm:pt modelId="{131D1BAC-24DE-448A-823E-A80B7E59D2B1}">
      <dgm:prSet custT="1"/>
      <dgm:spPr/>
      <dgm:t>
        <a:bodyPr/>
        <a:lstStyle/>
        <a:p>
          <a:r>
            <a:rPr kumimoji="1" lang="en-GB" sz="1800" b="1" noProof="0" dirty="0" smtClean="0">
              <a:solidFill>
                <a:schemeClr val="bg1"/>
              </a:solidFill>
              <a:latin typeface="+mj-lt"/>
            </a:rPr>
            <a:t>National Days to review cases for prosecution.</a:t>
          </a:r>
          <a:endParaRPr lang="en-GB" sz="1800" b="1" noProof="0" dirty="0">
            <a:solidFill>
              <a:schemeClr val="bg1"/>
            </a:solidFill>
            <a:latin typeface="+mj-lt"/>
          </a:endParaRPr>
        </a:p>
      </dgm:t>
    </dgm:pt>
    <dgm:pt modelId="{3993F29B-0EDD-40DE-87D6-4DC7CC011AB6}" type="parTrans" cxnId="{B6AAA961-BD72-44D8-BFA8-FCAFE8A8960C}">
      <dgm:prSet/>
      <dgm:spPr/>
      <dgm:t>
        <a:bodyPr/>
        <a:lstStyle/>
        <a:p>
          <a:endParaRPr lang="es-NI"/>
        </a:p>
      </dgm:t>
    </dgm:pt>
    <dgm:pt modelId="{659C6F6C-CCA5-489C-9E30-8FF8D0CC73FE}" type="sibTrans" cxnId="{B6AAA961-BD72-44D8-BFA8-FCAFE8A8960C}">
      <dgm:prSet/>
      <dgm:spPr/>
      <dgm:t>
        <a:bodyPr/>
        <a:lstStyle/>
        <a:p>
          <a:endParaRPr lang="es-NI"/>
        </a:p>
      </dgm:t>
    </dgm:pt>
    <dgm:pt modelId="{8A4802AC-6E15-4F97-B545-8F579BF36BDF}" type="pres">
      <dgm:prSet presAssocID="{F5A0B6DC-C36E-4A12-A242-0E710D24F58C}" presName="Name0" presStyleCnt="0">
        <dgm:presLayoutVars>
          <dgm:chMax val="7"/>
          <dgm:chPref val="7"/>
          <dgm:dir/>
        </dgm:presLayoutVars>
      </dgm:prSet>
      <dgm:spPr/>
      <dgm:t>
        <a:bodyPr/>
        <a:lstStyle/>
        <a:p>
          <a:endParaRPr lang="es-NI"/>
        </a:p>
      </dgm:t>
    </dgm:pt>
    <dgm:pt modelId="{CA2C7EE3-7AE9-40DE-B208-14659216E65F}" type="pres">
      <dgm:prSet presAssocID="{F5A0B6DC-C36E-4A12-A242-0E710D24F58C}" presName="Name1" presStyleCnt="0"/>
      <dgm:spPr/>
    </dgm:pt>
    <dgm:pt modelId="{A42E73CF-E7EB-4BCA-A98F-C06A13EC1AE2}" type="pres">
      <dgm:prSet presAssocID="{F5A0B6DC-C36E-4A12-A242-0E710D24F58C}" presName="cycle" presStyleCnt="0"/>
      <dgm:spPr/>
    </dgm:pt>
    <dgm:pt modelId="{9227C5FE-0C0D-4CBC-BB20-3284A8662147}" type="pres">
      <dgm:prSet presAssocID="{F5A0B6DC-C36E-4A12-A242-0E710D24F58C}" presName="srcNode" presStyleLbl="node1" presStyleIdx="0" presStyleCnt="5"/>
      <dgm:spPr/>
    </dgm:pt>
    <dgm:pt modelId="{F166F7C4-F6E9-4B13-8D0D-69BF9EBD7515}" type="pres">
      <dgm:prSet presAssocID="{F5A0B6DC-C36E-4A12-A242-0E710D24F58C}" presName="conn" presStyleLbl="parChTrans1D2" presStyleIdx="0" presStyleCnt="1"/>
      <dgm:spPr/>
      <dgm:t>
        <a:bodyPr/>
        <a:lstStyle/>
        <a:p>
          <a:endParaRPr lang="es-NI"/>
        </a:p>
      </dgm:t>
    </dgm:pt>
    <dgm:pt modelId="{59CDCE74-4CFC-4DB0-90BF-6737D46EEE98}" type="pres">
      <dgm:prSet presAssocID="{F5A0B6DC-C36E-4A12-A242-0E710D24F58C}" presName="extraNode" presStyleLbl="node1" presStyleIdx="0" presStyleCnt="5"/>
      <dgm:spPr/>
    </dgm:pt>
    <dgm:pt modelId="{975987F9-5354-4552-8EA7-47F807645DF6}" type="pres">
      <dgm:prSet presAssocID="{F5A0B6DC-C36E-4A12-A242-0E710D24F58C}" presName="dstNode" presStyleLbl="node1" presStyleIdx="0" presStyleCnt="5"/>
      <dgm:spPr/>
    </dgm:pt>
    <dgm:pt modelId="{D79AA23C-0A65-4581-8F27-D7F1004AC16D}" type="pres">
      <dgm:prSet presAssocID="{3AE9749F-BFA7-452A-A9A3-52DF77EA854E}" presName="text_1" presStyleLbl="node1" presStyleIdx="0" presStyleCnt="5" custScaleY="113477">
        <dgm:presLayoutVars>
          <dgm:bulletEnabled val="1"/>
        </dgm:presLayoutVars>
      </dgm:prSet>
      <dgm:spPr/>
      <dgm:t>
        <a:bodyPr/>
        <a:lstStyle/>
        <a:p>
          <a:endParaRPr lang="es-NI"/>
        </a:p>
      </dgm:t>
    </dgm:pt>
    <dgm:pt modelId="{3C4B6F3C-F94E-4E38-9C9F-CA52A4276454}" type="pres">
      <dgm:prSet presAssocID="{3AE9749F-BFA7-452A-A9A3-52DF77EA854E}" presName="accent_1" presStyleCnt="0"/>
      <dgm:spPr/>
    </dgm:pt>
    <dgm:pt modelId="{725A8DC8-CAEA-461E-832D-04F46C6D57A6}" type="pres">
      <dgm:prSet presAssocID="{3AE9749F-BFA7-452A-A9A3-52DF77EA854E}" presName="accentRepeatNode" presStyleLbl="solidFgAcc1" presStyleIdx="0" presStyleCnt="5"/>
      <dgm:spPr/>
    </dgm:pt>
    <dgm:pt modelId="{FF248B1F-42FC-4693-BC17-D7C9B5CB9F00}" type="pres">
      <dgm:prSet presAssocID="{72754AD9-714B-4B71-90B4-A7F472CA0431}" presName="text_2" presStyleLbl="node1" presStyleIdx="1" presStyleCnt="5" custScaleY="132390">
        <dgm:presLayoutVars>
          <dgm:bulletEnabled val="1"/>
        </dgm:presLayoutVars>
      </dgm:prSet>
      <dgm:spPr/>
      <dgm:t>
        <a:bodyPr/>
        <a:lstStyle/>
        <a:p>
          <a:endParaRPr lang="es-NI"/>
        </a:p>
      </dgm:t>
    </dgm:pt>
    <dgm:pt modelId="{55646774-1A17-4482-A70A-8B697FF95C93}" type="pres">
      <dgm:prSet presAssocID="{72754AD9-714B-4B71-90B4-A7F472CA0431}" presName="accent_2" presStyleCnt="0"/>
      <dgm:spPr/>
    </dgm:pt>
    <dgm:pt modelId="{C157B941-9419-454B-8609-266CD3B3A0FF}" type="pres">
      <dgm:prSet presAssocID="{72754AD9-714B-4B71-90B4-A7F472CA0431}" presName="accentRepeatNode" presStyleLbl="solidFgAcc1" presStyleIdx="1" presStyleCnt="5"/>
      <dgm:spPr/>
    </dgm:pt>
    <dgm:pt modelId="{8F059FD1-0CBD-41DD-81E9-02E89FC9B76E}" type="pres">
      <dgm:prSet presAssocID="{6146C8D7-8CCB-4A76-89B4-742F1FBF9699}" presName="text_3" presStyleLbl="node1" presStyleIdx="2" presStyleCnt="5" custScaleY="129688">
        <dgm:presLayoutVars>
          <dgm:bulletEnabled val="1"/>
        </dgm:presLayoutVars>
      </dgm:prSet>
      <dgm:spPr/>
      <dgm:t>
        <a:bodyPr/>
        <a:lstStyle/>
        <a:p>
          <a:endParaRPr lang="es-NI"/>
        </a:p>
      </dgm:t>
    </dgm:pt>
    <dgm:pt modelId="{5EC2467B-D992-4FE4-A5C7-0B5C59A93D2C}" type="pres">
      <dgm:prSet presAssocID="{6146C8D7-8CCB-4A76-89B4-742F1FBF9699}" presName="accent_3" presStyleCnt="0"/>
      <dgm:spPr/>
    </dgm:pt>
    <dgm:pt modelId="{B6E9784D-465E-4383-B436-F9207D279911}" type="pres">
      <dgm:prSet presAssocID="{6146C8D7-8CCB-4A76-89B4-742F1FBF9699}" presName="accentRepeatNode" presStyleLbl="solidFgAcc1" presStyleIdx="2" presStyleCnt="5"/>
      <dgm:spPr/>
    </dgm:pt>
    <dgm:pt modelId="{84C12CE3-E6CE-4C29-88C5-AD47A5980072}" type="pres">
      <dgm:prSet presAssocID="{131D1BAC-24DE-448A-823E-A80B7E59D2B1}" presName="text_4" presStyleLbl="node1" presStyleIdx="3" presStyleCnt="5" custScaleY="126986">
        <dgm:presLayoutVars>
          <dgm:bulletEnabled val="1"/>
        </dgm:presLayoutVars>
      </dgm:prSet>
      <dgm:spPr/>
      <dgm:t>
        <a:bodyPr/>
        <a:lstStyle/>
        <a:p>
          <a:endParaRPr lang="es-NI"/>
        </a:p>
      </dgm:t>
    </dgm:pt>
    <dgm:pt modelId="{4DB75EFB-731D-4F39-9B5C-2E8332178BDF}" type="pres">
      <dgm:prSet presAssocID="{131D1BAC-24DE-448A-823E-A80B7E59D2B1}" presName="accent_4" presStyleCnt="0"/>
      <dgm:spPr/>
    </dgm:pt>
    <dgm:pt modelId="{36869964-D1B6-46BF-B8FB-D79568B3858F}" type="pres">
      <dgm:prSet presAssocID="{131D1BAC-24DE-448A-823E-A80B7E59D2B1}" presName="accentRepeatNode" presStyleLbl="solidFgAcc1" presStyleIdx="3" presStyleCnt="5"/>
      <dgm:spPr/>
    </dgm:pt>
    <dgm:pt modelId="{FF6EF130-7BB7-451C-9E9B-037F84EFF235}" type="pres">
      <dgm:prSet presAssocID="{0BDFED9A-5ED7-4A9C-BE2B-87DA454E2032}" presName="text_5" presStyleLbl="node1" presStyleIdx="4" presStyleCnt="5" custScaleY="124284">
        <dgm:presLayoutVars>
          <dgm:bulletEnabled val="1"/>
        </dgm:presLayoutVars>
      </dgm:prSet>
      <dgm:spPr/>
      <dgm:t>
        <a:bodyPr/>
        <a:lstStyle/>
        <a:p>
          <a:endParaRPr lang="es-NI"/>
        </a:p>
      </dgm:t>
    </dgm:pt>
    <dgm:pt modelId="{38D1C361-C724-4E68-A5CB-27C8926027F4}" type="pres">
      <dgm:prSet presAssocID="{0BDFED9A-5ED7-4A9C-BE2B-87DA454E2032}" presName="accent_5" presStyleCnt="0"/>
      <dgm:spPr/>
    </dgm:pt>
    <dgm:pt modelId="{2AF1E45F-3C9D-4C60-AED2-23A1C6B830ED}" type="pres">
      <dgm:prSet presAssocID="{0BDFED9A-5ED7-4A9C-BE2B-87DA454E2032}" presName="accentRepeatNode" presStyleLbl="solidFgAcc1" presStyleIdx="4" presStyleCnt="5"/>
      <dgm:spPr/>
    </dgm:pt>
  </dgm:ptLst>
  <dgm:cxnLst>
    <dgm:cxn modelId="{168653C4-F924-423F-A003-0D33E080848E}" type="presOf" srcId="{06C6912B-34AA-441B-AE86-3B9F2036EA4D}" destId="{F166F7C4-F6E9-4B13-8D0D-69BF9EBD7515}" srcOrd="0" destOrd="0" presId="urn:microsoft.com/office/officeart/2008/layout/VerticalCurvedList"/>
    <dgm:cxn modelId="{C13025E9-04C0-4208-A9E7-F16A74B6AA4A}" srcId="{F5A0B6DC-C36E-4A12-A242-0E710D24F58C}" destId="{3AE9749F-BFA7-452A-A9A3-52DF77EA854E}" srcOrd="0" destOrd="0" parTransId="{7E1418A2-4983-4919-96D2-FE252F54B577}" sibTransId="{06C6912B-34AA-441B-AE86-3B9F2036EA4D}"/>
    <dgm:cxn modelId="{6BB42C3F-070A-42B2-9F1E-6B387CEE951F}" type="presOf" srcId="{131D1BAC-24DE-448A-823E-A80B7E59D2B1}" destId="{84C12CE3-E6CE-4C29-88C5-AD47A5980072}" srcOrd="0" destOrd="0" presId="urn:microsoft.com/office/officeart/2008/layout/VerticalCurvedList"/>
    <dgm:cxn modelId="{E6B91AB0-F4E0-43E0-A37E-0357F589807F}" srcId="{F5A0B6DC-C36E-4A12-A242-0E710D24F58C}" destId="{0BDFED9A-5ED7-4A9C-BE2B-87DA454E2032}" srcOrd="4" destOrd="0" parTransId="{0227DA84-EF25-4C65-8869-1FACB3EA92B9}" sibTransId="{956DD79E-3908-4DBE-8C3D-7FF5C44D6722}"/>
    <dgm:cxn modelId="{B6AAA961-BD72-44D8-BFA8-FCAFE8A8960C}" srcId="{F5A0B6DC-C36E-4A12-A242-0E710D24F58C}" destId="{131D1BAC-24DE-448A-823E-A80B7E59D2B1}" srcOrd="3" destOrd="0" parTransId="{3993F29B-0EDD-40DE-87D6-4DC7CC011AB6}" sibTransId="{659C6F6C-CCA5-489C-9E30-8FF8D0CC73FE}"/>
    <dgm:cxn modelId="{1EA8186D-3589-4D35-8493-C715E2D47674}" srcId="{F5A0B6DC-C36E-4A12-A242-0E710D24F58C}" destId="{72754AD9-714B-4B71-90B4-A7F472CA0431}" srcOrd="1" destOrd="0" parTransId="{46115146-BBD3-475A-8229-64530898EB4A}" sibTransId="{DA665B2E-FF06-49BA-8A38-9BD3CA74A157}"/>
    <dgm:cxn modelId="{658BB372-A18D-48A9-A1AE-BAA723D50FFB}" type="presOf" srcId="{0BDFED9A-5ED7-4A9C-BE2B-87DA454E2032}" destId="{FF6EF130-7BB7-451C-9E9B-037F84EFF235}" srcOrd="0" destOrd="0" presId="urn:microsoft.com/office/officeart/2008/layout/VerticalCurvedList"/>
    <dgm:cxn modelId="{16F1E1C7-ECE8-4B37-88A0-2B0D8B21D321}" type="presOf" srcId="{72754AD9-714B-4B71-90B4-A7F472CA0431}" destId="{FF248B1F-42FC-4693-BC17-D7C9B5CB9F00}" srcOrd="0" destOrd="0" presId="urn:microsoft.com/office/officeart/2008/layout/VerticalCurvedList"/>
    <dgm:cxn modelId="{D4D3CE00-56DD-41E0-87AE-E18452DFAFA3}" type="presOf" srcId="{6146C8D7-8CCB-4A76-89B4-742F1FBF9699}" destId="{8F059FD1-0CBD-41DD-81E9-02E89FC9B76E}" srcOrd="0" destOrd="0" presId="urn:microsoft.com/office/officeart/2008/layout/VerticalCurvedList"/>
    <dgm:cxn modelId="{AAF5BC35-8003-4945-B6B2-4C7C1E4E0B83}" type="presOf" srcId="{3AE9749F-BFA7-452A-A9A3-52DF77EA854E}" destId="{D79AA23C-0A65-4581-8F27-D7F1004AC16D}" srcOrd="0" destOrd="0" presId="urn:microsoft.com/office/officeart/2008/layout/VerticalCurvedList"/>
    <dgm:cxn modelId="{87C48DB2-A656-49A5-8C12-D65C881D4300}" type="presOf" srcId="{F5A0B6DC-C36E-4A12-A242-0E710D24F58C}" destId="{8A4802AC-6E15-4F97-B545-8F579BF36BDF}" srcOrd="0" destOrd="0" presId="urn:microsoft.com/office/officeart/2008/layout/VerticalCurvedList"/>
    <dgm:cxn modelId="{92121FD0-0AEA-4813-93E7-DFED6696F401}" srcId="{F5A0B6DC-C36E-4A12-A242-0E710D24F58C}" destId="{6146C8D7-8CCB-4A76-89B4-742F1FBF9699}" srcOrd="2" destOrd="0" parTransId="{38667C7D-9B98-468B-AC17-4A76CF69B123}" sibTransId="{6BCF4590-4FF2-4C08-97E6-E0C00F78A596}"/>
    <dgm:cxn modelId="{4286CA0A-1AF1-4F3F-B16E-04F37694C605}" type="presParOf" srcId="{8A4802AC-6E15-4F97-B545-8F579BF36BDF}" destId="{CA2C7EE3-7AE9-40DE-B208-14659216E65F}" srcOrd="0" destOrd="0" presId="urn:microsoft.com/office/officeart/2008/layout/VerticalCurvedList"/>
    <dgm:cxn modelId="{4B755F7B-78A6-495C-9A44-6B1D09924DBE}" type="presParOf" srcId="{CA2C7EE3-7AE9-40DE-B208-14659216E65F}" destId="{A42E73CF-E7EB-4BCA-A98F-C06A13EC1AE2}" srcOrd="0" destOrd="0" presId="urn:microsoft.com/office/officeart/2008/layout/VerticalCurvedList"/>
    <dgm:cxn modelId="{C7F12E18-BE2B-4EF8-860F-0ED3C52A8219}" type="presParOf" srcId="{A42E73CF-E7EB-4BCA-A98F-C06A13EC1AE2}" destId="{9227C5FE-0C0D-4CBC-BB20-3284A8662147}" srcOrd="0" destOrd="0" presId="urn:microsoft.com/office/officeart/2008/layout/VerticalCurvedList"/>
    <dgm:cxn modelId="{C34F91F6-4808-437B-BB57-08868F98CEFB}" type="presParOf" srcId="{A42E73CF-E7EB-4BCA-A98F-C06A13EC1AE2}" destId="{F166F7C4-F6E9-4B13-8D0D-69BF9EBD7515}" srcOrd="1" destOrd="0" presId="urn:microsoft.com/office/officeart/2008/layout/VerticalCurvedList"/>
    <dgm:cxn modelId="{F93AF17B-74A7-40F4-BACB-6841C6A5ED18}" type="presParOf" srcId="{A42E73CF-E7EB-4BCA-A98F-C06A13EC1AE2}" destId="{59CDCE74-4CFC-4DB0-90BF-6737D46EEE98}" srcOrd="2" destOrd="0" presId="urn:microsoft.com/office/officeart/2008/layout/VerticalCurvedList"/>
    <dgm:cxn modelId="{390F950D-A238-495E-9412-1A40540AB673}" type="presParOf" srcId="{A42E73CF-E7EB-4BCA-A98F-C06A13EC1AE2}" destId="{975987F9-5354-4552-8EA7-47F807645DF6}" srcOrd="3" destOrd="0" presId="urn:microsoft.com/office/officeart/2008/layout/VerticalCurvedList"/>
    <dgm:cxn modelId="{FF55C907-6541-4202-B0EB-7AFA15BB06B1}" type="presParOf" srcId="{CA2C7EE3-7AE9-40DE-B208-14659216E65F}" destId="{D79AA23C-0A65-4581-8F27-D7F1004AC16D}" srcOrd="1" destOrd="0" presId="urn:microsoft.com/office/officeart/2008/layout/VerticalCurvedList"/>
    <dgm:cxn modelId="{E0EA83C5-6623-4A93-B66F-D30481AD3E87}" type="presParOf" srcId="{CA2C7EE3-7AE9-40DE-B208-14659216E65F}" destId="{3C4B6F3C-F94E-4E38-9C9F-CA52A4276454}" srcOrd="2" destOrd="0" presId="urn:microsoft.com/office/officeart/2008/layout/VerticalCurvedList"/>
    <dgm:cxn modelId="{5E6DC2F5-8F67-427F-A447-8AA14171B011}" type="presParOf" srcId="{3C4B6F3C-F94E-4E38-9C9F-CA52A4276454}" destId="{725A8DC8-CAEA-461E-832D-04F46C6D57A6}" srcOrd="0" destOrd="0" presId="urn:microsoft.com/office/officeart/2008/layout/VerticalCurvedList"/>
    <dgm:cxn modelId="{B18B553F-1C97-47C4-B1B6-F250581DC733}" type="presParOf" srcId="{CA2C7EE3-7AE9-40DE-B208-14659216E65F}" destId="{FF248B1F-42FC-4693-BC17-D7C9B5CB9F00}" srcOrd="3" destOrd="0" presId="urn:microsoft.com/office/officeart/2008/layout/VerticalCurvedList"/>
    <dgm:cxn modelId="{FD257647-6673-4730-87D4-F3A2D2148338}" type="presParOf" srcId="{CA2C7EE3-7AE9-40DE-B208-14659216E65F}" destId="{55646774-1A17-4482-A70A-8B697FF95C93}" srcOrd="4" destOrd="0" presId="urn:microsoft.com/office/officeart/2008/layout/VerticalCurvedList"/>
    <dgm:cxn modelId="{2B1CC5DF-E387-4703-AD1C-B1F71284E8FB}" type="presParOf" srcId="{55646774-1A17-4482-A70A-8B697FF95C93}" destId="{C157B941-9419-454B-8609-266CD3B3A0FF}" srcOrd="0" destOrd="0" presId="urn:microsoft.com/office/officeart/2008/layout/VerticalCurvedList"/>
    <dgm:cxn modelId="{0E3E069B-66C0-4B64-9098-B01415E806F9}" type="presParOf" srcId="{CA2C7EE3-7AE9-40DE-B208-14659216E65F}" destId="{8F059FD1-0CBD-41DD-81E9-02E89FC9B76E}" srcOrd="5" destOrd="0" presId="urn:microsoft.com/office/officeart/2008/layout/VerticalCurvedList"/>
    <dgm:cxn modelId="{2035E83A-BE68-4247-88E3-2724BBE7AE6C}" type="presParOf" srcId="{CA2C7EE3-7AE9-40DE-B208-14659216E65F}" destId="{5EC2467B-D992-4FE4-A5C7-0B5C59A93D2C}" srcOrd="6" destOrd="0" presId="urn:microsoft.com/office/officeart/2008/layout/VerticalCurvedList"/>
    <dgm:cxn modelId="{C2A7F46D-B12A-4D30-972A-0CCFB5311FBE}" type="presParOf" srcId="{5EC2467B-D992-4FE4-A5C7-0B5C59A93D2C}" destId="{B6E9784D-465E-4383-B436-F9207D279911}" srcOrd="0" destOrd="0" presId="urn:microsoft.com/office/officeart/2008/layout/VerticalCurvedList"/>
    <dgm:cxn modelId="{1AC0C755-B071-4CAB-B0E9-C6403C2F9205}" type="presParOf" srcId="{CA2C7EE3-7AE9-40DE-B208-14659216E65F}" destId="{84C12CE3-E6CE-4C29-88C5-AD47A5980072}" srcOrd="7" destOrd="0" presId="urn:microsoft.com/office/officeart/2008/layout/VerticalCurvedList"/>
    <dgm:cxn modelId="{D3A53EBD-313B-42AA-88A9-E5E661AA085F}" type="presParOf" srcId="{CA2C7EE3-7AE9-40DE-B208-14659216E65F}" destId="{4DB75EFB-731D-4F39-9B5C-2E8332178BDF}" srcOrd="8" destOrd="0" presId="urn:microsoft.com/office/officeart/2008/layout/VerticalCurvedList"/>
    <dgm:cxn modelId="{47830CEC-7F90-4301-A9AF-848A4AC59195}" type="presParOf" srcId="{4DB75EFB-731D-4F39-9B5C-2E8332178BDF}" destId="{36869964-D1B6-46BF-B8FB-D79568B3858F}" srcOrd="0" destOrd="0" presId="urn:microsoft.com/office/officeart/2008/layout/VerticalCurvedList"/>
    <dgm:cxn modelId="{501DE0CE-9954-44A6-8EFC-F890914AF63D}" type="presParOf" srcId="{CA2C7EE3-7AE9-40DE-B208-14659216E65F}" destId="{FF6EF130-7BB7-451C-9E9B-037F84EFF235}" srcOrd="9" destOrd="0" presId="urn:microsoft.com/office/officeart/2008/layout/VerticalCurvedList"/>
    <dgm:cxn modelId="{7E134A35-FA19-4F85-893B-1887E10BCB01}" type="presParOf" srcId="{CA2C7EE3-7AE9-40DE-B208-14659216E65F}" destId="{38D1C361-C724-4E68-A5CB-27C8926027F4}" srcOrd="10" destOrd="0" presId="urn:microsoft.com/office/officeart/2008/layout/VerticalCurvedList"/>
    <dgm:cxn modelId="{69E10C6A-F18D-4BA1-8CC3-BAB9A311E364}" type="presParOf" srcId="{38D1C361-C724-4E68-A5CB-27C8926027F4}" destId="{2AF1E45F-3C9D-4C60-AED2-23A1C6B830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FE759-5FFD-4675-A4E2-62A7C13180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NI"/>
        </a:p>
      </dgm:t>
    </dgm:pt>
    <dgm:pt modelId="{A1CFC489-4E02-4D7E-B92B-7BCB4CBAA5B1}">
      <dgm:prSet phldrT="[Texto]"/>
      <dgm:spPr>
        <a:solidFill>
          <a:srgbClr val="FC12DB"/>
        </a:solidFill>
      </dgm:spPr>
      <dgm:t>
        <a:bodyPr/>
        <a:lstStyle/>
        <a:p>
          <a:r>
            <a:rPr lang="en-GB" noProof="0" dirty="0" smtClean="0"/>
            <a:t>Assistance to Victims</a:t>
          </a:r>
          <a:endParaRPr lang="en-GB" noProof="0" dirty="0"/>
        </a:p>
      </dgm:t>
    </dgm:pt>
    <dgm:pt modelId="{DB9AAC14-AA63-44A8-A198-653F6A1B8BEE}" type="parTrans" cxnId="{E84341D0-D29E-44A7-876B-9BD24C1EB483}">
      <dgm:prSet/>
      <dgm:spPr/>
      <dgm:t>
        <a:bodyPr/>
        <a:lstStyle/>
        <a:p>
          <a:endParaRPr lang="es-NI"/>
        </a:p>
      </dgm:t>
    </dgm:pt>
    <dgm:pt modelId="{1681AD22-7FA5-486C-B7A6-1CB745C71C08}" type="sibTrans" cxnId="{E84341D0-D29E-44A7-876B-9BD24C1EB483}">
      <dgm:prSet/>
      <dgm:spPr/>
      <dgm:t>
        <a:bodyPr/>
        <a:lstStyle/>
        <a:p>
          <a:endParaRPr lang="es-NI"/>
        </a:p>
      </dgm:t>
    </dgm:pt>
    <dgm:pt modelId="{730B6AA1-DF4A-4553-85FE-74ABC603497B}">
      <dgm:prSet phldrT="[Texto]"/>
      <dgm:spPr>
        <a:solidFill>
          <a:schemeClr val="accent3">
            <a:lumMod val="20000"/>
            <a:lumOff val="80000"/>
            <a:alpha val="90000"/>
          </a:schemeClr>
        </a:solidFill>
      </dgm:spPr>
      <dgm:t>
        <a:bodyPr/>
        <a:lstStyle/>
        <a:p>
          <a:r>
            <a:rPr kumimoji="1" lang="en-GB" noProof="0" dirty="0" smtClean="0">
              <a:solidFill>
                <a:schemeClr val="tx1"/>
              </a:solidFill>
              <a:latin typeface="Calibri" pitchFamily="34" charset="0"/>
            </a:rPr>
            <a:t>A shelter for victims of trafficking is in place at “Comisarías de la Mujer”; </a:t>
          </a:r>
          <a:endParaRPr lang="en-GB" noProof="0" dirty="0">
            <a:solidFill>
              <a:schemeClr val="tx1"/>
            </a:solidFill>
          </a:endParaRPr>
        </a:p>
      </dgm:t>
    </dgm:pt>
    <dgm:pt modelId="{3C91737A-6F87-421E-A5E9-49C9FAF466C0}" type="parTrans" cxnId="{2E0BAC55-1BDC-44F5-BEA7-8EBECC6F2A94}">
      <dgm:prSet/>
      <dgm:spPr/>
      <dgm:t>
        <a:bodyPr/>
        <a:lstStyle/>
        <a:p>
          <a:endParaRPr lang="es-NI"/>
        </a:p>
      </dgm:t>
    </dgm:pt>
    <dgm:pt modelId="{7BBA3248-58BA-4C5E-9A9B-A1DDB453661E}" type="sibTrans" cxnId="{2E0BAC55-1BDC-44F5-BEA7-8EBECC6F2A94}">
      <dgm:prSet/>
      <dgm:spPr/>
      <dgm:t>
        <a:bodyPr/>
        <a:lstStyle/>
        <a:p>
          <a:endParaRPr lang="es-NI"/>
        </a:p>
      </dgm:t>
    </dgm:pt>
    <dgm:pt modelId="{B1105253-17B3-429B-8EC5-DF25F0BB727E}">
      <dgm:prSet phldrT="[Texto]"/>
      <dgm:spPr>
        <a:solidFill>
          <a:schemeClr val="accent3">
            <a:lumMod val="20000"/>
            <a:lumOff val="80000"/>
            <a:alpha val="90000"/>
          </a:schemeClr>
        </a:solidFill>
      </dgm:spPr>
      <dgm:t>
        <a:bodyPr/>
        <a:lstStyle/>
        <a:p>
          <a:r>
            <a:rPr kumimoji="1" lang="en-GB" noProof="0" dirty="0" smtClean="0">
              <a:solidFill>
                <a:schemeClr val="tx1"/>
              </a:solidFill>
              <a:latin typeface="Calibri" pitchFamily="34" charset="0"/>
            </a:rPr>
            <a:t>Strengthening </a:t>
          </a:r>
          <a:r>
            <a:rPr kumimoji="1" lang="en-GB" i="1" noProof="0" dirty="0" smtClean="0">
              <a:solidFill>
                <a:schemeClr val="tx1"/>
              </a:solidFill>
              <a:latin typeface="Calibri" pitchFamily="34" charset="0"/>
            </a:rPr>
            <a:t>Línea 133 </a:t>
          </a:r>
          <a:r>
            <a:rPr kumimoji="1" lang="en-GB" noProof="0" dirty="0" smtClean="0">
              <a:solidFill>
                <a:schemeClr val="tx1"/>
              </a:solidFill>
              <a:latin typeface="Calibri" pitchFamily="34" charset="0"/>
            </a:rPr>
            <a:t>Information and Guidance Centre (Ministry of Family, Adolescents and Children – MIFAN).</a:t>
          </a:r>
          <a:endParaRPr lang="en-GB" noProof="0" dirty="0">
            <a:solidFill>
              <a:schemeClr val="tx1"/>
            </a:solidFill>
          </a:endParaRPr>
        </a:p>
      </dgm:t>
    </dgm:pt>
    <dgm:pt modelId="{CE596D92-1282-4BD5-8AE8-B5045A32BEFC}" type="parTrans" cxnId="{F9D03771-3651-4CB3-8447-6B04C412E591}">
      <dgm:prSet/>
      <dgm:spPr/>
      <dgm:t>
        <a:bodyPr/>
        <a:lstStyle/>
        <a:p>
          <a:endParaRPr lang="es-NI"/>
        </a:p>
      </dgm:t>
    </dgm:pt>
    <dgm:pt modelId="{F6CCFABC-67F9-4666-A002-0AAE0BFF26E8}" type="sibTrans" cxnId="{F9D03771-3651-4CB3-8447-6B04C412E591}">
      <dgm:prSet/>
      <dgm:spPr/>
      <dgm:t>
        <a:bodyPr/>
        <a:lstStyle/>
        <a:p>
          <a:endParaRPr lang="es-NI"/>
        </a:p>
      </dgm:t>
    </dgm:pt>
    <dgm:pt modelId="{0E097D8D-DF82-458C-BD97-CA1A38A2A8B4}">
      <dgm:prSet phldrT="[Texto]"/>
      <dgm:spPr/>
      <dgm:t>
        <a:bodyPr/>
        <a:lstStyle/>
        <a:p>
          <a:r>
            <a:rPr lang="en-GB" noProof="0" dirty="0" smtClean="0"/>
            <a:t>Reintegration </a:t>
          </a:r>
          <a:endParaRPr lang="en-GB" noProof="0" dirty="0"/>
        </a:p>
      </dgm:t>
    </dgm:pt>
    <dgm:pt modelId="{0350E803-1534-4533-958B-FDB59F9068F7}" type="parTrans" cxnId="{0BC14BA3-AB42-40B1-B2B1-A6E315EAAAAC}">
      <dgm:prSet/>
      <dgm:spPr/>
      <dgm:t>
        <a:bodyPr/>
        <a:lstStyle/>
        <a:p>
          <a:endParaRPr lang="es-NI"/>
        </a:p>
      </dgm:t>
    </dgm:pt>
    <dgm:pt modelId="{0AC0B297-FCB5-410B-BA57-788B093BF5A5}" type="sibTrans" cxnId="{0BC14BA3-AB42-40B1-B2B1-A6E315EAAAAC}">
      <dgm:prSet/>
      <dgm:spPr/>
      <dgm:t>
        <a:bodyPr/>
        <a:lstStyle/>
        <a:p>
          <a:endParaRPr lang="es-NI"/>
        </a:p>
      </dgm:t>
    </dgm:pt>
    <dgm:pt modelId="{E171D935-BF6D-466E-8EE6-D215705015E0}">
      <dgm:prSet phldrT="[Texto]"/>
      <dgm:spPr/>
      <dgm:t>
        <a:bodyPr/>
        <a:lstStyle/>
        <a:p>
          <a:r>
            <a:rPr kumimoji="1" lang="en-GB" noProof="0" dirty="0" smtClean="0">
              <a:solidFill>
                <a:schemeClr val="tx1"/>
              </a:solidFill>
              <a:latin typeface="Calibri" pitchFamily="34" charset="0"/>
            </a:rPr>
            <a:t>10 adult victims have been reintegrated after working hard for 4 years to overcome physical and psychological consequences. </a:t>
          </a:r>
          <a:endParaRPr lang="en-GB" noProof="0" dirty="0">
            <a:solidFill>
              <a:schemeClr val="tx1"/>
            </a:solidFill>
          </a:endParaRPr>
        </a:p>
      </dgm:t>
    </dgm:pt>
    <dgm:pt modelId="{ECF7AA0D-827E-47B2-94EF-D34F467B3F60}" type="parTrans" cxnId="{7931C43F-4081-449E-976B-76BEDA1C5F85}">
      <dgm:prSet/>
      <dgm:spPr/>
      <dgm:t>
        <a:bodyPr/>
        <a:lstStyle/>
        <a:p>
          <a:endParaRPr lang="es-NI"/>
        </a:p>
      </dgm:t>
    </dgm:pt>
    <dgm:pt modelId="{58521A00-9C31-4DB7-844C-52218A9D0759}" type="sibTrans" cxnId="{7931C43F-4081-449E-976B-76BEDA1C5F85}">
      <dgm:prSet/>
      <dgm:spPr/>
      <dgm:t>
        <a:bodyPr/>
        <a:lstStyle/>
        <a:p>
          <a:endParaRPr lang="es-NI"/>
        </a:p>
      </dgm:t>
    </dgm:pt>
    <dgm:pt modelId="{39FE3E07-DD11-429C-9592-9A8B25C8F104}">
      <dgm:prSet phldrT="[Texto]"/>
      <dgm:spPr>
        <a:solidFill>
          <a:srgbClr val="00B050"/>
        </a:solidFill>
      </dgm:spPr>
      <dgm:t>
        <a:bodyPr/>
        <a:lstStyle/>
        <a:p>
          <a:r>
            <a:rPr lang="en-GB" noProof="0" dirty="0" smtClean="0"/>
            <a:t>Communication and Dissemination</a:t>
          </a:r>
          <a:endParaRPr lang="en-GB" noProof="0" dirty="0"/>
        </a:p>
      </dgm:t>
    </dgm:pt>
    <dgm:pt modelId="{7624D03A-78C5-48E3-9069-94AFCF19D8D4}" type="parTrans" cxnId="{D6160045-2631-4A12-81C3-5CAD4F9EEB1A}">
      <dgm:prSet/>
      <dgm:spPr/>
      <dgm:t>
        <a:bodyPr/>
        <a:lstStyle/>
        <a:p>
          <a:endParaRPr lang="es-NI"/>
        </a:p>
      </dgm:t>
    </dgm:pt>
    <dgm:pt modelId="{7C479DB6-9A9A-4334-A47F-0FDF84FF6DFE}" type="sibTrans" cxnId="{D6160045-2631-4A12-81C3-5CAD4F9EEB1A}">
      <dgm:prSet/>
      <dgm:spPr/>
      <dgm:t>
        <a:bodyPr/>
        <a:lstStyle/>
        <a:p>
          <a:endParaRPr lang="es-NI"/>
        </a:p>
      </dgm:t>
    </dgm:pt>
    <dgm:pt modelId="{CEE37D2C-D61E-4C19-85A7-DB10DB4ED55A}">
      <dgm:prSet phldrT="[Texto]"/>
      <dgm:spPr>
        <a:solidFill>
          <a:schemeClr val="accent5">
            <a:lumMod val="60000"/>
            <a:lumOff val="40000"/>
            <a:alpha val="90000"/>
          </a:schemeClr>
        </a:solidFill>
      </dgm:spPr>
      <dgm:t>
        <a:bodyPr/>
        <a:lstStyle/>
        <a:p>
          <a:r>
            <a:rPr kumimoji="1" lang="en-GB" noProof="0" dirty="0" smtClean="0">
              <a:solidFill>
                <a:schemeClr val="tx1"/>
              </a:solidFill>
              <a:latin typeface="Calibri" pitchFamily="34" charset="0"/>
            </a:rPr>
            <a:t>2 soap operas: “Loma Verde” and “Contracorriente”;</a:t>
          </a:r>
          <a:endParaRPr lang="en-GB" noProof="0" dirty="0">
            <a:solidFill>
              <a:schemeClr val="tx1"/>
            </a:solidFill>
          </a:endParaRPr>
        </a:p>
      </dgm:t>
    </dgm:pt>
    <dgm:pt modelId="{410E46D1-1BA5-4002-B111-46224764408D}" type="parTrans" cxnId="{0B50D93F-D397-4F56-87AB-1CF1BF67FEB7}">
      <dgm:prSet/>
      <dgm:spPr/>
      <dgm:t>
        <a:bodyPr/>
        <a:lstStyle/>
        <a:p>
          <a:endParaRPr lang="es-NI"/>
        </a:p>
      </dgm:t>
    </dgm:pt>
    <dgm:pt modelId="{37CBB066-DA6C-4EA6-BEF5-44B6CC2E0761}" type="sibTrans" cxnId="{0B50D93F-D397-4F56-87AB-1CF1BF67FEB7}">
      <dgm:prSet/>
      <dgm:spPr/>
      <dgm:t>
        <a:bodyPr/>
        <a:lstStyle/>
        <a:p>
          <a:endParaRPr lang="es-NI"/>
        </a:p>
      </dgm:t>
    </dgm:pt>
    <dgm:pt modelId="{BB5A53B8-7E21-442C-B534-A0977D0D0843}">
      <dgm:prSet phldrT="[Texto]"/>
      <dgm:spPr>
        <a:solidFill>
          <a:schemeClr val="accent5">
            <a:lumMod val="60000"/>
            <a:lumOff val="40000"/>
            <a:alpha val="90000"/>
          </a:schemeClr>
        </a:solidFill>
      </dgm:spPr>
      <dgm:t>
        <a:bodyPr/>
        <a:lstStyle/>
        <a:p>
          <a:r>
            <a:rPr kumimoji="1" lang="en-GB" noProof="0" dirty="0" smtClean="0">
              <a:solidFill>
                <a:schemeClr val="tx1"/>
              </a:solidFill>
              <a:latin typeface="Calibri" pitchFamily="34" charset="0"/>
            </a:rPr>
            <a:t>15 theatre shows in different locations in the country. </a:t>
          </a:r>
          <a:endParaRPr lang="en-GB" noProof="0" dirty="0">
            <a:solidFill>
              <a:schemeClr val="tx1"/>
            </a:solidFill>
          </a:endParaRPr>
        </a:p>
      </dgm:t>
    </dgm:pt>
    <dgm:pt modelId="{AE44E9FA-5B6E-49D1-92C7-D0BB865B3CC6}" type="parTrans" cxnId="{0E89DACD-2315-4E80-8A2E-05B72AB8534E}">
      <dgm:prSet/>
      <dgm:spPr/>
      <dgm:t>
        <a:bodyPr/>
        <a:lstStyle/>
        <a:p>
          <a:endParaRPr lang="es-NI"/>
        </a:p>
      </dgm:t>
    </dgm:pt>
    <dgm:pt modelId="{35EB687E-1F9F-4DC9-A314-C9EC3DF94EE8}" type="sibTrans" cxnId="{0E89DACD-2315-4E80-8A2E-05B72AB8534E}">
      <dgm:prSet/>
      <dgm:spPr/>
      <dgm:t>
        <a:bodyPr/>
        <a:lstStyle/>
        <a:p>
          <a:endParaRPr lang="es-NI"/>
        </a:p>
      </dgm:t>
    </dgm:pt>
    <dgm:pt modelId="{550BDAD5-9542-4CC6-BE91-EE087647C793}" type="pres">
      <dgm:prSet presAssocID="{A74FE759-5FFD-4675-A4E2-62A7C131801B}" presName="Name0" presStyleCnt="0">
        <dgm:presLayoutVars>
          <dgm:dir/>
          <dgm:animLvl val="lvl"/>
          <dgm:resizeHandles val="exact"/>
        </dgm:presLayoutVars>
      </dgm:prSet>
      <dgm:spPr/>
      <dgm:t>
        <a:bodyPr/>
        <a:lstStyle/>
        <a:p>
          <a:endParaRPr lang="es-NI"/>
        </a:p>
      </dgm:t>
    </dgm:pt>
    <dgm:pt modelId="{C647BEAD-9950-4A15-8BD4-B17E681A289A}" type="pres">
      <dgm:prSet presAssocID="{A1CFC489-4E02-4D7E-B92B-7BCB4CBAA5B1}" presName="linNode" presStyleCnt="0"/>
      <dgm:spPr/>
    </dgm:pt>
    <dgm:pt modelId="{3DE19DD0-BCCA-46E0-A9AC-09703A74E179}" type="pres">
      <dgm:prSet presAssocID="{A1CFC489-4E02-4D7E-B92B-7BCB4CBAA5B1}" presName="parentText" presStyleLbl="node1" presStyleIdx="0" presStyleCnt="3" custScaleX="69753">
        <dgm:presLayoutVars>
          <dgm:chMax val="1"/>
          <dgm:bulletEnabled val="1"/>
        </dgm:presLayoutVars>
      </dgm:prSet>
      <dgm:spPr/>
      <dgm:t>
        <a:bodyPr/>
        <a:lstStyle/>
        <a:p>
          <a:endParaRPr lang="es-NI"/>
        </a:p>
      </dgm:t>
    </dgm:pt>
    <dgm:pt modelId="{6CEC6518-4AE3-4CC9-877B-80B7116D21B5}" type="pres">
      <dgm:prSet presAssocID="{A1CFC489-4E02-4D7E-B92B-7BCB4CBAA5B1}" presName="descendantText" presStyleLbl="alignAccFollowNode1" presStyleIdx="0" presStyleCnt="3" custScaleX="127931">
        <dgm:presLayoutVars>
          <dgm:bulletEnabled val="1"/>
        </dgm:presLayoutVars>
      </dgm:prSet>
      <dgm:spPr/>
      <dgm:t>
        <a:bodyPr/>
        <a:lstStyle/>
        <a:p>
          <a:endParaRPr lang="es-NI"/>
        </a:p>
      </dgm:t>
    </dgm:pt>
    <dgm:pt modelId="{2856823A-868E-48EE-BEC6-EAD2D11BF126}" type="pres">
      <dgm:prSet presAssocID="{1681AD22-7FA5-486C-B7A6-1CB745C71C08}" presName="sp" presStyleCnt="0"/>
      <dgm:spPr/>
    </dgm:pt>
    <dgm:pt modelId="{FCD5D7D6-F93F-4222-8343-728004E48ECB}" type="pres">
      <dgm:prSet presAssocID="{0E097D8D-DF82-458C-BD97-CA1A38A2A8B4}" presName="linNode" presStyleCnt="0"/>
      <dgm:spPr/>
    </dgm:pt>
    <dgm:pt modelId="{A453F216-E8AD-4102-B325-097F0CA3B26B}" type="pres">
      <dgm:prSet presAssocID="{0E097D8D-DF82-458C-BD97-CA1A38A2A8B4}" presName="parentText" presStyleLbl="node1" presStyleIdx="1" presStyleCnt="3" custScaleX="63986">
        <dgm:presLayoutVars>
          <dgm:chMax val="1"/>
          <dgm:bulletEnabled val="1"/>
        </dgm:presLayoutVars>
      </dgm:prSet>
      <dgm:spPr/>
      <dgm:t>
        <a:bodyPr/>
        <a:lstStyle/>
        <a:p>
          <a:endParaRPr lang="es-NI"/>
        </a:p>
      </dgm:t>
    </dgm:pt>
    <dgm:pt modelId="{3AB4410B-3BDF-448B-9ADE-9F24698C4893}" type="pres">
      <dgm:prSet presAssocID="{0E097D8D-DF82-458C-BD97-CA1A38A2A8B4}" presName="descendantText" presStyleLbl="alignAccFollowNode1" presStyleIdx="1" presStyleCnt="3" custScaleX="123361">
        <dgm:presLayoutVars>
          <dgm:bulletEnabled val="1"/>
        </dgm:presLayoutVars>
      </dgm:prSet>
      <dgm:spPr/>
      <dgm:t>
        <a:bodyPr/>
        <a:lstStyle/>
        <a:p>
          <a:endParaRPr lang="es-NI"/>
        </a:p>
      </dgm:t>
    </dgm:pt>
    <dgm:pt modelId="{D525F012-1979-424C-B288-56FF53212927}" type="pres">
      <dgm:prSet presAssocID="{0AC0B297-FCB5-410B-BA57-788B093BF5A5}" presName="sp" presStyleCnt="0"/>
      <dgm:spPr/>
    </dgm:pt>
    <dgm:pt modelId="{E652F021-A954-4ADC-8CEA-318364AEECA2}" type="pres">
      <dgm:prSet presAssocID="{39FE3E07-DD11-429C-9592-9A8B25C8F104}" presName="linNode" presStyleCnt="0"/>
      <dgm:spPr/>
    </dgm:pt>
    <dgm:pt modelId="{0E196DD7-AAEB-42CA-BCC2-B9F349E3868C}" type="pres">
      <dgm:prSet presAssocID="{39FE3E07-DD11-429C-9592-9A8B25C8F104}" presName="parentText" presStyleLbl="node1" presStyleIdx="2" presStyleCnt="3" custScaleX="69753">
        <dgm:presLayoutVars>
          <dgm:chMax val="1"/>
          <dgm:bulletEnabled val="1"/>
        </dgm:presLayoutVars>
      </dgm:prSet>
      <dgm:spPr/>
      <dgm:t>
        <a:bodyPr/>
        <a:lstStyle/>
        <a:p>
          <a:endParaRPr lang="es-NI"/>
        </a:p>
      </dgm:t>
    </dgm:pt>
    <dgm:pt modelId="{3A5A1868-7ED4-4EA0-B1D9-1362CAEF7BB5}" type="pres">
      <dgm:prSet presAssocID="{39FE3E07-DD11-429C-9592-9A8B25C8F104}" presName="descendantText" presStyleLbl="alignAccFollowNode1" presStyleIdx="2" presStyleCnt="3" custScaleX="127775">
        <dgm:presLayoutVars>
          <dgm:bulletEnabled val="1"/>
        </dgm:presLayoutVars>
      </dgm:prSet>
      <dgm:spPr/>
      <dgm:t>
        <a:bodyPr/>
        <a:lstStyle/>
        <a:p>
          <a:endParaRPr lang="es-NI"/>
        </a:p>
      </dgm:t>
    </dgm:pt>
  </dgm:ptLst>
  <dgm:cxnLst>
    <dgm:cxn modelId="{D3FC93C8-43F1-43C1-B724-CE50207FC75B}" type="presOf" srcId="{0E097D8D-DF82-458C-BD97-CA1A38A2A8B4}" destId="{A453F216-E8AD-4102-B325-097F0CA3B26B}" srcOrd="0" destOrd="0" presId="urn:microsoft.com/office/officeart/2005/8/layout/vList5"/>
    <dgm:cxn modelId="{E7FDF729-D138-46FF-9CE6-14E78A72C996}" type="presOf" srcId="{BB5A53B8-7E21-442C-B534-A0977D0D0843}" destId="{3A5A1868-7ED4-4EA0-B1D9-1362CAEF7BB5}" srcOrd="0" destOrd="1" presId="urn:microsoft.com/office/officeart/2005/8/layout/vList5"/>
    <dgm:cxn modelId="{752740E0-829A-45E4-B0B9-C4852AD3C4AD}" type="presOf" srcId="{E171D935-BF6D-466E-8EE6-D215705015E0}" destId="{3AB4410B-3BDF-448B-9ADE-9F24698C4893}" srcOrd="0" destOrd="0" presId="urn:microsoft.com/office/officeart/2005/8/layout/vList5"/>
    <dgm:cxn modelId="{F0C4851E-44B5-43D9-ABFA-86A6F1CE0E62}" type="presOf" srcId="{A74FE759-5FFD-4675-A4E2-62A7C131801B}" destId="{550BDAD5-9542-4CC6-BE91-EE087647C793}" srcOrd="0" destOrd="0" presId="urn:microsoft.com/office/officeart/2005/8/layout/vList5"/>
    <dgm:cxn modelId="{F9D03771-3651-4CB3-8447-6B04C412E591}" srcId="{A1CFC489-4E02-4D7E-B92B-7BCB4CBAA5B1}" destId="{B1105253-17B3-429B-8EC5-DF25F0BB727E}" srcOrd="1" destOrd="0" parTransId="{CE596D92-1282-4BD5-8AE8-B5045A32BEFC}" sibTransId="{F6CCFABC-67F9-4666-A002-0AAE0BFF26E8}"/>
    <dgm:cxn modelId="{0BC14BA3-AB42-40B1-B2B1-A6E315EAAAAC}" srcId="{A74FE759-5FFD-4675-A4E2-62A7C131801B}" destId="{0E097D8D-DF82-458C-BD97-CA1A38A2A8B4}" srcOrd="1" destOrd="0" parTransId="{0350E803-1534-4533-958B-FDB59F9068F7}" sibTransId="{0AC0B297-FCB5-410B-BA57-788B093BF5A5}"/>
    <dgm:cxn modelId="{ED5BD1C7-7DF4-4247-9D49-DF3DFC5636E5}" type="presOf" srcId="{39FE3E07-DD11-429C-9592-9A8B25C8F104}" destId="{0E196DD7-AAEB-42CA-BCC2-B9F349E3868C}" srcOrd="0" destOrd="0" presId="urn:microsoft.com/office/officeart/2005/8/layout/vList5"/>
    <dgm:cxn modelId="{7931C43F-4081-449E-976B-76BEDA1C5F85}" srcId="{0E097D8D-DF82-458C-BD97-CA1A38A2A8B4}" destId="{E171D935-BF6D-466E-8EE6-D215705015E0}" srcOrd="0" destOrd="0" parTransId="{ECF7AA0D-827E-47B2-94EF-D34F467B3F60}" sibTransId="{58521A00-9C31-4DB7-844C-52218A9D0759}"/>
    <dgm:cxn modelId="{2E0BAC55-1BDC-44F5-BEA7-8EBECC6F2A94}" srcId="{A1CFC489-4E02-4D7E-B92B-7BCB4CBAA5B1}" destId="{730B6AA1-DF4A-4553-85FE-74ABC603497B}" srcOrd="0" destOrd="0" parTransId="{3C91737A-6F87-421E-A5E9-49C9FAF466C0}" sibTransId="{7BBA3248-58BA-4C5E-9A9B-A1DDB453661E}"/>
    <dgm:cxn modelId="{4B00F278-F053-4706-A2EB-96C64F7AA989}" type="presOf" srcId="{730B6AA1-DF4A-4553-85FE-74ABC603497B}" destId="{6CEC6518-4AE3-4CC9-877B-80B7116D21B5}" srcOrd="0" destOrd="0" presId="urn:microsoft.com/office/officeart/2005/8/layout/vList5"/>
    <dgm:cxn modelId="{613E6621-8B99-4E87-BC24-1CCD7B12FF9A}" type="presOf" srcId="{B1105253-17B3-429B-8EC5-DF25F0BB727E}" destId="{6CEC6518-4AE3-4CC9-877B-80B7116D21B5}" srcOrd="0" destOrd="1" presId="urn:microsoft.com/office/officeart/2005/8/layout/vList5"/>
    <dgm:cxn modelId="{0E89DACD-2315-4E80-8A2E-05B72AB8534E}" srcId="{39FE3E07-DD11-429C-9592-9A8B25C8F104}" destId="{BB5A53B8-7E21-442C-B534-A0977D0D0843}" srcOrd="1" destOrd="0" parTransId="{AE44E9FA-5B6E-49D1-92C7-D0BB865B3CC6}" sibTransId="{35EB687E-1F9F-4DC9-A314-C9EC3DF94EE8}"/>
    <dgm:cxn modelId="{0B50D93F-D397-4F56-87AB-1CF1BF67FEB7}" srcId="{39FE3E07-DD11-429C-9592-9A8B25C8F104}" destId="{CEE37D2C-D61E-4C19-85A7-DB10DB4ED55A}" srcOrd="0" destOrd="0" parTransId="{410E46D1-1BA5-4002-B111-46224764408D}" sibTransId="{37CBB066-DA6C-4EA6-BEF5-44B6CC2E0761}"/>
    <dgm:cxn modelId="{D6160045-2631-4A12-81C3-5CAD4F9EEB1A}" srcId="{A74FE759-5FFD-4675-A4E2-62A7C131801B}" destId="{39FE3E07-DD11-429C-9592-9A8B25C8F104}" srcOrd="2" destOrd="0" parTransId="{7624D03A-78C5-48E3-9069-94AFCF19D8D4}" sibTransId="{7C479DB6-9A9A-4334-A47F-0FDF84FF6DFE}"/>
    <dgm:cxn modelId="{E84341D0-D29E-44A7-876B-9BD24C1EB483}" srcId="{A74FE759-5FFD-4675-A4E2-62A7C131801B}" destId="{A1CFC489-4E02-4D7E-B92B-7BCB4CBAA5B1}" srcOrd="0" destOrd="0" parTransId="{DB9AAC14-AA63-44A8-A198-653F6A1B8BEE}" sibTransId="{1681AD22-7FA5-486C-B7A6-1CB745C71C08}"/>
    <dgm:cxn modelId="{1946DE94-A76E-4C7E-9BA3-5D359F21F386}" type="presOf" srcId="{A1CFC489-4E02-4D7E-B92B-7BCB4CBAA5B1}" destId="{3DE19DD0-BCCA-46E0-A9AC-09703A74E179}" srcOrd="0" destOrd="0" presId="urn:microsoft.com/office/officeart/2005/8/layout/vList5"/>
    <dgm:cxn modelId="{11EED57D-AE4C-4BD7-96AA-2E73F0C15A84}" type="presOf" srcId="{CEE37D2C-D61E-4C19-85A7-DB10DB4ED55A}" destId="{3A5A1868-7ED4-4EA0-B1D9-1362CAEF7BB5}" srcOrd="0" destOrd="0" presId="urn:microsoft.com/office/officeart/2005/8/layout/vList5"/>
    <dgm:cxn modelId="{537E4CC0-1987-442D-A4C9-324631F3F8E0}" type="presParOf" srcId="{550BDAD5-9542-4CC6-BE91-EE087647C793}" destId="{C647BEAD-9950-4A15-8BD4-B17E681A289A}" srcOrd="0" destOrd="0" presId="urn:microsoft.com/office/officeart/2005/8/layout/vList5"/>
    <dgm:cxn modelId="{CBB59DD6-5B3E-4753-9381-B84E851368DC}" type="presParOf" srcId="{C647BEAD-9950-4A15-8BD4-B17E681A289A}" destId="{3DE19DD0-BCCA-46E0-A9AC-09703A74E179}" srcOrd="0" destOrd="0" presId="urn:microsoft.com/office/officeart/2005/8/layout/vList5"/>
    <dgm:cxn modelId="{58FD87FC-7781-469F-9305-E2726D0ED312}" type="presParOf" srcId="{C647BEAD-9950-4A15-8BD4-B17E681A289A}" destId="{6CEC6518-4AE3-4CC9-877B-80B7116D21B5}" srcOrd="1" destOrd="0" presId="urn:microsoft.com/office/officeart/2005/8/layout/vList5"/>
    <dgm:cxn modelId="{FED238CA-9320-44EA-B908-21B26E4783D6}" type="presParOf" srcId="{550BDAD5-9542-4CC6-BE91-EE087647C793}" destId="{2856823A-868E-48EE-BEC6-EAD2D11BF126}" srcOrd="1" destOrd="0" presId="urn:microsoft.com/office/officeart/2005/8/layout/vList5"/>
    <dgm:cxn modelId="{DB4E6F4D-2D68-4097-9CC4-BF7CE48C0981}" type="presParOf" srcId="{550BDAD5-9542-4CC6-BE91-EE087647C793}" destId="{FCD5D7D6-F93F-4222-8343-728004E48ECB}" srcOrd="2" destOrd="0" presId="urn:microsoft.com/office/officeart/2005/8/layout/vList5"/>
    <dgm:cxn modelId="{4E6ADBA7-0D67-4B39-B587-7BE171660C99}" type="presParOf" srcId="{FCD5D7D6-F93F-4222-8343-728004E48ECB}" destId="{A453F216-E8AD-4102-B325-097F0CA3B26B}" srcOrd="0" destOrd="0" presId="urn:microsoft.com/office/officeart/2005/8/layout/vList5"/>
    <dgm:cxn modelId="{CD3DA382-8AB6-4B35-9874-459DAE39703B}" type="presParOf" srcId="{FCD5D7D6-F93F-4222-8343-728004E48ECB}" destId="{3AB4410B-3BDF-448B-9ADE-9F24698C4893}" srcOrd="1" destOrd="0" presId="urn:microsoft.com/office/officeart/2005/8/layout/vList5"/>
    <dgm:cxn modelId="{112AD659-13BA-4BF9-89D4-F047D3851F43}" type="presParOf" srcId="{550BDAD5-9542-4CC6-BE91-EE087647C793}" destId="{D525F012-1979-424C-B288-56FF53212927}" srcOrd="3" destOrd="0" presId="urn:microsoft.com/office/officeart/2005/8/layout/vList5"/>
    <dgm:cxn modelId="{4A2C5F18-EBBC-478C-AC9F-8D6A16D51E24}" type="presParOf" srcId="{550BDAD5-9542-4CC6-BE91-EE087647C793}" destId="{E652F021-A954-4ADC-8CEA-318364AEECA2}" srcOrd="4" destOrd="0" presId="urn:microsoft.com/office/officeart/2005/8/layout/vList5"/>
    <dgm:cxn modelId="{579A269E-7380-438F-8986-3CEDC030BE32}" type="presParOf" srcId="{E652F021-A954-4ADC-8CEA-318364AEECA2}" destId="{0E196DD7-AAEB-42CA-BCC2-B9F349E3868C}" srcOrd="0" destOrd="0" presId="urn:microsoft.com/office/officeart/2005/8/layout/vList5"/>
    <dgm:cxn modelId="{11F9FFF1-1EB1-49A4-A1F0-4CB802D22EA8}" type="presParOf" srcId="{E652F021-A954-4ADC-8CEA-318364AEECA2}" destId="{3A5A1868-7ED4-4EA0-B1D9-1362CAEF7B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C1A54-80B4-49F8-9860-0373D08ADAD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NI"/>
        </a:p>
      </dgm:t>
    </dgm:pt>
    <dgm:pt modelId="{0DA0AF90-7FE3-4E55-998B-761AE10F7495}">
      <dgm:prSet phldrT="[Texto]" custT="1"/>
      <dgm:spPr>
        <a:solidFill>
          <a:schemeClr val="accent2">
            <a:lumMod val="75000"/>
          </a:schemeClr>
        </a:solidFill>
      </dgm:spPr>
      <dgm:t>
        <a:bodyPr/>
        <a:lstStyle/>
        <a:p>
          <a:r>
            <a:rPr kumimoji="1" lang="en-GB" sz="1600" noProof="0" dirty="0" smtClean="0">
              <a:solidFill>
                <a:schemeClr val="bg1"/>
              </a:solidFill>
              <a:latin typeface="+mn-lt"/>
            </a:rPr>
            <a:t>Two meetings of CNCTP: Nicaragua and Panama</a:t>
          </a:r>
        </a:p>
        <a:p>
          <a:endParaRPr kumimoji="1" lang="en-GB" sz="1600" noProof="0" dirty="0" smtClean="0">
            <a:solidFill>
              <a:schemeClr val="bg1"/>
            </a:solidFill>
            <a:latin typeface="+mn-lt"/>
          </a:endParaRPr>
        </a:p>
        <a:p>
          <a:r>
            <a:rPr kumimoji="1" lang="en-GB" sz="1600" noProof="0" dirty="0" smtClean="0">
              <a:solidFill>
                <a:schemeClr val="bg1"/>
              </a:solidFill>
              <a:latin typeface="+mn-lt"/>
            </a:rPr>
            <a:t>Exchanging BEST PRACTICES: Mexico, Ecuador, Salvador, San Andrés, Paraguay</a:t>
          </a:r>
        </a:p>
        <a:p>
          <a:endParaRPr lang="en-GB" sz="1600" noProof="0" dirty="0">
            <a:solidFill>
              <a:schemeClr val="bg1"/>
            </a:solidFill>
          </a:endParaRPr>
        </a:p>
      </dgm:t>
    </dgm:pt>
    <dgm:pt modelId="{90D06D08-D6FA-4B67-A6A4-E881B641B1EF}" type="parTrans" cxnId="{2CB2AB75-04F0-4F10-A674-D1BCC9A8350A}">
      <dgm:prSet/>
      <dgm:spPr/>
      <dgm:t>
        <a:bodyPr/>
        <a:lstStyle/>
        <a:p>
          <a:endParaRPr lang="es-NI" sz="1600">
            <a:solidFill>
              <a:schemeClr val="bg1"/>
            </a:solidFill>
          </a:endParaRPr>
        </a:p>
      </dgm:t>
    </dgm:pt>
    <dgm:pt modelId="{26D3BCF8-9EDE-4A03-BA1B-E7051B4FBA54}" type="sibTrans" cxnId="{2CB2AB75-04F0-4F10-A674-D1BCC9A8350A}">
      <dgm:prSet/>
      <dgm:spPr/>
      <dgm:t>
        <a:bodyPr/>
        <a:lstStyle/>
        <a:p>
          <a:endParaRPr lang="es-NI" sz="1600">
            <a:solidFill>
              <a:schemeClr val="bg1"/>
            </a:solidFill>
          </a:endParaRPr>
        </a:p>
      </dgm:t>
    </dgm:pt>
    <dgm:pt modelId="{6568E9D4-854B-41C2-94FD-56683B26A32F}">
      <dgm:prSet phldrT="[Texto]" custT="1"/>
      <dgm:spPr>
        <a:solidFill>
          <a:schemeClr val="accent3">
            <a:lumMod val="60000"/>
            <a:lumOff val="40000"/>
          </a:schemeClr>
        </a:solidFill>
      </dgm:spPr>
      <dgm:t>
        <a:bodyPr/>
        <a:lstStyle/>
        <a:p>
          <a:r>
            <a:rPr kumimoji="1" lang="en-GB" sz="1600" noProof="0" dirty="0" smtClean="0">
              <a:solidFill>
                <a:schemeClr val="bg1"/>
              </a:solidFill>
              <a:latin typeface="+mn-lt"/>
            </a:rPr>
            <a:t>Regional Guidelines to combat the crime in the region</a:t>
          </a:r>
        </a:p>
        <a:p>
          <a:endParaRPr kumimoji="1" lang="en-GB" sz="1600" noProof="0" dirty="0" smtClean="0">
            <a:solidFill>
              <a:schemeClr val="bg1"/>
            </a:solidFill>
            <a:latin typeface="+mn-lt"/>
          </a:endParaRPr>
        </a:p>
        <a:p>
          <a:r>
            <a:rPr kumimoji="1" lang="en-GB" sz="1600" noProof="0" dirty="0" smtClean="0">
              <a:solidFill>
                <a:schemeClr val="bg1"/>
              </a:solidFill>
              <a:latin typeface="+mn-lt"/>
            </a:rPr>
            <a:t>Regional Strategy for Assistance to Victims</a:t>
          </a:r>
          <a:endParaRPr lang="en-GB" sz="1600" noProof="0" dirty="0">
            <a:solidFill>
              <a:schemeClr val="bg1"/>
            </a:solidFill>
          </a:endParaRPr>
        </a:p>
      </dgm:t>
    </dgm:pt>
    <dgm:pt modelId="{B1E5375C-EECA-4A77-9C93-9418FD5CFFB4}" type="parTrans" cxnId="{C3C8ACFA-8822-4827-BAE6-B6E6C56DF9AF}">
      <dgm:prSet/>
      <dgm:spPr/>
      <dgm:t>
        <a:bodyPr/>
        <a:lstStyle/>
        <a:p>
          <a:endParaRPr lang="es-NI" sz="1600">
            <a:solidFill>
              <a:schemeClr val="bg1"/>
            </a:solidFill>
          </a:endParaRPr>
        </a:p>
      </dgm:t>
    </dgm:pt>
    <dgm:pt modelId="{42FFB9E6-D63E-4710-B7C3-68F6537ED7EE}" type="sibTrans" cxnId="{C3C8ACFA-8822-4827-BAE6-B6E6C56DF9AF}">
      <dgm:prSet/>
      <dgm:spPr/>
      <dgm:t>
        <a:bodyPr/>
        <a:lstStyle/>
        <a:p>
          <a:endParaRPr lang="es-NI" sz="1600">
            <a:solidFill>
              <a:schemeClr val="bg1"/>
            </a:solidFill>
          </a:endParaRPr>
        </a:p>
      </dgm:t>
    </dgm:pt>
    <dgm:pt modelId="{C62A696F-681A-4517-A4A2-8A07ECBFED0C}">
      <dgm:prSet phldrT="[Texto]" custT="1"/>
      <dgm:spPr>
        <a:solidFill>
          <a:schemeClr val="accent5">
            <a:lumMod val="75000"/>
          </a:schemeClr>
        </a:solidFill>
      </dgm:spPr>
      <dgm:t>
        <a:bodyPr/>
        <a:lstStyle/>
        <a:p>
          <a:r>
            <a:rPr kumimoji="1" lang="en-GB" sz="1600" noProof="0" dirty="0" smtClean="0">
              <a:solidFill>
                <a:schemeClr val="bg1"/>
              </a:solidFill>
              <a:latin typeface="+mn-lt"/>
            </a:rPr>
            <a:t>Regional Protocol for Geographical and Social Mapping in the Region</a:t>
          </a:r>
        </a:p>
        <a:p>
          <a:endParaRPr kumimoji="1" lang="en-GB" sz="1600" noProof="0" dirty="0" smtClean="0">
            <a:solidFill>
              <a:schemeClr val="bg1"/>
            </a:solidFill>
            <a:latin typeface="+mn-lt"/>
          </a:endParaRPr>
        </a:p>
        <a:p>
          <a:r>
            <a:rPr kumimoji="1" lang="en-GB" sz="1600" noProof="0" dirty="0" smtClean="0">
              <a:solidFill>
                <a:schemeClr val="bg1"/>
              </a:solidFill>
              <a:latin typeface="+mn-lt"/>
            </a:rPr>
            <a:t> Regional Study on the Situation of Trafficking in Persons in the Region</a:t>
          </a:r>
          <a:endParaRPr lang="en-GB" sz="1600" noProof="0" dirty="0">
            <a:solidFill>
              <a:schemeClr val="bg1"/>
            </a:solidFill>
          </a:endParaRPr>
        </a:p>
      </dgm:t>
    </dgm:pt>
    <dgm:pt modelId="{A9ADB193-8877-4A0B-B8D5-4FB50C18EEBE}" type="parTrans" cxnId="{89220361-64B1-4BCE-9AC6-D09C6BF9EBD1}">
      <dgm:prSet/>
      <dgm:spPr/>
      <dgm:t>
        <a:bodyPr/>
        <a:lstStyle/>
        <a:p>
          <a:endParaRPr lang="es-NI" sz="1600">
            <a:solidFill>
              <a:schemeClr val="bg1"/>
            </a:solidFill>
          </a:endParaRPr>
        </a:p>
      </dgm:t>
    </dgm:pt>
    <dgm:pt modelId="{F0F513DE-D29A-4935-A695-4827514EEA43}" type="sibTrans" cxnId="{89220361-64B1-4BCE-9AC6-D09C6BF9EBD1}">
      <dgm:prSet/>
      <dgm:spPr/>
      <dgm:t>
        <a:bodyPr/>
        <a:lstStyle/>
        <a:p>
          <a:endParaRPr lang="es-NI" sz="1600">
            <a:solidFill>
              <a:schemeClr val="bg1"/>
            </a:solidFill>
          </a:endParaRPr>
        </a:p>
      </dgm:t>
    </dgm:pt>
    <dgm:pt modelId="{3EB1DC24-6BB5-4D95-A550-E10C3A8B6CA3}">
      <dgm:prSet custT="1"/>
      <dgm:spPr>
        <a:solidFill>
          <a:srgbClr val="002060"/>
        </a:solidFill>
      </dgm:spPr>
      <dgm:t>
        <a:bodyPr/>
        <a:lstStyle/>
        <a:p>
          <a:r>
            <a:rPr kumimoji="1" lang="en-GB" sz="1400" noProof="0" dirty="0" smtClean="0">
              <a:solidFill>
                <a:schemeClr val="bg1"/>
              </a:solidFill>
              <a:latin typeface="+mn-lt"/>
            </a:rPr>
            <a:t>Regional Communication Strategy – Regional Campaign</a:t>
          </a:r>
        </a:p>
        <a:p>
          <a:endParaRPr kumimoji="1" lang="en-GB" sz="1400" noProof="0" dirty="0" smtClean="0">
            <a:solidFill>
              <a:schemeClr val="bg1"/>
            </a:solidFill>
            <a:latin typeface="+mn-lt"/>
          </a:endParaRPr>
        </a:p>
        <a:p>
          <a:r>
            <a:rPr kumimoji="1" lang="en-GB" sz="1400" noProof="0" dirty="0" smtClean="0">
              <a:solidFill>
                <a:schemeClr val="bg1"/>
              </a:solidFill>
              <a:latin typeface="+mn-lt"/>
            </a:rPr>
            <a:t>A Central American Agreement was developed together with CCJ to combat commercial sexual exploitation and trafficking in persons</a:t>
          </a:r>
          <a:endParaRPr lang="en-GB" sz="1400" noProof="0" dirty="0">
            <a:solidFill>
              <a:schemeClr val="bg1"/>
            </a:solidFill>
          </a:endParaRPr>
        </a:p>
      </dgm:t>
    </dgm:pt>
    <dgm:pt modelId="{043AA271-CB7A-430B-BFD8-2B07E5A97569}" type="parTrans" cxnId="{B27F73E2-DDB7-4372-BEEE-03C2D2E36328}">
      <dgm:prSet/>
      <dgm:spPr/>
      <dgm:t>
        <a:bodyPr/>
        <a:lstStyle/>
        <a:p>
          <a:endParaRPr lang="es-NI" sz="1600">
            <a:solidFill>
              <a:schemeClr val="bg1"/>
            </a:solidFill>
          </a:endParaRPr>
        </a:p>
      </dgm:t>
    </dgm:pt>
    <dgm:pt modelId="{BD8A9252-6C55-4B71-9761-E7408DFAF864}" type="sibTrans" cxnId="{B27F73E2-DDB7-4372-BEEE-03C2D2E36328}">
      <dgm:prSet/>
      <dgm:spPr/>
      <dgm:t>
        <a:bodyPr/>
        <a:lstStyle/>
        <a:p>
          <a:endParaRPr lang="es-NI" sz="1600">
            <a:solidFill>
              <a:schemeClr val="bg1"/>
            </a:solidFill>
          </a:endParaRPr>
        </a:p>
      </dgm:t>
    </dgm:pt>
    <dgm:pt modelId="{6D3B17FA-E7F0-4168-9C69-FE08D23C766D}" type="pres">
      <dgm:prSet presAssocID="{11FC1A54-80B4-49F8-9860-0373D08ADAD3}" presName="Name0" presStyleCnt="0">
        <dgm:presLayoutVars>
          <dgm:dir/>
          <dgm:resizeHandles val="exact"/>
        </dgm:presLayoutVars>
      </dgm:prSet>
      <dgm:spPr/>
      <dgm:t>
        <a:bodyPr/>
        <a:lstStyle/>
        <a:p>
          <a:endParaRPr lang="es-NI"/>
        </a:p>
      </dgm:t>
    </dgm:pt>
    <dgm:pt modelId="{A7CABD90-68A2-4CE9-94A3-4C58C6BD181C}" type="pres">
      <dgm:prSet presAssocID="{0DA0AF90-7FE3-4E55-998B-761AE10F7495}" presName="node" presStyleLbl="node1" presStyleIdx="0" presStyleCnt="4">
        <dgm:presLayoutVars>
          <dgm:bulletEnabled val="1"/>
        </dgm:presLayoutVars>
      </dgm:prSet>
      <dgm:spPr/>
      <dgm:t>
        <a:bodyPr/>
        <a:lstStyle/>
        <a:p>
          <a:endParaRPr lang="es-NI"/>
        </a:p>
      </dgm:t>
    </dgm:pt>
    <dgm:pt modelId="{2953BE3A-129D-4F6E-B77A-879F2CB09A3F}" type="pres">
      <dgm:prSet presAssocID="{26D3BCF8-9EDE-4A03-BA1B-E7051B4FBA54}" presName="sibTrans" presStyleCnt="0"/>
      <dgm:spPr/>
    </dgm:pt>
    <dgm:pt modelId="{7CC37688-223E-4B66-9B9F-B23E35C2C8C9}" type="pres">
      <dgm:prSet presAssocID="{6568E9D4-854B-41C2-94FD-56683B26A32F}" presName="node" presStyleLbl="node1" presStyleIdx="1" presStyleCnt="4">
        <dgm:presLayoutVars>
          <dgm:bulletEnabled val="1"/>
        </dgm:presLayoutVars>
      </dgm:prSet>
      <dgm:spPr/>
      <dgm:t>
        <a:bodyPr/>
        <a:lstStyle/>
        <a:p>
          <a:endParaRPr lang="es-NI"/>
        </a:p>
      </dgm:t>
    </dgm:pt>
    <dgm:pt modelId="{77FE1AF0-6563-4D8A-890B-B29ACD7D35E6}" type="pres">
      <dgm:prSet presAssocID="{42FFB9E6-D63E-4710-B7C3-68F6537ED7EE}" presName="sibTrans" presStyleCnt="0"/>
      <dgm:spPr/>
    </dgm:pt>
    <dgm:pt modelId="{ED09BFE1-62BB-4A97-9485-4DBD0A58CD7A}" type="pres">
      <dgm:prSet presAssocID="{C62A696F-681A-4517-A4A2-8A07ECBFED0C}" presName="node" presStyleLbl="node1" presStyleIdx="2" presStyleCnt="4">
        <dgm:presLayoutVars>
          <dgm:bulletEnabled val="1"/>
        </dgm:presLayoutVars>
      </dgm:prSet>
      <dgm:spPr/>
      <dgm:t>
        <a:bodyPr/>
        <a:lstStyle/>
        <a:p>
          <a:endParaRPr lang="es-NI"/>
        </a:p>
      </dgm:t>
    </dgm:pt>
    <dgm:pt modelId="{E209B3DD-C8F8-4307-A2DE-BA8C6316CA73}" type="pres">
      <dgm:prSet presAssocID="{F0F513DE-D29A-4935-A695-4827514EEA43}" presName="sibTrans" presStyleCnt="0"/>
      <dgm:spPr/>
    </dgm:pt>
    <dgm:pt modelId="{D0617458-C394-4ECE-BFCA-F248573A0F20}" type="pres">
      <dgm:prSet presAssocID="{3EB1DC24-6BB5-4D95-A550-E10C3A8B6CA3}" presName="node" presStyleLbl="node1" presStyleIdx="3" presStyleCnt="4">
        <dgm:presLayoutVars>
          <dgm:bulletEnabled val="1"/>
        </dgm:presLayoutVars>
      </dgm:prSet>
      <dgm:spPr/>
      <dgm:t>
        <a:bodyPr/>
        <a:lstStyle/>
        <a:p>
          <a:endParaRPr lang="es-NI"/>
        </a:p>
      </dgm:t>
    </dgm:pt>
  </dgm:ptLst>
  <dgm:cxnLst>
    <dgm:cxn modelId="{F88A1364-C063-4877-AF4C-CA7C42F5CCFE}" type="presOf" srcId="{C62A696F-681A-4517-A4A2-8A07ECBFED0C}" destId="{ED09BFE1-62BB-4A97-9485-4DBD0A58CD7A}" srcOrd="0" destOrd="0" presId="urn:microsoft.com/office/officeart/2005/8/layout/hList6"/>
    <dgm:cxn modelId="{B27F73E2-DDB7-4372-BEEE-03C2D2E36328}" srcId="{11FC1A54-80B4-49F8-9860-0373D08ADAD3}" destId="{3EB1DC24-6BB5-4D95-A550-E10C3A8B6CA3}" srcOrd="3" destOrd="0" parTransId="{043AA271-CB7A-430B-BFD8-2B07E5A97569}" sibTransId="{BD8A9252-6C55-4B71-9761-E7408DFAF864}"/>
    <dgm:cxn modelId="{19E6CB17-5AA1-4200-8A03-CBAB6E6A4BA3}" type="presOf" srcId="{0DA0AF90-7FE3-4E55-998B-761AE10F7495}" destId="{A7CABD90-68A2-4CE9-94A3-4C58C6BD181C}" srcOrd="0" destOrd="0" presId="urn:microsoft.com/office/officeart/2005/8/layout/hList6"/>
    <dgm:cxn modelId="{2CB2AB75-04F0-4F10-A674-D1BCC9A8350A}" srcId="{11FC1A54-80B4-49F8-9860-0373D08ADAD3}" destId="{0DA0AF90-7FE3-4E55-998B-761AE10F7495}" srcOrd="0" destOrd="0" parTransId="{90D06D08-D6FA-4B67-A6A4-E881B641B1EF}" sibTransId="{26D3BCF8-9EDE-4A03-BA1B-E7051B4FBA54}"/>
    <dgm:cxn modelId="{88C56627-DE40-4D2F-A92E-E9809AE64712}" type="presOf" srcId="{6568E9D4-854B-41C2-94FD-56683B26A32F}" destId="{7CC37688-223E-4B66-9B9F-B23E35C2C8C9}" srcOrd="0" destOrd="0" presId="urn:microsoft.com/office/officeart/2005/8/layout/hList6"/>
    <dgm:cxn modelId="{DB8F0388-637A-4F9C-80C1-B6385088670F}" type="presOf" srcId="{3EB1DC24-6BB5-4D95-A550-E10C3A8B6CA3}" destId="{D0617458-C394-4ECE-BFCA-F248573A0F20}" srcOrd="0" destOrd="0" presId="urn:microsoft.com/office/officeart/2005/8/layout/hList6"/>
    <dgm:cxn modelId="{ED61DA1E-5543-4219-9F52-04CE4D894CF1}" type="presOf" srcId="{11FC1A54-80B4-49F8-9860-0373D08ADAD3}" destId="{6D3B17FA-E7F0-4168-9C69-FE08D23C766D}" srcOrd="0" destOrd="0" presId="urn:microsoft.com/office/officeart/2005/8/layout/hList6"/>
    <dgm:cxn modelId="{89220361-64B1-4BCE-9AC6-D09C6BF9EBD1}" srcId="{11FC1A54-80B4-49F8-9860-0373D08ADAD3}" destId="{C62A696F-681A-4517-A4A2-8A07ECBFED0C}" srcOrd="2" destOrd="0" parTransId="{A9ADB193-8877-4A0B-B8D5-4FB50C18EEBE}" sibTransId="{F0F513DE-D29A-4935-A695-4827514EEA43}"/>
    <dgm:cxn modelId="{C3C8ACFA-8822-4827-BAE6-B6E6C56DF9AF}" srcId="{11FC1A54-80B4-49F8-9860-0373D08ADAD3}" destId="{6568E9D4-854B-41C2-94FD-56683B26A32F}" srcOrd="1" destOrd="0" parTransId="{B1E5375C-EECA-4A77-9C93-9418FD5CFFB4}" sibTransId="{42FFB9E6-D63E-4710-B7C3-68F6537ED7EE}"/>
    <dgm:cxn modelId="{12A8CC23-982D-40D7-A40C-5D256C45C65D}" type="presParOf" srcId="{6D3B17FA-E7F0-4168-9C69-FE08D23C766D}" destId="{A7CABD90-68A2-4CE9-94A3-4C58C6BD181C}" srcOrd="0" destOrd="0" presId="urn:microsoft.com/office/officeart/2005/8/layout/hList6"/>
    <dgm:cxn modelId="{EBF6C609-3CB7-483B-AEE3-57FF7F5A1F5D}" type="presParOf" srcId="{6D3B17FA-E7F0-4168-9C69-FE08D23C766D}" destId="{2953BE3A-129D-4F6E-B77A-879F2CB09A3F}" srcOrd="1" destOrd="0" presId="urn:microsoft.com/office/officeart/2005/8/layout/hList6"/>
    <dgm:cxn modelId="{705545A3-753C-45AF-90DA-AB8178FA88F3}" type="presParOf" srcId="{6D3B17FA-E7F0-4168-9C69-FE08D23C766D}" destId="{7CC37688-223E-4B66-9B9F-B23E35C2C8C9}" srcOrd="2" destOrd="0" presId="urn:microsoft.com/office/officeart/2005/8/layout/hList6"/>
    <dgm:cxn modelId="{CF76EF4D-36B6-499A-AD01-7BD6F95F38A6}" type="presParOf" srcId="{6D3B17FA-E7F0-4168-9C69-FE08D23C766D}" destId="{77FE1AF0-6563-4D8A-890B-B29ACD7D35E6}" srcOrd="3" destOrd="0" presId="urn:microsoft.com/office/officeart/2005/8/layout/hList6"/>
    <dgm:cxn modelId="{81DC31C3-BF19-4BC8-8196-28AA9FB051CB}" type="presParOf" srcId="{6D3B17FA-E7F0-4168-9C69-FE08D23C766D}" destId="{ED09BFE1-62BB-4A97-9485-4DBD0A58CD7A}" srcOrd="4" destOrd="0" presId="urn:microsoft.com/office/officeart/2005/8/layout/hList6"/>
    <dgm:cxn modelId="{B1421A06-F88D-4B82-87FE-1CC10D9A14C3}" type="presParOf" srcId="{6D3B17FA-E7F0-4168-9C69-FE08D23C766D}" destId="{E209B3DD-C8F8-4307-A2DE-BA8C6316CA73}" srcOrd="5" destOrd="0" presId="urn:microsoft.com/office/officeart/2005/8/layout/hList6"/>
    <dgm:cxn modelId="{7FA5A86E-2AC2-4D1A-801F-BB22931DBC31}" type="presParOf" srcId="{6D3B17FA-E7F0-4168-9C69-FE08D23C766D}" destId="{D0617458-C394-4ECE-BFCA-F248573A0F2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7313-A164-424A-BE2C-2B8D866E2BC0}">
      <dsp:nvSpPr>
        <dsp:cNvPr id="0" name=""/>
        <dsp:cNvSpPr/>
      </dsp:nvSpPr>
      <dsp:spPr>
        <a:xfrm rot="16200000">
          <a:off x="-1517967" y="1519859"/>
          <a:ext cx="4896544" cy="1856825"/>
        </a:xfrm>
        <a:prstGeom prst="flowChartManualOperation">
          <a:avLst/>
        </a:prstGeom>
        <a:solidFill>
          <a:schemeClr val="accent2">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058" bIns="0" numCol="1" spcCol="1270" anchor="ctr" anchorCtr="0">
          <a:noAutofit/>
        </a:bodyPr>
        <a:lstStyle/>
        <a:p>
          <a:pPr lvl="0" algn="ctr" defTabSz="622300">
            <a:lnSpc>
              <a:spcPct val="90000"/>
            </a:lnSpc>
            <a:spcBef>
              <a:spcPct val="0"/>
            </a:spcBef>
            <a:spcAft>
              <a:spcPct val="35000"/>
            </a:spcAft>
          </a:pPr>
          <a:r>
            <a:rPr lang="en-GB" sz="1400" b="1" kern="1200" noProof="0" dirty="0" smtClean="0"/>
            <a:t>Validation, printing materials and training on the “Protocol for the Repatriation of Boys, Girls and Adolescents Victims of Trafficking”</a:t>
          </a:r>
          <a:endParaRPr lang="en-GB" sz="1400" b="1" kern="1200" noProof="0" dirty="0"/>
        </a:p>
      </dsp:txBody>
      <dsp:txXfrm rot="5400000">
        <a:off x="1892" y="979309"/>
        <a:ext cx="1856825" cy="2937926"/>
      </dsp:txXfrm>
    </dsp:sp>
    <dsp:sp modelId="{F3217550-3758-42E1-88E0-3A624D88F9C7}">
      <dsp:nvSpPr>
        <dsp:cNvPr id="0" name=""/>
        <dsp:cNvSpPr/>
      </dsp:nvSpPr>
      <dsp:spPr>
        <a:xfrm rot="16200000">
          <a:off x="478120" y="1519859"/>
          <a:ext cx="4896544" cy="1856825"/>
        </a:xfrm>
        <a:prstGeom prst="flowChartManualOperati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058" bIns="0" numCol="1" spcCol="1270" anchor="ctr" anchorCtr="0">
          <a:noAutofit/>
        </a:bodyPr>
        <a:lstStyle/>
        <a:p>
          <a:pPr lvl="0" algn="ctr" defTabSz="622300">
            <a:lnSpc>
              <a:spcPct val="90000"/>
            </a:lnSpc>
            <a:spcBef>
              <a:spcPct val="0"/>
            </a:spcBef>
            <a:spcAft>
              <a:spcPct val="35000"/>
            </a:spcAft>
          </a:pPr>
          <a:r>
            <a:rPr lang="en-GB" sz="1400" b="1" kern="1200" noProof="0" dirty="0" smtClean="0"/>
            <a:t>Training for all members of CNCTP </a:t>
          </a:r>
        </a:p>
        <a:p>
          <a:pPr lvl="0" algn="ctr" defTabSz="622300">
            <a:lnSpc>
              <a:spcPct val="90000"/>
            </a:lnSpc>
            <a:spcBef>
              <a:spcPct val="0"/>
            </a:spcBef>
            <a:spcAft>
              <a:spcPct val="35000"/>
            </a:spcAft>
          </a:pPr>
          <a:endParaRPr lang="en-GB" sz="1400" b="1" kern="1200" noProof="0" dirty="0" smtClean="0"/>
        </a:p>
        <a:p>
          <a:pPr lvl="0" algn="ctr" defTabSz="622300">
            <a:lnSpc>
              <a:spcPct val="90000"/>
            </a:lnSpc>
            <a:spcBef>
              <a:spcPct val="0"/>
            </a:spcBef>
            <a:spcAft>
              <a:spcPct val="35000"/>
            </a:spcAft>
          </a:pPr>
          <a:r>
            <a:rPr lang="en-GB" sz="1400" b="1" kern="1200" noProof="0" dirty="0" smtClean="0"/>
            <a:t>22,000 Nicaraguans made aware and willing to combat the crime</a:t>
          </a:r>
          <a:endParaRPr lang="en-GB" sz="1400" b="1" kern="1200" noProof="0" dirty="0"/>
        </a:p>
      </dsp:txBody>
      <dsp:txXfrm rot="5400000">
        <a:off x="1997979" y="979309"/>
        <a:ext cx="1856825" cy="2937926"/>
      </dsp:txXfrm>
    </dsp:sp>
    <dsp:sp modelId="{98A5648B-A0B4-419B-B9A6-19964411AEEE}">
      <dsp:nvSpPr>
        <dsp:cNvPr id="0" name=""/>
        <dsp:cNvSpPr/>
      </dsp:nvSpPr>
      <dsp:spPr>
        <a:xfrm rot="16200000">
          <a:off x="2474207" y="1519859"/>
          <a:ext cx="4896544" cy="1856825"/>
        </a:xfrm>
        <a:prstGeom prst="flowChartManualOperation">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058" bIns="0" numCol="1" spcCol="1270" anchor="ctr" anchorCtr="0">
          <a:noAutofit/>
        </a:bodyPr>
        <a:lstStyle/>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2007:  “Abre tus ojos </a:t>
          </a:r>
        </a:p>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2008-2009“ prevention campaigns under the Agreement Against Violence and Trafficking in Persons, SCH/AECID</a:t>
          </a:r>
        </a:p>
        <a:p>
          <a:pPr lvl="0" algn="ctr" defTabSz="622300">
            <a:lnSpc>
              <a:spcPct val="90000"/>
            </a:lnSpc>
            <a:spcBef>
              <a:spcPct val="0"/>
            </a:spcBef>
            <a:spcAft>
              <a:spcPct val="35000"/>
            </a:spcAft>
          </a:pPr>
          <a:endParaRPr kumimoji="1" lang="en-GB" sz="1400" b="1" kern="1200" noProof="0" dirty="0" smtClean="0">
            <a:solidFill>
              <a:schemeClr val="bg1"/>
            </a:solidFill>
            <a:latin typeface="Calibri" pitchFamily="34" charset="0"/>
          </a:endParaRPr>
        </a:p>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2011:  Regional Campaign Against Labour Trafficking, together with IOM</a:t>
          </a:r>
        </a:p>
      </dsp:txBody>
      <dsp:txXfrm rot="5400000">
        <a:off x="3994066" y="979309"/>
        <a:ext cx="1856825" cy="2937926"/>
      </dsp:txXfrm>
    </dsp:sp>
    <dsp:sp modelId="{CD7B570C-1859-45DF-A7DB-742226883567}">
      <dsp:nvSpPr>
        <dsp:cNvPr id="0" name=""/>
        <dsp:cNvSpPr/>
      </dsp:nvSpPr>
      <dsp:spPr>
        <a:xfrm rot="16200000">
          <a:off x="4470295" y="1519859"/>
          <a:ext cx="4896544" cy="1856825"/>
        </a:xfrm>
        <a:prstGeom prst="flowChartManualOperation">
          <a:avLst/>
        </a:prstGeom>
        <a:solidFill>
          <a:schemeClr val="accent6">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058" bIns="0" numCol="1" spcCol="1270" anchor="ctr" anchorCtr="0">
          <a:noAutofit/>
        </a:bodyPr>
        <a:lstStyle/>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2012-2013: “Alerta y Pilas Puestas” regional campaign against  commercial sexual exploitation – Meeting Points </a:t>
          </a:r>
        </a:p>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2013: “Los Caminos de la Vida” regional campaign, ECPAT – IADB – CR</a:t>
          </a:r>
        </a:p>
        <a:p>
          <a:pPr lvl="0" algn="ctr" defTabSz="622300">
            <a:lnSpc>
              <a:spcPct val="90000"/>
            </a:lnSpc>
            <a:spcBef>
              <a:spcPct val="0"/>
            </a:spcBef>
            <a:spcAft>
              <a:spcPct val="35000"/>
            </a:spcAft>
          </a:pPr>
          <a:r>
            <a:rPr kumimoji="1" lang="en-GB" sz="1400" b="1" kern="1200" noProof="0" dirty="0" smtClean="0">
              <a:solidFill>
                <a:schemeClr val="bg1"/>
              </a:solidFill>
              <a:latin typeface="Calibri" pitchFamily="34" charset="0"/>
            </a:rPr>
            <a:t>2014: “Juega por la Vida” global campaign, Vatican City</a:t>
          </a:r>
          <a:endParaRPr lang="en-GB" sz="1400" b="1" kern="1200" noProof="0" dirty="0"/>
        </a:p>
      </dsp:txBody>
      <dsp:txXfrm rot="5400000">
        <a:off x="5990154" y="979309"/>
        <a:ext cx="1856825" cy="2937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6F7C4-F6E9-4B13-8D0D-69BF9EBD7515}">
      <dsp:nvSpPr>
        <dsp:cNvPr id="0" name=""/>
        <dsp:cNvSpPr/>
      </dsp:nvSpPr>
      <dsp:spPr>
        <a:xfrm>
          <a:off x="-6025072" y="-921917"/>
          <a:ext cx="7172427" cy="7172427"/>
        </a:xfrm>
        <a:prstGeom prst="blockArc">
          <a:avLst>
            <a:gd name="adj1" fmla="val 18900000"/>
            <a:gd name="adj2" fmla="val 2700000"/>
            <a:gd name="adj3" fmla="val 30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AA23C-0A65-4581-8F27-D7F1004AC16D}">
      <dsp:nvSpPr>
        <dsp:cNvPr id="0" name=""/>
        <dsp:cNvSpPr/>
      </dsp:nvSpPr>
      <dsp:spPr>
        <a:xfrm>
          <a:off x="501394" y="288032"/>
          <a:ext cx="7128302" cy="756082"/>
        </a:xfrm>
        <a:prstGeom prst="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n-GB" sz="1800" b="1" kern="1200" noProof="0" dirty="0" smtClean="0">
              <a:solidFill>
                <a:schemeClr val="bg1"/>
              </a:solidFill>
              <a:latin typeface="Calibri" pitchFamily="34" charset="0"/>
            </a:rPr>
            <a:t>In 2007-2013, 127 cases of trafficking in persons and 229 persons were investigated, 87 charges submitted, 69 judgments issued.</a:t>
          </a:r>
        </a:p>
      </dsp:txBody>
      <dsp:txXfrm>
        <a:off x="501394" y="288032"/>
        <a:ext cx="7128302" cy="756082"/>
      </dsp:txXfrm>
    </dsp:sp>
    <dsp:sp modelId="{725A8DC8-CAEA-461E-832D-04F46C6D57A6}">
      <dsp:nvSpPr>
        <dsp:cNvPr id="0" name=""/>
        <dsp:cNvSpPr/>
      </dsp:nvSpPr>
      <dsp:spPr>
        <a:xfrm>
          <a:off x="84964" y="249644"/>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48B1F-42FC-4693-BC17-D7C9B5CB9F00}">
      <dsp:nvSpPr>
        <dsp:cNvPr id="0" name=""/>
        <dsp:cNvSpPr/>
      </dsp:nvSpPr>
      <dsp:spPr>
        <a:xfrm>
          <a:off x="978836" y="1224136"/>
          <a:ext cx="6650860" cy="882097"/>
        </a:xfrm>
        <a:prstGeom prst="rect">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lang="en-GB" sz="1800" b="1" kern="1200" noProof="0" dirty="0" smtClean="0"/>
            <a:t>279 victims were rescued, including 251 women and 28 men.</a:t>
          </a:r>
          <a:endParaRPr lang="en-GB" sz="1800" b="1" kern="1200" noProof="0" dirty="0"/>
        </a:p>
      </dsp:txBody>
      <dsp:txXfrm>
        <a:off x="978836" y="1224136"/>
        <a:ext cx="6650860" cy="882097"/>
      </dsp:txXfrm>
    </dsp:sp>
    <dsp:sp modelId="{C157B941-9419-454B-8609-266CD3B3A0FF}">
      <dsp:nvSpPr>
        <dsp:cNvPr id="0" name=""/>
        <dsp:cNvSpPr/>
      </dsp:nvSpPr>
      <dsp:spPr>
        <a:xfrm>
          <a:off x="562406" y="1248755"/>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59FD1-0CBD-41DD-81E9-02E89FC9B76E}">
      <dsp:nvSpPr>
        <dsp:cNvPr id="0" name=""/>
        <dsp:cNvSpPr/>
      </dsp:nvSpPr>
      <dsp:spPr>
        <a:xfrm>
          <a:off x="1125372" y="2232248"/>
          <a:ext cx="6504324" cy="864094"/>
        </a:xfrm>
        <a:prstGeom prst="rect">
          <a:avLst/>
        </a:prstGeom>
        <a:solidFill>
          <a:schemeClr val="accent1">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n-GB" sz="1800" b="1" kern="1200" noProof="0" dirty="0" smtClean="0">
              <a:solidFill>
                <a:schemeClr val="bg1"/>
              </a:solidFill>
              <a:latin typeface="+mj-lt"/>
            </a:rPr>
            <a:t>Establishment of the Police System to Combat and Address Trafficking in Persons.</a:t>
          </a:r>
          <a:endParaRPr lang="en-GB" sz="1800" b="1" kern="1200" noProof="0" dirty="0">
            <a:solidFill>
              <a:schemeClr val="bg1"/>
            </a:solidFill>
            <a:latin typeface="+mj-lt"/>
          </a:endParaRPr>
        </a:p>
      </dsp:txBody>
      <dsp:txXfrm>
        <a:off x="1125372" y="2232248"/>
        <a:ext cx="6504324" cy="864094"/>
      </dsp:txXfrm>
    </dsp:sp>
    <dsp:sp modelId="{B6E9784D-465E-4383-B436-F9207D279911}">
      <dsp:nvSpPr>
        <dsp:cNvPr id="0" name=""/>
        <dsp:cNvSpPr/>
      </dsp:nvSpPr>
      <dsp:spPr>
        <a:xfrm>
          <a:off x="708942" y="2247866"/>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2CE3-E6CE-4C29-88C5-AD47A5980072}">
      <dsp:nvSpPr>
        <dsp:cNvPr id="0" name=""/>
        <dsp:cNvSpPr/>
      </dsp:nvSpPr>
      <dsp:spPr>
        <a:xfrm>
          <a:off x="978836" y="3240361"/>
          <a:ext cx="6650860" cy="84609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n-GB" sz="1800" b="1" kern="1200" noProof="0" dirty="0" smtClean="0">
              <a:solidFill>
                <a:schemeClr val="bg1"/>
              </a:solidFill>
              <a:latin typeface="+mj-lt"/>
            </a:rPr>
            <a:t>National Days to review cases for prosecution.</a:t>
          </a:r>
          <a:endParaRPr lang="en-GB" sz="1800" b="1" kern="1200" noProof="0" dirty="0">
            <a:solidFill>
              <a:schemeClr val="bg1"/>
            </a:solidFill>
            <a:latin typeface="+mj-lt"/>
          </a:endParaRPr>
        </a:p>
      </dsp:txBody>
      <dsp:txXfrm>
        <a:off x="978836" y="3240361"/>
        <a:ext cx="6650860" cy="846091"/>
      </dsp:txXfrm>
    </dsp:sp>
    <dsp:sp modelId="{36869964-D1B6-46BF-B8FB-D79568B3858F}">
      <dsp:nvSpPr>
        <dsp:cNvPr id="0" name=""/>
        <dsp:cNvSpPr/>
      </dsp:nvSpPr>
      <dsp:spPr>
        <a:xfrm>
          <a:off x="562406" y="3246977"/>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EF130-7BB7-451C-9E9B-037F84EFF235}">
      <dsp:nvSpPr>
        <dsp:cNvPr id="0" name=""/>
        <dsp:cNvSpPr/>
      </dsp:nvSpPr>
      <dsp:spPr>
        <a:xfrm>
          <a:off x="501394" y="4248473"/>
          <a:ext cx="7128302" cy="828088"/>
        </a:xfrm>
        <a:prstGeom prst="rect">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n-GB" sz="1800" b="1" kern="1200" noProof="0" dirty="0" smtClean="0">
              <a:solidFill>
                <a:schemeClr val="bg1"/>
              </a:solidFill>
              <a:latin typeface="+mj-lt"/>
            </a:rPr>
            <a:t>Coordinating efforts with 17 Departmental Committees Against Trafficking in Persons. </a:t>
          </a:r>
          <a:endParaRPr lang="en-GB" sz="1800" b="1" kern="1200" noProof="0" dirty="0">
            <a:solidFill>
              <a:schemeClr val="bg1"/>
            </a:solidFill>
            <a:latin typeface="+mj-lt"/>
          </a:endParaRPr>
        </a:p>
      </dsp:txBody>
      <dsp:txXfrm>
        <a:off x="501394" y="4248473"/>
        <a:ext cx="7128302" cy="828088"/>
      </dsp:txXfrm>
    </dsp:sp>
    <dsp:sp modelId="{2AF1E45F-3C9D-4C60-AED2-23A1C6B830ED}">
      <dsp:nvSpPr>
        <dsp:cNvPr id="0" name=""/>
        <dsp:cNvSpPr/>
      </dsp:nvSpPr>
      <dsp:spPr>
        <a:xfrm>
          <a:off x="84964" y="4246088"/>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C6518-4AE3-4CC9-877B-80B7116D21B5}">
      <dsp:nvSpPr>
        <dsp:cNvPr id="0" name=""/>
        <dsp:cNvSpPr/>
      </dsp:nvSpPr>
      <dsp:spPr>
        <a:xfrm rot="5400000">
          <a:off x="4276666" y="-2318550"/>
          <a:ext cx="1047750" cy="5950757"/>
        </a:xfrm>
        <a:prstGeom prst="round2SameRect">
          <a:avLst/>
        </a:prstGeom>
        <a:solidFill>
          <a:schemeClr val="accent3">
            <a:lumMod val="20000"/>
            <a:lumOff val="80000"/>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GB" sz="1500" kern="1200" noProof="0" dirty="0" smtClean="0">
              <a:solidFill>
                <a:schemeClr val="tx1"/>
              </a:solidFill>
              <a:latin typeface="Calibri" pitchFamily="34" charset="0"/>
            </a:rPr>
            <a:t>A shelter for victims of trafficking is in place at “Comisarías de la Mujer”; </a:t>
          </a:r>
          <a:endParaRPr lang="en-GB" sz="1500" kern="1200" noProof="0" dirty="0">
            <a:solidFill>
              <a:schemeClr val="tx1"/>
            </a:solidFill>
          </a:endParaRPr>
        </a:p>
        <a:p>
          <a:pPr marL="114300" lvl="1" indent="-114300" algn="l" defTabSz="666750">
            <a:lnSpc>
              <a:spcPct val="90000"/>
            </a:lnSpc>
            <a:spcBef>
              <a:spcPct val="0"/>
            </a:spcBef>
            <a:spcAft>
              <a:spcPct val="15000"/>
            </a:spcAft>
            <a:buChar char="••"/>
          </a:pPr>
          <a:r>
            <a:rPr kumimoji="1" lang="en-GB" sz="1500" kern="1200" noProof="0" dirty="0" smtClean="0">
              <a:solidFill>
                <a:schemeClr val="tx1"/>
              </a:solidFill>
              <a:latin typeface="Calibri" pitchFamily="34" charset="0"/>
            </a:rPr>
            <a:t>Strengthening </a:t>
          </a:r>
          <a:r>
            <a:rPr kumimoji="1" lang="en-GB" sz="1500" i="1" kern="1200" noProof="0" dirty="0" smtClean="0">
              <a:solidFill>
                <a:schemeClr val="tx1"/>
              </a:solidFill>
              <a:latin typeface="Calibri" pitchFamily="34" charset="0"/>
            </a:rPr>
            <a:t>Línea 133 </a:t>
          </a:r>
          <a:r>
            <a:rPr kumimoji="1" lang="en-GB" sz="1500" kern="1200" noProof="0" dirty="0" smtClean="0">
              <a:solidFill>
                <a:schemeClr val="tx1"/>
              </a:solidFill>
              <a:latin typeface="Calibri" pitchFamily="34" charset="0"/>
            </a:rPr>
            <a:t>Information and Guidance Centre (Ministry of Family, Adolescents and Children – MIFAN).</a:t>
          </a:r>
          <a:endParaRPr lang="en-GB" sz="1500" kern="1200" noProof="0" dirty="0">
            <a:solidFill>
              <a:schemeClr val="tx1"/>
            </a:solidFill>
          </a:endParaRPr>
        </a:p>
      </dsp:txBody>
      <dsp:txXfrm rot="-5400000">
        <a:off x="1825163" y="184100"/>
        <a:ext cx="5899610" cy="945456"/>
      </dsp:txXfrm>
    </dsp:sp>
    <dsp:sp modelId="{3DE19DD0-BCCA-46E0-A9AC-09703A74E179}">
      <dsp:nvSpPr>
        <dsp:cNvPr id="0" name=""/>
        <dsp:cNvSpPr/>
      </dsp:nvSpPr>
      <dsp:spPr>
        <a:xfrm>
          <a:off x="82" y="1984"/>
          <a:ext cx="1825079" cy="1309687"/>
        </a:xfrm>
        <a:prstGeom prst="roundRect">
          <a:avLst/>
        </a:prstGeom>
        <a:solidFill>
          <a:srgbClr val="FC12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kern="1200" noProof="0" dirty="0" smtClean="0"/>
            <a:t>Assistance to Victims</a:t>
          </a:r>
          <a:endParaRPr lang="en-GB" sz="1700" kern="1200" noProof="0" dirty="0"/>
        </a:p>
      </dsp:txBody>
      <dsp:txXfrm>
        <a:off x="64016" y="65918"/>
        <a:ext cx="1697211" cy="1181819"/>
      </dsp:txXfrm>
    </dsp:sp>
    <dsp:sp modelId="{3AB4410B-3BDF-448B-9ADE-9F24698C4893}">
      <dsp:nvSpPr>
        <dsp:cNvPr id="0" name=""/>
        <dsp:cNvSpPr/>
      </dsp:nvSpPr>
      <dsp:spPr>
        <a:xfrm rot="5400000">
          <a:off x="4242614" y="-977997"/>
          <a:ext cx="1047750" cy="601999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GB" sz="1500" kern="1200" noProof="0" dirty="0" smtClean="0">
              <a:solidFill>
                <a:schemeClr val="tx1"/>
              </a:solidFill>
              <a:latin typeface="Calibri" pitchFamily="34" charset="0"/>
            </a:rPr>
            <a:t>10 adult victims have been reintegrated after working hard for 4 years to overcome physical and psychological consequences. </a:t>
          </a:r>
          <a:endParaRPr lang="en-GB" sz="1500" kern="1200" noProof="0" dirty="0">
            <a:solidFill>
              <a:schemeClr val="tx1"/>
            </a:solidFill>
          </a:endParaRPr>
        </a:p>
      </dsp:txBody>
      <dsp:txXfrm rot="-5400000">
        <a:off x="1756493" y="1559271"/>
        <a:ext cx="5968847" cy="945456"/>
      </dsp:txXfrm>
    </dsp:sp>
    <dsp:sp modelId="{A453F216-E8AD-4102-B325-097F0CA3B26B}">
      <dsp:nvSpPr>
        <dsp:cNvPr id="0" name=""/>
        <dsp:cNvSpPr/>
      </dsp:nvSpPr>
      <dsp:spPr>
        <a:xfrm>
          <a:off x="82" y="1377156"/>
          <a:ext cx="1756409" cy="1309687"/>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kern="1200" noProof="0" dirty="0" smtClean="0"/>
            <a:t>Reintegration </a:t>
          </a:r>
          <a:endParaRPr lang="en-GB" sz="1700" kern="1200" noProof="0" dirty="0"/>
        </a:p>
      </dsp:txBody>
      <dsp:txXfrm>
        <a:off x="64016" y="1441090"/>
        <a:ext cx="1628541" cy="1181819"/>
      </dsp:txXfrm>
    </dsp:sp>
    <dsp:sp modelId="{3A5A1868-7ED4-4EA0-B1D9-1362CAEF7BB5}">
      <dsp:nvSpPr>
        <dsp:cNvPr id="0" name=""/>
        <dsp:cNvSpPr/>
      </dsp:nvSpPr>
      <dsp:spPr>
        <a:xfrm rot="5400000">
          <a:off x="4278050" y="432316"/>
          <a:ext cx="1047750" cy="5949711"/>
        </a:xfrm>
        <a:prstGeom prst="round2SameRect">
          <a:avLst/>
        </a:prstGeom>
        <a:solidFill>
          <a:schemeClr val="accent5">
            <a:lumMod val="60000"/>
            <a:lumOff val="40000"/>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GB" sz="1500" kern="1200" noProof="0" dirty="0" smtClean="0">
              <a:solidFill>
                <a:schemeClr val="tx1"/>
              </a:solidFill>
              <a:latin typeface="Calibri" pitchFamily="34" charset="0"/>
            </a:rPr>
            <a:t>2 soap operas: “Loma Verde” and “Contracorriente”;</a:t>
          </a:r>
          <a:endParaRPr lang="en-GB" sz="1500" kern="1200" noProof="0" dirty="0">
            <a:solidFill>
              <a:schemeClr val="tx1"/>
            </a:solidFill>
          </a:endParaRPr>
        </a:p>
        <a:p>
          <a:pPr marL="114300" lvl="1" indent="-114300" algn="l" defTabSz="666750">
            <a:lnSpc>
              <a:spcPct val="90000"/>
            </a:lnSpc>
            <a:spcBef>
              <a:spcPct val="0"/>
            </a:spcBef>
            <a:spcAft>
              <a:spcPct val="15000"/>
            </a:spcAft>
            <a:buChar char="••"/>
          </a:pPr>
          <a:r>
            <a:rPr kumimoji="1" lang="en-GB" sz="1500" kern="1200" noProof="0" dirty="0" smtClean="0">
              <a:solidFill>
                <a:schemeClr val="tx1"/>
              </a:solidFill>
              <a:latin typeface="Calibri" pitchFamily="34" charset="0"/>
            </a:rPr>
            <a:t>15 theatre shows in different locations in the country. </a:t>
          </a:r>
          <a:endParaRPr lang="en-GB" sz="1500" kern="1200" noProof="0" dirty="0">
            <a:solidFill>
              <a:schemeClr val="tx1"/>
            </a:solidFill>
          </a:endParaRPr>
        </a:p>
      </dsp:txBody>
      <dsp:txXfrm rot="-5400000">
        <a:off x="1827070" y="2934444"/>
        <a:ext cx="5898564" cy="945456"/>
      </dsp:txXfrm>
    </dsp:sp>
    <dsp:sp modelId="{0E196DD7-AAEB-42CA-BCC2-B9F349E3868C}">
      <dsp:nvSpPr>
        <dsp:cNvPr id="0" name=""/>
        <dsp:cNvSpPr/>
      </dsp:nvSpPr>
      <dsp:spPr>
        <a:xfrm>
          <a:off x="82" y="2752328"/>
          <a:ext cx="1826986" cy="1309687"/>
        </a:xfrm>
        <a:prstGeom prst="round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GB" sz="1700" kern="1200" noProof="0" dirty="0" smtClean="0"/>
            <a:t>Communication and Dissemination</a:t>
          </a:r>
          <a:endParaRPr lang="en-GB" sz="1700" kern="1200" noProof="0" dirty="0"/>
        </a:p>
      </dsp:txBody>
      <dsp:txXfrm>
        <a:off x="64016" y="2816262"/>
        <a:ext cx="1699118"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ABD90-68A2-4CE9-94A3-4C58C6BD181C}">
      <dsp:nvSpPr>
        <dsp:cNvPr id="0" name=""/>
        <dsp:cNvSpPr/>
      </dsp:nvSpPr>
      <dsp:spPr>
        <a:xfrm rot="16200000">
          <a:off x="-1284873" y="1286800"/>
          <a:ext cx="4464496" cy="1890895"/>
        </a:xfrm>
        <a:prstGeom prst="flowChartManualOperation">
          <a:avLst/>
        </a:prstGeom>
        <a:solidFill>
          <a:schemeClr val="accent2">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kumimoji="1" lang="en-GB" sz="1600" kern="1200" noProof="0" dirty="0" smtClean="0">
              <a:solidFill>
                <a:schemeClr val="bg1"/>
              </a:solidFill>
              <a:latin typeface="+mn-lt"/>
            </a:rPr>
            <a:t>Two meetings of CNCTP: Nicaragua and Panama</a:t>
          </a:r>
        </a:p>
        <a:p>
          <a:pPr lvl="0" algn="ctr" defTabSz="711200">
            <a:lnSpc>
              <a:spcPct val="90000"/>
            </a:lnSpc>
            <a:spcBef>
              <a:spcPct val="0"/>
            </a:spcBef>
            <a:spcAft>
              <a:spcPct val="35000"/>
            </a:spcAft>
          </a:pPr>
          <a:endParaRPr kumimoji="1" lang="en-GB" sz="1600" kern="1200" noProof="0" dirty="0" smtClean="0">
            <a:solidFill>
              <a:schemeClr val="bg1"/>
            </a:solidFill>
            <a:latin typeface="+mn-lt"/>
          </a:endParaRPr>
        </a:p>
        <a:p>
          <a:pPr lvl="0" algn="ctr" defTabSz="711200">
            <a:lnSpc>
              <a:spcPct val="90000"/>
            </a:lnSpc>
            <a:spcBef>
              <a:spcPct val="0"/>
            </a:spcBef>
            <a:spcAft>
              <a:spcPct val="35000"/>
            </a:spcAft>
          </a:pPr>
          <a:r>
            <a:rPr kumimoji="1" lang="en-GB" sz="1600" kern="1200" noProof="0" dirty="0" smtClean="0">
              <a:solidFill>
                <a:schemeClr val="bg1"/>
              </a:solidFill>
              <a:latin typeface="+mn-lt"/>
            </a:rPr>
            <a:t>Exchanging BEST PRACTICES: Mexico, Ecuador, Salvador, San Andrés, Paraguay</a:t>
          </a:r>
        </a:p>
        <a:p>
          <a:pPr lvl="0" algn="ctr" defTabSz="711200">
            <a:lnSpc>
              <a:spcPct val="90000"/>
            </a:lnSpc>
            <a:spcBef>
              <a:spcPct val="0"/>
            </a:spcBef>
            <a:spcAft>
              <a:spcPct val="35000"/>
            </a:spcAft>
          </a:pPr>
          <a:endParaRPr lang="en-GB" sz="1600" kern="1200" noProof="0" dirty="0">
            <a:solidFill>
              <a:schemeClr val="bg1"/>
            </a:solidFill>
          </a:endParaRPr>
        </a:p>
      </dsp:txBody>
      <dsp:txXfrm rot="5400000">
        <a:off x="1927" y="892899"/>
        <a:ext cx="1890895" cy="2678698"/>
      </dsp:txXfrm>
    </dsp:sp>
    <dsp:sp modelId="{7CC37688-223E-4B66-9B9F-B23E35C2C8C9}">
      <dsp:nvSpPr>
        <dsp:cNvPr id="0" name=""/>
        <dsp:cNvSpPr/>
      </dsp:nvSpPr>
      <dsp:spPr>
        <a:xfrm rot="16200000">
          <a:off x="747839" y="1286800"/>
          <a:ext cx="4464496" cy="1890895"/>
        </a:xfrm>
        <a:prstGeom prst="flowChartManualOperation">
          <a:avLst/>
        </a:prstGeom>
        <a:solidFill>
          <a:schemeClr val="accent3">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kumimoji="1" lang="en-GB" sz="1600" kern="1200" noProof="0" dirty="0" smtClean="0">
              <a:solidFill>
                <a:schemeClr val="bg1"/>
              </a:solidFill>
              <a:latin typeface="+mn-lt"/>
            </a:rPr>
            <a:t>Regional Guidelines to combat the crime in the region</a:t>
          </a:r>
        </a:p>
        <a:p>
          <a:pPr lvl="0" algn="ctr" defTabSz="711200">
            <a:lnSpc>
              <a:spcPct val="90000"/>
            </a:lnSpc>
            <a:spcBef>
              <a:spcPct val="0"/>
            </a:spcBef>
            <a:spcAft>
              <a:spcPct val="35000"/>
            </a:spcAft>
          </a:pPr>
          <a:endParaRPr kumimoji="1" lang="en-GB" sz="1600" kern="1200" noProof="0" dirty="0" smtClean="0">
            <a:solidFill>
              <a:schemeClr val="bg1"/>
            </a:solidFill>
            <a:latin typeface="+mn-lt"/>
          </a:endParaRPr>
        </a:p>
        <a:p>
          <a:pPr lvl="0" algn="ctr" defTabSz="711200">
            <a:lnSpc>
              <a:spcPct val="90000"/>
            </a:lnSpc>
            <a:spcBef>
              <a:spcPct val="0"/>
            </a:spcBef>
            <a:spcAft>
              <a:spcPct val="35000"/>
            </a:spcAft>
          </a:pPr>
          <a:r>
            <a:rPr kumimoji="1" lang="en-GB" sz="1600" kern="1200" noProof="0" dirty="0" smtClean="0">
              <a:solidFill>
                <a:schemeClr val="bg1"/>
              </a:solidFill>
              <a:latin typeface="+mn-lt"/>
            </a:rPr>
            <a:t>Regional Strategy for Assistance to Victims</a:t>
          </a:r>
          <a:endParaRPr lang="en-GB" sz="1600" kern="1200" noProof="0" dirty="0">
            <a:solidFill>
              <a:schemeClr val="bg1"/>
            </a:solidFill>
          </a:endParaRPr>
        </a:p>
      </dsp:txBody>
      <dsp:txXfrm rot="5400000">
        <a:off x="2034639" y="892899"/>
        <a:ext cx="1890895" cy="2678698"/>
      </dsp:txXfrm>
    </dsp:sp>
    <dsp:sp modelId="{ED09BFE1-62BB-4A97-9485-4DBD0A58CD7A}">
      <dsp:nvSpPr>
        <dsp:cNvPr id="0" name=""/>
        <dsp:cNvSpPr/>
      </dsp:nvSpPr>
      <dsp:spPr>
        <a:xfrm rot="16200000">
          <a:off x="2780552" y="1286800"/>
          <a:ext cx="4464496" cy="1890895"/>
        </a:xfrm>
        <a:prstGeom prst="flowChartManualOperation">
          <a:avLst/>
        </a:prstGeom>
        <a:solidFill>
          <a:schemeClr val="accent5">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kumimoji="1" lang="en-GB" sz="1600" kern="1200" noProof="0" dirty="0" smtClean="0">
              <a:solidFill>
                <a:schemeClr val="bg1"/>
              </a:solidFill>
              <a:latin typeface="+mn-lt"/>
            </a:rPr>
            <a:t>Regional Protocol for Geographical and Social Mapping in the Region</a:t>
          </a:r>
        </a:p>
        <a:p>
          <a:pPr lvl="0" algn="ctr" defTabSz="711200">
            <a:lnSpc>
              <a:spcPct val="90000"/>
            </a:lnSpc>
            <a:spcBef>
              <a:spcPct val="0"/>
            </a:spcBef>
            <a:spcAft>
              <a:spcPct val="35000"/>
            </a:spcAft>
          </a:pPr>
          <a:endParaRPr kumimoji="1" lang="en-GB" sz="1600" kern="1200" noProof="0" dirty="0" smtClean="0">
            <a:solidFill>
              <a:schemeClr val="bg1"/>
            </a:solidFill>
            <a:latin typeface="+mn-lt"/>
          </a:endParaRPr>
        </a:p>
        <a:p>
          <a:pPr lvl="0" algn="ctr" defTabSz="711200">
            <a:lnSpc>
              <a:spcPct val="90000"/>
            </a:lnSpc>
            <a:spcBef>
              <a:spcPct val="0"/>
            </a:spcBef>
            <a:spcAft>
              <a:spcPct val="35000"/>
            </a:spcAft>
          </a:pPr>
          <a:r>
            <a:rPr kumimoji="1" lang="en-GB" sz="1600" kern="1200" noProof="0" dirty="0" smtClean="0">
              <a:solidFill>
                <a:schemeClr val="bg1"/>
              </a:solidFill>
              <a:latin typeface="+mn-lt"/>
            </a:rPr>
            <a:t> Regional Study on the Situation of Trafficking in Persons in the Region</a:t>
          </a:r>
          <a:endParaRPr lang="en-GB" sz="1600" kern="1200" noProof="0" dirty="0">
            <a:solidFill>
              <a:schemeClr val="bg1"/>
            </a:solidFill>
          </a:endParaRPr>
        </a:p>
      </dsp:txBody>
      <dsp:txXfrm rot="5400000">
        <a:off x="4067352" y="892899"/>
        <a:ext cx="1890895" cy="2678698"/>
      </dsp:txXfrm>
    </dsp:sp>
    <dsp:sp modelId="{D0617458-C394-4ECE-BFCA-F248573A0F20}">
      <dsp:nvSpPr>
        <dsp:cNvPr id="0" name=""/>
        <dsp:cNvSpPr/>
      </dsp:nvSpPr>
      <dsp:spPr>
        <a:xfrm rot="16200000">
          <a:off x="4813265" y="1286800"/>
          <a:ext cx="4464496" cy="1890895"/>
        </a:xfrm>
        <a:prstGeom prst="flowChartManualOperation">
          <a:avLst/>
        </a:prstGeom>
        <a:solidFill>
          <a:srgbClr val="00206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kumimoji="1" lang="en-GB" sz="1400" kern="1200" noProof="0" dirty="0" smtClean="0">
              <a:solidFill>
                <a:schemeClr val="bg1"/>
              </a:solidFill>
              <a:latin typeface="+mn-lt"/>
            </a:rPr>
            <a:t>Regional Communication Strategy – Regional Campaign</a:t>
          </a:r>
        </a:p>
        <a:p>
          <a:pPr lvl="0" algn="ctr" defTabSz="622300">
            <a:lnSpc>
              <a:spcPct val="90000"/>
            </a:lnSpc>
            <a:spcBef>
              <a:spcPct val="0"/>
            </a:spcBef>
            <a:spcAft>
              <a:spcPct val="35000"/>
            </a:spcAft>
          </a:pPr>
          <a:endParaRPr kumimoji="1" lang="en-GB" sz="1400" kern="1200" noProof="0" dirty="0" smtClean="0">
            <a:solidFill>
              <a:schemeClr val="bg1"/>
            </a:solidFill>
            <a:latin typeface="+mn-lt"/>
          </a:endParaRPr>
        </a:p>
        <a:p>
          <a:pPr lvl="0" algn="ctr" defTabSz="622300">
            <a:lnSpc>
              <a:spcPct val="90000"/>
            </a:lnSpc>
            <a:spcBef>
              <a:spcPct val="0"/>
            </a:spcBef>
            <a:spcAft>
              <a:spcPct val="35000"/>
            </a:spcAft>
          </a:pPr>
          <a:r>
            <a:rPr kumimoji="1" lang="en-GB" sz="1400" kern="1200" noProof="0" dirty="0" smtClean="0">
              <a:solidFill>
                <a:schemeClr val="bg1"/>
              </a:solidFill>
              <a:latin typeface="+mn-lt"/>
            </a:rPr>
            <a:t>A Central American Agreement was developed together with CCJ to combat commercial sexual exploitation and trafficking in persons</a:t>
          </a:r>
          <a:endParaRPr lang="en-GB" sz="1400" kern="1200" noProof="0" dirty="0">
            <a:solidFill>
              <a:schemeClr val="bg1"/>
            </a:solidFill>
          </a:endParaRPr>
        </a:p>
      </dsp:txBody>
      <dsp:txXfrm rot="5400000">
        <a:off x="6100065" y="892899"/>
        <a:ext cx="1890895" cy="267869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0.60117</cdr:x>
      <cdr:y>0.56699</cdr:y>
    </cdr:from>
    <cdr:to>
      <cdr:x>0.98603</cdr:x>
      <cdr:y>0.72855</cdr:y>
    </cdr:to>
    <cdr:sp macro="" textlink="">
      <cdr:nvSpPr>
        <cdr:cNvPr id="2" name="4 Rectángulo"/>
        <cdr:cNvSpPr>
          <a:spLocks xmlns:a="http://schemas.openxmlformats.org/drawingml/2006/main" noChangeArrowheads="1"/>
        </cdr:cNvSpPr>
      </cdr:nvSpPr>
      <cdr:spPr bwMode="auto">
        <a:xfrm xmlns:a="http://schemas.openxmlformats.org/drawingml/2006/main">
          <a:off x="2362046" y="1944216"/>
          <a:ext cx="1512168" cy="553998"/>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just" eaLnBrk="1" hangingPunct="1"/>
          <a:r>
            <a:rPr lang="en-GB" altLang="es-CR" sz="1000" dirty="0" smtClean="0"/>
            <a:t>International </a:t>
          </a:r>
        </a:p>
        <a:p xmlns:a="http://schemas.openxmlformats.org/drawingml/2006/main">
          <a:pPr algn="just" eaLnBrk="1" hangingPunct="1"/>
          <a:r>
            <a:rPr lang="en-GB" altLang="es-CR" sz="1000" dirty="0" smtClean="0"/>
            <a:t>Non-Governmental</a:t>
          </a:r>
        </a:p>
        <a:p xmlns:a="http://schemas.openxmlformats.org/drawingml/2006/main">
          <a:pPr algn="just" eaLnBrk="1" hangingPunct="1"/>
          <a:r>
            <a:rPr lang="en-GB" altLang="es-CR" sz="1000" dirty="0" smtClean="0"/>
            <a:t>Organizations</a:t>
          </a:r>
          <a:r>
            <a:rPr lang="en-GB" altLang="es-CR" sz="1000" dirty="0" smtClean="0"/>
            <a:t> </a:t>
          </a:r>
          <a:endParaRPr lang="en-GB" altLang="es-CR"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1650" cy="465138"/>
          </a:xfrm>
          <a:prstGeom prst="rect">
            <a:avLst/>
          </a:prstGeom>
        </p:spPr>
        <p:txBody>
          <a:bodyPr vert="horz" lIns="93287" tIns="46643" rIns="93287" bIns="46643" rtlCol="0"/>
          <a:lstStyle>
            <a:lvl1pPr algn="l" fontAlgn="auto">
              <a:spcBef>
                <a:spcPts val="0"/>
              </a:spcBef>
              <a:spcAft>
                <a:spcPts val="0"/>
              </a:spcAft>
              <a:defRPr sz="1200">
                <a:latin typeface="+mn-lt"/>
              </a:defRPr>
            </a:lvl1pPr>
          </a:lstStyle>
          <a:p>
            <a:pPr>
              <a:defRPr/>
            </a:pPr>
            <a:endParaRPr lang="es-ES" dirty="0"/>
          </a:p>
        </p:txBody>
      </p:sp>
      <p:sp>
        <p:nvSpPr>
          <p:cNvPr id="3" name="2 Marcador de fecha"/>
          <p:cNvSpPr>
            <a:spLocks noGrp="1"/>
          </p:cNvSpPr>
          <p:nvPr>
            <p:ph type="dt" idx="1"/>
          </p:nvPr>
        </p:nvSpPr>
        <p:spPr>
          <a:xfrm>
            <a:off x="3976688" y="0"/>
            <a:ext cx="3041650" cy="465138"/>
          </a:xfrm>
          <a:prstGeom prst="rect">
            <a:avLst/>
          </a:prstGeom>
        </p:spPr>
        <p:txBody>
          <a:bodyPr vert="horz" lIns="93287" tIns="46643" rIns="93287" bIns="46643" rtlCol="0"/>
          <a:lstStyle>
            <a:lvl1pPr algn="r" fontAlgn="auto">
              <a:spcBef>
                <a:spcPts val="0"/>
              </a:spcBef>
              <a:spcAft>
                <a:spcPts val="0"/>
              </a:spcAft>
              <a:defRPr sz="1200">
                <a:latin typeface="+mn-lt"/>
              </a:defRPr>
            </a:lvl1pPr>
          </a:lstStyle>
          <a:p>
            <a:pPr>
              <a:defRPr/>
            </a:pPr>
            <a:fld id="{5CF57334-0092-4E8C-B037-12468624C312}" type="datetimeFigureOut">
              <a:rPr lang="es-ES"/>
              <a:pPr>
                <a:defRPr/>
              </a:pPr>
              <a:t>6/27/14</a:t>
            </a:fld>
            <a:endParaRPr lang="es-ES" dirty="0"/>
          </a:p>
        </p:txBody>
      </p:sp>
      <p:sp>
        <p:nvSpPr>
          <p:cNvPr id="4" name="3 Marcador de imagen de diapositiva"/>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3" rIns="93287" bIns="46643" rtlCol="0" anchor="ctr"/>
          <a:lstStyle/>
          <a:p>
            <a:pPr lvl="0"/>
            <a:endParaRPr lang="es-ES" noProof="0" dirty="0"/>
          </a:p>
        </p:txBody>
      </p:sp>
      <p:sp>
        <p:nvSpPr>
          <p:cNvPr id="5" name="4 Marcador de notas"/>
          <p:cNvSpPr>
            <a:spLocks noGrp="1"/>
          </p:cNvSpPr>
          <p:nvPr>
            <p:ph type="body" sz="quarter" idx="3"/>
          </p:nvPr>
        </p:nvSpPr>
        <p:spPr>
          <a:xfrm>
            <a:off x="701675" y="4421188"/>
            <a:ext cx="5616575" cy="4186237"/>
          </a:xfrm>
          <a:prstGeom prst="rect">
            <a:avLst/>
          </a:prstGeom>
        </p:spPr>
        <p:txBody>
          <a:bodyPr vert="horz" lIns="93287" tIns="46643" rIns="93287" bIns="4664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839200"/>
            <a:ext cx="3041650" cy="465138"/>
          </a:xfrm>
          <a:prstGeom prst="rect">
            <a:avLst/>
          </a:prstGeom>
        </p:spPr>
        <p:txBody>
          <a:bodyPr vert="horz" lIns="93287" tIns="46643" rIns="93287" bIns="46643" rtlCol="0" anchor="b"/>
          <a:lstStyle>
            <a:lvl1pPr algn="l" fontAlgn="auto">
              <a:spcBef>
                <a:spcPts val="0"/>
              </a:spcBef>
              <a:spcAft>
                <a:spcPts val="0"/>
              </a:spcAft>
              <a:defRPr sz="1200">
                <a:latin typeface="+mn-lt"/>
              </a:defRPr>
            </a:lvl1pPr>
          </a:lstStyle>
          <a:p>
            <a:pPr>
              <a:defRPr/>
            </a:pPr>
            <a:endParaRPr lang="es-ES" dirty="0"/>
          </a:p>
        </p:txBody>
      </p:sp>
      <p:sp>
        <p:nvSpPr>
          <p:cNvPr id="7" name="6 Marcador de número de diapositiva"/>
          <p:cNvSpPr>
            <a:spLocks noGrp="1"/>
          </p:cNvSpPr>
          <p:nvPr>
            <p:ph type="sldNum" sz="quarter" idx="5"/>
          </p:nvPr>
        </p:nvSpPr>
        <p:spPr>
          <a:xfrm>
            <a:off x="3976688" y="8839200"/>
            <a:ext cx="3041650" cy="465138"/>
          </a:xfrm>
          <a:prstGeom prst="rect">
            <a:avLst/>
          </a:prstGeom>
        </p:spPr>
        <p:txBody>
          <a:bodyPr vert="horz" lIns="93287" tIns="46643" rIns="93287" bIns="46643" rtlCol="0" anchor="b"/>
          <a:lstStyle>
            <a:lvl1pPr algn="r" fontAlgn="auto">
              <a:spcBef>
                <a:spcPts val="0"/>
              </a:spcBef>
              <a:spcAft>
                <a:spcPts val="0"/>
              </a:spcAft>
              <a:defRPr sz="1200">
                <a:latin typeface="+mn-lt"/>
              </a:defRPr>
            </a:lvl1pPr>
          </a:lstStyle>
          <a:p>
            <a:pPr>
              <a:defRPr/>
            </a:pPr>
            <a:fld id="{516C6027-E378-4ADC-BECE-2A0AC5CF5E73}" type="slidenum">
              <a:rPr lang="es-ES"/>
              <a:pPr>
                <a:defRPr/>
              </a:pPr>
              <a:t>‹Nr.›</a:t>
            </a:fld>
            <a:endParaRPr lang="es-ES" dirty="0"/>
          </a:p>
        </p:txBody>
      </p:sp>
    </p:spTree>
    <p:extLst>
      <p:ext uri="{BB962C8B-B14F-4D97-AF65-F5344CB8AC3E}">
        <p14:creationId xmlns:p14="http://schemas.microsoft.com/office/powerpoint/2010/main" val="2120509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126023-322E-4059-AE0B-E401FAF6F53C}" type="slidenum">
              <a:rPr lang="pt-BR" smtClean="0"/>
              <a:pPr fontAlgn="base">
                <a:spcBef>
                  <a:spcPct val="0"/>
                </a:spcBef>
                <a:spcAft>
                  <a:spcPct val="0"/>
                </a:spcAft>
                <a:defRPr/>
              </a:pPr>
              <a:t>5</a:t>
            </a:fld>
            <a:endParaRPr lang="pt-BR" dirty="0"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C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226537-037C-4057-9FEB-D1AE550EF01B}" type="slidenum">
              <a:rPr lang="pt-BR" smtClean="0"/>
              <a:pPr fontAlgn="base">
                <a:spcBef>
                  <a:spcPct val="0"/>
                </a:spcBef>
                <a:spcAft>
                  <a:spcPct val="0"/>
                </a:spcAft>
                <a:defRPr/>
              </a:pPr>
              <a:t>8</a:t>
            </a:fld>
            <a:endParaRPr lang="pt-BR" dirty="0"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C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68F6E0A9-18B2-4079-BD4B-7E9FF95A7DFE}" type="datetimeFigureOut">
              <a:rPr lang="es-ES"/>
              <a:pPr>
                <a:defRPr/>
              </a:pPr>
              <a:t>6/27/14</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dirty="0"/>
          </a:p>
        </p:txBody>
      </p:sp>
      <p:sp>
        <p:nvSpPr>
          <p:cNvPr id="7" name="Slide Number Placeholder 5"/>
          <p:cNvSpPr>
            <a:spLocks noGrp="1"/>
          </p:cNvSpPr>
          <p:nvPr>
            <p:ph type="sldNum" sz="quarter" idx="12"/>
          </p:nvPr>
        </p:nvSpPr>
        <p:spPr/>
        <p:txBody>
          <a:bodyPr/>
          <a:lstStyle>
            <a:lvl1pPr>
              <a:defRPr/>
            </a:lvl1pPr>
          </a:lstStyle>
          <a:p>
            <a:pPr>
              <a:defRPr/>
            </a:pPr>
            <a:fld id="{49B79A3E-D2C0-473A-B525-94F64EFB1729}" type="slidenum">
              <a:rPr lang="es-ES"/>
              <a:pPr>
                <a:defRPr/>
              </a:pPr>
              <a:t>‹Nr.›</a:t>
            </a:fld>
            <a:endParaRPr lang="es-ES" dirty="0"/>
          </a:p>
        </p:txBody>
      </p:sp>
    </p:spTree>
    <p:extLst>
      <p:ext uri="{BB962C8B-B14F-4D97-AF65-F5344CB8AC3E}">
        <p14:creationId xmlns:p14="http://schemas.microsoft.com/office/powerpoint/2010/main" val="385665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B4E7A76C-467A-4259-88EC-8A97A4196736}" type="datetimeFigureOut">
              <a:rPr lang="es-ES"/>
              <a:pPr>
                <a:defRPr/>
              </a:pPr>
              <a:t>6/27/14</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B647D0CC-7E0A-421D-BB2A-E325F0000330}" type="slidenum">
              <a:rPr lang="es-ES"/>
              <a:pPr>
                <a:defRPr/>
              </a:pPr>
              <a:t>‹Nr.›</a:t>
            </a:fld>
            <a:endParaRPr lang="es-ES" dirty="0"/>
          </a:p>
        </p:txBody>
      </p:sp>
    </p:spTree>
    <p:extLst>
      <p:ext uri="{BB962C8B-B14F-4D97-AF65-F5344CB8AC3E}">
        <p14:creationId xmlns:p14="http://schemas.microsoft.com/office/powerpoint/2010/main" val="410849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66F4245-A8F7-4ED3-A870-76469137FADE}" type="datetimeFigureOut">
              <a:rPr lang="es-ES"/>
              <a:pPr>
                <a:defRPr/>
              </a:pPr>
              <a:t>6/27/14</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57BCA06C-51BE-4A90-A2DA-41976CE399AB}" type="slidenum">
              <a:rPr lang="es-ES"/>
              <a:pPr>
                <a:defRPr/>
              </a:pPr>
              <a:t>‹Nr.›</a:t>
            </a:fld>
            <a:endParaRPr lang="es-ES" dirty="0"/>
          </a:p>
        </p:txBody>
      </p:sp>
    </p:spTree>
    <p:extLst>
      <p:ext uri="{BB962C8B-B14F-4D97-AF65-F5344CB8AC3E}">
        <p14:creationId xmlns:p14="http://schemas.microsoft.com/office/powerpoint/2010/main" val="261588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1B15BBB5-75A7-4A31-A1AC-13C4E1DED571}" type="datetimeFigureOut">
              <a:rPr lang="es-ES"/>
              <a:pPr>
                <a:defRPr/>
              </a:pPr>
              <a:t>6/27/14</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2C69E1BA-872F-4134-A6A3-D6DC65751D61}" type="slidenum">
              <a:rPr lang="es-ES"/>
              <a:pPr>
                <a:defRPr/>
              </a:pPr>
              <a:t>‹Nr.›</a:t>
            </a:fld>
            <a:endParaRPr lang="es-ES" dirty="0"/>
          </a:p>
        </p:txBody>
      </p:sp>
    </p:spTree>
    <p:extLst>
      <p:ext uri="{BB962C8B-B14F-4D97-AF65-F5344CB8AC3E}">
        <p14:creationId xmlns:p14="http://schemas.microsoft.com/office/powerpoint/2010/main" val="18799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6746E5A-4894-4460-A874-DA4B7181CFA0}" type="datetimeFigureOut">
              <a:rPr lang="es-ES"/>
              <a:pPr>
                <a:defRPr/>
              </a:pPr>
              <a:t>6/27/14</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dirty="0"/>
          </a:p>
        </p:txBody>
      </p:sp>
      <p:sp>
        <p:nvSpPr>
          <p:cNvPr id="7" name="Slide Number Placeholder 5"/>
          <p:cNvSpPr>
            <a:spLocks noGrp="1"/>
          </p:cNvSpPr>
          <p:nvPr>
            <p:ph type="sldNum" sz="quarter" idx="12"/>
          </p:nvPr>
        </p:nvSpPr>
        <p:spPr/>
        <p:txBody>
          <a:bodyPr/>
          <a:lstStyle>
            <a:lvl1pPr>
              <a:defRPr/>
            </a:lvl1pPr>
          </a:lstStyle>
          <a:p>
            <a:pPr>
              <a:defRPr/>
            </a:pPr>
            <a:fld id="{6252FB92-763E-4AC1-A8E0-A91843570814}" type="slidenum">
              <a:rPr lang="es-ES"/>
              <a:pPr>
                <a:defRPr/>
              </a:pPr>
              <a:t>‹Nr.›</a:t>
            </a:fld>
            <a:endParaRPr lang="es-ES" dirty="0"/>
          </a:p>
        </p:txBody>
      </p:sp>
    </p:spTree>
    <p:extLst>
      <p:ext uri="{BB962C8B-B14F-4D97-AF65-F5344CB8AC3E}">
        <p14:creationId xmlns:p14="http://schemas.microsoft.com/office/powerpoint/2010/main" val="17719995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A16AAB1C-FB9E-49A7-9881-B40412E4D51A}" type="datetimeFigureOut">
              <a:rPr lang="es-ES"/>
              <a:pPr>
                <a:defRPr/>
              </a:pPr>
              <a:t>6/27/14</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dirty="0"/>
          </a:p>
        </p:txBody>
      </p:sp>
      <p:sp>
        <p:nvSpPr>
          <p:cNvPr id="7" name="Slide Number Placeholder 5"/>
          <p:cNvSpPr>
            <a:spLocks noGrp="1"/>
          </p:cNvSpPr>
          <p:nvPr>
            <p:ph type="sldNum" sz="quarter" idx="12"/>
          </p:nvPr>
        </p:nvSpPr>
        <p:spPr/>
        <p:txBody>
          <a:bodyPr/>
          <a:lstStyle>
            <a:lvl1pPr>
              <a:defRPr/>
            </a:lvl1pPr>
          </a:lstStyle>
          <a:p>
            <a:pPr>
              <a:defRPr/>
            </a:pPr>
            <a:fld id="{FD188FD6-C130-4B5C-9315-F85391C10FD6}" type="slidenum">
              <a:rPr lang="es-ES"/>
              <a:pPr>
                <a:defRPr/>
              </a:pPr>
              <a:t>‹Nr.›</a:t>
            </a:fld>
            <a:endParaRPr lang="es-ES" dirty="0"/>
          </a:p>
        </p:txBody>
      </p:sp>
    </p:spTree>
    <p:extLst>
      <p:ext uri="{BB962C8B-B14F-4D97-AF65-F5344CB8AC3E}">
        <p14:creationId xmlns:p14="http://schemas.microsoft.com/office/powerpoint/2010/main" val="31542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B55ACA1C-AE56-485B-8850-9B8BC04B0230}" type="datetimeFigureOut">
              <a:rPr lang="es-ES"/>
              <a:pPr>
                <a:defRPr/>
              </a:pPr>
              <a:t>6/27/14</a:t>
            </a:fld>
            <a:endParaRPr lang="es-ES" dirty="0"/>
          </a:p>
        </p:txBody>
      </p:sp>
      <p:sp>
        <p:nvSpPr>
          <p:cNvPr id="9" name="Footer Placeholder 7"/>
          <p:cNvSpPr>
            <a:spLocks noGrp="1"/>
          </p:cNvSpPr>
          <p:nvPr>
            <p:ph type="ftr" sz="quarter" idx="11"/>
          </p:nvPr>
        </p:nvSpPr>
        <p:spPr/>
        <p:txBody>
          <a:bodyPr/>
          <a:lstStyle>
            <a:lvl1pPr>
              <a:defRPr/>
            </a:lvl1pPr>
          </a:lstStyle>
          <a:p>
            <a:pPr>
              <a:defRPr/>
            </a:pPr>
            <a:endParaRPr lang="es-ES" dirty="0"/>
          </a:p>
        </p:txBody>
      </p:sp>
      <p:sp>
        <p:nvSpPr>
          <p:cNvPr id="10" name="Slide Number Placeholder 8"/>
          <p:cNvSpPr>
            <a:spLocks noGrp="1"/>
          </p:cNvSpPr>
          <p:nvPr>
            <p:ph type="sldNum" sz="quarter" idx="12"/>
          </p:nvPr>
        </p:nvSpPr>
        <p:spPr/>
        <p:txBody>
          <a:bodyPr/>
          <a:lstStyle>
            <a:lvl1pPr>
              <a:defRPr/>
            </a:lvl1pPr>
          </a:lstStyle>
          <a:p>
            <a:pPr>
              <a:defRPr/>
            </a:pPr>
            <a:fld id="{C60556A6-0CA6-491F-981B-13A5AC9BAB41}" type="slidenum">
              <a:rPr lang="es-ES"/>
              <a:pPr>
                <a:defRPr/>
              </a:pPr>
              <a:t>‹Nr.›</a:t>
            </a:fld>
            <a:endParaRPr lang="es-ES" dirty="0"/>
          </a:p>
        </p:txBody>
      </p:sp>
    </p:spTree>
    <p:extLst>
      <p:ext uri="{BB962C8B-B14F-4D97-AF65-F5344CB8AC3E}">
        <p14:creationId xmlns:p14="http://schemas.microsoft.com/office/powerpoint/2010/main" val="20573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F752CEBF-9028-4FF7-96E1-62D62599DEA5}" type="datetimeFigureOut">
              <a:rPr lang="es-ES"/>
              <a:pPr>
                <a:defRPr/>
              </a:pPr>
              <a:t>6/27/14</a:t>
            </a:fld>
            <a:endParaRPr lang="es-ES" dirty="0"/>
          </a:p>
        </p:txBody>
      </p:sp>
      <p:sp>
        <p:nvSpPr>
          <p:cNvPr id="4" name="Footer Placeholder 4"/>
          <p:cNvSpPr>
            <a:spLocks noGrp="1"/>
          </p:cNvSpPr>
          <p:nvPr>
            <p:ph type="ftr" sz="quarter" idx="11"/>
          </p:nvPr>
        </p:nvSpPr>
        <p:spPr/>
        <p:txBody>
          <a:bodyPr/>
          <a:lstStyle>
            <a:lvl1pPr>
              <a:defRPr/>
            </a:lvl1pPr>
          </a:lstStyle>
          <a:p>
            <a:pPr>
              <a:defRPr/>
            </a:pPr>
            <a:endParaRPr lang="es-ES" dirty="0"/>
          </a:p>
        </p:txBody>
      </p:sp>
      <p:sp>
        <p:nvSpPr>
          <p:cNvPr id="5" name="Slide Number Placeholder 5"/>
          <p:cNvSpPr>
            <a:spLocks noGrp="1"/>
          </p:cNvSpPr>
          <p:nvPr>
            <p:ph type="sldNum" sz="quarter" idx="12"/>
          </p:nvPr>
        </p:nvSpPr>
        <p:spPr/>
        <p:txBody>
          <a:bodyPr/>
          <a:lstStyle>
            <a:lvl1pPr>
              <a:defRPr/>
            </a:lvl1pPr>
          </a:lstStyle>
          <a:p>
            <a:pPr>
              <a:defRPr/>
            </a:pPr>
            <a:fld id="{AF59E86F-F8A7-4759-A947-209ECE108B61}" type="slidenum">
              <a:rPr lang="es-ES"/>
              <a:pPr>
                <a:defRPr/>
              </a:pPr>
              <a:t>‹Nr.›</a:t>
            </a:fld>
            <a:endParaRPr lang="es-ES" dirty="0"/>
          </a:p>
        </p:txBody>
      </p:sp>
    </p:spTree>
    <p:extLst>
      <p:ext uri="{BB962C8B-B14F-4D97-AF65-F5344CB8AC3E}">
        <p14:creationId xmlns:p14="http://schemas.microsoft.com/office/powerpoint/2010/main" val="5261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5526D1-58D9-4F03-A599-CF930F78471D}" type="datetimeFigureOut">
              <a:rPr lang="es-ES"/>
              <a:pPr>
                <a:defRPr/>
              </a:pPr>
              <a:t>6/27/14</a:t>
            </a:fld>
            <a:endParaRPr lang="es-ES" dirty="0"/>
          </a:p>
        </p:txBody>
      </p:sp>
      <p:sp>
        <p:nvSpPr>
          <p:cNvPr id="3" name="Footer Placeholder 4"/>
          <p:cNvSpPr>
            <a:spLocks noGrp="1"/>
          </p:cNvSpPr>
          <p:nvPr>
            <p:ph type="ftr" sz="quarter" idx="11"/>
          </p:nvPr>
        </p:nvSpPr>
        <p:spPr/>
        <p:txBody>
          <a:bodyPr/>
          <a:lstStyle>
            <a:lvl1pPr>
              <a:defRPr/>
            </a:lvl1pPr>
          </a:lstStyle>
          <a:p>
            <a:pPr>
              <a:defRPr/>
            </a:pPr>
            <a:endParaRPr lang="es-ES" dirty="0"/>
          </a:p>
        </p:txBody>
      </p:sp>
      <p:sp>
        <p:nvSpPr>
          <p:cNvPr id="4" name="Slide Number Placeholder 5"/>
          <p:cNvSpPr>
            <a:spLocks noGrp="1"/>
          </p:cNvSpPr>
          <p:nvPr>
            <p:ph type="sldNum" sz="quarter" idx="12"/>
          </p:nvPr>
        </p:nvSpPr>
        <p:spPr/>
        <p:txBody>
          <a:bodyPr/>
          <a:lstStyle>
            <a:lvl1pPr>
              <a:defRPr/>
            </a:lvl1pPr>
          </a:lstStyle>
          <a:p>
            <a:pPr>
              <a:defRPr/>
            </a:pPr>
            <a:fld id="{73670CCF-065C-46B8-8FD8-71410763FA19}" type="slidenum">
              <a:rPr lang="es-ES"/>
              <a:pPr>
                <a:defRPr/>
              </a:pPr>
              <a:t>‹Nr.›</a:t>
            </a:fld>
            <a:endParaRPr lang="es-ES" dirty="0"/>
          </a:p>
        </p:txBody>
      </p:sp>
    </p:spTree>
    <p:extLst>
      <p:ext uri="{BB962C8B-B14F-4D97-AF65-F5344CB8AC3E}">
        <p14:creationId xmlns:p14="http://schemas.microsoft.com/office/powerpoint/2010/main" val="141925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F194A71C-ACE3-46F1-829E-99ACD0741A1D}" type="datetimeFigureOut">
              <a:rPr lang="es-ES"/>
              <a:pPr>
                <a:defRPr/>
              </a:pPr>
              <a:t>6/27/14</a:t>
            </a:fld>
            <a:endParaRPr lang="es-ES" dirty="0"/>
          </a:p>
        </p:txBody>
      </p:sp>
      <p:sp>
        <p:nvSpPr>
          <p:cNvPr id="7" name="Footer Placeholder 5"/>
          <p:cNvSpPr>
            <a:spLocks noGrp="1"/>
          </p:cNvSpPr>
          <p:nvPr>
            <p:ph type="ftr" sz="quarter" idx="11"/>
          </p:nvPr>
        </p:nvSpPr>
        <p:spPr/>
        <p:txBody>
          <a:bodyPr/>
          <a:lstStyle>
            <a:lvl1pPr>
              <a:defRPr/>
            </a:lvl1pPr>
          </a:lstStyle>
          <a:p>
            <a:pPr>
              <a:defRPr/>
            </a:pPr>
            <a:endParaRPr lang="es-ES" dirty="0"/>
          </a:p>
        </p:txBody>
      </p:sp>
      <p:sp>
        <p:nvSpPr>
          <p:cNvPr id="8" name="Slide Number Placeholder 6"/>
          <p:cNvSpPr>
            <a:spLocks noGrp="1"/>
          </p:cNvSpPr>
          <p:nvPr>
            <p:ph type="sldNum" sz="quarter" idx="12"/>
          </p:nvPr>
        </p:nvSpPr>
        <p:spPr/>
        <p:txBody>
          <a:bodyPr/>
          <a:lstStyle>
            <a:lvl1pPr>
              <a:defRPr/>
            </a:lvl1pPr>
          </a:lstStyle>
          <a:p>
            <a:pPr>
              <a:defRPr/>
            </a:pPr>
            <a:fld id="{74ACEF8C-64F3-43FE-ADCA-EF7BFABA2265}" type="slidenum">
              <a:rPr lang="es-ES"/>
              <a:pPr>
                <a:defRPr/>
              </a:pPr>
              <a:t>‹Nr.›</a:t>
            </a:fld>
            <a:endParaRPr lang="es-ES" dirty="0"/>
          </a:p>
        </p:txBody>
      </p:sp>
    </p:spTree>
    <p:extLst>
      <p:ext uri="{BB962C8B-B14F-4D97-AF65-F5344CB8AC3E}">
        <p14:creationId xmlns:p14="http://schemas.microsoft.com/office/powerpoint/2010/main" val="130366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DD6BC48-7674-4AA9-9C21-0B6C8335CA24}" type="datetimeFigureOut">
              <a:rPr lang="es-ES"/>
              <a:pPr>
                <a:defRPr/>
              </a:pPr>
              <a:t>6/27/14</a:t>
            </a:fld>
            <a:endParaRPr lang="es-ES" dirty="0"/>
          </a:p>
        </p:txBody>
      </p:sp>
      <p:sp>
        <p:nvSpPr>
          <p:cNvPr id="6" name="Footer Placeholder 4"/>
          <p:cNvSpPr>
            <a:spLocks noGrp="1"/>
          </p:cNvSpPr>
          <p:nvPr>
            <p:ph type="ftr" sz="quarter" idx="11"/>
          </p:nvPr>
        </p:nvSpPr>
        <p:spPr/>
        <p:txBody>
          <a:bodyPr/>
          <a:lstStyle>
            <a:lvl1pPr>
              <a:defRPr/>
            </a:lvl1pPr>
          </a:lstStyle>
          <a:p>
            <a:pPr>
              <a:defRPr/>
            </a:pPr>
            <a:endParaRPr lang="es-ES" dirty="0"/>
          </a:p>
        </p:txBody>
      </p:sp>
      <p:sp>
        <p:nvSpPr>
          <p:cNvPr id="7" name="Slide Number Placeholder 5"/>
          <p:cNvSpPr>
            <a:spLocks noGrp="1"/>
          </p:cNvSpPr>
          <p:nvPr>
            <p:ph type="sldNum" sz="quarter" idx="12"/>
          </p:nvPr>
        </p:nvSpPr>
        <p:spPr/>
        <p:txBody>
          <a:bodyPr/>
          <a:lstStyle>
            <a:lvl1pPr>
              <a:defRPr/>
            </a:lvl1pPr>
          </a:lstStyle>
          <a:p>
            <a:pPr>
              <a:defRPr/>
            </a:pPr>
            <a:fld id="{BA7ED7AB-6FCB-42B2-906A-8236E7904DBA}" type="slidenum">
              <a:rPr lang="es-ES"/>
              <a:pPr>
                <a:defRPr/>
              </a:pPr>
              <a:t>‹Nr.›</a:t>
            </a:fld>
            <a:endParaRPr lang="es-ES" dirty="0"/>
          </a:p>
        </p:txBody>
      </p:sp>
    </p:spTree>
    <p:extLst>
      <p:ext uri="{BB962C8B-B14F-4D97-AF65-F5344CB8AC3E}">
        <p14:creationId xmlns:p14="http://schemas.microsoft.com/office/powerpoint/2010/main" val="3209863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n-US" altLang="es-CR"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fld id="{8A1E7060-09F1-4B01-B851-A88558CC0C5F}" type="datetimeFigureOut">
              <a:rPr lang="es-ES"/>
              <a:pPr>
                <a:defRPr/>
              </a:pPr>
              <a:t>6/27/14</a:t>
            </a:fld>
            <a:endParaRPr lang="es-E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s-E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D76D03B6-A1D6-4868-A2BB-99A756C2E095}" type="slidenum">
              <a:rPr lang="es-ES"/>
              <a:pPr>
                <a:defRPr/>
              </a:pPr>
              <a:t>‹Nr.›</a:t>
            </a:fld>
            <a:endParaRPr lang="es-ES" dirty="0"/>
          </a:p>
        </p:txBody>
      </p:sp>
    </p:spTree>
  </p:cSld>
  <p:clrMap bg1="lt1" tx1="dk1" bg2="lt2" tx2="dk2" accent1="accent1" accent2="accent2" accent3="accent3" accent4="accent4" accent5="accent5" accent6="accent6" hlink="hlink" folHlink="folHlink"/>
  <p:sldLayoutIdLst>
    <p:sldLayoutId id="2147483896" r:id="rId1"/>
    <p:sldLayoutId id="2147483889" r:id="rId2"/>
    <p:sldLayoutId id="2147483897" r:id="rId3"/>
    <p:sldLayoutId id="2147483890" r:id="rId4"/>
    <p:sldLayoutId id="2147483898" r:id="rId5"/>
    <p:sldLayoutId id="2147483891" r:id="rId6"/>
    <p:sldLayoutId id="2147483892" r:id="rId7"/>
    <p:sldLayoutId id="2147483899" r:id="rId8"/>
    <p:sldLayoutId id="2147483893" r:id="rId9"/>
    <p:sldLayoutId id="2147483894" r:id="rId10"/>
    <p:sldLayoutId id="2147483895"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403350" y="1484313"/>
            <a:ext cx="66230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s-CR" sz="2400" b="1" dirty="0" smtClean="0">
                <a:solidFill>
                  <a:srgbClr val="1D1B11"/>
                </a:solidFill>
                <a:latin typeface="Century Gothic" pitchFamily="34" charset="0"/>
              </a:rPr>
              <a:t>Regional Conference on Migration (RCM)</a:t>
            </a:r>
          </a:p>
          <a:p>
            <a:pPr algn="ctr" eaLnBrk="1" hangingPunct="1"/>
            <a:endParaRPr lang="en-GB" altLang="es-CR" sz="2400" dirty="0" smtClean="0">
              <a:solidFill>
                <a:srgbClr val="1D1B11"/>
              </a:solidFill>
              <a:latin typeface="Century Gothic" pitchFamily="34" charset="0"/>
            </a:endParaRPr>
          </a:p>
          <a:p>
            <a:pPr algn="ctr" eaLnBrk="1" hangingPunct="1"/>
            <a:r>
              <a:rPr lang="en-GB" altLang="es-CR" sz="2400" b="1" dirty="0" smtClean="0">
                <a:solidFill>
                  <a:srgbClr val="1D1B11"/>
                </a:solidFill>
                <a:latin typeface="Century Gothic" pitchFamily="34" charset="0"/>
              </a:rPr>
              <a:t>NICARAGUA</a:t>
            </a:r>
          </a:p>
          <a:p>
            <a:pPr algn="ctr" eaLnBrk="1" hangingPunct="1"/>
            <a:endParaRPr lang="en-GB" altLang="es-CR" sz="2400" b="1" dirty="0" smtClean="0">
              <a:solidFill>
                <a:srgbClr val="1D1B11"/>
              </a:solidFill>
              <a:latin typeface="Century Gothic" pitchFamily="34" charset="0"/>
            </a:endParaRPr>
          </a:p>
          <a:p>
            <a:pPr algn="ctr" eaLnBrk="1" hangingPunct="1"/>
            <a:endParaRPr lang="en-GB" altLang="es-CR" sz="2400" b="1" dirty="0" smtClean="0">
              <a:solidFill>
                <a:srgbClr val="1D1B11"/>
              </a:solidFill>
              <a:latin typeface="Century Gothic" pitchFamily="34" charset="0"/>
            </a:endParaRPr>
          </a:p>
          <a:p>
            <a:pPr algn="ctr" eaLnBrk="1" hangingPunct="1"/>
            <a:r>
              <a:rPr lang="en-GB" altLang="es-CR" sz="2400" b="1" dirty="0" smtClean="0">
                <a:solidFill>
                  <a:srgbClr val="1D1B11"/>
                </a:solidFill>
                <a:latin typeface="Century Gothic" pitchFamily="34" charset="0"/>
              </a:rPr>
              <a:t>PRESIDENT PRO-TEMPORE 2014</a:t>
            </a:r>
          </a:p>
          <a:p>
            <a:pPr algn="ctr" eaLnBrk="1" hangingPunct="1"/>
            <a:endParaRPr lang="en-GB" altLang="es-CR" sz="2400" b="1" dirty="0" smtClean="0">
              <a:solidFill>
                <a:srgbClr val="1D1B11"/>
              </a:solidFill>
              <a:latin typeface="Century Gothic" pitchFamily="34" charset="0"/>
            </a:endParaRPr>
          </a:p>
          <a:p>
            <a:pPr algn="ctr" eaLnBrk="1" hangingPunct="1"/>
            <a:r>
              <a:rPr lang="en-GB" altLang="es-CR" sz="4000" b="1" i="1" dirty="0" smtClean="0">
                <a:solidFill>
                  <a:srgbClr val="1D1B11"/>
                </a:solidFill>
                <a:latin typeface="Century Gothic" pitchFamily="34" charset="0"/>
              </a:rPr>
              <a:t> “For a region free of trafficking in persons”</a:t>
            </a:r>
          </a:p>
          <a:p>
            <a:pPr algn="ctr" eaLnBrk="1" hangingPunct="1"/>
            <a:endParaRPr lang="en-GB" altLang="es-CR" sz="4000" b="1" i="1" dirty="0">
              <a:solidFill>
                <a:srgbClr val="1D1B11"/>
              </a:solidFill>
              <a:latin typeface="Century Gothic" pitchFamily="34" charset="0"/>
            </a:endParaRPr>
          </a:p>
        </p:txBody>
      </p:sp>
      <p:pic>
        <p:nvPicPr>
          <p:cNvPr id="6147" name="7 Imagen" descr="C:\Documents and Settings\curacao\Escritorio\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420688"/>
            <a:ext cx="1152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8 Imagen" descr="CRM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5713" y="420688"/>
            <a:ext cx="2808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p:cNvSpPr txBox="1">
            <a:spLocks noChangeArrowheads="1"/>
          </p:cNvSpPr>
          <p:nvPr/>
        </p:nvSpPr>
        <p:spPr bwMode="auto">
          <a:xfrm>
            <a:off x="1476375" y="6083300"/>
            <a:ext cx="6335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s-CR" sz="2400" b="1" dirty="0" smtClean="0">
                <a:solidFill>
                  <a:srgbClr val="1D1B11"/>
                </a:solidFill>
                <a:latin typeface="Century Gothic" pitchFamily="34" charset="0"/>
              </a:rPr>
              <a:t>Thursday, June 26, 2014</a:t>
            </a:r>
            <a:endParaRPr lang="en-GB" altLang="es-CR" sz="2400" b="1" dirty="0">
              <a:solidFill>
                <a:srgbClr val="1D1B11"/>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3 Imagen" descr="LOGO COALICION 300812 .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04664"/>
            <a:ext cx="7704856" cy="1512168"/>
          </a:xfrm>
          <a:prstGeom prst="ellipse">
            <a:avLst/>
          </a:prstGeom>
          <a:ln>
            <a:noFill/>
          </a:ln>
          <a:effectLst>
            <a:softEdge rad="112500"/>
          </a:effectLst>
        </p:spPr>
      </p:pic>
      <p:graphicFrame>
        <p:nvGraphicFramePr>
          <p:cNvPr id="4" name="3 Diagrama"/>
          <p:cNvGraphicFramePr/>
          <p:nvPr>
            <p:extLst>
              <p:ext uri="{D42A27DB-BD31-4B8C-83A1-F6EECF244321}">
                <p14:modId xmlns:p14="http://schemas.microsoft.com/office/powerpoint/2010/main" val="3507202300"/>
              </p:ext>
            </p:extLst>
          </p:nvPr>
        </p:nvGraphicFramePr>
        <p:xfrm>
          <a:off x="683568" y="1916832"/>
          <a:ext cx="799288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a:spLocks noChangeArrowheads="1"/>
          </p:cNvSpPr>
          <p:nvPr/>
        </p:nvSpPr>
        <p:spPr bwMode="auto">
          <a:xfrm>
            <a:off x="3275856" y="1628800"/>
            <a:ext cx="5544616" cy="307777"/>
          </a:xfrm>
          <a:prstGeom prst="rect">
            <a:avLst/>
          </a:prstGeom>
          <a:solidFill>
            <a:srgbClr val="FFFFFF"/>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1400" b="1" dirty="0" smtClean="0"/>
              <a:t>[REGIONAL COALITION </a:t>
            </a:r>
            <a:r>
              <a:rPr lang="en-GB" altLang="es-CR" sz="1400" b="1" dirty="0" smtClean="0"/>
              <a:t>AGAINST TRAFFICKING IN PERSONS]</a:t>
            </a:r>
            <a:endParaRPr lang="en-GB" altLang="es-CR" sz="14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888" y="188913"/>
            <a:ext cx="8229600" cy="990600"/>
          </a:xfrm>
        </p:spPr>
        <p:txBody>
          <a:bodyPr>
            <a:normAutofit/>
          </a:bodyPr>
          <a:lstStyle/>
          <a:p>
            <a:pPr algn="ctr">
              <a:defRPr/>
            </a:pPr>
            <a:r>
              <a:rPr lang="en-GB" dirty="0" smtClean="0"/>
              <a:t>A Special Bill of Nicaragua:  </a:t>
            </a:r>
            <a:endParaRPr lang="en-GB" dirty="0"/>
          </a:p>
        </p:txBody>
      </p:sp>
      <p:pic>
        <p:nvPicPr>
          <p:cNvPr id="16387"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19475" y="3141663"/>
            <a:ext cx="2409825" cy="1747837"/>
          </a:xfrm>
        </p:spPr>
      </p:pic>
      <p:grpSp>
        <p:nvGrpSpPr>
          <p:cNvPr id="3" name="4 Grupo"/>
          <p:cNvGrpSpPr/>
          <p:nvPr/>
        </p:nvGrpSpPr>
        <p:grpSpPr>
          <a:xfrm>
            <a:off x="3469548" y="1537126"/>
            <a:ext cx="2562533" cy="682969"/>
            <a:chOff x="3064429" y="269793"/>
            <a:chExt cx="1986469" cy="396539"/>
          </a:xfrm>
          <a:solidFill>
            <a:srgbClr val="FFC000"/>
          </a:solidFill>
        </p:grpSpPr>
        <p:sp>
          <p:nvSpPr>
            <p:cNvPr id="6" name="5 Rectángulo redondeado"/>
            <p:cNvSpPr/>
            <p:nvPr/>
          </p:nvSpPr>
          <p:spPr>
            <a:xfrm>
              <a:off x="3064429" y="269793"/>
              <a:ext cx="1986469" cy="396539"/>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6 Rectángulo"/>
            <p:cNvSpPr/>
            <p:nvPr/>
          </p:nvSpPr>
          <p:spPr>
            <a:xfrm>
              <a:off x="3083786" y="289150"/>
              <a:ext cx="1947755" cy="357825"/>
            </a:xfrm>
            <a:prstGeom prst="rect">
              <a:avLst/>
            </a:prstGeom>
            <a:grp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defTabSz="400050">
                <a:lnSpc>
                  <a:spcPct val="90000"/>
                </a:lnSpc>
                <a:spcAft>
                  <a:spcPct val="35000"/>
                </a:spcAft>
                <a:defRPr/>
              </a:pPr>
              <a:r>
                <a:rPr lang="en-GB" sz="1200" b="1" dirty="0" smtClean="0">
                  <a:solidFill>
                    <a:schemeClr val="tx1">
                      <a:lumMod val="95000"/>
                      <a:lumOff val="5000"/>
                    </a:schemeClr>
                  </a:solidFill>
                </a:rPr>
                <a:t>I.    ON GENERAL PROVISIONS</a:t>
              </a:r>
              <a:endParaRPr lang="en-GB" sz="1200" b="1" dirty="0">
                <a:solidFill>
                  <a:schemeClr val="tx1">
                    <a:lumMod val="95000"/>
                    <a:lumOff val="5000"/>
                  </a:schemeClr>
                </a:solidFill>
              </a:endParaRPr>
            </a:p>
          </p:txBody>
        </p:sp>
      </p:grpSp>
      <p:grpSp>
        <p:nvGrpSpPr>
          <p:cNvPr id="16389" name="7 Grupo"/>
          <p:cNvGrpSpPr>
            <a:grpSpLocks/>
          </p:cNvGrpSpPr>
          <p:nvPr/>
        </p:nvGrpSpPr>
        <p:grpSpPr bwMode="auto">
          <a:xfrm rot="10800000">
            <a:off x="6732588" y="1989138"/>
            <a:ext cx="2232025" cy="935037"/>
            <a:chOff x="3064429" y="830962"/>
            <a:chExt cx="1997273" cy="408092"/>
          </a:xfrm>
        </p:grpSpPr>
        <p:sp>
          <p:nvSpPr>
            <p:cNvPr id="9" name="8 Rectángulo redondeado"/>
            <p:cNvSpPr/>
            <p:nvPr/>
          </p:nvSpPr>
          <p:spPr>
            <a:xfrm rot="10800000" flipV="1">
              <a:off x="3064429" y="832348"/>
              <a:ext cx="1985909" cy="408092"/>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0" name="9 Rectángulo"/>
            <p:cNvSpPr/>
            <p:nvPr/>
          </p:nvSpPr>
          <p:spPr>
            <a:xfrm rot="10800000">
              <a:off x="3084316" y="851055"/>
              <a:ext cx="1977386" cy="387999"/>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200" b="1" dirty="0" smtClean="0">
                  <a:solidFill>
                    <a:schemeClr val="tx1"/>
                  </a:solidFill>
                </a:rPr>
                <a:t>II.  ON INSTITUTIONS TO COMBAT TRAFFICKING IN PERSONS</a:t>
              </a:r>
              <a:endParaRPr lang="en-GB" sz="1200" dirty="0">
                <a:solidFill>
                  <a:schemeClr val="tx1"/>
                </a:solidFill>
              </a:endParaRPr>
            </a:p>
          </p:txBody>
        </p:sp>
      </p:grpSp>
      <p:grpSp>
        <p:nvGrpSpPr>
          <p:cNvPr id="5" name="10 Grupo"/>
          <p:cNvGrpSpPr/>
          <p:nvPr/>
        </p:nvGrpSpPr>
        <p:grpSpPr>
          <a:xfrm rot="10800000">
            <a:off x="6480068" y="3600262"/>
            <a:ext cx="2555776" cy="665588"/>
            <a:chOff x="2962662" y="1282254"/>
            <a:chExt cx="2190002" cy="665588"/>
          </a:xfrm>
          <a:solidFill>
            <a:srgbClr val="92D050"/>
          </a:solidFill>
        </p:grpSpPr>
        <p:sp>
          <p:nvSpPr>
            <p:cNvPr id="12" name="11 Rectángulo redondeado"/>
            <p:cNvSpPr/>
            <p:nvPr/>
          </p:nvSpPr>
          <p:spPr>
            <a:xfrm flipV="1">
              <a:off x="2962662" y="1282254"/>
              <a:ext cx="2190002" cy="665588"/>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3" name="12 Rectángulo"/>
            <p:cNvSpPr/>
            <p:nvPr/>
          </p:nvSpPr>
          <p:spPr>
            <a:xfrm rot="10800000">
              <a:off x="2995153" y="1314745"/>
              <a:ext cx="2125020" cy="60060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200" b="1" dirty="0" smtClean="0">
                  <a:solidFill>
                    <a:srgbClr val="002060"/>
                  </a:solidFill>
                </a:rPr>
                <a:t>III. ON THE RIGHTS OF THE VICTIMS</a:t>
              </a:r>
              <a:endParaRPr lang="en-GB" sz="1200" b="1" dirty="0">
                <a:solidFill>
                  <a:srgbClr val="002060"/>
                </a:solidFill>
              </a:endParaRPr>
            </a:p>
          </p:txBody>
        </p:sp>
      </p:grpSp>
      <p:grpSp>
        <p:nvGrpSpPr>
          <p:cNvPr id="8" name="13 Grupo"/>
          <p:cNvGrpSpPr/>
          <p:nvPr/>
        </p:nvGrpSpPr>
        <p:grpSpPr>
          <a:xfrm rot="10800000">
            <a:off x="6620715" y="5013174"/>
            <a:ext cx="2274482" cy="864097"/>
            <a:chOff x="2920422" y="1931489"/>
            <a:chExt cx="2274482" cy="599139"/>
          </a:xfrm>
          <a:solidFill>
            <a:srgbClr val="00B0F0"/>
          </a:solidFill>
        </p:grpSpPr>
        <p:sp>
          <p:nvSpPr>
            <p:cNvPr id="15" name="14 Rectángulo redondeado"/>
            <p:cNvSpPr/>
            <p:nvPr/>
          </p:nvSpPr>
          <p:spPr>
            <a:xfrm flipV="1">
              <a:off x="2920422" y="1991043"/>
              <a:ext cx="2274482" cy="481095"/>
            </a:xfrm>
            <a:prstGeom prst="roundRect">
              <a:avLst/>
            </a:prstGeom>
            <a:grp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15 Rectángulo"/>
            <p:cNvSpPr/>
            <p:nvPr/>
          </p:nvSpPr>
          <p:spPr>
            <a:xfrm rot="10800000">
              <a:off x="2923139" y="1931489"/>
              <a:ext cx="2248280" cy="599139"/>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100" b="1" dirty="0" smtClean="0">
                  <a:solidFill>
                    <a:schemeClr val="tx1">
                      <a:lumMod val="95000"/>
                      <a:lumOff val="5000"/>
                    </a:schemeClr>
                  </a:solidFill>
                </a:rPr>
                <a:t>IV. ON THE RIGHTS OF FOREIGN VICTIMS IN NATIONAL TERRITORY</a:t>
              </a:r>
              <a:endParaRPr lang="en-GB" sz="1100" dirty="0">
                <a:solidFill>
                  <a:schemeClr val="tx1">
                    <a:lumMod val="95000"/>
                    <a:lumOff val="5000"/>
                  </a:schemeClr>
                </a:solidFill>
              </a:endParaRPr>
            </a:p>
          </p:txBody>
        </p:sp>
      </p:grpSp>
      <p:grpSp>
        <p:nvGrpSpPr>
          <p:cNvPr id="11" name="16 Grupo"/>
          <p:cNvGrpSpPr/>
          <p:nvPr/>
        </p:nvGrpSpPr>
        <p:grpSpPr>
          <a:xfrm rot="10800000">
            <a:off x="3469548" y="5791382"/>
            <a:ext cx="2537562" cy="819873"/>
            <a:chOff x="2848398" y="2515338"/>
            <a:chExt cx="2418530" cy="584634"/>
          </a:xfrm>
          <a:solidFill>
            <a:srgbClr val="7030A0"/>
          </a:solidFill>
        </p:grpSpPr>
        <p:sp>
          <p:nvSpPr>
            <p:cNvPr id="18" name="17 Rectángulo redondeado"/>
            <p:cNvSpPr/>
            <p:nvPr/>
          </p:nvSpPr>
          <p:spPr>
            <a:xfrm flipV="1">
              <a:off x="2848398" y="2515338"/>
              <a:ext cx="2418530" cy="584634"/>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9" name="18 Rectángulo"/>
            <p:cNvSpPr/>
            <p:nvPr/>
          </p:nvSpPr>
          <p:spPr>
            <a:xfrm rot="10800000">
              <a:off x="2876937" y="2543877"/>
              <a:ext cx="2361452" cy="52755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285750" indent="-285750" defTabSz="355600">
                <a:lnSpc>
                  <a:spcPct val="90000"/>
                </a:lnSpc>
                <a:spcAft>
                  <a:spcPct val="35000"/>
                </a:spcAft>
                <a:buFontTx/>
                <a:buAutoNum type="romanUcPeriod" startAt="5"/>
                <a:defRPr/>
              </a:pPr>
              <a:r>
                <a:rPr lang="en-GB" sz="1200" b="1" dirty="0" smtClean="0"/>
                <a:t>ON RESTORING RIGHTS</a:t>
              </a:r>
              <a:endParaRPr lang="en-GB" sz="1200" b="1" dirty="0"/>
            </a:p>
          </p:txBody>
        </p:sp>
      </p:grpSp>
      <p:grpSp>
        <p:nvGrpSpPr>
          <p:cNvPr id="16393" name="19 Grupo"/>
          <p:cNvGrpSpPr>
            <a:grpSpLocks/>
          </p:cNvGrpSpPr>
          <p:nvPr/>
        </p:nvGrpSpPr>
        <p:grpSpPr bwMode="auto">
          <a:xfrm rot="10800000">
            <a:off x="342900" y="5186363"/>
            <a:ext cx="2505075" cy="644525"/>
            <a:chOff x="2858746" y="3143173"/>
            <a:chExt cx="2397835" cy="517565"/>
          </a:xfrm>
        </p:grpSpPr>
        <p:sp>
          <p:nvSpPr>
            <p:cNvPr id="21" name="20 Rectángulo redondeado"/>
            <p:cNvSpPr/>
            <p:nvPr/>
          </p:nvSpPr>
          <p:spPr>
            <a:xfrm flipV="1">
              <a:off x="2858746" y="3143173"/>
              <a:ext cx="2397835" cy="517565"/>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21 Rectángulo"/>
            <p:cNvSpPr/>
            <p:nvPr/>
          </p:nvSpPr>
          <p:spPr>
            <a:xfrm rot="10800000">
              <a:off x="2884578" y="3168669"/>
              <a:ext cx="2346171" cy="466573"/>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200" b="1" dirty="0" smtClean="0">
                  <a:solidFill>
                    <a:schemeClr val="tx1">
                      <a:lumMod val="95000"/>
                      <a:lumOff val="5000"/>
                    </a:schemeClr>
                  </a:solidFill>
                </a:rPr>
                <a:t>VI.   ON PROCEDURAL PROVISIONS</a:t>
              </a:r>
              <a:endParaRPr lang="en-GB" sz="1200" dirty="0">
                <a:solidFill>
                  <a:schemeClr val="tx1">
                    <a:lumMod val="95000"/>
                    <a:lumOff val="5000"/>
                  </a:schemeClr>
                </a:solidFill>
              </a:endParaRPr>
            </a:p>
          </p:txBody>
        </p:sp>
      </p:grpSp>
      <p:grpSp>
        <p:nvGrpSpPr>
          <p:cNvPr id="17" name="22 Grupo"/>
          <p:cNvGrpSpPr/>
          <p:nvPr/>
        </p:nvGrpSpPr>
        <p:grpSpPr>
          <a:xfrm rot="10800000">
            <a:off x="371171" y="3600262"/>
            <a:ext cx="2658145" cy="625114"/>
            <a:chOff x="2786722" y="3703938"/>
            <a:chExt cx="2658145" cy="625114"/>
          </a:xfrm>
          <a:solidFill>
            <a:schemeClr val="tx2">
              <a:lumMod val="60000"/>
              <a:lumOff val="40000"/>
            </a:schemeClr>
          </a:solidFill>
        </p:grpSpPr>
        <p:sp>
          <p:nvSpPr>
            <p:cNvPr id="24" name="23 Rectángulo redondeado"/>
            <p:cNvSpPr/>
            <p:nvPr/>
          </p:nvSpPr>
          <p:spPr>
            <a:xfrm flipV="1">
              <a:off x="2786722" y="3703938"/>
              <a:ext cx="2541883" cy="625114"/>
            </a:xfrm>
            <a:prstGeom prst="roundRect">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24 Rectángulo"/>
            <p:cNvSpPr/>
            <p:nvPr/>
          </p:nvSpPr>
          <p:spPr>
            <a:xfrm rot="10800000">
              <a:off x="2817238" y="3734454"/>
              <a:ext cx="2627629" cy="564082"/>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000" b="1" dirty="0" smtClean="0"/>
                <a:t>VII. Reforms to TITLE II, CRIMES AGAINST LIBERTY</a:t>
              </a:r>
              <a:endParaRPr lang="en-GB" sz="1000" dirty="0"/>
            </a:p>
          </p:txBody>
        </p:sp>
      </p:grpSp>
      <p:grpSp>
        <p:nvGrpSpPr>
          <p:cNvPr id="20" name="25 Grupo"/>
          <p:cNvGrpSpPr/>
          <p:nvPr/>
        </p:nvGrpSpPr>
        <p:grpSpPr>
          <a:xfrm rot="10800000">
            <a:off x="343468" y="2186755"/>
            <a:ext cx="2685848" cy="825649"/>
            <a:chOff x="2786722" y="4401059"/>
            <a:chExt cx="2685848" cy="567492"/>
          </a:xfrm>
          <a:solidFill>
            <a:srgbClr val="FF0000"/>
          </a:solidFill>
        </p:grpSpPr>
        <p:sp>
          <p:nvSpPr>
            <p:cNvPr id="27" name="26 Rectángulo redondeado"/>
            <p:cNvSpPr/>
            <p:nvPr/>
          </p:nvSpPr>
          <p:spPr>
            <a:xfrm flipV="1">
              <a:off x="2786722" y="4401059"/>
              <a:ext cx="2685848" cy="567492"/>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8" name="27 Rectángulo"/>
            <p:cNvSpPr/>
            <p:nvPr/>
          </p:nvSpPr>
          <p:spPr>
            <a:xfrm rot="10800000">
              <a:off x="2814425" y="4428762"/>
              <a:ext cx="2630442" cy="51208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n-GB" sz="1200" b="1" dirty="0" smtClean="0">
                  <a:solidFill>
                    <a:schemeClr val="tx1">
                      <a:lumMod val="95000"/>
                      <a:lumOff val="5000"/>
                    </a:schemeClr>
                  </a:solidFill>
                </a:rPr>
                <a:t>VIII. ON TEMPORARY AND FINAL PROVISIONS</a:t>
              </a:r>
              <a:endParaRPr lang="en-GB" sz="1200" dirty="0">
                <a:solidFill>
                  <a:schemeClr val="tx1">
                    <a:lumMod val="95000"/>
                    <a:lumOff val="5000"/>
                  </a:schemeClr>
                </a:solidFill>
              </a:endParaRPr>
            </a:p>
          </p:txBody>
        </p:sp>
      </p:grpSp>
      <p:cxnSp>
        <p:nvCxnSpPr>
          <p:cNvPr id="30" name="29 Conector recto de flecha"/>
          <p:cNvCxnSpPr>
            <a:endCxn id="6" idx="2"/>
          </p:cNvCxnSpPr>
          <p:nvPr/>
        </p:nvCxnSpPr>
        <p:spPr>
          <a:xfrm flipV="1">
            <a:off x="4738688" y="2219325"/>
            <a:ext cx="12700" cy="793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0" idx="1"/>
          </p:cNvCxnSpPr>
          <p:nvPr/>
        </p:nvCxnSpPr>
        <p:spPr>
          <a:xfrm flipV="1">
            <a:off x="5829300" y="2433638"/>
            <a:ext cx="903288" cy="158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829300" y="4014788"/>
            <a:ext cx="4683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15" idx="3"/>
          </p:cNvCxnSpPr>
          <p:nvPr/>
        </p:nvCxnSpPr>
        <p:spPr>
          <a:xfrm>
            <a:off x="5829300" y="4014788"/>
            <a:ext cx="792163" cy="1430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endCxn id="18" idx="0"/>
          </p:cNvCxnSpPr>
          <p:nvPr/>
        </p:nvCxnSpPr>
        <p:spPr>
          <a:xfrm>
            <a:off x="4738688" y="4868863"/>
            <a:ext cx="0" cy="922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endCxn id="21" idx="1"/>
          </p:cNvCxnSpPr>
          <p:nvPr/>
        </p:nvCxnSpPr>
        <p:spPr>
          <a:xfrm flipH="1">
            <a:off x="2847975" y="4014788"/>
            <a:ext cx="571500" cy="149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H="1">
            <a:off x="2998788" y="4014788"/>
            <a:ext cx="420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endCxn id="27" idx="1"/>
          </p:cNvCxnSpPr>
          <p:nvPr/>
        </p:nvCxnSpPr>
        <p:spPr>
          <a:xfrm flipH="1" flipV="1">
            <a:off x="3028950" y="2600325"/>
            <a:ext cx="390525" cy="141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1 Título"/>
          <p:cNvSpPr txBox="1">
            <a:spLocks/>
          </p:cNvSpPr>
          <p:nvPr/>
        </p:nvSpPr>
        <p:spPr>
          <a:xfrm>
            <a:off x="1206500" y="1103313"/>
            <a:ext cx="6624638" cy="433387"/>
          </a:xfrm>
          <a:prstGeom prst="rect">
            <a:avLst/>
          </a:prstGeom>
        </p:spPr>
        <p:txBody>
          <a:bodyPr anchor="ctr">
            <a:normAutofit fontScale="5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GB" dirty="0" smtClean="0">
                <a:solidFill>
                  <a:schemeClr val="tx1"/>
                </a:solidFill>
              </a:rPr>
              <a:t>GENERAL STRUCTURE:  VIII chapters with 55 articles.</a:t>
            </a:r>
            <a:endParaRPr lang="en-GB"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sz="3000" b="1" dirty="0" smtClean="0"/>
              <a:t>Objective of the Law: </a:t>
            </a:r>
            <a:endParaRPr lang="en-GB" sz="3000" b="1" dirty="0"/>
          </a:p>
        </p:txBody>
      </p:sp>
      <p:sp>
        <p:nvSpPr>
          <p:cNvPr id="4" name="2 Marcador de contenido"/>
          <p:cNvSpPr>
            <a:spLocks noGrp="1"/>
          </p:cNvSpPr>
          <p:nvPr>
            <p:ph idx="1"/>
          </p:nvPr>
        </p:nvSpPr>
        <p:spPr>
          <a:xfrm>
            <a:off x="395288" y="1412875"/>
            <a:ext cx="5976937" cy="4492625"/>
          </a:xfrm>
        </p:spPr>
        <p:txBody>
          <a:bodyPr>
            <a:noAutofit/>
          </a:bodyPr>
          <a:lstStyle/>
          <a:p>
            <a:pPr algn="just">
              <a:defRPr/>
            </a:pPr>
            <a:r>
              <a:rPr lang="en-GB" sz="1600" dirty="0" smtClean="0"/>
              <a:t>The objective of this Law is </a:t>
            </a:r>
            <a:r>
              <a:rPr lang="en-GB" sz="1600" b="1" dirty="0" smtClean="0"/>
              <a:t>to prevent, investigate, prosecute and punish </a:t>
            </a:r>
            <a:r>
              <a:rPr lang="en-GB" sz="1600" dirty="0" smtClean="0"/>
              <a:t>the crime of trafficking in persons and related crimes and to provide </a:t>
            </a:r>
            <a:r>
              <a:rPr lang="en-GB" sz="1600" b="1" dirty="0" smtClean="0"/>
              <a:t>assistance and protection </a:t>
            </a:r>
            <a:r>
              <a:rPr lang="en-GB" sz="1600" dirty="0" smtClean="0"/>
              <a:t>to victims, witnesses and other persons related to the investigation and criminal proceedings.</a:t>
            </a:r>
          </a:p>
          <a:p>
            <a:pPr marL="0" indent="0" algn="just">
              <a:buNone/>
              <a:defRPr/>
            </a:pPr>
            <a:endParaRPr lang="en-GB" sz="1600" dirty="0" smtClean="0"/>
          </a:p>
          <a:p>
            <a:pPr algn="just">
              <a:defRPr/>
            </a:pPr>
            <a:r>
              <a:rPr lang="en-GB" sz="1600" dirty="0" smtClean="0"/>
              <a:t>In addition, the Law establishes specific effective mechanisms to safeguard, protect and </a:t>
            </a:r>
            <a:r>
              <a:rPr lang="en-GB" sz="1600" b="1" dirty="0" smtClean="0"/>
              <a:t>restore the right to dignity, liberty, integrity and security of each person </a:t>
            </a:r>
            <a:r>
              <a:rPr lang="en-GB" sz="1600" dirty="0" smtClean="0"/>
              <a:t>as well as </a:t>
            </a:r>
            <a:r>
              <a:rPr lang="en-GB" sz="1600" b="1" dirty="0" smtClean="0"/>
              <a:t>the free development </a:t>
            </a:r>
            <a:r>
              <a:rPr lang="en-GB" sz="1600" dirty="0" smtClean="0"/>
              <a:t>of each person, especially boys, girls and adolescents and women in vulnerable situations. </a:t>
            </a:r>
          </a:p>
          <a:p>
            <a:pPr algn="just">
              <a:defRPr/>
            </a:pPr>
            <a:endParaRPr lang="en-GB" sz="1600" dirty="0" smtClean="0"/>
          </a:p>
          <a:p>
            <a:pPr marL="0" indent="0" algn="just">
              <a:buFont typeface="Arial" charset="0"/>
              <a:buNone/>
              <a:defRPr/>
            </a:pPr>
            <a:endParaRPr lang="en-GB" sz="1600" dirty="0" smtClean="0"/>
          </a:p>
          <a:p>
            <a:pPr marL="0" indent="0" algn="just">
              <a:buFont typeface="Arial" charset="0"/>
              <a:buNone/>
              <a:defRPr/>
            </a:pPr>
            <a:endParaRPr lang="en-GB" sz="1600" dirty="0" smtClean="0"/>
          </a:p>
          <a:p>
            <a:pPr algn="just">
              <a:defRPr/>
            </a:pPr>
            <a:r>
              <a:rPr lang="en-GB" sz="1600" dirty="0" smtClean="0"/>
              <a:t>This Law is of public order and shall be applied to perpetrators of the crime of trafficking in persons and related crimes at an internal or external level. </a:t>
            </a:r>
            <a:endParaRPr lang="en-GB" sz="1600" dirty="0"/>
          </a:p>
        </p:txBody>
      </p:sp>
      <p:sp>
        <p:nvSpPr>
          <p:cNvPr id="5" name="1 Título"/>
          <p:cNvSpPr txBox="1">
            <a:spLocks/>
          </p:cNvSpPr>
          <p:nvPr/>
        </p:nvSpPr>
        <p:spPr>
          <a:xfrm>
            <a:off x="539750" y="4365104"/>
            <a:ext cx="7940675"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GB" sz="3000" b="1" dirty="0" smtClean="0"/>
              <a:t>Implementation Sphere: </a:t>
            </a:r>
            <a:endParaRPr lang="en-GB" sz="3000" b="1" dirty="0"/>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33375"/>
            <a:ext cx="27003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dirty="0" smtClean="0"/>
              <a:t>Interest of the State: </a:t>
            </a:r>
            <a:endParaRPr lang="en-GB" dirty="0"/>
          </a:p>
        </p:txBody>
      </p:sp>
      <p:sp>
        <p:nvSpPr>
          <p:cNvPr id="18435" name="2 Marcador de contenido"/>
          <p:cNvSpPr>
            <a:spLocks noGrp="1"/>
          </p:cNvSpPr>
          <p:nvPr>
            <p:ph idx="1"/>
          </p:nvPr>
        </p:nvSpPr>
        <p:spPr>
          <a:xfrm>
            <a:off x="468313" y="1557338"/>
            <a:ext cx="5040312" cy="4876800"/>
          </a:xfrm>
        </p:spPr>
        <p:txBody>
          <a:bodyPr/>
          <a:lstStyle/>
          <a:p>
            <a:pPr algn="just"/>
            <a:r>
              <a:rPr lang="en-GB" altLang="es-CR" sz="1600" dirty="0" smtClean="0"/>
              <a:t>Recognizes individuals, families and communities as the beginning and end of its activity and is structured in order to ensure the common good, taking on the task of promoting the human development of each and every Nicaraguan national based on Christian values; solidary, democratic and humanistic practices; and universal and general values. </a:t>
            </a:r>
          </a:p>
          <a:p>
            <a:pPr algn="just"/>
            <a:r>
              <a:rPr lang="en-GB" altLang="es-CR" sz="1600" dirty="0" smtClean="0"/>
              <a:t>Recognizes that every person has the right to respect for his or her physical, psychological and moral integrity; that no one should be subjected to torture, procedures, punishment or cruel, inhuman or degrading treatment; that infringing this right is a crime and is punished by law; and particularly, that no one should be subjected to servitude, slavery and any mode of trafficking, which are prohibited in all their forms and manifestations.</a:t>
            </a:r>
          </a:p>
        </p:txBody>
      </p:sp>
      <p:pic>
        <p:nvPicPr>
          <p:cNvPr id="18436" name="3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75" y="1052513"/>
            <a:ext cx="21431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5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3357563"/>
            <a:ext cx="28860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Rectángulo"/>
          <p:cNvSpPr>
            <a:spLocks noChangeArrowheads="1"/>
          </p:cNvSpPr>
          <p:nvPr/>
        </p:nvSpPr>
        <p:spPr bwMode="auto">
          <a:xfrm>
            <a:off x="2987675" y="3860800"/>
            <a:ext cx="5214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2400" dirty="0" smtClean="0">
                <a:cs typeface="Arial" charset="0"/>
              </a:rPr>
              <a:t>“We should unite, not to be together but to act together...”</a:t>
            </a:r>
            <a:endParaRPr lang="en-GB" altLang="es-CR" sz="2400" dirty="0">
              <a:cs typeface="Arial" charset="0"/>
            </a:endParaRPr>
          </a:p>
        </p:txBody>
      </p:sp>
      <p:sp>
        <p:nvSpPr>
          <p:cNvPr id="4" name="2 Subtítulo"/>
          <p:cNvSpPr>
            <a:spLocks noGrp="1"/>
          </p:cNvSpPr>
          <p:nvPr>
            <p:ph type="subTitle" idx="1"/>
          </p:nvPr>
        </p:nvSpPr>
        <p:spPr>
          <a:xfrm>
            <a:off x="-36512" y="1196752"/>
            <a:ext cx="6400800" cy="1080120"/>
          </a:xfrm>
        </p:spPr>
        <p:txBody>
          <a:bodyPr>
            <a:noAutofit/>
          </a:bodyPr>
          <a:lstStyle/>
          <a:p>
            <a:pPr algn="ctr"/>
            <a:r>
              <a:rPr lang="en-GB" sz="6000" b="1" i="1" dirty="0" smtClean="0">
                <a:solidFill>
                  <a:schemeClr val="tx1"/>
                </a:solidFill>
                <a:latin typeface="Lucida Handwriting"/>
                <a:cs typeface="Lucida Handwriting"/>
              </a:rPr>
              <a:t>Thank you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3 Rectángulo"/>
          <p:cNvSpPr>
            <a:spLocks noChangeArrowheads="1"/>
          </p:cNvSpPr>
          <p:nvPr/>
        </p:nvSpPr>
        <p:spPr bwMode="auto">
          <a:xfrm>
            <a:off x="1053993" y="2060847"/>
            <a:ext cx="7056784" cy="3170099"/>
          </a:xfrm>
          <a:prstGeom prst="rect">
            <a:avLst/>
          </a:prstGeom>
          <a:noFill/>
          <a:ln w="9525">
            <a:noFill/>
            <a:miter lim="800000"/>
            <a:headEnd/>
            <a:tailEnd/>
          </a:ln>
          <a:effectLst/>
        </p:spPr>
        <p:txBody>
          <a:bodyPr>
            <a:spAutoFit/>
          </a:bodyPr>
          <a:lstStyle/>
          <a:p>
            <a:pPr algn="just">
              <a:defRPr/>
            </a:pPr>
            <a:r>
              <a:rPr lang="en-GB" sz="2000" dirty="0" smtClean="0"/>
              <a:t>Trafficking in persons is a crime and a human rights violation that is perpetrated in almost every country in the region. Trafficking in persons involves exploitation of victims, usually through forced labour or commercial sexual activity by a criminal organization or “trafficker”.</a:t>
            </a:r>
          </a:p>
          <a:p>
            <a:pPr algn="just">
              <a:defRPr/>
            </a:pPr>
            <a:endParaRPr lang="en-GB" sz="2000" dirty="0" smtClean="0"/>
          </a:p>
          <a:p>
            <a:pPr algn="just">
              <a:defRPr/>
            </a:pPr>
            <a:r>
              <a:rPr lang="en-GB" sz="2000" b="1" dirty="0" smtClean="0"/>
              <a:t>Trafficking in persons is the theme of the public agenda of the Government of Reconciliation and National Unity and a priority task in the Strategic Plan of the Ministry of the Interior. </a:t>
            </a:r>
            <a:endParaRPr lang="en-GB"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sp>
        <p:nvSpPr>
          <p:cNvPr id="2" name="1 Rectángulo"/>
          <p:cNvSpPr/>
          <p:nvPr/>
        </p:nvSpPr>
        <p:spPr>
          <a:xfrm>
            <a:off x="1763713" y="1484313"/>
            <a:ext cx="5616575" cy="461962"/>
          </a:xfrm>
          <a:prstGeom prst="rect">
            <a:avLst/>
          </a:prstGeom>
        </p:spPr>
        <p:txBody>
          <a:bodyPr>
            <a:spAutoFit/>
          </a:bodyPr>
          <a:lstStyle/>
          <a:p>
            <a:pPr algn="ctr" fontAlgn="auto">
              <a:spcAft>
                <a:spcPts val="0"/>
              </a:spcAft>
              <a:defRPr/>
            </a:pPr>
            <a:r>
              <a:rPr lang="en-GB" sz="2400" b="1" cap="small" spc="-150" dirty="0" smtClean="0">
                <a:latin typeface="Baskerville Old Face" pitchFamily="18" charset="0"/>
              </a:rPr>
              <a:t>A GOVERNMENT PRIORITY</a:t>
            </a:r>
            <a:endParaRPr lang="en-GB" sz="2400" b="1" cap="small" spc="-150" dirty="0">
              <a:latin typeface="Baskerville Old Face" pitchFamily="18" charset="0"/>
            </a:endParaRPr>
          </a:p>
        </p:txBody>
      </p:sp>
      <p:pic>
        <p:nvPicPr>
          <p:cNvPr id="7172" name="Picture 7" descr="C:\Users\ajpc97\Desktop\header1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3" y="0"/>
            <a:ext cx="9144001"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5300663"/>
            <a:ext cx="34925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25882" y="919934"/>
            <a:ext cx="8092981" cy="634207"/>
          </a:xfrm>
          <a:prstGeom prst="rect">
            <a:avLst/>
          </a:prstGeom>
          <a:noFill/>
          <a:ln w="9525">
            <a:noFill/>
            <a:miter lim="800000"/>
            <a:headEnd/>
            <a:tailEnd/>
          </a:ln>
          <a:effectLst/>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GB" sz="2400" cap="all" dirty="0" smtClean="0">
                <a:ln/>
                <a:effectLst>
                  <a:reflection blurRad="10000" stA="55000" endPos="48000" dist="500" dir="5400000" sy="-100000" algn="bl" rotWithShape="0"/>
                </a:effectLst>
                <a:latin typeface="+mn-lt"/>
              </a:rPr>
              <a:t>NATIONAL COALITION AGAINST TRAFFICKING IN PERSONS</a:t>
            </a:r>
            <a:endParaRPr lang="en-GB" sz="2400" cap="all" dirty="0">
              <a:ln/>
              <a:effectLst>
                <a:reflection blurRad="10000" stA="55000" endPos="48000" dist="500" dir="5400000" sy="-100000" algn="bl" rotWithShape="0"/>
              </a:effectLst>
              <a:latin typeface="+mn-lt"/>
            </a:endParaRPr>
          </a:p>
        </p:txBody>
      </p:sp>
      <p:sp>
        <p:nvSpPr>
          <p:cNvPr id="8195" name="7 CuadroTexto"/>
          <p:cNvSpPr txBox="1">
            <a:spLocks noChangeArrowheads="1"/>
          </p:cNvSpPr>
          <p:nvPr/>
        </p:nvSpPr>
        <p:spPr bwMode="auto">
          <a:xfrm>
            <a:off x="928688" y="3000375"/>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s-CR" dirty="0"/>
          </a:p>
        </p:txBody>
      </p:sp>
      <p:graphicFrame>
        <p:nvGraphicFramePr>
          <p:cNvPr id="9" name="8 Tabla"/>
          <p:cNvGraphicFramePr>
            <a:graphicFrameLocks noGrp="1"/>
          </p:cNvGraphicFramePr>
          <p:nvPr>
            <p:extLst>
              <p:ext uri="{D42A27DB-BD31-4B8C-83A1-F6EECF244321}">
                <p14:modId xmlns:p14="http://schemas.microsoft.com/office/powerpoint/2010/main" val="4034930644"/>
              </p:ext>
            </p:extLst>
          </p:nvPr>
        </p:nvGraphicFramePr>
        <p:xfrm>
          <a:off x="285750" y="1571625"/>
          <a:ext cx="4143377" cy="3857632"/>
        </p:xfrm>
        <a:graphic>
          <a:graphicData uri="http://schemas.openxmlformats.org/drawingml/2006/table">
            <a:tbl>
              <a:tblPr/>
              <a:tblGrid>
                <a:gridCol w="591911"/>
                <a:gridCol w="591911"/>
                <a:gridCol w="591911"/>
                <a:gridCol w="591911"/>
                <a:gridCol w="591911"/>
                <a:gridCol w="591911"/>
                <a:gridCol w="591911"/>
              </a:tblGrid>
              <a:tr h="241102">
                <a:tc>
                  <a:txBody>
                    <a:bodyPr/>
                    <a:lstStyle/>
                    <a:p>
                      <a:pPr algn="l" fontAlgn="b"/>
                      <a:endParaRPr lang="es-NI" sz="1100" b="0"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0" name="3 Gráfico"/>
          <p:cNvGraphicFramePr/>
          <p:nvPr>
            <p:extLst>
              <p:ext uri="{D42A27DB-BD31-4B8C-83A1-F6EECF244321}">
                <p14:modId xmlns:p14="http://schemas.microsoft.com/office/powerpoint/2010/main" val="3140084160"/>
              </p:ext>
            </p:extLst>
          </p:nvPr>
        </p:nvGraphicFramePr>
        <p:xfrm>
          <a:off x="481762" y="1628800"/>
          <a:ext cx="3929090"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8310" name="10 Rectángulo"/>
          <p:cNvSpPr>
            <a:spLocks noChangeArrowheads="1"/>
          </p:cNvSpPr>
          <p:nvPr/>
        </p:nvSpPr>
        <p:spPr bwMode="auto">
          <a:xfrm>
            <a:off x="4525963" y="1916832"/>
            <a:ext cx="41433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GB" altLang="es-CR" sz="2000" dirty="0" smtClean="0">
                <a:latin typeface="Calibri" pitchFamily="34" charset="0"/>
              </a:rPr>
              <a:t>The National Coalition Against Trafficking in Persons (CNCTP) was established in 2004, coordinated by the Ministry of the Interior, with the objective of identifying, preventing, protecting and  rehabilitating victims and effectively punishing the perpetrators of this crime.</a:t>
            </a:r>
            <a:r>
              <a:rPr lang="en-GB" altLang="es-CR" sz="2000" b="1" i="1" dirty="0" smtClean="0">
                <a:latin typeface="Bookman Old Style" pitchFamily="18" charset="0"/>
              </a:rPr>
              <a:t> </a:t>
            </a:r>
            <a:endParaRPr lang="en-GB" altLang="es-CR" sz="2000" b="1" i="1" dirty="0">
              <a:latin typeface="Bookman Old Style" pitchFamily="18" charset="0"/>
            </a:endParaRPr>
          </a:p>
        </p:txBody>
      </p:sp>
      <p:pic>
        <p:nvPicPr>
          <p:cNvPr id="8311" name="Picture 3" descr="C:\Users\Seccion Trata de P\Desktop\OIM.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4625" y="4862513"/>
            <a:ext cx="81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2" name="Imagen 2"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4754563"/>
            <a:ext cx="1041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escudo polic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97175" y="4833938"/>
            <a:ext cx="1023938" cy="749300"/>
          </a:xfrm>
          <a:prstGeom prst="rect">
            <a:avLst/>
          </a:prstGeom>
          <a:ln>
            <a:noFill/>
          </a:ln>
          <a:effectLst>
            <a:outerShdw blurRad="292100" dist="139700" dir="2700000" algn="tl" rotWithShape="0">
              <a:srgbClr val="333333">
                <a:alpha val="65000"/>
              </a:srgbClr>
            </a:outerShdw>
          </a:effectLst>
        </p:spPr>
      </p:pic>
      <p:pic>
        <p:nvPicPr>
          <p:cNvPr id="8314" name="12 Imagen" descr="SAVE THE CHILDREN LOGO OFICIA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2275" y="4862513"/>
            <a:ext cx="1084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20013" y="5721350"/>
            <a:ext cx="9493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6" name="Picture 12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7238" y="4754563"/>
            <a:ext cx="1104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7" name="Picture 12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42138" y="4754563"/>
            <a:ext cx="1158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8" name="AutoShape 127" descr="data:image/jpeg;base64,/9j/4AAQSkZJRgABAQAAAQABAAD/2wCEAAkGBxMTEhUUEhQWFhUWGBcaGBgYFx0bIBshIhoWHR0eGh8cHSgiIRwlHRocITEiJSorLi4vICEzODMsNygtLisBCgoKDQ0OGxAQGismICY3NzcwNDQ3MyswNDg3ODg0NjQ3Ny83NDcsLDA0LzQ0Li8wLywvNywsLDQsLCw0LCwsLP/AABEIAF0CHQMBEQACEQEDEQH/xAAcAAEAAgMBAQEAAAAAAAAAAAAABQcDBAYCCAH/xABQEAACAQIEAgUIAw0GAwcFAAABAgMAEQQFEiEGMQcTIkFRFzJUYXGBk9IUFSMWM0JSU2NykaGjs9HiCDU2sbLBJEODJjRic8Ph8CV0orTC/8QAGwEBAAMBAQEBAAAAAAAAAAAAAAIDBAEFBgf/xAA3EQACAgAEBAMGBQQCAwEAAAAAAQIDBBETMRIhUpFBcbEiMlGBocEUMzRh4QUj8PGy0SRCwhX/2gAMAwEAAhEDEQA/AKNoBQCgJ3hbh6TFyBY16zuZV5rqIRCbsuxdhuCdIBJBAsQPqPIuEMLDGg+iwowUalXtAMVj1dpgC26DewvzIuTQEr9TYf8AIQ/DX+VAPqbD/kIfhr/KgH1Nh/yEPw1/lQD6mw/5CH4a/wAqAfU2H/IQ/DX+VAPqbD/kIfhr/KgH1Nh/yEPw1/lQD6mw/wCQh+Gv8qAfU2H/ACEPw1/lQD6mw/5CH4a/yoB9TYf8hD8Nf5UA+psP+Qh+Gv8AKgH1Nh/yEPw1/lQD6mw/5CH4a/yoDxPkOFdSrYeEhgQfskPP1FbUB8jcU5NPhp5BMoF5HAZblWI0sShJJIs68999970BDUAoBQF8dHn+F8d+jjP4QoCh6AUAoBQCgFAKAUAoBQCgFAKAUAoBQCgFAKAUAoBQCgP21AflAKAUAoBQCgFAKAUAoBQCgFAKAUAoBQCgFAKAUBnwOGMsiRrzYgcr28T7AN/dQH0p0ZcHrBpmQ6FKRdkCzsQJgwmZHKMbsDpGwKi+4JIFkUAoBQCgFAKAUAoBQCgFAKAUAoBQCgKM6d+H7yibSAtkZnRF1W1hGFrAuQZFI7ffYgW1EClJYdIswYMGZWBW1rW7731XJuLC23O+wGKgFAXx0ef4Xx36OM/hCgKHoC/OjzNcPg+HTipoFl6uRwV0rdiZAq3JHLtDffYUB0HB+NyvMcJLjTl2Hj6lnDhoY2I0qHuDoHcf10B46N+MsFmLTRR4FIOrTXbShDLex5KLHfl66A+ZzQH5QCgFAKAUAoBQCgFAKAy4aUK6sVDBWB0tyaxvY+o8qA+isFxFBmWS4/E/RY4WRJ4yAA3KJWBvpB/C5eqgPnCgFAKAUAoBQH0l0K8WjHRGBsPHGcJFCqsv4Vww5Ednzb8++gPnCU9o+08tqA8UAoBQCgFAKAUAoBQCgFAKAUAoBQCgFAKAUAoCzOi/g2R5BM8gjvqAjbWCbOV30Ov/ADVVdBve/LkaA+jcswSQxrHGoVFACgACw7gBbkKA2qAUAoBQCgFAKAUAoBQCgFAKAUAoBQHNdIOX9fgpEOgCzEtIiuqWUsGbUwAAcIb9obbi1yAPlriAO8z6YwkfZnWKO7JEsqxEW2ABs0aE2FyAPCgIdlIJBFiNiDQGxjcNoK7WDIjDtBuajw5XNzY7jYHxoC7+jz/C+O/Rxn8IUBQ9AWphM9wo4XkwxlT6QZfvV+199VgbeGkXv6qAnOhr+5Mz/wCt/AFAQHQLnuFwuIxJxUqRBoRpLmwNm3APjuNu+3qoCT4O4VwGAy8Znmqdb1luphYBtjcoNJ2Z2ALb7Ae+gJbL8Lk2fQyw4bDLg8TGupCsaIfAN9ns63NiDuL+w0BrdE8OWzEZdicvU4yDrTJI6qwYq9iL3v3gWtbagNnPs4yLK8V9DOXxznVeaQxo/V6zew1Ak2BHZFgBa1zQGrxJlOV5RmIebCddhsXF9mlgwicMNWkOfNIYEd43A9QHS8bZdkuVxpipcDE7MOrihCLZjuxJBFr25s17bAc6A5Pi7JcBmOTnMsDhlwskJOtFVVBAIDAhQFNgQwYD1ewD84W4Xy/LMvTMc1jEskwBihZQ1gRdQEOxYqNRLbAbe0CSwmX5Pn+HmTB4dcJiol1KFjSP2E6OyyE7HvG3La4FETxMjMjAhlJDA8wQbEH30Bs5PlsmJnjgiF5JWCrflc959Q5mgLzzRMiyJY8PPhhi52UM5aJJG7xqPWGygkGyj/3IHQY7D4IZHjpsvULBiIZpdK7AN1ek2X8HzbFRtcGgKr6JuB4MSkuOx5thMPfsm4DkDU2ojfSotsOZNu4ggdfk2fcPZjN9CGASHrLrHJ1MaFjY2sydpWPdfmee+1AcRhujRjnX1czHqh9p1ltzFa9x3aj5l+QN/CgOvz7ibIsBiDghlkcyxdiWXQjMDYXsXBZiO86hvyoDS6bMswUOAwBwcKKjlmR1XcoVB7TczfUDvvQFNUBc39mo/b4wd3Vx/wCpqA3sfxnk2VSnBwYBZxH2JpbIWJHMXZSXIN73IF72oCI6ZuFsIMNh8ywCKkU2kMqLpUhlLIwX8E7EEbd2170B76NuDMFDgWzXNVDRi5jjYXFr6QSv4TM2wU7cj37ATeSY7Ic5ZsIuCXCysCY2WOONjYX7LR/hAC+lri1+e9ARXAmCweExr5Rj8Ek87TnROyKwK6NSeduoIF7A9+/KgOg44x+TZPiL/V8U08wDaAiBY1ACgqCpC6rE9kbnVcjagNpuHcknhTOTAFgWFnaFVARiDbtIvZLhgy2GxPPlQGlwjn2T5xI+DbLYoToYxnRGCVFr6WRQUa1jYeHOgOO4UOBy/MMRl+Nwi4oviEijkZVbSC1gbMNrhlJK70B3vHwybKWSd8BFJNIumOJUQKApJLkFdIN2A1WLHbwNAfuAyDJs1gizL6OsKRGQyooCA6QSRKE2NtmuNyNjztQEbwvxhk2YYkYL6sijV9QiYxR7kAncKt0Yi9iCd++gKv414PbD5q2Bw4La3TqQTvZ7aQT6r2v6r0BZWPw2S5DHFDicOuNxTqGctGjkeu0nZRbggAb7b+NARfHXC2AxuW/WuVxiLR99iVQosCNV1Gysl79nYjx2oD94L4awGAysZpmUQnaS3VRMAwAJIUBT2SzW1XbkPfcDo+jzMcmzSc6MuhgxEKswTQhVlJCk2VQpIuOa3F9jzoCg850/SJtC6V6yTSv4o1Gw9w2oDToD0iEkAAkk2AG5J7gPXQHYdH2XqMRBLIvWWPWdWqsz6VfSGWysttYOrYkKGK2bTQH0TwJw4uDgCFQH7JewYgMBpARnAJULYD3nmxJA6igFAKAUAoBQCgFAKAUAoBQCgFAKAUAoDHiFurDcXBFxz5d3roD5g4myAYdsYF0Q9QsPWBdLHU/XKFVWbkwKuSLBdIYDZaA4fMIisjqSx3O7qVYg7gspJsSCDzPPmaAy4rFa4ogSLx6l5C9rhgSQgvzIF2Y2FrKALgXX0ef4Xx36OM/hCgKHoBQF4dDX9yZn/wBb+AKAo+gPqXpH4dy+eHDQY3GDCpFfqx1kaarKq8nG9hblyvQEBwXkeSZdifpEOaxu2hks+IhtY28AD3UBCcBYyOTijFPCytG4nIZTcMOybg94uL3oDlcxz9cHxHPipU61YsTNddr2s6C19rrcEewcqA1elTjkZpiI3jRo4oVKoGtqJJuzG2w5AAer17Adn/aPY6cuH/gn/wDQoDRzHpOixOXQZbDA0TSdTDK11CBQUDaLb9q3eBYE0BY/Sdw7l2KGHTHYwYURh+rXrI01X0A7ON7aQNuVzQELwPk+SZZiGnhzSN2aNoyHxENrFlP4Nu9RQFI8b4iOTMMU8JDRtNIVZeRux3HqJ3vQHVdAuGV83jJ/5ccrL7dOn/JjQER0s4ppM3xhY+bJoHqCgKP8qA7/AKOp2bhjMlJuE+khfUDDG1h7yT76A6ThnJ8M/DUUOJn+jwyqGeTUqWJm12u225AHs2oCAyrgjIYJ4plzZS0UiSKDiILEqwYXsOVxQGzxNx1g4c9w2JidZ4/o5imaEh9ILMQRpvfT5xA3tegNnP8Ao4y3NpHxOCxqrJIbvoZZV1HndNQZWPO1/dQHIdLeAx+FweDwmIWJ8PAdMc8eq7ELZVcHzSFv43te+1qAqqgLm/s1f94xf/lx/wCpqAp/FzM8juxuzMzE+JJJJ/XQFz8Un/snhPbF/qkoDJ0vsYcjy2BD2SIb279MPf43Jv7qAqvgXEtHmODdSQRiIRt4F1BHvBI99AXDxnGE4py9ltd0jv485lufdYD2UBwnTyxOby37o4gPV2Af8yaA6mGUjg02/GI9xxdj/nQHH9CB/wDrGH9kv8NqA2eMv8Sn/wC7w/8A6VASf9o6QnMIR3DDrb3yS0BK9GZ/7M5p+liv/wBaGgK46M2tmuCt+WSgLbzOANxfh72ssOqx8RDLa3rBsfdQGfjzhDJ8TjZJcXmQhmOkNH10Q02UWFmFxtvv40B+4L6oy/K8bhoMwimEscxs00bMSYioVQlr3sO696Aj+DM6y7Mcpiy7HyCF4wFXUwj1aSQjxM2xO+kr4323oDbyPoxxGWznF5biIsR2GURTDTqBtt1iEjVcA8gO7bnQFDZuZOvl65dEvWP1i2tpbUdQt3WN9qA1KA6HIuG5poGnQAKJVjErarI2zbldwxuoFwQdwO0UDAWvw5khhmWORXZOtdlkeVFG+uHQGjjZoixDqFBjNwoBvIyoBb0eKiijJZkRVBZtwAvIm+5A3YHn3igObz3pMy7ClRJNqZgx0oLsttOzqSCjEG4DWvY23sCByea9PWEQgQQSy7i7MRGLd5XmSR4EDe+/fQH5henrCMxDYeSMX7LMwII287SCQeewB9tATOXdM2WyhbmSNmYLpcItrui3Y69IUB9RJPIN4WoDrcFxPhZLBZVFy43ItdbXF72vudr3Ol/xWsBLg/soD9oBQCgFAKAUB+OwAJJAA3JPdQEVmXE+Cg+/4qCPslgGlUEgEglVvc7gjYHcWoDmcZ0vZSiuRiC5TbSkbEsbE9i4APK17gXIuRegItOnTLDa6YkXYDeNdh+MbSHsj1b+o0B0mE6ScrkuRi4gAGN3YJfSQDYMQSTfbbfe1ASMHFmDeJ5VxCFI7h9+0puBYr5wNyBYi96Ao7jjictPioXLSrJBMIXK3Uxt1UyWKFgQhSRda3B0JcjtMoFe5yTM7TqGa6q8pvqCsxItfuF7AAkn10BH4iAppv8AhKG5Ec/0gP1i48CaAvPo8/wvjv0cZ/CFAUPQHuGJmYKoLMxAVQLkk7AADmSe6gPoDofyOdMnx0ckUkckrTBVdSpP2KqLAgHncUBQ2Oy2aEgTRSRFhdesRkuPEagL0Bd/SdgHzbKcFjsKplaMXdVF2sQA9gOZV03A9vdQHOdCvAzTYpsRjMP/AMPErWEy2VnNgNmG4UXPgDagJHolwAbPMRiIIWXCf8T1ThCI7awAFa1uXcDQHEdJ2UYiPMMZK8MixtiJCJCjBTqYlbNa24PjQHNZZlss7hIY3kba4RSxAuBc27qAuz+0Hk88owHUwyS6FmDdWjNp+821aQbXsf1GgKLjcqwI2ZSCPURQF59MGVvmeAwWYYNTKFQ61QamAbT3DfsMpUi3f6jQEL0J8EF5pMVjoLYeKMhRMlgzG12sw3VVDXPK5HhQFX5zJG2ImaEaYmkkMYtayliVFu6wtQHS9EedLhc0w7uQqOWjcnuDggX8Bq0mgOj6aeC8UMxfEQwSSxYjSwMaFrNYKynTcg7avXf1GgO+4d4RmwvDuIw7IfpE0U8jINyGZLBbD8LSqi3jegIXh3ASZhw5NgArLisM1urcaW2cSoCDa2pSVF+/egK54G4GxOJx0UUuHlWNXBnLoygKCCwJIG5HZA570BbWRx4VOJpY8LEiqmCKSBFAUPrjJNhtfSVU0BUfGfBuNwmNlUQylTIzRSRoxDAkldJUedbmOYoCyePJZouGYI8wJOKdowNW7XDsw1X31CIWJ53586AoagL2/s6ZNPEcTNLDIiSRxdWzKVDi7klSRuOW48aAqHH8NYyOcQPhphK5OhOra72JF0Fu0NjuKAuriDIMS3DGHgWCRp1ERMQQlx2zzW17gNuLbUBhzXLXzbh2BYVLYnB6FaP8LXEvVuhB3DFTqtzO1AcN0TcGYmfMYXkhkSLDuJHZ1Zd1N1UXG7FgNvC9AdnjZHxvFEUsMTyQYVhC0qoSisqyMbsNhZ2I3NAcv07ZVOc0eQQyGN1hVHCMVZtIGlTaxa4O3OgOvgyDEHhM4cwSia7N1Wg69sTq821+Qvy5UBxPQhlM/wBaxv1MmiIyrIxRgEbQw0sbWDXPI70BJ8X8OYtuIjImHmaM4nDN1gjYpa0RJ1WtYb3N+40Bn/tF5ZKcXFOI3MQgVWkCkqp6yTYtawO42PjQE30d5JiU4dzCJ4JUllOJKIyEM14IlFlIvuQQKArjo0yTE/W2HBglBhmQy3jYdXzPb27Ow77UBY/GZkwvEmGxrxuMMFjRptJ0LrWSLtNyFi19z4UBy/ThwjiFzBsTHE8kWICnUiltLBQpU2G3IEX539RoCRybhGHB8P4zEY+BRPMp6rrF7aXGmKwO6sXOrbe1r8tgJDi3hqbG8PZc+Hi1yQRxsVUdoqY7NpA5m4U25mgIToJy7Hpj76Jo8OFfrg4ZUOx0ix2L6revnQHIdKmJSTNsY0ZBXrLXHK4VVb/8gaA5SgLq6HeHS+FeVFeORi1piqGzDS0ekMpPV+u/nDaxANAdLxZhpYYVdgkUUcjt1mpiUcLYMrOropJLJqcE2IRF2VqA5DEZXmOKmlliY4ON2TqVmkcysQjkJESzaiCzXQMCl20qCWUgbvD/AESpM15UldVjUF5HaNjIAQFAKW6jSFsQSy7qfBQJqHoXw74cq6BJgNCkOxAAJ7ewBZze5LAi9wAq6dIEdnfQYCi/RSofUNYkmaxUC3YIhNnfcm9wCBbY2AHJZ70QYuCMFbySDUWVQWBAjZxoIGoklCoGnmRyAJoDiM3yWXDFesGzXKsAwBGp1Vu0oIDaGK3sSN7UBOZL0j5hhltHLfskAsNWnay2HI6btpBBHaNwbCwFycKdLuHxItK4ifV2kdQBYmw0MG33ZTuNgr37jQFk4PGxyi8bBhZTse4gEH2EHagNigFAeJpAoLHkKA4DpN6RjlqKI49cshkVCfM7OnUTyOxcWtcEhxta9AULnHG+ZYxWjkxErRdpjGvLTbk2kAlQPxrjv50BjyXgvG4pC8UTaVQtdlbdQrN2bKb3tYAcyR40B32V9A07qDNiUjNzfShcEX2IJK8xvuO/kLbgd1guhbK1JLxvICqixlcWIBuQVK8yb2N+QtbcEDZk6G8oKgDDsCLXYTSXO3fdiPXsBQGriehbL9JEMmJgJDBikt9QI5MGBuvq2vQHB8R9GLDEiL6RKzGKQqzIgOlGgDNZGJk1mWRt9J3uzbG4Ff4lGjhKyLIzSQoQRdQmmd0OsC1wCpTtDzuR5XA0MxjKpEr6tWkML3toYB103PcWfYAC9zc3oC6ejz/C+O/Rxn8IUBQ9Ab2SZrJhZ48RCQJImDLcXG3cR4EbUB383TlmZa4GHUeAjJ/Xdr0BzPG/HOJzMxHECMdUGCiNSB2raibk/iigMvBPSBjMtusDK0TG7RSC6327QsQQbC2x37+6gJbivpex+NiMP2cEbCziIG7DvBZiSAfVb/OgNbh7pVzDB4ZMNCYtCX0lo7sLkm1725k91AeOJulHH47DNhp+q6tipYqlidJBG9yOYHIUBFcG8Y4nLZHkw2i8ihWDrqFgbjvBv76A6lOm/NBf7wb+MXL2Wb/OgK5xExdmdvOYlj7SbmgOs4J6RsbloKQlXiJv1UgJUHxUggg+w29VAb3F/SzjsdEYTohibZ1iBBceDMSTb1C1++9AcDQCgLI4d6Z8ww0IiYRzhRZWlDagByBKsNXv39dAeIemjNFLnVEdbat49lFgNK77Lt6zud6AiR0kY8Y5scsirKyqrKF7DKBspXvHfe9/A0B0eZdOeYSRlI0hhYixdVYkfo6mIB9xoDkeDeMZ8vxTYpAsjurq/WXOrUVYkkG99Sg39tAdNlfTZmUSaG6mXnZpENx6rqwuB69/XQHIcV8V4rMJRJipNRW4RQLKgPMKB7tzcmwuaAhKA7jDdLOaxxRxRzqqxqFB6qMkgCwBLKe730Bq5h0kZhNioMU8q9bhwwjsigDULNcW31DY/stQEmvTLm+vV16EfidTHYfqXV+2gIXhzj3HYPESTxSXaZi8quAVkJJNyBaxuSbrb9W1AdLnnTZmE8RjjWKDULF4w2r3Fibe21/XQEBwr0iY7L4XhwzIFdtfaQMQbAEi/jYc70Bs5v0p5jiViWV4/sZUmUiNQSyG637rA91vbQEj5bM11atcNvxeqFv89X7aAjco6Ucxwwm6p0vPK0zExg2ZratPcAbDaxoCUXptzULbVCT+MYt/2G37KAi886UcxxeGfDTuhRyNREYVtiCBcbWuAeV6AkT01ZrcHXEALXHVCx9vf+oigNDAdKeYxTYmZHj14kqXvGCAVXSukd1lAG96A8cQdJ+YYzDPhcQ8bRuVLERhWOlgwFxta4B5d1ASXDPTJj8JEsLCOdUACGQHUABYDUpFwPXc+ugIDjXjrF5my/SGARCSkSCyg+PMktba5J77WuaAmML0uZhFDhYojGgwy6PNv1igBVEgJ7gO6x76Az530z5liIjGpihDCzNEpDW77FmNvaN/XQFdE0B+UB9N9CEhly6FjqJRnUs2gX0hVVQAL6QGIubNdT3GgOs4lguAyM/WgMFVD590k2bY6RzOoWO1hvagOMzzP48PGZsWoMSllhVVjYOnWEI5GogsGiDhktYutwAbADgMZx/jJpGaDEpg8Mn3tpEP4UmxQLGxZR1RUdmyqGBubkgc3nGcGdkiw8+NxT30sjdlJV5tojjOqzNqO+9tzY8gOYSeaFmQNJEwbtKCyEMupdxt2hqYb7i5HeaA7/I8HmWJxOIWDNInMUSSNK0zaHBVLL2l3sSFIYAKbja5uBmyzpDMWIMWYRxSGORlaaNAxNjY94Vu0NQlsW9TA2oDbz3LstxEsjRdX9sJEVnV4wj2w6iSUrsCXdGuqgdtgV31ACJyfJodTIpVXlGqGMF2kD/fI4pLSCMqVjDXJU63XuFqAs3gHE4hI1gkmgd4XkL2cFwLqwMqtpdQSjcxqW66k70AtCNrgHxoD1QGtjRIVKx7Eg2fbsna3MH/ACI27qAq3iLhKKaNmzByVhaVI5GHVdWrFe2SDZmXSW0hRGSSUUL5wGTKODMDFOzQ6IZUaM63ZWKhAWMkF1KrqSRblxtp80bNQGtxB0sw4NpEQNiJg7DTcKilezqLBQGDgBhpHr7OoigIDDdI+f4qWCKKKKJsSA0RELWKhjd7uzWTY3PhyoDTwfSPmGHxDw5njJ43jcKyxYfDSAeOo7XHLze69AdZl3HOOxDE4LGYDEKJFJjmRsPKQQfs11HSQdOzDe53sNqA6TB9I6oRFmGHkwk5fRZrNGx7urmHYJ3W9yAN99qAx9ILLN1DxHrFKyG2mR45AqpOFAVlViwTYht7ad1LUBSEWXEshw0IUSwYwOpY9nRLK3aa/IJ1Sc+1Yi1yLgc5nGLM3VOEZVSKOK55EooBsfeDbuv7KAvjoYwCYjIpoZGKpK+IRmBAIDIoJF9r2PfXG0ubOpNvJGt5Esr9Mm+JF8lQ1a+pFm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za/s8ZgrYFogNLJLIWsvnXEZDFgNms2mx5hRbkasKizszwxkidAbFha+3vBuCCCNrWoCvM26O558VNiS8Ik0FYy8RkswdpEeMmWykXRSSu9nsO1cgc1D0FSydrEYo6ryWF9Zt/ygWIFje5awI7h40B1eS8JyZXiZpsvi6yCUL12HchHS26mB27LWDNdSwG4GrbYCsuk3g55cTNi8DE7q7kzwaGEsMh0liyElmV2YsHS6+u1iQK4iwMrOEWNy7WsoUkm5sLAC532oC4OjDohZj9IzOPShHYgbYtqUWZirXW1z2CAbje1twNPIOH1w+YT4KApiQF66CSJ0Emknq2UyAqSVRy2gNbUgax5UB5xeVJHiB10ccZW4JUR6ULKS5hVb6VjMRsxEgVjKW2+0oCx+H8JGepw4jJOG0Ehoyw1q2kkSBRGGXqCq8hYqBp2sBYVAKAUBzHF+Gll6uLcwyyKkuw7K2JBUjfWX0gMTYdnbxA4bjvL4ziYMsWZY1xQMk0sjJqUKWNlsF7UjXuWJvtt2QABC9MHRmkMEM+XQ/ZwqVmVbs1r3Eh5lrXIY8wNPcDYCm8NiHjYPGzIw5MpII7tiN6A6/oz4GkzHEKWQjCoR1z3A2s1gu9ySRa4vbv8CB3nSZkuHzF1iyfBiXERkdbPEFjiCBbBNZKxs1yvI3AUjuIAEZk/BeZ4UnB4mQJhZWQm6CaCQKysQ76kaIA22JTWbgXNrgdZnWDxMEMKR4f6MLqolLO4QIrlV+yYysvbkCA2ILXA12agORw0zGTL2kCwTPJmEeKI6pQFedgy3csmlWlNkKnnfkQaA4XP4AMJg2Datav/wAxW5aB5oF1Iva5O4Ciw0kkC6Ohr+4Z/wBLEf6FrPi/yJ+TNOC/UV+a9SPtXxR92LUAtQC1ALUAtQC1ALUAtQC1ALUAtQC1ALUAtQC1ALUAtQC1ALUAtQC1ALUAtQC1ALUAtQC1ALUAtQC1ALUAtQC1ALUAtQC1ALUAtQC1ALUAtQC1ARX9m7GAYjFRaSS0aPcf+FtNj2gLDrL2se/wAP3p+dl/0AoDy5sORPqFv9zQH6D7qAAUB+aBe9he1r23t4X8KAiM44VweKbViYRKdvPZiBYWFlvYbX5DvPjQERB0eYPD4iPFYOIQyx37IJ0sNEilSL7XLqdXPsDxNwILPuG0fF9c0apCSAZ0KqxuyMVURx62Z2BJJI32BOtgwHXcN5UMOiJHpMdiSBpAj7KBUXTzA7RuSTud96An6AUAoD8Kg2uOXL1cx/kTQHK5hwHgZZJJZYEkeVtTF1B7QVh5+ksq207Cw7I2JJuBr4HIMPCzJh1xENtiYcQyxrqFtaxO5jv+EbofHtXFwN6XgLLXbXJhIXfmXMajUeZZggCkkm5Nt6AkcXw7hZIkheFDDGwZYrWjBAIAKDsldydJBF7G1wKA3sLhUiUJGioovZUUKBfc7DbnQGagNHOI9URXUVBuCysykAgi4KkNe5FtO5NhtzAHz/lOGGLxGKjUMJpMJjhZ7qoY4ttATVsouSCFJW5O5YsABxGPdjgokWYukbuWRdZVSWYajq80kBbcgQw21B7gXX0Nf3DP+liP9C1nxn5E/JmnBfqK/NepH18UfdkQuPf6cYLjq+o12tvfWBz9la3TD8Jq+PFl9DEr5/jNLw4c/nmesHjXbFzxE9hFjKi3iDfeuWVRWHhNbts7XdOWJnW9kll8zZgzSB30JKjPv2QwJ251VLD3RjxSi0i2OJpnLgjJN+ZrYPMCZ8UrsAkXV2JsLAoGNzVtlKVVbiucs/XIqrvbttUnyjl6Zm1BmcLtoSVGa19IYE1VLD2wjxSi0i6GIpnLhjJN+Z4hxGkymSZCqt6h1YsNmN+e/fUpQ4uFRg839fIjGzhc3OayXyy8zJBmULuUSVGcc1DAmoyotjHilFpEo4iqcuCMk2fk+Zwo2h5UVrX0lgDbnSOHtlHijFtCeIphLhlJJ+ZsxuGAZSCCAQRyIPIiqmmnky2MlJZrY1p80hRxG8qK5t2SwB35VbHD2yjxxi8imWJphLglJJ/A0sdmvVYpUd1SLqWclrDfWANz7eVX1YfUocopuWeX0KLcTp4hRk0o5Z/U2MXjA8BeGeNB3SmzKN97729VV11ONqjZBv8AbZltlqnU51zS/fdGIY1/pvU3GjqNdrfhawvP2GpaUfwup48WX0Ia0/xel4cOfzzNbP8APkRCIZUMqugK3BIBYA7e+rcLg5TknZF8OT9CrF42MINVyXEmvUlcVmMUd+skRbAEgsBz5frrJCi2fuxbNc76q/fkkecZmcMRAklRCeQZgP8A4K7XRbZzhFsWYimvlOSRllxcagMzqA3IlgAdr7H2b1GNc5NpJ5olK2EUm2smecHj4pQTFIr256SDb212ymyv34tHKr67fckn5GTr11aNQ12vpvvble3heocEuHiy5E+OPFw58/geYsUjMyq6sy+cAQSvt8K7KucUm08nscjZCTai02tzG+YwhOsMiBL21aha/K1/Hapqi1y4FF5/Ag8RUocbksvieocdE6GRZFKC92DCwtzue6uSpsjLgcXn8Dsbq5R44yWXxI7Os4VYJmgkQvGoOxDWuRa49YrRhsK3bCNkXk/kZsVi4xpnKqSzXzN6bMI40VpZFTUB5xAubd1URpnOTUIt5F8r664p2SSzNHJc21iYyuthiGjQ7AEWTSB4k399X4nDcLioJ+6m/rmZ8LiuNTc5LlJpfTIk5MUiuqF1Dt5qki59g76yqubi5JPJGx2wUlFtZvwMOPxI0yBZUjdQCS1jovyLAnl7asqrfFFuLaf1K7rFwySmk19PM9YjHRxKpmkRb23JAue+1chTOyTVcWzs7q6op2SS+ho5DmTSidnZdKTSKp2A0jkb+zvq/FUKtwUVzaWfmZ8JiHYrHJ8lJpeRvYPMoZSRFIjkcwrA1RZRbWs5xaNFeIqteUJJm1VJcKAUBo5zmiYeIyORtyW4BY+Av31ow+HlfNQj/oz4nEww9bnL/Z6XNIer63rU0ci2oWB8L+NceHt4+DhefkdWJp4NTiWXxzI9M2LtiurdWSOJHjIsRcrITv37qK0PDKMa+JZNtp/QyrFOUreFppJNfX/ozZNnUciRBpUMzopK3F7lQTt/tUMRhZwlJxi+FN8yzDYuucIKUlxNLkS1YzaakOaQs/VrKhcX7IYE7c6ulh7Yx43F5FMcTTKXBGSb+GZHwZ2qy4hZ5ERUdVTUQOaAn21plhJSrg64ttp59zLDGRjZYrZJJNZdiaRwQCCCDuCO+sLTTyZvTTWaP2uHThug3MOqzaMEXEkcyHtAWshk79j97tuRzvfavvj87Pp7DyXHfsSvaFibEi+229r0BloBQGviMMWJIYi62I5jncG19jubkWJHfsLAQOMwuOGrq2Lbak7SL5vaEbEACxYBdQQ2Um97gqBt5djMQLpMqmQKlzq0qWK3IXs6tI0sQbH3EEKBv4KeVgOsjEZ5nSxcHdhYEqpB807r37X50BuUBGnK1EiOp0MNWohQbghhbtX0nUwa452PcTQG1hYtIFhpFrkXvubcza5IAte/+1AbFAKAUAoDFiYtSkX5g7fz/lQHC5lwvPh3D4N1VdFu3F1puqJoQaQDHGBCi3FzcA+duwEhk3Fss51pDrhcuE0lQ6hOyxbt9pWkWTRpAJCk6dqAlsPm8ryoowziNy15HBTRZbgaSuo3IO5Cjl37UBKYYtbt2vc8u8XNj6rjuoDLQEdn2rqro2khlJJBIsDcjZ1Pa829zYkG21AUlw3lyriZYXXqycO7O8B0GIDHSO/WSEpIyhY1QsADp5dxIFb5rhysALkWLIILFWBjVsUrkNYG4cAmwAOrURutAXZ0Nf3DP+liP9C1nxn5E/JmnBfqK/NepH18UfdnK43BiXMypeRLYYG8blD985XHdvy9lerXbp4LPJP2vFZ+B49tWrj8s2vZ8Hl4mCPDmKXHqjOzCBSGdizX0MRuam5qyuhySS4vDktyuMHVZeott8PjzezMGGgkMOCv9HjRXiZGDNqbY3FtHM3JO/OrJzgrLvebaeayWS+vgVwhY6qfdSTWTzeb/bbdm7jOeafoL/BqmvbDef8A9F9m+J8l/wATzJCix5cYwA2uMAgC5BQ6v1m16KU5TxCltk/XkccYRhh3DfNenM84/wC9Zl+l/wDwlSq/Mw/l92ct/LxPn9kbWOw6pPl+hQti42Ftur5VVVOUqr+J57epbbCMLqOFZb+hoiNGgzIuAW62a5Yb2A+z59w7qu4pq3DqO2S/n+ShRhKnEOS55v8Aj+DpMg/7rh//ACYv9C15uL/Pn5v1PUwf6evyXoQWBggaLGnEW09fLrY8wAw0+vburfbO6NlKq34Vl9/5PPqhTKu527cTz+38G3LEjY+G41AYdit9/wAIAHfvsapjKUcJPw9r7F0oxljIePs8u5E4xAMHmAAsBO1gP+lWytt4ihvp/wCzHaksNiEur/olpifrBrc/obW9vWCsccvwaz6/sbJ5/jXl0fchHhj+q4GAXVrQ32vq6w399r1uUp/j5rwyfbIwOFf/AOfB8s813zJz6Ij5jIXUNpgS2oA2uzb799YdScMHFReWcn6G/ShPGyclnlFerNECU4zGaEicBYwetYiy6O6yna971f8A21hquJyW+3xz89yj+48TdwqL235csvLYxLhh9HwCOyyDrwLi5Ui0luYFxU3Y9a+UU17Pz8CCrWhRCTTXF8vEl8GgXMJtIAvDGTbvOphf9VY7G3hIZ9TNtcUsbPLpXqeM/kEU+HnJso6yNz6itx+1f213CJ21WVLfk13/AJI4xqq6u57c0/mv4ILDyHCqJ22bE4eZzf8AH1a0v7nt7q3zisQ9JbQkl8tn6Hnwk8NHVe84t/PdepILgVjky6JgLKspIPIvpU3t43LGs7uc4X2R8WuxpVKrnh65eCffJGOcAPmgUWXqgbDlqMRvb/epR5xwze+f0zIzyUsSo7ZfXIz5hhEjyttChbxJcgC5807nvqFVk545cTz5sndVCH9PfCsuSMqqGzCIMLgYS6g8r67G3rtUG2sHLLr59iaSeNipdHLuRkOEDYLGiPbRiZHS3dp6ttvcCK1SsccTS5+MUn88zLGpSwtyh4SbXyyYxkolZ8au4gfDqpHhsZP4n7KVxdcVhn/7KWf29BbJWSeKX/q45ff/AJGXEdvC4+f8q7BT4qhCr/vUIezfTV8Fz83zZKft4e+3qfLyXJG/oDZhEHAIGGJS479QBt67VnzywkuHq59jTknjI8W3Dy7kLKNOCxwTZRiWAty09Ygtt3W/ZW6PPFUuW/Cu+TMEvZwl6jtxPtmiWigk+lYdnGHj0o4CxsxLrYd2kCwt+2skp16FijxPmt8sk+/ibYws/EVuXCsk+Sbza7eB0qODyINtjY15bTW56qaex6rh0UBD8Xj/AIOb9H/cVt/p/wCph5mH+pL/AMWfkaucRqZcCrAaC5JFtidHZ996tw8moXNb5ffmU4mMXZQntn9uRiWNBNmIQAfZISB46Jb1NuTro4vi/VEMoq3EcPwXozVbDouEwBCgHrcObgb3JBP66tU5PEXpvwkVacY4ahpeMfqdPmMv2coU9sIxAB3B0m21eXTH248W2aPWul/bko75Mgcqhwww2CL2VtSdWV2Jc9xt4nnfbxrffK933KPNc8/L/NjzsPDDqily5Pll5/5uZMBhkafHllBuVXcX26vlUbbJRqoSfx9SVNcJXXtr4ehvcKH/AIOD9Af71Rj/ANTPzNP9P/TQ8iWrGbCneEMYIcdhZWtZJoidWm1tQuSW7IsN7m1vEV98fnZ9gYSDqzpuACGIUDYdq53792BJO5JJ9QA3KAUAoBQCgFAfjC4t40B4e/iOew5X25Hn6ztblQGSgFAKAUAoBQCgPOgbbDbltyoD1QCgFAaGeYfrIWQqjXK2D8rhgV7j+GF3ttz3tYgUfhfscfjY5HhbVA6WkLov2xmnZO0/MamIUkarA6h5xArTMiBg8Io6y5M8jakKrcsqDQxaz7RblQADtckGwF4dDX9wz/pYj/QtZ8Z+RPyZpwX6ivzXqR9fFH3ZrjBR9b12n7TTo1XPm3va17c/VVmrPT08+WefzKtGGpq5e1ll8gmCQSPIF7bgBjc7gctuVcds3BQb5LYKmCm5pc3uamF4fw0bh0jsVJK9piFJ56VJsPcKunjb5xcZS5PyKa8Dh65KUY815+mwzTLQYsT1a/aTIQd/OOjSvM2G1KL2rK+N+zF/fMYjDp12cC9qS+2SMOT5BDGInMdpVQDziQCQNVhfSD7BU8RjLbHKPF7Lf+v3IYbBVVqMuH2kv9/sbsmWRESqV2mN5Nz2tgPHbYDlaqFiLE4tP3di94apqSa97cyS4GNmjZluYr6Dc7XFj377eNcjbOKkk+T3JSphJxk1zjsc3nWUSSSTf8MjlxaOQPptta8ik7sO42r0sNiYQhD+41luss+37PxPLxWFnOc/7aeezzy7rxa8OR0mXYfq4o4yb6ERb+NlA/2rzbp8dkp/FtnqUV6dcYfBJGrichw8jmR4wWJBPaYA25alB0n3irYYy+EeCMuXy9d0VTwWHnPjlHn8/TZm2cInWCW3bClQbnkTe1uXOqdSXBwZ8ty7Shx6mXPLIwyZTCySIU7MranGptztvz25DlU1ibVKMk+ceSK3hanGUWuUub3M30NOt6232mjRqufNve1r2599Q1Z8Gnnyzz+ZZpQ1NTLnll8jQbhrCkk9VzOq2prA3vcDVYe6tCx+IS976IzP+n4ZvPh/fd/4iQXCIJDKB22UKTc8gSQLcu+s7sk4KGfLc0qqCm55c9jVx+SQTNqkS7W0khmW48DpIuPbVtWLuqXDB8vk/UquwdNsuKa5+bXoZmy6IiMaBaIgoBcaSAQOXqPfUFfZnJ5+9uTdFeUVl7ux7XCIJDKB2yoUm55AkgW5czUXZJwUM+W5JVQU3Zlz2POY4COdNEq6luDa5G49YINdpunTLig8mcuorujwWLNHjG5XFKEWRAwQgqLkWI5cj+w12vEWVtuL33I24aq1JTXJbHrMMvjmULKuoA3G5BB8QQQRXKrrKnnB5HbqK7llNZ/5+xjgyiFI3jVLJJfXuSWuLG7E6uXrqUsTbKam3zW3+bEYYWmEHBLk9/3+e5lmwMbxdSy3jsF03PIWtve/dUY3TjPUT5k5U1yr02vZMeOymGbT1iX0eaQzKR71INqlVibas+F777P1IW4Wq3LjW2269D1gstiiVkjQKrElhc2JIAPM7bAbCuWX2WSUpvNolVh6qouMFkmeMPlEKQmFUtG17rc7357k3/bXZ4m2ditb9pEYYWmFbqivZZ6GVxdT1Gj7K1tNzy9t7/trn4izU1c/a+J38NVpaWXs/A/MdlMM2nrEuU80hmUju5qQa7Vibas+B777P1OW4Wq3LjW2269BhsphRHjSMBHJLLuQbix5n/Kk8TbOSnKXNbCGFphBwjHk90eMBkkELa40s1tNyzMQPAaibD2VK3F3Wx4Zvl8l6HKcHTVLihHn5t+ps4TBpFq0LbWxdtybseZ3NVWWzsy4nssi2uqFefCt3m/Mz1WWCgMWJw6yIyONSsLEHvqcJyhJSi+aIWQjZFxks0zSORYcxCIpdA2oAsxIPiG1ah7jV34y7j1M+e2y/wBFH4KjT0+Hlvu/XcyYXJ4Yw4RLdYAr9pjqAuNyTz3O/OuTxVs8uJ7bbEoYSmHFwrfffmezlsRSNNPZiKlBc7FfN77m3rqOvZxSlnzeefz3Jfh6+GMMuUcsvlse48FGJGlC9twAxudwOW17Vx2zcFBvktjqpgpuxLm9zVw2Q4eNw6RgMCSO0xAJ56VJsPcKtnjL5x4ZS5fL13ZVXgqIS44x5/P02RtxYNFaRgtjIQX3O9hbx228KplbOSim9ti6NMIuTS97c9YTDLGiogsqiwFybfr3rllkrJOUt2drrjXFQiuSMtQJlDV98fnZ9LcPdJZmUOcMqsSgYh+d4Uk/E/Gfvv8AtoCd+7j8x+8/ooB93H5j95/RQD7uPzH7z+igH3cfmP3n9FAPu4/MfvP6KAfdx+Y/ef0UA+7j8x+8/ooDBh+PCw+8AEM48/8AFcr+L3ge710Bn+7j8x+8/ooB93H5j95/RQD7uPzH7z+igH3cfmP3n9FAPu4/MfvP6KAfdx+Y/ef0UA+7j8x+8/ooB93H5j95/RQD7uPzH7z+igH3cfmP3n9FAPu4/MfvP6KAfdv+Y/ef0UBSOO4nZcHjQVd+uxLRkvM7FR1TgWLXJUEGwa/ZNvOAcAcRmeJ1CFdKqI4lUab73LOWa5N2Jc+AsALbUBffQ1/cM/6WI/0LWfGfkT8macF+or816kfXxR92K4BQCgFAKAUAoBQCgFAKAUAoBQCgFAKAUAoBQCgFAKAUAoBQCgFAKAUAoBQCgFAKAUAoBQCgFAKAU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s-CR" dirty="0"/>
          </a:p>
        </p:txBody>
      </p:sp>
      <p:pic>
        <p:nvPicPr>
          <p:cNvPr id="8319" name="Picture 1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0875" y="5805488"/>
            <a:ext cx="1582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0" name="Picture 12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20963" y="5775325"/>
            <a:ext cx="16398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1" name="Picture 13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78350" y="5778500"/>
            <a:ext cx="1511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2" name="Picture 13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389688" y="5721350"/>
            <a:ext cx="103028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3" name="Picture 13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25475" y="4806950"/>
            <a:ext cx="8715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4 Rectángulo"/>
          <p:cNvSpPr>
            <a:spLocks noChangeArrowheads="1"/>
          </p:cNvSpPr>
          <p:nvPr/>
        </p:nvSpPr>
        <p:spPr bwMode="auto">
          <a:xfrm>
            <a:off x="2843808" y="2348880"/>
            <a:ext cx="1512168" cy="400110"/>
          </a:xfrm>
          <a:prstGeom prst="rect">
            <a:avLst/>
          </a:prstGeom>
          <a:solidFill>
            <a:srgbClr val="FFFFFF"/>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1000" dirty="0" smtClean="0"/>
              <a:t>Ministries and </a:t>
            </a:r>
          </a:p>
          <a:p>
            <a:pPr algn="just" eaLnBrk="1" hangingPunct="1"/>
            <a:r>
              <a:rPr lang="en-GB" altLang="es-CR" sz="1000" dirty="0" smtClean="0"/>
              <a:t>State Institutions</a:t>
            </a:r>
            <a:endParaRPr lang="en-GB" altLang="es-CR" sz="1000" dirty="0"/>
          </a:p>
        </p:txBody>
      </p:sp>
      <p:sp>
        <p:nvSpPr>
          <p:cNvPr id="21" name="4 Rectángulo"/>
          <p:cNvSpPr>
            <a:spLocks noChangeArrowheads="1"/>
          </p:cNvSpPr>
          <p:nvPr/>
        </p:nvSpPr>
        <p:spPr bwMode="auto">
          <a:xfrm>
            <a:off x="2843808" y="2996952"/>
            <a:ext cx="1512168" cy="400110"/>
          </a:xfrm>
          <a:prstGeom prst="rect">
            <a:avLst/>
          </a:prstGeom>
          <a:solidFill>
            <a:srgbClr val="FFFFFF"/>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1000" dirty="0" smtClean="0"/>
              <a:t>Civil Society </a:t>
            </a:r>
            <a:endParaRPr lang="en-GB" altLang="es-CR" sz="1000" dirty="0"/>
          </a:p>
          <a:p>
            <a:pPr algn="just" eaLnBrk="1" hangingPunct="1"/>
            <a:r>
              <a:rPr lang="en-GB" altLang="es-CR" sz="1000" dirty="0" smtClean="0"/>
              <a:t>Organizations</a:t>
            </a:r>
            <a:endParaRPr lang="en-GB" altLang="es-CR" sz="1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00113" y="981075"/>
            <a:ext cx="7343775" cy="5940088"/>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000" b="1" dirty="0" smtClean="0">
                <a:solidFill>
                  <a:schemeClr val="accent2"/>
                </a:solidFill>
                <a:effectLst>
                  <a:outerShdw blurRad="38100" dist="38100" dir="2700000" algn="tl">
                    <a:srgbClr val="000000">
                      <a:alpha val="43137"/>
                    </a:srgbClr>
                  </a:outerShdw>
                </a:effectLst>
                <a:latin typeface="+mn-lt"/>
              </a:rPr>
              <a:t>COUNTRY EXPERIENCE</a:t>
            </a:r>
          </a:p>
          <a:p>
            <a:pPr algn="ctr" fontAlgn="auto">
              <a:spcBef>
                <a:spcPts val="0"/>
              </a:spcBef>
              <a:spcAft>
                <a:spcPts val="0"/>
              </a:spcAft>
              <a:defRPr/>
            </a:pPr>
            <a:r>
              <a:rPr lang="en-GB" sz="2000" b="1" dirty="0" smtClean="0">
                <a:solidFill>
                  <a:schemeClr val="accent2"/>
                </a:solidFill>
                <a:effectLst>
                  <a:outerShdw blurRad="38100" dist="38100" dir="2700000" algn="tl">
                    <a:srgbClr val="000000">
                      <a:alpha val="43137"/>
                    </a:srgbClr>
                  </a:outerShdw>
                </a:effectLst>
                <a:latin typeface="+mn-lt"/>
              </a:rPr>
              <a:t>CAPACITY-BUILDING</a:t>
            </a:r>
          </a:p>
          <a:p>
            <a:pPr algn="ctr" fontAlgn="auto">
              <a:spcBef>
                <a:spcPts val="0"/>
              </a:spcBef>
              <a:spcAft>
                <a:spcPts val="0"/>
              </a:spcAft>
              <a:defRPr/>
            </a:pPr>
            <a:endParaRPr lang="en-GB" sz="2000" b="1" dirty="0" smtClean="0">
              <a:solidFill>
                <a:schemeClr val="accent2"/>
              </a:solidFill>
              <a:effectLst>
                <a:outerShdw blurRad="38100" dist="38100" dir="2700000" algn="tl">
                  <a:srgbClr val="000000">
                    <a:alpha val="43137"/>
                  </a:srgbClr>
                </a:outerShdw>
              </a:effectLst>
              <a:latin typeface="+mn-lt"/>
            </a:endParaRPr>
          </a:p>
          <a:p>
            <a:pPr algn="just" fontAlgn="auto">
              <a:spcBef>
                <a:spcPts val="0"/>
              </a:spcBef>
              <a:spcAft>
                <a:spcPts val="0"/>
              </a:spcAft>
              <a:defRPr/>
            </a:pPr>
            <a:r>
              <a:rPr lang="en-GB" sz="2000" dirty="0" smtClean="0"/>
              <a:t>The National Coalition Against Trafficking in Persons (CNCTP) meets every 2 months (6 times a year). </a:t>
            </a:r>
          </a:p>
          <a:p>
            <a:pPr marL="342900" indent="-342900" fontAlgn="auto">
              <a:spcBef>
                <a:spcPts val="0"/>
              </a:spcBef>
              <a:spcAft>
                <a:spcPts val="0"/>
              </a:spcAft>
              <a:buFont typeface="Wingdings" pitchFamily="2" charset="2"/>
              <a:buChar char="v"/>
              <a:defRPr/>
            </a:pPr>
            <a:endParaRPr lang="en-GB" sz="2000" dirty="0" smtClean="0"/>
          </a:p>
          <a:p>
            <a:pPr fontAlgn="auto">
              <a:spcBef>
                <a:spcPts val="0"/>
              </a:spcBef>
              <a:spcAft>
                <a:spcPts val="0"/>
              </a:spcAft>
              <a:defRPr/>
            </a:pPr>
            <a:r>
              <a:rPr lang="en-GB" sz="2000" dirty="0" smtClean="0"/>
              <a:t>CNCTP includes the following working committees: </a:t>
            </a:r>
          </a:p>
          <a:p>
            <a:pPr marL="1071563" indent="-346075" fontAlgn="auto">
              <a:spcBef>
                <a:spcPts val="0"/>
              </a:spcBef>
              <a:spcAft>
                <a:spcPts val="0"/>
              </a:spcAft>
              <a:buFont typeface="Wingdings" pitchFamily="2" charset="2"/>
              <a:buChar char="ü"/>
              <a:defRPr/>
            </a:pPr>
            <a:r>
              <a:rPr lang="en-GB" sz="2000" dirty="0" smtClean="0"/>
              <a:t>Capacity-building;</a:t>
            </a:r>
          </a:p>
          <a:p>
            <a:pPr marL="1071563" indent="-346075" fontAlgn="auto">
              <a:spcBef>
                <a:spcPts val="0"/>
              </a:spcBef>
              <a:spcAft>
                <a:spcPts val="0"/>
              </a:spcAft>
              <a:buFont typeface="Wingdings" pitchFamily="2" charset="2"/>
              <a:buChar char="ü"/>
              <a:defRPr/>
            </a:pPr>
            <a:r>
              <a:rPr lang="en-GB" sz="2000" dirty="0" smtClean="0"/>
              <a:t>Awareness-raising and training;</a:t>
            </a:r>
          </a:p>
          <a:p>
            <a:pPr marL="1071563" indent="-346075" fontAlgn="auto">
              <a:spcBef>
                <a:spcPts val="0"/>
              </a:spcBef>
              <a:spcAft>
                <a:spcPts val="0"/>
              </a:spcAft>
              <a:buFont typeface="Wingdings" pitchFamily="2" charset="2"/>
              <a:buChar char="ü"/>
              <a:defRPr/>
            </a:pPr>
            <a:r>
              <a:rPr lang="en-GB" sz="2000" dirty="0" smtClean="0"/>
              <a:t>Prosecution of the crime;</a:t>
            </a:r>
          </a:p>
          <a:p>
            <a:pPr marL="1071563" indent="-346075" fontAlgn="auto">
              <a:spcBef>
                <a:spcPts val="0"/>
              </a:spcBef>
              <a:spcAft>
                <a:spcPts val="0"/>
              </a:spcAft>
              <a:buFont typeface="Wingdings" pitchFamily="2" charset="2"/>
              <a:buChar char="ü"/>
              <a:defRPr/>
            </a:pPr>
            <a:r>
              <a:rPr lang="en-GB" sz="2000" dirty="0" smtClean="0"/>
              <a:t>Assistance and reintegration of victims of trafficking;</a:t>
            </a:r>
          </a:p>
          <a:p>
            <a:pPr marL="1071563" indent="-346075" fontAlgn="auto">
              <a:spcBef>
                <a:spcPts val="0"/>
              </a:spcBef>
              <a:spcAft>
                <a:spcPts val="0"/>
              </a:spcAft>
              <a:buFont typeface="Wingdings" pitchFamily="2" charset="2"/>
              <a:buChar char="ü"/>
              <a:defRPr/>
            </a:pPr>
            <a:r>
              <a:rPr lang="en-GB" sz="2000" dirty="0" smtClean="0"/>
              <a:t>Communication;</a:t>
            </a:r>
          </a:p>
          <a:p>
            <a:pPr marL="1071563" indent="-346075" fontAlgn="auto">
              <a:spcBef>
                <a:spcPts val="0"/>
              </a:spcBef>
              <a:spcAft>
                <a:spcPts val="0"/>
              </a:spcAft>
              <a:buFont typeface="Wingdings" pitchFamily="2" charset="2"/>
              <a:buChar char="ü"/>
              <a:defRPr/>
            </a:pPr>
            <a:r>
              <a:rPr lang="en-GB" sz="2000" dirty="0" smtClean="0"/>
              <a:t>Departmental Committees of the National Coalition.</a:t>
            </a:r>
          </a:p>
          <a:p>
            <a:pPr marL="514350" indent="-514350" fontAlgn="auto">
              <a:spcBef>
                <a:spcPts val="0"/>
              </a:spcBef>
              <a:spcAft>
                <a:spcPts val="0"/>
              </a:spcAft>
              <a:buFont typeface="Wingdings" pitchFamily="2" charset="2"/>
              <a:buChar char="v"/>
              <a:defRPr/>
            </a:pPr>
            <a:endParaRPr lang="en-GB" sz="2000" dirty="0" smtClean="0"/>
          </a:p>
          <a:p>
            <a:pPr marL="342900" indent="-342900" fontAlgn="auto">
              <a:spcBef>
                <a:spcPts val="0"/>
              </a:spcBef>
              <a:spcAft>
                <a:spcPts val="0"/>
              </a:spcAft>
              <a:buFont typeface="Wingdings" pitchFamily="2" charset="2"/>
              <a:buChar char="v"/>
              <a:defRPr/>
            </a:pPr>
            <a:r>
              <a:rPr lang="en-GB" sz="2000" dirty="0" smtClean="0"/>
              <a:t>Chairs the Board of the Regional Coalition Against Trafficking in Persons; </a:t>
            </a:r>
          </a:p>
          <a:p>
            <a:pPr marL="342900" indent="-342900" fontAlgn="auto">
              <a:spcBef>
                <a:spcPts val="0"/>
              </a:spcBef>
              <a:spcAft>
                <a:spcPts val="0"/>
              </a:spcAft>
              <a:buFont typeface="Wingdings" pitchFamily="2" charset="2"/>
              <a:buChar char="v"/>
              <a:defRPr/>
            </a:pPr>
            <a:r>
              <a:rPr lang="en-GB" sz="2000" dirty="0" smtClean="0"/>
              <a:t>Participates in in the Global Committee Against Trafficking in Persons chaired by His Holiness Francis I. </a:t>
            </a:r>
            <a:r>
              <a:rPr lang="en-GB" sz="2000" b="1" dirty="0" smtClean="0">
                <a:solidFill>
                  <a:schemeClr val="accent2"/>
                </a:solidFill>
                <a:effectLst>
                  <a:outerShdw blurRad="38100" dist="38100" dir="2700000" algn="tl">
                    <a:srgbClr val="000000"/>
                  </a:outerShdw>
                </a:effectLst>
                <a:latin typeface="+mn-lt"/>
              </a:rPr>
              <a:t>							</a:t>
            </a:r>
            <a:endParaRPr lang="en-GB" sz="2000" b="1" dirty="0">
              <a:solidFill>
                <a:schemeClr val="accent2"/>
              </a:solidFill>
              <a:effectLst>
                <a:outerShdw blurRad="38100" dist="38100" dir="2700000" algn="tl">
                  <a:srgbClr val="000000"/>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325" y="219075"/>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903288"/>
            <a:ext cx="1571626"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827088" y="476250"/>
            <a:ext cx="7416800" cy="427038"/>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200" b="1" dirty="0" smtClean="0">
                <a:effectLst>
                  <a:outerShdw blurRad="38100" dist="38100" dir="2700000" algn="tl">
                    <a:srgbClr val="000000"/>
                  </a:outerShdw>
                </a:effectLst>
                <a:latin typeface="+mn-lt"/>
              </a:rPr>
              <a:t>TRAINING AND AWARENESS-RAISING</a:t>
            </a:r>
            <a:endParaRPr lang="en-GB" sz="2200" b="1" dirty="0">
              <a:effectLst>
                <a:outerShdw blurRad="38100" dist="38100" dir="2700000" algn="tl">
                  <a:srgbClr val="000000"/>
                </a:outerShdw>
              </a:effectLst>
              <a:latin typeface="+mn-lt"/>
            </a:endParaRPr>
          </a:p>
        </p:txBody>
      </p:sp>
      <p:sp>
        <p:nvSpPr>
          <p:cNvPr id="14339" name="Rectangle 4"/>
          <p:cNvSpPr>
            <a:spLocks noChangeArrowheads="1"/>
          </p:cNvSpPr>
          <p:nvPr/>
        </p:nvSpPr>
        <p:spPr bwMode="auto">
          <a:xfrm>
            <a:off x="534988" y="1196975"/>
            <a:ext cx="8215312" cy="5492750"/>
          </a:xfrm>
          <a:prstGeom prst="rect">
            <a:avLst/>
          </a:prstGeom>
          <a:noFill/>
          <a:ln w="9525">
            <a:noFill/>
            <a:miter lim="800000"/>
            <a:headEnd/>
            <a:tailEnd/>
          </a:ln>
          <a:extLst/>
        </p:spPr>
        <p:txBody>
          <a:bodyPr/>
          <a:lstStyle/>
          <a:p>
            <a:pPr algn="just">
              <a:lnSpc>
                <a:spcPct val="80000"/>
              </a:lnSpc>
              <a:spcBef>
                <a:spcPct val="20000"/>
              </a:spcBef>
              <a:defRPr/>
            </a:pPr>
            <a:r>
              <a:rPr lang="en-GB" sz="2000" dirty="0" smtClean="0"/>
              <a:t> </a:t>
            </a:r>
          </a:p>
          <a:p>
            <a:pPr marL="361950" indent="-361950" algn="just">
              <a:lnSpc>
                <a:spcPct val="80000"/>
              </a:lnSpc>
              <a:spcBef>
                <a:spcPct val="20000"/>
              </a:spcBef>
              <a:buFont typeface="Wingdings" pitchFamily="2" charset="2"/>
              <a:buChar char="v"/>
              <a:defRPr/>
            </a:pPr>
            <a:endParaRPr lang="en-GB" sz="2000" dirty="0" smtClean="0"/>
          </a:p>
          <a:p>
            <a:pPr marL="438150" indent="-342900" algn="just">
              <a:lnSpc>
                <a:spcPct val="80000"/>
              </a:lnSpc>
              <a:spcBef>
                <a:spcPct val="20000"/>
              </a:spcBef>
              <a:buFont typeface="Wingdings" pitchFamily="2" charset="2"/>
              <a:buChar char="v"/>
              <a:defRPr/>
            </a:pPr>
            <a:endParaRPr lang="en-GB" sz="2000" dirty="0" smtClean="0"/>
          </a:p>
          <a:p>
            <a:pPr marL="609600" indent="-609600">
              <a:lnSpc>
                <a:spcPct val="80000"/>
              </a:lnSpc>
              <a:spcBef>
                <a:spcPct val="20000"/>
              </a:spcBef>
              <a:defRPr/>
            </a:pPr>
            <a:endParaRPr kumimoji="1" lang="en-GB" sz="2000" dirty="0" smtClean="0">
              <a:solidFill>
                <a:srgbClr val="FD2F6F"/>
              </a:solidFill>
              <a:latin typeface="Calibri" pitchFamily="34" charset="0"/>
            </a:endParaRPr>
          </a:p>
          <a:p>
            <a:pPr marL="609600" indent="-609600">
              <a:lnSpc>
                <a:spcPct val="80000"/>
              </a:lnSpc>
              <a:spcBef>
                <a:spcPct val="20000"/>
              </a:spcBef>
              <a:defRPr/>
            </a:pPr>
            <a:endParaRPr kumimoji="1" lang="en-GB" sz="2000" dirty="0" smtClean="0">
              <a:solidFill>
                <a:srgbClr val="FD2F6F"/>
              </a:solidFill>
              <a:latin typeface="Calibri" pitchFamily="34" charset="0"/>
            </a:endParaRPr>
          </a:p>
          <a:p>
            <a:pPr marL="609600" indent="-609600">
              <a:lnSpc>
                <a:spcPct val="80000"/>
              </a:lnSpc>
              <a:spcBef>
                <a:spcPct val="20000"/>
              </a:spcBef>
              <a:defRPr/>
            </a:pPr>
            <a:r>
              <a:rPr kumimoji="1" lang="en-GB" sz="2000" dirty="0" smtClean="0">
                <a:solidFill>
                  <a:srgbClr val="FD2F6F"/>
                </a:solidFill>
                <a:latin typeface="Calibri" pitchFamily="34" charset="0"/>
              </a:rPr>
              <a:t>           </a:t>
            </a:r>
          </a:p>
          <a:p>
            <a:pPr marL="609600" indent="-609600">
              <a:lnSpc>
                <a:spcPct val="80000"/>
              </a:lnSpc>
              <a:spcBef>
                <a:spcPct val="20000"/>
              </a:spcBef>
              <a:defRPr/>
            </a:pPr>
            <a:r>
              <a:rPr kumimoji="1" lang="en-GB" sz="2000" dirty="0" smtClean="0">
                <a:solidFill>
                  <a:srgbClr val="FD2F6F"/>
                </a:solidFill>
                <a:latin typeface="Calibri" pitchFamily="34" charset="0"/>
              </a:rPr>
              <a:t>        </a:t>
            </a:r>
          </a:p>
          <a:p>
            <a:pPr marL="609600" indent="-609600">
              <a:lnSpc>
                <a:spcPct val="80000"/>
              </a:lnSpc>
              <a:spcBef>
                <a:spcPct val="20000"/>
              </a:spcBef>
              <a:defRPr/>
            </a:pPr>
            <a:r>
              <a:rPr kumimoji="1" lang="en-GB" sz="2000" dirty="0" smtClean="0">
                <a:solidFill>
                  <a:srgbClr val="FD2F6F"/>
                </a:solidFill>
                <a:latin typeface="Calibri" pitchFamily="34" charset="0"/>
              </a:rPr>
              <a:t>         </a:t>
            </a:r>
            <a:endParaRPr kumimoji="1" lang="en-GB" sz="2000" dirty="0" smtClean="0">
              <a:solidFill>
                <a:srgbClr val="F8ACFE"/>
              </a:solidFill>
              <a:latin typeface="Calibri" pitchFamily="34" charset="0"/>
            </a:endParaRPr>
          </a:p>
          <a:p>
            <a:pPr marL="609600" indent="-609600">
              <a:lnSpc>
                <a:spcPct val="80000"/>
              </a:lnSpc>
              <a:spcBef>
                <a:spcPct val="20000"/>
              </a:spcBef>
              <a:defRPr/>
            </a:pPr>
            <a:r>
              <a:rPr kumimoji="1" lang="en-GB" sz="2000" dirty="0" smtClean="0">
                <a:solidFill>
                  <a:srgbClr val="FD2F6F"/>
                </a:solidFill>
                <a:latin typeface="Calibri" pitchFamily="34" charset="0"/>
              </a:rPr>
              <a:t>     </a:t>
            </a:r>
          </a:p>
          <a:p>
            <a:pPr marL="609600" indent="-609600">
              <a:lnSpc>
                <a:spcPct val="80000"/>
              </a:lnSpc>
              <a:spcBef>
                <a:spcPct val="20000"/>
              </a:spcBef>
              <a:defRPr/>
            </a:pPr>
            <a:endParaRPr kumimoji="1" lang="en-GB" sz="2000" dirty="0" smtClean="0">
              <a:solidFill>
                <a:srgbClr val="FD2F6F"/>
              </a:solidFill>
              <a:latin typeface="Calibri" pitchFamily="34" charset="0"/>
            </a:endParaRPr>
          </a:p>
          <a:p>
            <a:pPr marL="609600" indent="-609600">
              <a:lnSpc>
                <a:spcPct val="80000"/>
              </a:lnSpc>
              <a:spcBef>
                <a:spcPct val="20000"/>
              </a:spcBef>
              <a:buFontTx/>
              <a:buChar char="•"/>
              <a:defRPr/>
            </a:pPr>
            <a:endParaRPr lang="en-GB" sz="2000" dirty="0" smtClean="0">
              <a:solidFill>
                <a:schemeClr val="accent1"/>
              </a:solidFill>
              <a:latin typeface="Calibri" pitchFamily="34" charset="0"/>
            </a:endParaRPr>
          </a:p>
          <a:p>
            <a:pPr marL="609600" indent="-609600">
              <a:lnSpc>
                <a:spcPct val="80000"/>
              </a:lnSpc>
              <a:spcBef>
                <a:spcPct val="20000"/>
              </a:spcBef>
              <a:buFontTx/>
              <a:buChar char="•"/>
              <a:defRPr/>
            </a:pPr>
            <a:endParaRPr lang="en-GB" sz="2000" dirty="0">
              <a:solidFill>
                <a:schemeClr val="accent1"/>
              </a:solidFill>
              <a:latin typeface="Calibri" pitchFamily="34" charset="0"/>
            </a:endParaRPr>
          </a:p>
        </p:txBody>
      </p:sp>
      <p:graphicFrame>
        <p:nvGraphicFramePr>
          <p:cNvPr id="2" name="1 Diagrama"/>
          <p:cNvGraphicFramePr/>
          <p:nvPr>
            <p:extLst>
              <p:ext uri="{D42A27DB-BD31-4B8C-83A1-F6EECF244321}">
                <p14:modId xmlns:p14="http://schemas.microsoft.com/office/powerpoint/2010/main" val="3059443859"/>
              </p:ext>
            </p:extLst>
          </p:nvPr>
        </p:nvGraphicFramePr>
        <p:xfrm>
          <a:off x="901428" y="1494967"/>
          <a:ext cx="7848872"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4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4025" y="5876925"/>
            <a:ext cx="23399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124075" y="5661025"/>
            <a:ext cx="37750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6875"/>
            <a:ext cx="971550"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704247219"/>
              </p:ext>
            </p:extLst>
          </p:nvPr>
        </p:nvGraphicFramePr>
        <p:xfrm>
          <a:off x="999836" y="999470"/>
          <a:ext cx="77048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3"/>
          <p:cNvSpPr txBox="1">
            <a:spLocks noChangeArrowheads="1"/>
          </p:cNvSpPr>
          <p:nvPr/>
        </p:nvSpPr>
        <p:spPr bwMode="auto">
          <a:xfrm>
            <a:off x="971550" y="476250"/>
            <a:ext cx="7272338" cy="523875"/>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800" b="1" dirty="0" smtClean="0">
                <a:effectLst>
                  <a:outerShdw blurRad="38100" dist="38100" dir="2700000" algn="tl">
                    <a:srgbClr val="000000"/>
                  </a:outerShdw>
                </a:effectLst>
                <a:latin typeface="+mn-lt"/>
              </a:rPr>
              <a:t>Prosecution of the Crime</a:t>
            </a:r>
            <a:endParaRPr lang="en-GB" sz="2800" b="1" dirty="0">
              <a:effectLst>
                <a:outerShdw blurRad="38100" dist="38100" dir="2700000" algn="tl">
                  <a:srgbClr val="000000"/>
                </a:outerShdw>
              </a:effectLst>
              <a:latin typeface="+mn-lt"/>
            </a:endParaRPr>
          </a:p>
        </p:txBody>
      </p:sp>
      <p:pic>
        <p:nvPicPr>
          <p:cNvPr id="1126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47813" y="2276475"/>
            <a:ext cx="8826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250" y="1268413"/>
            <a:ext cx="1346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95413" y="2938463"/>
            <a:ext cx="1616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82631" y="4149080"/>
            <a:ext cx="878925" cy="1008112"/>
          </a:xfrm>
          <a:prstGeom prst="ellipse">
            <a:avLst/>
          </a:prstGeom>
          <a:ln>
            <a:noFill/>
          </a:ln>
          <a:effectLst>
            <a:softEdge rad="112500"/>
          </a:effectLst>
          <a:extLst/>
        </p:spPr>
      </p:pic>
      <p:pic>
        <p:nvPicPr>
          <p:cNvPr id="11273"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85838" y="5157788"/>
            <a:ext cx="1036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Nueva carpeta (2)\Captura de pantalla 2014-02-19 20.59.4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908050"/>
            <a:ext cx="75612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8313" y="1989138"/>
            <a:ext cx="7991475" cy="4524316"/>
          </a:xfrm>
          <a:prstGeom prst="rect">
            <a:avLst/>
          </a:prstGeom>
        </p:spPr>
        <p:txBody>
          <a:bodyPr>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b="1" dirty="0" smtClean="0">
                <a:solidFill>
                  <a:srgbClr val="000000"/>
                </a:solidFill>
                <a:latin typeface="Arial" pitchFamily="34" charset="0"/>
                <a:ea typeface="Times New Roman" pitchFamily="18" charset="0"/>
                <a:cs typeface="Times New Roman" pitchFamily="18" charset="0"/>
              </a:rPr>
              <a:t>REGIONAL POLICE INTERVENTIONS:</a:t>
            </a:r>
            <a:endParaRPr lang="en-GB" sz="1050" dirty="0" smtClean="0">
              <a:latin typeface="Arial"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GB" dirty="0" smtClean="0">
              <a:latin typeface="Times New Roman" pitchFamily="18" charset="0"/>
              <a:ea typeface="Calibri" pitchFamily="34" charset="0"/>
              <a:cs typeface="Times New Roman" pitchFamily="18"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Five regional interventions against trafficking in persons </a:t>
            </a:r>
            <a:r>
              <a:rPr lang="en-GB" dirty="0">
                <a:ea typeface="Calibri" pitchFamily="34" charset="0"/>
                <a:cs typeface="Times New Roman" pitchFamily="18" charset="0"/>
              </a:rPr>
              <a:t>were implemented </a:t>
            </a:r>
            <a:r>
              <a:rPr lang="en-GB" dirty="0" smtClean="0">
                <a:latin typeface="+mj-lt"/>
                <a:ea typeface="Calibri" pitchFamily="34" charset="0"/>
                <a:cs typeface="Times New Roman" pitchFamily="18" charset="0"/>
              </a:rPr>
              <a:t>in 2010-2013, led by the Unit Against Trafficking of the National Police Force of Nicaragua and coordinated by the INTERPOL Regional </a:t>
            </a:r>
            <a:r>
              <a:rPr lang="en-GB" dirty="0">
                <a:latin typeface="+mj-lt"/>
                <a:ea typeface="Calibri" pitchFamily="34" charset="0"/>
                <a:cs typeface="Times New Roman" pitchFamily="18" charset="0"/>
              </a:rPr>
              <a:t>O</a:t>
            </a:r>
            <a:r>
              <a:rPr lang="en-GB" dirty="0" smtClean="0">
                <a:latin typeface="+mj-lt"/>
                <a:ea typeface="Calibri" pitchFamily="34" charset="0"/>
                <a:cs typeface="Times New Roman" pitchFamily="18" charset="0"/>
              </a:rPr>
              <a:t>ffice and the Commission of Heads</a:t>
            </a:r>
            <a:r>
              <a:rPr lang="en-GB" dirty="0">
                <a:latin typeface="+mj-lt"/>
                <a:ea typeface="Calibri" pitchFamily="34" charset="0"/>
                <a:cs typeface="Times New Roman" pitchFamily="18" charset="0"/>
              </a:rPr>
              <a:t> </a:t>
            </a:r>
            <a:r>
              <a:rPr lang="en-GB" dirty="0" smtClean="0">
                <a:latin typeface="+mj-lt"/>
                <a:ea typeface="Calibri" pitchFamily="34" charset="0"/>
                <a:cs typeface="Times New Roman" pitchFamily="18" charset="0"/>
              </a:rPr>
              <a:t>and Directors of Police Forces of Mexico, Central America, the Caribbean and Colombia:</a:t>
            </a:r>
            <a:endParaRPr lang="en-GB" sz="1050" dirty="0" smtClean="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PACTO I				</a:t>
            </a:r>
            <a:endParaRPr lang="en-GB" sz="1050" dirty="0" smtClean="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PACTO II </a:t>
            </a:r>
            <a:endParaRPr lang="en-GB" sz="1050" dirty="0" smtClean="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PACTO III </a:t>
            </a:r>
            <a:endParaRPr lang="en-GB" sz="1050" dirty="0" smtClean="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LIBERTAD</a:t>
            </a: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LIBERTAD II</a:t>
            </a: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GB" dirty="0" smtClean="0">
              <a:latin typeface="+mj-lt"/>
              <a:ea typeface="Calibri" pitchFamily="34" charset="0"/>
              <a:cs typeface="Times New Roman" pitchFamily="18"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GB" dirty="0" smtClean="0">
                <a:latin typeface="+mj-lt"/>
                <a:ea typeface="Calibri" pitchFamily="34" charset="0"/>
                <a:cs typeface="Times New Roman" pitchFamily="18" charset="0"/>
              </a:rPr>
              <a:t>A meeting of Heads of Police Forces on Trafficking in Persons in the Region is currently been held in El Salvador to plan the upcoming regional intervention against trafficking in persons.</a:t>
            </a:r>
            <a:endParaRPr lang="en-GB" sz="2000" dirty="0">
              <a:latin typeface="+mj-lt"/>
            </a:endParaRPr>
          </a:p>
        </p:txBody>
      </p:sp>
      <p:sp>
        <p:nvSpPr>
          <p:cNvPr id="6" name="Text Box 3"/>
          <p:cNvSpPr txBox="1">
            <a:spLocks noChangeArrowheads="1"/>
          </p:cNvSpPr>
          <p:nvPr/>
        </p:nvSpPr>
        <p:spPr bwMode="auto">
          <a:xfrm>
            <a:off x="1476375" y="404813"/>
            <a:ext cx="6264275" cy="522287"/>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800" b="1" dirty="0" smtClean="0">
                <a:effectLst>
                  <a:outerShdw blurRad="38100" dist="38100" dir="2700000" algn="tl">
                    <a:srgbClr val="000000"/>
                  </a:outerShdw>
                </a:effectLst>
                <a:latin typeface="+mn-lt"/>
              </a:rPr>
              <a:t>Prosecution of the Crime</a:t>
            </a:r>
            <a:endParaRPr lang="en-GB" sz="2800" b="1" dirty="0">
              <a:effectLst>
                <a:outerShdw blurRad="38100" dist="38100" dir="2700000" algn="tl">
                  <a:srgbClr val="000000"/>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476375" y="404813"/>
            <a:ext cx="6264275" cy="522287"/>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800" b="1" dirty="0" smtClean="0">
                <a:effectLst>
                  <a:outerShdw blurRad="38100" dist="38100" dir="2700000" algn="tl">
                    <a:srgbClr val="000000"/>
                  </a:outerShdw>
                </a:effectLst>
                <a:latin typeface="+mn-lt"/>
              </a:rPr>
              <a:t>Prosecution of the Crime</a:t>
            </a:r>
            <a:endParaRPr lang="en-GB" sz="2800" b="1" dirty="0">
              <a:effectLst>
                <a:outerShdw blurRad="38100" dist="38100" dir="2700000" algn="tl">
                  <a:srgbClr val="000000"/>
                </a:outerShdw>
              </a:effectLst>
              <a:latin typeface="+mn-lt"/>
            </a:endParaRPr>
          </a:p>
        </p:txBody>
      </p:sp>
      <p:pic>
        <p:nvPicPr>
          <p:cNvPr id="13315" name="5 Imagen" descr="tip-heroes-201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75263" y="2636838"/>
            <a:ext cx="35448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4 Rectángulo"/>
          <p:cNvSpPr>
            <a:spLocks noChangeArrowheads="1"/>
          </p:cNvSpPr>
          <p:nvPr/>
        </p:nvSpPr>
        <p:spPr bwMode="auto">
          <a:xfrm>
            <a:off x="611188" y="981075"/>
            <a:ext cx="7921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2000" dirty="0" smtClean="0"/>
              <a:t>According to the State Reports for 2012, 2013 and 2014, Nicaragua is the only Central American country that fully complies with the minimum standards for eradication of trafficking in persons.</a:t>
            </a:r>
            <a:endParaRPr lang="en-GB" altLang="es-CR" sz="2000" dirty="0"/>
          </a:p>
        </p:txBody>
      </p:sp>
      <p:pic>
        <p:nvPicPr>
          <p:cNvPr id="1331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688" y="2349500"/>
            <a:ext cx="4910137" cy="1366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7 Rectángulo"/>
          <p:cNvSpPr>
            <a:spLocks noChangeArrowheads="1"/>
          </p:cNvSpPr>
          <p:nvPr/>
        </p:nvSpPr>
        <p:spPr bwMode="auto">
          <a:xfrm>
            <a:off x="468313" y="3933825"/>
            <a:ext cx="43545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CR" sz="2000" dirty="0" smtClean="0"/>
              <a:t>Therefore, the Department of State recognized the work of the following State institutions: the </a:t>
            </a:r>
            <a:r>
              <a:rPr lang="en-GB" altLang="es-CR" sz="2000" b="1" dirty="0" smtClean="0"/>
              <a:t>Public Prosecutor’s Office </a:t>
            </a:r>
            <a:r>
              <a:rPr lang="en-GB" altLang="es-CR" sz="2000" dirty="0" smtClean="0"/>
              <a:t>and the </a:t>
            </a:r>
            <a:r>
              <a:rPr lang="en-GB" altLang="es-CR" sz="2000" b="1" dirty="0" smtClean="0"/>
              <a:t>National Police Force</a:t>
            </a:r>
            <a:r>
              <a:rPr lang="en-GB" altLang="es-CR" sz="2000" dirty="0" smtClean="0"/>
              <a:t>, recognizing two civil servants as </a:t>
            </a:r>
            <a:r>
              <a:rPr lang="en-GB" altLang="es-CR" sz="2000" b="1" dirty="0" smtClean="0"/>
              <a:t>“HEROES ACTING TO END MODERN-DAY SLAVERY”</a:t>
            </a:r>
            <a:r>
              <a:rPr lang="en-GB" altLang="es-CR" sz="2000" dirty="0" smtClean="0"/>
              <a:t> in 2013</a:t>
            </a:r>
            <a:r>
              <a:rPr lang="en-GB" altLang="es-CR" sz="2000" b="1" dirty="0" smtClean="0"/>
              <a:t>.</a:t>
            </a:r>
            <a:r>
              <a:rPr lang="en-GB" altLang="es-CR" sz="2000" dirty="0" smtClean="0"/>
              <a:t> </a:t>
            </a:r>
            <a:endParaRPr lang="en-GB" altLang="es-CR" sz="2000" dirty="0"/>
          </a:p>
        </p:txBody>
      </p:sp>
    </p:spTree>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188" y="620713"/>
            <a:ext cx="7848600" cy="461962"/>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GB" sz="2400" b="1" dirty="0" smtClean="0">
                <a:solidFill>
                  <a:srgbClr val="FC12DB"/>
                </a:solidFill>
                <a:effectLst>
                  <a:outerShdw blurRad="38100" dist="38100" dir="2700000" algn="tl">
                    <a:srgbClr val="000000"/>
                  </a:outerShdw>
                </a:effectLst>
                <a:latin typeface="+mn-lt"/>
              </a:rPr>
              <a:t>ASSISTANCE – REINTEGRATION – DISSEMINATION</a:t>
            </a:r>
            <a:endParaRPr lang="en-GB" sz="2200" b="1" dirty="0">
              <a:solidFill>
                <a:schemeClr val="accent2"/>
              </a:solidFill>
              <a:effectLst>
                <a:outerShdw blurRad="38100" dist="38100" dir="2700000" algn="tl">
                  <a:srgbClr val="000000"/>
                </a:outerShdw>
              </a:effectLst>
              <a:latin typeface="+mn-lt"/>
            </a:endParaRPr>
          </a:p>
        </p:txBody>
      </p:sp>
      <p:graphicFrame>
        <p:nvGraphicFramePr>
          <p:cNvPr id="3" name="2 Diagrama"/>
          <p:cNvGraphicFramePr/>
          <p:nvPr>
            <p:extLst>
              <p:ext uri="{D42A27DB-BD31-4B8C-83A1-F6EECF244321}">
                <p14:modId xmlns:p14="http://schemas.microsoft.com/office/powerpoint/2010/main" val="3899784507"/>
              </p:ext>
            </p:extLst>
          </p:nvPr>
        </p:nvGraphicFramePr>
        <p:xfrm>
          <a:off x="611560" y="139700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8 Imagen" descr="NOVIEMBRE.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45810" y="2996952"/>
            <a:ext cx="1198190" cy="1080120"/>
          </a:xfrm>
          <a:prstGeom prst="ellipse">
            <a:avLst/>
          </a:prstGeom>
          <a:ln>
            <a:noFill/>
          </a:ln>
          <a:effectLst>
            <a:softEdge rad="112500"/>
          </a:effectLst>
        </p:spPr>
      </p:pic>
      <p:pic>
        <p:nvPicPr>
          <p:cNvPr id="7" name="4 Imagen" descr="DSC02078.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45450" y="1484784"/>
            <a:ext cx="1098550" cy="980728"/>
          </a:xfrm>
          <a:prstGeom prst="ellipse">
            <a:avLst/>
          </a:prstGeom>
          <a:ln>
            <a:noFill/>
          </a:ln>
          <a:effectLst>
            <a:softEdge rad="112500"/>
          </a:effectLst>
        </p:spPr>
      </p:pic>
      <p:pic>
        <p:nvPicPr>
          <p:cNvPr id="8" name="8 Imagen" descr="DSC00321.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36364" y="4293096"/>
            <a:ext cx="1307636" cy="980727"/>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4347</TotalTime>
  <Words>1175</Words>
  <Application>Microsoft Macintosh PowerPoint</Application>
  <PresentationFormat>Presentación en pantalla (4:3)</PresentationFormat>
  <Paragraphs>128</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Claridad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Special Bill of Nicaragua:  </vt:lpstr>
      <vt:lpstr>Objective of the Law: </vt:lpstr>
      <vt:lpstr>Interest of the State: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DDI</dc:creator>
  <cp:lastModifiedBy>Christiane Lehnhoff</cp:lastModifiedBy>
  <cp:revision>101</cp:revision>
  <cp:lastPrinted>2014-06-26T16:14:46Z</cp:lastPrinted>
  <dcterms:modified xsi:type="dcterms:W3CDTF">2014-06-27T14:11:45Z</dcterms:modified>
</cp:coreProperties>
</file>