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16" r:id="rId3"/>
    <p:sldId id="466" r:id="rId4"/>
    <p:sldId id="470" r:id="rId5"/>
    <p:sldId id="469" r:id="rId6"/>
    <p:sldId id="450" r:id="rId7"/>
    <p:sldId id="395" r:id="rId8"/>
    <p:sldId id="412" r:id="rId9"/>
    <p:sldId id="486" r:id="rId10"/>
    <p:sldId id="487" r:id="rId11"/>
    <p:sldId id="471" r:id="rId12"/>
    <p:sldId id="472" r:id="rId13"/>
    <p:sldId id="474" r:id="rId14"/>
    <p:sldId id="477" r:id="rId15"/>
    <p:sldId id="478" r:id="rId16"/>
    <p:sldId id="481" r:id="rId17"/>
    <p:sldId id="482" r:id="rId18"/>
    <p:sldId id="483" r:id="rId19"/>
    <p:sldId id="453" r:id="rId20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Introducción" id="{DC2B9EB3-12FF-4E37-9B8C-6289431138E4}">
          <p14:sldIdLst>
            <p14:sldId id="256"/>
            <p14:sldId id="416"/>
            <p14:sldId id="466"/>
            <p14:sldId id="470"/>
            <p14:sldId id="469"/>
            <p14:sldId id="450"/>
            <p14:sldId id="395"/>
            <p14:sldId id="412"/>
            <p14:sldId id="486"/>
            <p14:sldId id="487"/>
            <p14:sldId id="471"/>
            <p14:sldId id="472"/>
            <p14:sldId id="474"/>
            <p14:sldId id="477"/>
            <p14:sldId id="478"/>
            <p14:sldId id="481"/>
            <p14:sldId id="482"/>
            <p14:sldId id="483"/>
            <p14:sldId id="45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9E73"/>
    <a:srgbClr val="398360"/>
    <a:srgbClr val="53B586"/>
    <a:srgbClr val="84CAA9"/>
    <a:srgbClr val="00FFCC"/>
    <a:srgbClr val="66FF99"/>
    <a:srgbClr val="A7D5C9"/>
    <a:srgbClr val="F682F9"/>
    <a:srgbClr val="FF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4" autoAdjust="0"/>
    <p:restoredTop sz="86862" autoAdjust="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Users\paulinal\Documents\Menores%20Repatriados\2013\Gr&#225;ficas%20menores%20edad%20y%20g&#233;nero%202010-201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gtoledo\AppData\Local\Microsoft\Windows\Temporary%20Internet%20Files\Content.Outlook\2ZCAFDXH\escolaridad%20reincidencia%20NNA%20201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amartinezh\AppData\Local\Microsoft\Windows\Temporary%20Internet%20Files\Content.Outlook\220FBSZ1\Copia%20de%20escolaridad%20reincidencia%20NNA%20enero-junio%20201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AMCR\PRESENTADOS%20Y%20DEVUELTOS\PRESENTADOS%20Y%20DEVUELTOS%202014073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Hoja1!$B$13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555555555555555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00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77777777777782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5555555555555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5994E-16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555555555555555E-2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Hoja1!$C$6:$H$6</c:f>
              <c:strCache>
                <c:ptCount val="6"/>
                <c:pt idx="0">
                  <c:v>Año fiscal 2009</c:v>
                </c:pt>
                <c:pt idx="1">
                  <c:v>Año fiscal 2010</c:v>
                </c:pt>
                <c:pt idx="2">
                  <c:v>Año fiscal 2011</c:v>
                </c:pt>
                <c:pt idx="3">
                  <c:v>Año fiscal 2012</c:v>
                </c:pt>
                <c:pt idx="4">
                  <c:v>Año fiscal 2013</c:v>
                </c:pt>
                <c:pt idx="5">
                  <c:v>*Año fiscal 2014</c:v>
                </c:pt>
              </c:strCache>
            </c:strRef>
          </c:cat>
          <c:val>
            <c:numRef>
              <c:f>Hoja1!$C$13:$H$13</c:f>
              <c:numCache>
                <c:formatCode>#,##0</c:formatCode>
                <c:ptCount val="6"/>
                <c:pt idx="0">
                  <c:v>16114</c:v>
                </c:pt>
                <c:pt idx="1">
                  <c:v>13724</c:v>
                </c:pt>
                <c:pt idx="2">
                  <c:v>11768</c:v>
                </c:pt>
                <c:pt idx="3">
                  <c:v>13974</c:v>
                </c:pt>
                <c:pt idx="4">
                  <c:v>17240</c:v>
                </c:pt>
                <c:pt idx="5">
                  <c:v>12614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Hoja1!$B$14</c:f>
              <c:strCache>
                <c:ptCount val="1"/>
                <c:pt idx="0">
                  <c:v>Centroamérica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000000000000001E-2"/>
                  <c:y val="-3.7037037037037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111111111111162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8888888888888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Hoja1!$C$6:$H$6</c:f>
              <c:strCache>
                <c:ptCount val="6"/>
                <c:pt idx="0">
                  <c:v>Año fiscal 2009</c:v>
                </c:pt>
                <c:pt idx="1">
                  <c:v>Año fiscal 2010</c:v>
                </c:pt>
                <c:pt idx="2">
                  <c:v>Año fiscal 2011</c:v>
                </c:pt>
                <c:pt idx="3">
                  <c:v>Año fiscal 2012</c:v>
                </c:pt>
                <c:pt idx="4">
                  <c:v>Año fiscal 2013</c:v>
                </c:pt>
                <c:pt idx="5">
                  <c:v>*Año fiscal 2014</c:v>
                </c:pt>
              </c:strCache>
            </c:strRef>
          </c:cat>
          <c:val>
            <c:numRef>
              <c:f>Hoja1!$C$14:$H$14</c:f>
              <c:numCache>
                <c:formatCode>#,##0</c:formatCode>
                <c:ptCount val="6"/>
                <c:pt idx="0">
                  <c:v>3304</c:v>
                </c:pt>
                <c:pt idx="1">
                  <c:v>4444</c:v>
                </c:pt>
                <c:pt idx="2">
                  <c:v>3933</c:v>
                </c:pt>
                <c:pt idx="3">
                  <c:v>10146</c:v>
                </c:pt>
                <c:pt idx="4">
                  <c:v>20805</c:v>
                </c:pt>
                <c:pt idx="5">
                  <c:v>43933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380288"/>
        <c:axId val="84382080"/>
      </c:lineChart>
      <c:catAx>
        <c:axId val="8438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R"/>
          </a:p>
        </c:txPr>
        <c:crossAx val="84382080"/>
        <c:crosses val="autoZero"/>
        <c:auto val="1"/>
        <c:lblAlgn val="ctr"/>
        <c:lblOffset val="100"/>
        <c:noMultiLvlLbl val="0"/>
      </c:catAx>
      <c:valAx>
        <c:axId val="8438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43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30560321222911"/>
          <c:y val="0.90510630256974511"/>
          <c:w val="0.38138867067867582"/>
          <c:h val="9.489369743025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071982340126459E-2"/>
                  <c:y val="-2.48201516179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345840800297547E-3"/>
                  <c:y val="-1.6546767745268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269168160059454E-2"/>
                  <c:y val="-1.654676774526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735522140052071E-2"/>
                  <c:y val="-1.6546767745268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009380600223167E-3"/>
                  <c:y val="-2.482015161790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Hoja1!$B$4:$B$8</c:f>
              <c:numCache>
                <c:formatCode>General</c:formatCode>
                <c:ptCount val="5"/>
                <c:pt idx="0">
                  <c:v>13.276999999999999</c:v>
                </c:pt>
                <c:pt idx="1">
                  <c:v>10.942</c:v>
                </c:pt>
                <c:pt idx="2">
                  <c:v>13.454000000000001</c:v>
                </c:pt>
                <c:pt idx="3">
                  <c:v>16.015999999999998</c:v>
                </c:pt>
                <c:pt idx="4">
                  <c:v>8.2690000000000001</c:v>
                </c:pt>
              </c:numCache>
            </c:numRef>
          </c:val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Edad 12-16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44457862169903E-2"/>
                  <c:y val="-1.4674941787732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33176989996275E-2"/>
                  <c:y val="-2.7577946242113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466353979992506E-2"/>
                  <c:y val="-1.6546767745268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444457862169792E-2"/>
                  <c:y val="-8.27338387263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154876511305395E-2"/>
                  <c:y val="-2.01905310361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Hoja1!$C$4:$C$8</c:f>
              <c:numCache>
                <c:formatCode>General</c:formatCode>
                <c:ptCount val="5"/>
                <c:pt idx="0">
                  <c:v>7.0430000000000001</c:v>
                </c:pt>
                <c:pt idx="1">
                  <c:v>6.056</c:v>
                </c:pt>
                <c:pt idx="2">
                  <c:v>7.3490000000000002</c:v>
                </c:pt>
                <c:pt idx="3" formatCode="0.000">
                  <c:v>9.3539999999999992</c:v>
                </c:pt>
                <c:pt idx="4" formatCode="0.000">
                  <c:v>5.1210000000000004</c:v>
                </c:pt>
              </c:numCache>
            </c:numRef>
          </c:val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Edad 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59785144645764E-2"/>
                  <c:y val="-1.9304562369479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399061939977682E-2"/>
                  <c:y val="-2.472026299371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154876511305506E-2"/>
                  <c:y val="-3.15072607086576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56955990397203E-2"/>
                      <c:h val="5.787242876366762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7331769899962806E-2"/>
                  <c:y val="-1.6546767745268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466353979992562E-2"/>
                  <c:y val="-1.831870507862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Hoja1!$D$4:$D$8</c:f>
              <c:numCache>
                <c:formatCode>General</c:formatCode>
                <c:ptCount val="5"/>
                <c:pt idx="0">
                  <c:v>5.8490000000000002</c:v>
                </c:pt>
                <c:pt idx="1">
                  <c:v>4.6479999999999997</c:v>
                </c:pt>
                <c:pt idx="2">
                  <c:v>5.7720000000000002</c:v>
                </c:pt>
                <c:pt idx="3">
                  <c:v>6.2930000000000001</c:v>
                </c:pt>
                <c:pt idx="4" formatCode="0.000">
                  <c:v>2.99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037056"/>
        <c:axId val="87038592"/>
        <c:axId val="0"/>
      </c:bar3DChart>
      <c:catAx>
        <c:axId val="870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7038592"/>
        <c:crosses val="autoZero"/>
        <c:auto val="1"/>
        <c:lblAlgn val="ctr"/>
        <c:lblOffset val="100"/>
        <c:noMultiLvlLbl val="0"/>
      </c:catAx>
      <c:valAx>
        <c:axId val="8703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703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latin typeface="Century Gothic" panose="020B0502020202020204" pitchFamily="34" charset="0"/>
              </a:rPr>
              <a:t>Porcentaje</a:t>
            </a:r>
            <a:r>
              <a:rPr lang="en-US" b="1" dirty="0">
                <a:latin typeface="Century Gothic" panose="020B0502020202020204" pitchFamily="34" charset="0"/>
              </a:rPr>
              <a:t> del </a:t>
            </a:r>
            <a:r>
              <a:rPr lang="en-US" b="1" dirty="0" err="1">
                <a:latin typeface="Century Gothic" panose="020B0502020202020204" pitchFamily="34" charset="0"/>
              </a:rPr>
              <a:t>número</a:t>
            </a:r>
            <a:r>
              <a:rPr lang="en-US" b="1" dirty="0">
                <a:latin typeface="Century Gothic" panose="020B0502020202020204" pitchFamily="34" charset="0"/>
              </a:rPr>
              <a:t> de </a:t>
            </a:r>
            <a:r>
              <a:rPr lang="en-US" b="1" dirty="0" err="1">
                <a:latin typeface="Century Gothic" panose="020B0502020202020204" pitchFamily="34" charset="0"/>
              </a:rPr>
              <a:t>detenciones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previas</a:t>
            </a:r>
            <a:endParaRPr lang="en-US" b="1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0329271940011371"/>
          <c:y val="8.79629629629629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0.21%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Hoja1!$Q$77:$Q$80</c:f>
              <c:strCache>
                <c:ptCount val="4"/>
                <c:pt idx="0">
                  <c:v>CERO VECES</c:v>
                </c:pt>
                <c:pt idx="1">
                  <c:v>1-4 VECES</c:v>
                </c:pt>
                <c:pt idx="2">
                  <c:v>5 Ó MÁS VECES</c:v>
                </c:pt>
                <c:pt idx="3">
                  <c:v>N/D</c:v>
                </c:pt>
              </c:strCache>
            </c:strRef>
          </c:cat>
          <c:val>
            <c:numRef>
              <c:f>Hoja1!$R$77:$R$80</c:f>
              <c:numCache>
                <c:formatCode>General</c:formatCode>
                <c:ptCount val="4"/>
                <c:pt idx="0">
                  <c:v>23.13</c:v>
                </c:pt>
                <c:pt idx="1">
                  <c:v>60.51</c:v>
                </c:pt>
                <c:pt idx="2">
                  <c:v>16.16</c:v>
                </c:pt>
                <c:pt idx="3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Escolaridad</a:t>
            </a:r>
            <a:r>
              <a:rPr lang="en-US" dirty="0"/>
              <a:t> de los </a:t>
            </a:r>
            <a:r>
              <a:rPr lang="en-US" dirty="0" smtClean="0"/>
              <a:t>NNA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Hoja1!$R$38</c:f>
              <c:strCache>
                <c:ptCount val="1"/>
                <c:pt idx="0">
                  <c:v>Número de personas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Hoja1!$Q$39:$Q$47</c:f>
              <c:strCache>
                <c:ptCount val="9"/>
                <c:pt idx="0">
                  <c:v>SIN ESTUDIOS</c:v>
                </c:pt>
                <c:pt idx="1">
                  <c:v>PREESCOLAR</c:v>
                </c:pt>
                <c:pt idx="2">
                  <c:v>PRIMARIA INCOMPLETA</c:v>
                </c:pt>
                <c:pt idx="3">
                  <c:v>PRIMARIA COMPLETA</c:v>
                </c:pt>
                <c:pt idx="4">
                  <c:v>SECUNDARIA INCOMPLETA</c:v>
                </c:pt>
                <c:pt idx="5">
                  <c:v>SECUNDARIA COMPLETA</c:v>
                </c:pt>
                <c:pt idx="6">
                  <c:v>PREPARATORIA INCOMPLETA</c:v>
                </c:pt>
                <c:pt idx="7">
                  <c:v>PREPARATORIA COMPLETA</c:v>
                </c:pt>
                <c:pt idx="8">
                  <c:v>N/D</c:v>
                </c:pt>
              </c:strCache>
            </c:strRef>
          </c:cat>
          <c:val>
            <c:numRef>
              <c:f>Hoja1!$R$39:$R$47</c:f>
              <c:numCache>
                <c:formatCode>General</c:formatCode>
                <c:ptCount val="9"/>
                <c:pt idx="0">
                  <c:v>124</c:v>
                </c:pt>
                <c:pt idx="1">
                  <c:v>3</c:v>
                </c:pt>
                <c:pt idx="2">
                  <c:v>718</c:v>
                </c:pt>
                <c:pt idx="3">
                  <c:v>2139</c:v>
                </c:pt>
                <c:pt idx="4">
                  <c:v>1264</c:v>
                </c:pt>
                <c:pt idx="5">
                  <c:v>3274</c:v>
                </c:pt>
                <c:pt idx="6">
                  <c:v>570</c:v>
                </c:pt>
                <c:pt idx="7">
                  <c:v>86</c:v>
                </c:pt>
                <c:pt idx="8">
                  <c:v>91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8822400"/>
        <c:axId val="99239040"/>
      </c:barChart>
      <c:catAx>
        <c:axId val="9882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9239040"/>
        <c:crosses val="autoZero"/>
        <c:auto val="1"/>
        <c:lblAlgn val="ctr"/>
        <c:lblOffset val="100"/>
        <c:noMultiLvlLbl val="0"/>
      </c:catAx>
      <c:valAx>
        <c:axId val="99239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882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858119555804841E-2"/>
          <c:y val="0"/>
          <c:w val="0.966424314343448"/>
          <c:h val="0.91699621613794569"/>
        </c:manualLayout>
      </c:layout>
      <c:lineChart>
        <c:grouping val="standard"/>
        <c:varyColors val="0"/>
        <c:ser>
          <c:idx val="0"/>
          <c:order val="0"/>
          <c:tx>
            <c:strRef>
              <c:f>Menores!$N$47</c:f>
              <c:strCache>
                <c:ptCount val="1"/>
                <c:pt idx="0">
                  <c:v>Honduras 6,174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1958333333333332E-2"/>
                  <c:y val="-3.9317220764071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917893797411873E-3"/>
                  <c:y val="-2.2862695598164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Menores!$O$46:$U$46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Menores!$O$47:$U$47</c:f>
              <c:numCache>
                <c:formatCode>#,##0</c:formatCode>
                <c:ptCount val="7"/>
                <c:pt idx="0">
                  <c:v>361</c:v>
                </c:pt>
                <c:pt idx="1">
                  <c:v>460</c:v>
                </c:pt>
                <c:pt idx="2">
                  <c:v>729</c:v>
                </c:pt>
                <c:pt idx="3">
                  <c:v>662</c:v>
                </c:pt>
                <c:pt idx="4">
                  <c:v>1268</c:v>
                </c:pt>
                <c:pt idx="5">
                  <c:v>1604</c:v>
                </c:pt>
                <c:pt idx="6">
                  <c:v>1090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Menores!$N$48</c:f>
              <c:strCache>
                <c:ptCount val="1"/>
                <c:pt idx="0">
                  <c:v>Guatemala 2,926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904166666666668E-2"/>
                  <c:y val="2.34944590259550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948645645394494E-2"/>
                  <c:y val="-6.7024503616437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79300690929487E-2"/>
                  <c:y val="6.120177147804688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068681692637264E-4"/>
                  <c:y val="-4.261222103225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Menores!$O$46:$U$46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Menores!$O$48:$U$48</c:f>
              <c:numCache>
                <c:formatCode>#,##0</c:formatCode>
                <c:ptCount val="7"/>
                <c:pt idx="0">
                  <c:v>223</c:v>
                </c:pt>
                <c:pt idx="1">
                  <c:v>312</c:v>
                </c:pt>
                <c:pt idx="2">
                  <c:v>382</c:v>
                </c:pt>
                <c:pt idx="3">
                  <c:v>313</c:v>
                </c:pt>
                <c:pt idx="4">
                  <c:v>387</c:v>
                </c:pt>
                <c:pt idx="5">
                  <c:v>573</c:v>
                </c:pt>
                <c:pt idx="6">
                  <c:v>736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Menores!$N$49</c:f>
              <c:strCache>
                <c:ptCount val="1"/>
                <c:pt idx="0">
                  <c:v>El Salvador 2,352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0482180293501049E-2"/>
                  <c:y val="-3.240740740740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86792452830189E-2"/>
                  <c:y val="-4.16666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46540880503179E-2"/>
                  <c:y val="4.6296296296296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928721174004195E-3"/>
                  <c:y val="1.8518518518518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273252641598116E-3"/>
                  <c:y val="8.3051832261425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886942233969944E-2"/>
                  <c:y val="-3.2740997178109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1.526717557251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Menores!$O$46:$U$46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Menores!$O$49:$U$49</c:f>
              <c:numCache>
                <c:formatCode>#,##0</c:formatCode>
                <c:ptCount val="7"/>
                <c:pt idx="0">
                  <c:v>92</c:v>
                </c:pt>
                <c:pt idx="1">
                  <c:v>122</c:v>
                </c:pt>
                <c:pt idx="2">
                  <c:v>238</c:v>
                </c:pt>
                <c:pt idx="3">
                  <c:v>252</c:v>
                </c:pt>
                <c:pt idx="4">
                  <c:v>358</c:v>
                </c:pt>
                <c:pt idx="5">
                  <c:v>599</c:v>
                </c:pt>
                <c:pt idx="6">
                  <c:v>691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Menores!$N$50</c:f>
              <c:strCache>
                <c:ptCount val="1"/>
                <c:pt idx="0">
                  <c:v>Otros 184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120460094233293E-2"/>
                  <c:y val="-1.5250345615195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334408692084957E-2"/>
                  <c:y val="-2.0339804852637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65793634672755E-2"/>
                  <c:y val="-1.8961751918414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68120392386464E-2"/>
                  <c:y val="-3.9317585301837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291666666666612E-2"/>
                  <c:y val="-3.9317220764071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291666666666692E-2"/>
                  <c:y val="-3.9317220764071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0325747434181202E-3"/>
                  <c:y val="-2.2862695598164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Menores!$O$46:$U$46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Menores!$O$50:$U$50</c:f>
              <c:numCache>
                <c:formatCode>#,##0</c:formatCode>
                <c:ptCount val="7"/>
                <c:pt idx="0">
                  <c:v>13</c:v>
                </c:pt>
                <c:pt idx="1">
                  <c:v>16</c:v>
                </c:pt>
                <c:pt idx="2">
                  <c:v>6</c:v>
                </c:pt>
                <c:pt idx="3">
                  <c:v>9</c:v>
                </c:pt>
                <c:pt idx="4">
                  <c:v>24</c:v>
                </c:pt>
                <c:pt idx="5">
                  <c:v>40</c:v>
                </c:pt>
                <c:pt idx="6">
                  <c:v>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04640"/>
        <c:axId val="99106176"/>
      </c:lineChart>
      <c:catAx>
        <c:axId val="9910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9106176"/>
        <c:crosses val="autoZero"/>
        <c:auto val="1"/>
        <c:lblAlgn val="ctr"/>
        <c:lblOffset val="100"/>
        <c:noMultiLvlLbl val="0"/>
      </c:catAx>
      <c:valAx>
        <c:axId val="991061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910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49811-A826-43C8-BD61-A43D7D63972D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E4D7081-D13D-4F89-ADDC-4B08149EC0C6}">
      <dgm:prSet custT="1"/>
      <dgm:spPr/>
      <dgm:t>
        <a:bodyPr/>
        <a:lstStyle/>
        <a:p>
          <a:pPr algn="ctr" rtl="0"/>
          <a:r>
            <a:rPr lang="es-MX" sz="3600" b="1" noProof="0" dirty="0" smtClean="0">
              <a:latin typeface="Arial"/>
              <a:cs typeface="Arial"/>
            </a:rPr>
            <a:t>SRE</a:t>
          </a:r>
          <a:endParaRPr lang="es-MX" sz="1600" b="0" noProof="0" dirty="0" smtClean="0">
            <a:latin typeface="Arial"/>
            <a:cs typeface="Arial"/>
          </a:endParaRPr>
        </a:p>
        <a:p>
          <a:pPr algn="l" rtl="0"/>
          <a:r>
            <a:rPr lang="es-MX" sz="2400" b="0" noProof="0" dirty="0" smtClean="0">
              <a:latin typeface="Arial"/>
              <a:cs typeface="Arial"/>
            </a:rPr>
            <a:t>Consulados en frontera (12) y desde el interior de EUA.</a:t>
          </a:r>
          <a:endParaRPr lang="es-MX" sz="2400" b="1" noProof="0" dirty="0" smtClean="0">
            <a:latin typeface="Arial"/>
            <a:cs typeface="Arial"/>
          </a:endParaRPr>
        </a:p>
        <a:p>
          <a:pPr algn="ctr" rtl="0"/>
          <a:endParaRPr lang="es-MX" sz="2400" noProof="0" dirty="0">
            <a:latin typeface="Arial"/>
            <a:cs typeface="Arial"/>
          </a:endParaRPr>
        </a:p>
      </dgm:t>
    </dgm:pt>
    <dgm:pt modelId="{6852F132-5FAF-4BC2-B2D9-5958F08A2E1B}" type="parTrans" cxnId="{58725DEE-FF96-4976-8999-F2D0DD65C81E}">
      <dgm:prSet/>
      <dgm:spPr/>
      <dgm:t>
        <a:bodyPr/>
        <a:lstStyle/>
        <a:p>
          <a:endParaRPr lang="es-MX" sz="1600"/>
        </a:p>
      </dgm:t>
    </dgm:pt>
    <dgm:pt modelId="{60270607-E76C-43EB-A81E-19B8BE600E30}" type="sibTrans" cxnId="{58725DEE-FF96-4976-8999-F2D0DD65C81E}">
      <dgm:prSet/>
      <dgm:spPr/>
      <dgm:t>
        <a:bodyPr/>
        <a:lstStyle/>
        <a:p>
          <a:endParaRPr lang="es-MX" sz="1600"/>
        </a:p>
      </dgm:t>
    </dgm:pt>
    <dgm:pt modelId="{C239361B-53AB-4669-9E13-B8D7C05FE677}">
      <dgm:prSet custT="1"/>
      <dgm:spPr/>
      <dgm:t>
        <a:bodyPr/>
        <a:lstStyle/>
        <a:p>
          <a:pPr marL="228600" algn="just" rtl="0"/>
          <a:endParaRPr lang="es-MX" sz="2400" noProof="0" dirty="0">
            <a:latin typeface="Arial"/>
            <a:cs typeface="Arial"/>
          </a:endParaRPr>
        </a:p>
      </dgm:t>
    </dgm:pt>
    <dgm:pt modelId="{A50C3A3A-DDB3-4CC0-B420-C5CB4A96F926}" type="parTrans" cxnId="{D21873B5-8836-4695-8A2B-E5C4F08AD850}">
      <dgm:prSet/>
      <dgm:spPr/>
      <dgm:t>
        <a:bodyPr/>
        <a:lstStyle/>
        <a:p>
          <a:endParaRPr lang="es-MX" sz="1600"/>
        </a:p>
      </dgm:t>
    </dgm:pt>
    <dgm:pt modelId="{DB52834F-7F80-42EA-B98E-FBBA37589339}" type="sibTrans" cxnId="{D21873B5-8836-4695-8A2B-E5C4F08AD850}">
      <dgm:prSet/>
      <dgm:spPr/>
      <dgm:t>
        <a:bodyPr/>
        <a:lstStyle/>
        <a:p>
          <a:endParaRPr lang="es-MX" sz="1600"/>
        </a:p>
      </dgm:t>
    </dgm:pt>
    <dgm:pt modelId="{A7231EAD-52C4-4B58-9378-5AD23DB850BD}">
      <dgm:prSet custT="1"/>
      <dgm:spPr/>
      <dgm:t>
        <a:bodyPr/>
        <a:lstStyle/>
        <a:p>
          <a:pPr marL="228600" algn="just" rtl="0"/>
          <a:r>
            <a:rPr lang="es-MX" sz="2400" noProof="0" dirty="0" smtClean="0">
              <a:latin typeface="Arial"/>
              <a:cs typeface="Arial"/>
            </a:rPr>
            <a:t>Entrevista y registro</a:t>
          </a:r>
          <a:endParaRPr lang="es-MX" sz="2400" noProof="0" dirty="0">
            <a:latin typeface="Arial"/>
            <a:cs typeface="Arial"/>
          </a:endParaRPr>
        </a:p>
      </dgm:t>
    </dgm:pt>
    <dgm:pt modelId="{60BFF17A-A2BB-4052-A0AE-EBBD3FD5DB38}" type="parTrans" cxnId="{D5086E52-DE4A-4F57-89EF-3A312B299343}">
      <dgm:prSet/>
      <dgm:spPr/>
      <dgm:t>
        <a:bodyPr/>
        <a:lstStyle/>
        <a:p>
          <a:endParaRPr lang="es-MX" sz="1600"/>
        </a:p>
      </dgm:t>
    </dgm:pt>
    <dgm:pt modelId="{85B31AE6-1368-45D5-AF3E-2C17EC75D313}" type="sibTrans" cxnId="{D5086E52-DE4A-4F57-89EF-3A312B299343}">
      <dgm:prSet/>
      <dgm:spPr/>
      <dgm:t>
        <a:bodyPr/>
        <a:lstStyle/>
        <a:p>
          <a:endParaRPr lang="es-MX" sz="1600"/>
        </a:p>
      </dgm:t>
    </dgm:pt>
    <dgm:pt modelId="{E4FB4400-16F5-4882-BEBC-0AD6D508497C}">
      <dgm:prSet custT="1"/>
      <dgm:spPr/>
      <dgm:t>
        <a:bodyPr/>
        <a:lstStyle/>
        <a:p>
          <a:pPr marL="228600" algn="just" rtl="0"/>
          <a:r>
            <a:rPr lang="es-MX" sz="2400" noProof="0" dirty="0" smtClean="0">
              <a:latin typeface="Arial"/>
              <a:cs typeface="Arial"/>
            </a:rPr>
            <a:t>Localización / identificación de familiares</a:t>
          </a:r>
          <a:endParaRPr lang="es-MX" sz="2400" noProof="0" dirty="0">
            <a:latin typeface="Arial"/>
            <a:cs typeface="Arial"/>
          </a:endParaRPr>
        </a:p>
      </dgm:t>
    </dgm:pt>
    <dgm:pt modelId="{06E76672-2762-439E-8552-92F918B4437E}" type="parTrans" cxnId="{5FE6319F-BF49-4800-9A38-B91CA59A6506}">
      <dgm:prSet/>
      <dgm:spPr/>
      <dgm:t>
        <a:bodyPr/>
        <a:lstStyle/>
        <a:p>
          <a:endParaRPr lang="es-MX" sz="1600"/>
        </a:p>
      </dgm:t>
    </dgm:pt>
    <dgm:pt modelId="{B28F0475-FB96-4DB2-AF13-A001E5387C91}" type="sibTrans" cxnId="{5FE6319F-BF49-4800-9A38-B91CA59A6506}">
      <dgm:prSet/>
      <dgm:spPr/>
      <dgm:t>
        <a:bodyPr/>
        <a:lstStyle/>
        <a:p>
          <a:endParaRPr lang="es-MX" sz="1600"/>
        </a:p>
      </dgm:t>
    </dgm:pt>
    <dgm:pt modelId="{2033EDD8-2FE6-4157-A4A6-AE1D572CC222}">
      <dgm:prSet custT="1"/>
      <dgm:spPr/>
      <dgm:t>
        <a:bodyPr/>
        <a:lstStyle/>
        <a:p>
          <a:pPr marL="228600" algn="just" rtl="0"/>
          <a:r>
            <a:rPr lang="es-MX" sz="2400" noProof="0" dirty="0" smtClean="0">
              <a:latin typeface="Arial"/>
              <a:cs typeface="Arial"/>
            </a:rPr>
            <a:t>En reunificaciones desde interior, personal consular viaja junto con menor a México.</a:t>
          </a:r>
          <a:endParaRPr lang="es-MX" sz="2400" noProof="0" dirty="0">
            <a:latin typeface="Arial"/>
            <a:cs typeface="Arial"/>
          </a:endParaRPr>
        </a:p>
      </dgm:t>
    </dgm:pt>
    <dgm:pt modelId="{153DD795-3CDC-45BE-8A7C-C8908B95A7BB}" type="parTrans" cxnId="{E36738BB-2F1C-4BD1-B40A-AA698918EC4D}">
      <dgm:prSet/>
      <dgm:spPr/>
      <dgm:t>
        <a:bodyPr/>
        <a:lstStyle/>
        <a:p>
          <a:endParaRPr lang="es-MX"/>
        </a:p>
      </dgm:t>
    </dgm:pt>
    <dgm:pt modelId="{6ECAD3E4-0A3B-429C-B6D6-3E4F7AFBDA06}" type="sibTrans" cxnId="{E36738BB-2F1C-4BD1-B40A-AA698918EC4D}">
      <dgm:prSet/>
      <dgm:spPr/>
      <dgm:t>
        <a:bodyPr/>
        <a:lstStyle/>
        <a:p>
          <a:endParaRPr lang="es-MX"/>
        </a:p>
      </dgm:t>
    </dgm:pt>
    <dgm:pt modelId="{7C1C1ECD-81DD-4115-B809-F62D63D141AD}">
      <dgm:prSet custT="1"/>
      <dgm:spPr/>
      <dgm:t>
        <a:bodyPr/>
        <a:lstStyle/>
        <a:p>
          <a:pPr marL="228600" algn="just" rtl="0"/>
          <a:r>
            <a:rPr lang="es-MX" sz="2400" noProof="0" dirty="0" smtClean="0">
              <a:latin typeface="Arial"/>
              <a:cs typeface="Arial"/>
            </a:rPr>
            <a:t>Acompañamiento en proceso de repatriación y reunificación familiar, junto con INAMI (OPI) y el DIF</a:t>
          </a:r>
          <a:endParaRPr lang="es-MX" sz="2400" noProof="0" dirty="0">
            <a:latin typeface="Arial"/>
            <a:cs typeface="Arial"/>
          </a:endParaRPr>
        </a:p>
      </dgm:t>
    </dgm:pt>
    <dgm:pt modelId="{C043398B-41F9-4D45-B0FF-3D29D0FC25CD}" type="parTrans" cxnId="{B9663F84-7ADA-4D0D-8A50-E60638DD7FD3}">
      <dgm:prSet/>
      <dgm:spPr/>
      <dgm:t>
        <a:bodyPr/>
        <a:lstStyle/>
        <a:p>
          <a:endParaRPr lang="es-MX"/>
        </a:p>
      </dgm:t>
    </dgm:pt>
    <dgm:pt modelId="{95DAF2A5-7D2B-4BB2-BAEE-E60CD22852B7}" type="sibTrans" cxnId="{B9663F84-7ADA-4D0D-8A50-E60638DD7FD3}">
      <dgm:prSet/>
      <dgm:spPr/>
      <dgm:t>
        <a:bodyPr/>
        <a:lstStyle/>
        <a:p>
          <a:endParaRPr lang="es-MX"/>
        </a:p>
      </dgm:t>
    </dgm:pt>
    <dgm:pt modelId="{B8D29FEF-7EFA-4C41-A66C-BA950B67A992}" type="pres">
      <dgm:prSet presAssocID="{99B49811-A826-43C8-BD61-A43D7D6397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5CD70C7-9395-4770-B693-4435A6E9FCD4}" type="pres">
      <dgm:prSet presAssocID="{0E4D7081-D13D-4F89-ADDC-4B08149EC0C6}" presName="linNode" presStyleCnt="0"/>
      <dgm:spPr/>
      <dgm:t>
        <a:bodyPr/>
        <a:lstStyle/>
        <a:p>
          <a:endParaRPr lang="es-MX"/>
        </a:p>
      </dgm:t>
    </dgm:pt>
    <dgm:pt modelId="{624F58C4-3162-4A04-AAF5-4A6424D9D22C}" type="pres">
      <dgm:prSet presAssocID="{0E4D7081-D13D-4F89-ADDC-4B08149EC0C6}" presName="parentText" presStyleLbl="node1" presStyleIdx="0" presStyleCnt="1" custScaleX="81304" custLinFactNeighborX="302" custLinFactNeighborY="1073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BDF357-104E-49BA-B4B9-2A5277F12B89}" type="pres">
      <dgm:prSet presAssocID="{0E4D7081-D13D-4F89-ADDC-4B08149EC0C6}" presName="descendantText" presStyleLbl="alignAccFollowNode1" presStyleIdx="0" presStyleCnt="1" custScaleX="1147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8725DEE-FF96-4976-8999-F2D0DD65C81E}" srcId="{99B49811-A826-43C8-BD61-A43D7D63972D}" destId="{0E4D7081-D13D-4F89-ADDC-4B08149EC0C6}" srcOrd="0" destOrd="0" parTransId="{6852F132-5FAF-4BC2-B2D9-5958F08A2E1B}" sibTransId="{60270607-E76C-43EB-A81E-19B8BE600E30}"/>
    <dgm:cxn modelId="{E36738BB-2F1C-4BD1-B40A-AA698918EC4D}" srcId="{A7231EAD-52C4-4B58-9378-5AD23DB850BD}" destId="{2033EDD8-2FE6-4157-A4A6-AE1D572CC222}" srcOrd="2" destOrd="0" parTransId="{153DD795-3CDC-45BE-8A7C-C8908B95A7BB}" sibTransId="{6ECAD3E4-0A3B-429C-B6D6-3E4F7AFBDA06}"/>
    <dgm:cxn modelId="{B9663F84-7ADA-4D0D-8A50-E60638DD7FD3}" srcId="{A7231EAD-52C4-4B58-9378-5AD23DB850BD}" destId="{7C1C1ECD-81DD-4115-B809-F62D63D141AD}" srcOrd="1" destOrd="0" parTransId="{C043398B-41F9-4D45-B0FF-3D29D0FC25CD}" sibTransId="{95DAF2A5-7D2B-4BB2-BAEE-E60CD22852B7}"/>
    <dgm:cxn modelId="{E08726C9-6CB1-43AF-8812-D717D2C06D32}" type="presOf" srcId="{99B49811-A826-43C8-BD61-A43D7D63972D}" destId="{B8D29FEF-7EFA-4C41-A66C-BA950B67A992}" srcOrd="0" destOrd="0" presId="urn:microsoft.com/office/officeart/2005/8/layout/vList5"/>
    <dgm:cxn modelId="{60C2B7F2-CD65-425B-A87A-1A9289EEDA9C}" type="presOf" srcId="{A7231EAD-52C4-4B58-9378-5AD23DB850BD}" destId="{9ABDF357-104E-49BA-B4B9-2A5277F12B89}" srcOrd="0" destOrd="1" presId="urn:microsoft.com/office/officeart/2005/8/layout/vList5"/>
    <dgm:cxn modelId="{7160F90F-E3D0-4BC7-9A06-002F95EEA624}" type="presOf" srcId="{2033EDD8-2FE6-4157-A4A6-AE1D572CC222}" destId="{9ABDF357-104E-49BA-B4B9-2A5277F12B89}" srcOrd="0" destOrd="4" presId="urn:microsoft.com/office/officeart/2005/8/layout/vList5"/>
    <dgm:cxn modelId="{E164AD6E-0429-45AF-A188-CF3F1E885A34}" type="presOf" srcId="{C239361B-53AB-4669-9E13-B8D7C05FE677}" destId="{9ABDF357-104E-49BA-B4B9-2A5277F12B89}" srcOrd="0" destOrd="0" presId="urn:microsoft.com/office/officeart/2005/8/layout/vList5"/>
    <dgm:cxn modelId="{636FFCE3-1B4B-427E-85C4-6A0B492A8561}" type="presOf" srcId="{0E4D7081-D13D-4F89-ADDC-4B08149EC0C6}" destId="{624F58C4-3162-4A04-AAF5-4A6424D9D22C}" srcOrd="0" destOrd="0" presId="urn:microsoft.com/office/officeart/2005/8/layout/vList5"/>
    <dgm:cxn modelId="{19FD16A9-E68B-4F83-BAD4-F1D044B93B2D}" type="presOf" srcId="{7C1C1ECD-81DD-4115-B809-F62D63D141AD}" destId="{9ABDF357-104E-49BA-B4B9-2A5277F12B89}" srcOrd="0" destOrd="3" presId="urn:microsoft.com/office/officeart/2005/8/layout/vList5"/>
    <dgm:cxn modelId="{D5086E52-DE4A-4F57-89EF-3A312B299343}" srcId="{0E4D7081-D13D-4F89-ADDC-4B08149EC0C6}" destId="{A7231EAD-52C4-4B58-9378-5AD23DB850BD}" srcOrd="1" destOrd="0" parTransId="{60BFF17A-A2BB-4052-A0AE-EBBD3FD5DB38}" sibTransId="{85B31AE6-1368-45D5-AF3E-2C17EC75D313}"/>
    <dgm:cxn modelId="{5FE6319F-BF49-4800-9A38-B91CA59A6506}" srcId="{A7231EAD-52C4-4B58-9378-5AD23DB850BD}" destId="{E4FB4400-16F5-4882-BEBC-0AD6D508497C}" srcOrd="0" destOrd="0" parTransId="{06E76672-2762-439E-8552-92F918B4437E}" sibTransId="{B28F0475-FB96-4DB2-AF13-A001E5387C91}"/>
    <dgm:cxn modelId="{66ECA088-C469-4CC6-A74E-0BE1B2F890EE}" type="presOf" srcId="{E4FB4400-16F5-4882-BEBC-0AD6D508497C}" destId="{9ABDF357-104E-49BA-B4B9-2A5277F12B89}" srcOrd="0" destOrd="2" presId="urn:microsoft.com/office/officeart/2005/8/layout/vList5"/>
    <dgm:cxn modelId="{D21873B5-8836-4695-8A2B-E5C4F08AD850}" srcId="{0E4D7081-D13D-4F89-ADDC-4B08149EC0C6}" destId="{C239361B-53AB-4669-9E13-B8D7C05FE677}" srcOrd="0" destOrd="0" parTransId="{A50C3A3A-DDB3-4CC0-B420-C5CB4A96F926}" sibTransId="{DB52834F-7F80-42EA-B98E-FBBA37589339}"/>
    <dgm:cxn modelId="{1087C0AB-8716-441C-957C-EA5484C5BBAA}" type="presParOf" srcId="{B8D29FEF-7EFA-4C41-A66C-BA950B67A992}" destId="{75CD70C7-9395-4770-B693-4435A6E9FCD4}" srcOrd="0" destOrd="0" presId="urn:microsoft.com/office/officeart/2005/8/layout/vList5"/>
    <dgm:cxn modelId="{4CBF332A-3AF5-4AA7-A15D-2BF1370AA86C}" type="presParOf" srcId="{75CD70C7-9395-4770-B693-4435A6E9FCD4}" destId="{624F58C4-3162-4A04-AAF5-4A6424D9D22C}" srcOrd="0" destOrd="0" presId="urn:microsoft.com/office/officeart/2005/8/layout/vList5"/>
    <dgm:cxn modelId="{888714FE-F811-479B-9CFA-9ACF90761C7D}" type="presParOf" srcId="{75CD70C7-9395-4770-B693-4435A6E9FCD4}" destId="{9ABDF357-104E-49BA-B4B9-2A5277F12B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AC942-73C6-47D4-BE96-B2A7AD594EAF}" type="doc">
      <dgm:prSet loTypeId="urn:diagrams.loki3.com/BracketList+Icon#1" loCatId="officeonlin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74A89C97-78EF-4CCA-850A-002B12E92F24}">
      <dgm:prSet phldrT="[Texto]" custT="1"/>
      <dgm:spPr/>
      <dgm:t>
        <a:bodyPr/>
        <a:lstStyle/>
        <a:p>
          <a:r>
            <a:rPr lang="es-MX" sz="3200" dirty="0" smtClean="0">
              <a:latin typeface="Soberana Sans" panose="02000000000000000000" pitchFamily="50" charset="0"/>
            </a:rPr>
            <a:t>Entrevista</a:t>
          </a:r>
          <a:endParaRPr lang="es-MX" sz="3200" dirty="0">
            <a:latin typeface="Soberana Sans" panose="02000000000000000000" pitchFamily="50" charset="0"/>
          </a:endParaRPr>
        </a:p>
      </dgm:t>
    </dgm:pt>
    <dgm:pt modelId="{9CD4AECA-B493-4572-BCEB-1539B62E7714}" type="parTrans" cxnId="{82C64618-497A-4D53-B5B6-1F4BF062323D}">
      <dgm:prSet/>
      <dgm:spPr/>
      <dgm:t>
        <a:bodyPr/>
        <a:lstStyle/>
        <a:p>
          <a:endParaRPr lang="es-MX"/>
        </a:p>
      </dgm:t>
    </dgm:pt>
    <dgm:pt modelId="{F24E086D-4600-4765-8DB4-C882A132956E}" type="sibTrans" cxnId="{82C64618-497A-4D53-B5B6-1F4BF062323D}">
      <dgm:prSet/>
      <dgm:spPr/>
      <dgm:t>
        <a:bodyPr/>
        <a:lstStyle/>
        <a:p>
          <a:endParaRPr lang="es-MX"/>
        </a:p>
      </dgm:t>
    </dgm:pt>
    <dgm:pt modelId="{2ADDC269-A05D-4CC8-B358-50E8CB7D3390}">
      <dgm:prSet phldrT="[Texto]"/>
      <dgm:spPr/>
      <dgm:t>
        <a:bodyPr/>
        <a:lstStyle/>
        <a:p>
          <a:r>
            <a:rPr lang="es-MX" baseline="0" noProof="0" dirty="0" smtClean="0">
              <a:latin typeface="Soberana Sans" panose="02000000000000000000" pitchFamily="50" charset="0"/>
              <a:cs typeface="Arial"/>
            </a:rPr>
            <a:t>Nombre completo, F y LDN</a:t>
          </a:r>
          <a:endParaRPr lang="es-MX" baseline="0" dirty="0"/>
        </a:p>
      </dgm:t>
    </dgm:pt>
    <dgm:pt modelId="{712699D2-883B-4E48-95AF-00D5D81EE0DC}" type="parTrans" cxnId="{64CBF79D-384D-436A-BF90-707D1757C2BF}">
      <dgm:prSet/>
      <dgm:spPr/>
      <dgm:t>
        <a:bodyPr/>
        <a:lstStyle/>
        <a:p>
          <a:endParaRPr lang="es-MX"/>
        </a:p>
      </dgm:t>
    </dgm:pt>
    <dgm:pt modelId="{31B524A8-D58B-4934-B3C7-B51134FF37D0}" type="sibTrans" cxnId="{64CBF79D-384D-436A-BF90-707D1757C2BF}">
      <dgm:prSet/>
      <dgm:spPr/>
      <dgm:t>
        <a:bodyPr/>
        <a:lstStyle/>
        <a:p>
          <a:endParaRPr lang="es-MX"/>
        </a:p>
      </dgm:t>
    </dgm:pt>
    <dgm:pt modelId="{DF5F2A26-413F-4AA5-84E3-4004B83AA678}">
      <dgm:prSet/>
      <dgm:spPr/>
      <dgm:t>
        <a:bodyPr/>
        <a:lstStyle/>
        <a:p>
          <a:pPr rtl="0"/>
          <a:r>
            <a:rPr lang="es-MX" baseline="0" smtClean="0">
              <a:latin typeface="Soberana Sans" panose="02000000000000000000" pitchFamily="50" charset="0"/>
              <a:cs typeface="Arial"/>
            </a:rPr>
            <a:t>Etnia indígena (especificar)</a:t>
          </a:r>
          <a:endParaRPr lang="es-MX" baseline="0" dirty="0" smtClean="0">
            <a:latin typeface="Soberana Sans" panose="02000000000000000000" pitchFamily="50" charset="0"/>
            <a:cs typeface="Arial"/>
          </a:endParaRPr>
        </a:p>
      </dgm:t>
    </dgm:pt>
    <dgm:pt modelId="{E31E7D23-8A05-4077-BAE9-9E1F2C41333D}" type="parTrans" cxnId="{1555E8F9-DA46-4B32-B8CD-8381315B311E}">
      <dgm:prSet/>
      <dgm:spPr/>
      <dgm:t>
        <a:bodyPr/>
        <a:lstStyle/>
        <a:p>
          <a:endParaRPr lang="es-MX"/>
        </a:p>
      </dgm:t>
    </dgm:pt>
    <dgm:pt modelId="{095DD4CA-3A7C-4C97-B6AD-0063EA120C72}" type="sibTrans" cxnId="{1555E8F9-DA46-4B32-B8CD-8381315B311E}">
      <dgm:prSet/>
      <dgm:spPr/>
      <dgm:t>
        <a:bodyPr/>
        <a:lstStyle/>
        <a:p>
          <a:endParaRPr lang="es-MX"/>
        </a:p>
      </dgm:t>
    </dgm:pt>
    <dgm:pt modelId="{D49E6D7B-3434-4CDE-B997-44D62B1CD819}">
      <dgm:prSet/>
      <dgm:spPr/>
      <dgm:t>
        <a:bodyPr/>
        <a:lstStyle/>
        <a:p>
          <a:pPr rtl="0"/>
          <a:r>
            <a:rPr lang="es-MX" baseline="0" noProof="0" dirty="0" smtClean="0">
              <a:latin typeface="Soberana Sans" panose="02000000000000000000" pitchFamily="50" charset="0"/>
              <a:cs typeface="Arial"/>
            </a:rPr>
            <a:t>Autoridad que detuvo</a:t>
          </a:r>
        </a:p>
      </dgm:t>
    </dgm:pt>
    <dgm:pt modelId="{32623809-037B-450C-8BED-01092BC653A3}" type="parTrans" cxnId="{19BBD051-B521-4C52-BC43-22973CD0A90A}">
      <dgm:prSet/>
      <dgm:spPr/>
      <dgm:t>
        <a:bodyPr/>
        <a:lstStyle/>
        <a:p>
          <a:endParaRPr lang="es-MX"/>
        </a:p>
      </dgm:t>
    </dgm:pt>
    <dgm:pt modelId="{7DFD104C-A815-4D15-87B5-655C2790B33F}" type="sibTrans" cxnId="{19BBD051-B521-4C52-BC43-22973CD0A90A}">
      <dgm:prSet/>
      <dgm:spPr/>
      <dgm:t>
        <a:bodyPr/>
        <a:lstStyle/>
        <a:p>
          <a:endParaRPr lang="es-MX"/>
        </a:p>
      </dgm:t>
    </dgm:pt>
    <dgm:pt modelId="{4E3C38CA-0B6E-42B6-8C8D-3E3287FA9F3E}">
      <dgm:prSet/>
      <dgm:spPr/>
      <dgm:t>
        <a:bodyPr/>
        <a:lstStyle/>
        <a:p>
          <a:pPr rtl="0"/>
          <a:r>
            <a:rPr lang="es-MX" baseline="0" smtClean="0">
              <a:latin typeface="Soberana Sans" panose="02000000000000000000" pitchFamily="50" charset="0"/>
              <a:cs typeface="Arial"/>
            </a:rPr>
            <a:t>Destino final en EUA </a:t>
          </a:r>
          <a:endParaRPr lang="es-MX" baseline="0" dirty="0" smtClean="0">
            <a:latin typeface="Soberana Sans" panose="02000000000000000000" pitchFamily="50" charset="0"/>
            <a:cs typeface="Arial"/>
          </a:endParaRPr>
        </a:p>
      </dgm:t>
    </dgm:pt>
    <dgm:pt modelId="{7283A87A-8650-4C9E-B25C-EDED6286AD55}" type="parTrans" cxnId="{AB8D88FA-FBF1-4E6D-958E-F76ECDE617C2}">
      <dgm:prSet/>
      <dgm:spPr/>
      <dgm:t>
        <a:bodyPr/>
        <a:lstStyle/>
        <a:p>
          <a:endParaRPr lang="es-MX"/>
        </a:p>
      </dgm:t>
    </dgm:pt>
    <dgm:pt modelId="{4824F5D8-24E2-4EB0-A257-7339BC52974D}" type="sibTrans" cxnId="{AB8D88FA-FBF1-4E6D-958E-F76ECDE617C2}">
      <dgm:prSet/>
      <dgm:spPr/>
      <dgm:t>
        <a:bodyPr/>
        <a:lstStyle/>
        <a:p>
          <a:endParaRPr lang="es-MX"/>
        </a:p>
      </dgm:t>
    </dgm:pt>
    <dgm:pt modelId="{85AF1AD5-F554-48B9-B6FB-5D1619306804}">
      <dgm:prSet/>
      <dgm:spPr/>
      <dgm:t>
        <a:bodyPr/>
        <a:lstStyle/>
        <a:p>
          <a:pPr rtl="0"/>
          <a:r>
            <a:rPr lang="es-MX" baseline="0" noProof="0" smtClean="0">
              <a:latin typeface="Soberana Sans" panose="02000000000000000000" pitchFamily="50" charset="0"/>
              <a:cs typeface="Arial"/>
            </a:rPr>
            <a:t>Motivo de la migración</a:t>
          </a:r>
          <a:endParaRPr lang="es-MX" baseline="0" noProof="0" dirty="0" smtClean="0">
            <a:latin typeface="Soberana Sans" panose="02000000000000000000" pitchFamily="50" charset="0"/>
            <a:cs typeface="Arial"/>
          </a:endParaRPr>
        </a:p>
      </dgm:t>
    </dgm:pt>
    <dgm:pt modelId="{2631C40D-E884-4029-A171-DF1C4688E1C5}" type="parTrans" cxnId="{1A788DEB-5928-4C16-9B40-860E5BB9191B}">
      <dgm:prSet/>
      <dgm:spPr/>
      <dgm:t>
        <a:bodyPr/>
        <a:lstStyle/>
        <a:p>
          <a:endParaRPr lang="es-MX"/>
        </a:p>
      </dgm:t>
    </dgm:pt>
    <dgm:pt modelId="{FCD76510-6A42-4001-B40E-90C591A28D6E}" type="sibTrans" cxnId="{1A788DEB-5928-4C16-9B40-860E5BB9191B}">
      <dgm:prSet/>
      <dgm:spPr/>
      <dgm:t>
        <a:bodyPr/>
        <a:lstStyle/>
        <a:p>
          <a:endParaRPr lang="es-MX"/>
        </a:p>
      </dgm:t>
    </dgm:pt>
    <dgm:pt modelId="{910998B9-7909-4A8E-AD3A-028E2F3EB672}">
      <dgm:prSet/>
      <dgm:spPr/>
      <dgm:t>
        <a:bodyPr/>
        <a:lstStyle/>
        <a:p>
          <a:pPr rtl="0"/>
          <a:r>
            <a:rPr lang="es-MX" baseline="0" smtClean="0">
              <a:latin typeface="Soberana Sans" panose="02000000000000000000" pitchFamily="50" charset="0"/>
              <a:cs typeface="Arial"/>
            </a:rPr>
            <a:t>Nivel de estudios</a:t>
          </a:r>
          <a:endParaRPr lang="es-MX" baseline="0" dirty="0" smtClean="0">
            <a:latin typeface="Soberana Sans" panose="02000000000000000000" pitchFamily="50" charset="0"/>
            <a:cs typeface="Arial"/>
          </a:endParaRPr>
        </a:p>
      </dgm:t>
    </dgm:pt>
    <dgm:pt modelId="{EE25534A-6A27-4B94-A029-4041A18684BF}" type="parTrans" cxnId="{C2D4093A-4CE1-4CD5-9A02-5DE1F6159B22}">
      <dgm:prSet/>
      <dgm:spPr/>
      <dgm:t>
        <a:bodyPr/>
        <a:lstStyle/>
        <a:p>
          <a:endParaRPr lang="es-MX"/>
        </a:p>
      </dgm:t>
    </dgm:pt>
    <dgm:pt modelId="{61DF1CDA-F58B-4E1F-BB6D-675FC2ECC12A}" type="sibTrans" cxnId="{C2D4093A-4CE1-4CD5-9A02-5DE1F6159B22}">
      <dgm:prSet/>
      <dgm:spPr/>
      <dgm:t>
        <a:bodyPr/>
        <a:lstStyle/>
        <a:p>
          <a:endParaRPr lang="es-MX"/>
        </a:p>
      </dgm:t>
    </dgm:pt>
    <dgm:pt modelId="{6739DEEB-4196-4DD8-A63D-D701D7D1A2B0}">
      <dgm:prSet/>
      <dgm:spPr/>
      <dgm:t>
        <a:bodyPr/>
        <a:lstStyle/>
        <a:p>
          <a:pPr rtl="0"/>
          <a:r>
            <a:rPr lang="es-MX" baseline="0" smtClean="0">
              <a:latin typeface="Soberana Sans" panose="02000000000000000000" pitchFamily="50" charset="0"/>
              <a:cs typeface="Arial"/>
            </a:rPr>
            <a:t>Fecha de detención</a:t>
          </a:r>
          <a:endParaRPr lang="es-MX" baseline="0" noProof="0" dirty="0">
            <a:latin typeface="Soberana Sans" panose="02000000000000000000" pitchFamily="50" charset="0"/>
            <a:cs typeface="Arial"/>
          </a:endParaRPr>
        </a:p>
      </dgm:t>
    </dgm:pt>
    <dgm:pt modelId="{46AA57AD-7142-4B22-8017-8216F6644546}" type="parTrans" cxnId="{DC6ABA1B-907A-4BE7-A721-A1A499410FAA}">
      <dgm:prSet/>
      <dgm:spPr/>
      <dgm:t>
        <a:bodyPr/>
        <a:lstStyle/>
        <a:p>
          <a:endParaRPr lang="es-MX"/>
        </a:p>
      </dgm:t>
    </dgm:pt>
    <dgm:pt modelId="{5866A2BE-4CC2-4733-8874-AF1C28711CD8}" type="sibTrans" cxnId="{DC6ABA1B-907A-4BE7-A721-A1A499410FAA}">
      <dgm:prSet/>
      <dgm:spPr/>
      <dgm:t>
        <a:bodyPr/>
        <a:lstStyle/>
        <a:p>
          <a:endParaRPr lang="es-MX"/>
        </a:p>
      </dgm:t>
    </dgm:pt>
    <dgm:pt modelId="{93955CCD-CA1D-4F3E-B56C-E055C8ADA930}">
      <dgm:prSet/>
      <dgm:spPr/>
      <dgm:t>
        <a:bodyPr/>
        <a:lstStyle/>
        <a:p>
          <a:pPr rtl="0"/>
          <a:r>
            <a:rPr lang="es-MX" baseline="0" noProof="0" smtClean="0">
              <a:latin typeface="Soberana Sans" panose="02000000000000000000" pitchFamily="50" charset="0"/>
              <a:cs typeface="Arial"/>
            </a:rPr>
            <a:t>Número de detenciones</a:t>
          </a:r>
          <a:endParaRPr lang="es-MX" baseline="0" dirty="0" smtClean="0">
            <a:latin typeface="Soberana Sans" panose="02000000000000000000" pitchFamily="50" charset="0"/>
            <a:cs typeface="Arial"/>
          </a:endParaRPr>
        </a:p>
      </dgm:t>
    </dgm:pt>
    <dgm:pt modelId="{16EA3083-4809-4370-B133-F84321C3565A}" type="parTrans" cxnId="{DC3B046E-6A2D-4AEC-A384-FC8451330AB4}">
      <dgm:prSet/>
      <dgm:spPr/>
      <dgm:t>
        <a:bodyPr/>
        <a:lstStyle/>
        <a:p>
          <a:endParaRPr lang="es-MX"/>
        </a:p>
      </dgm:t>
    </dgm:pt>
    <dgm:pt modelId="{8056CEAB-1623-43B3-A3FE-AA0A22CDD723}" type="sibTrans" cxnId="{DC3B046E-6A2D-4AEC-A384-FC8451330AB4}">
      <dgm:prSet/>
      <dgm:spPr/>
      <dgm:t>
        <a:bodyPr/>
        <a:lstStyle/>
        <a:p>
          <a:endParaRPr lang="es-MX"/>
        </a:p>
      </dgm:t>
    </dgm:pt>
    <dgm:pt modelId="{A698F4E1-0D70-4733-8195-9744594F47D1}" type="pres">
      <dgm:prSet presAssocID="{D24AC942-73C6-47D4-BE96-B2A7AD594E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B0690EF-DCD4-4A68-BCE6-48BD9A8B4CBA}" type="pres">
      <dgm:prSet presAssocID="{74A89C97-78EF-4CCA-850A-002B12E92F24}" presName="linNode" presStyleCnt="0"/>
      <dgm:spPr/>
      <dgm:t>
        <a:bodyPr/>
        <a:lstStyle/>
        <a:p>
          <a:endParaRPr lang="es-MX"/>
        </a:p>
      </dgm:t>
    </dgm:pt>
    <dgm:pt modelId="{F9E0EF82-9309-4A5D-8B38-3009A04D5D64}" type="pres">
      <dgm:prSet presAssocID="{74A89C97-78EF-4CCA-850A-002B12E92F24}" presName="parTx" presStyleLbl="revTx" presStyleIdx="0" presStyleCnt="1" custScaleX="15730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7FEB77-DA27-4BED-B4A3-E45CC9516883}" type="pres">
      <dgm:prSet presAssocID="{74A89C97-78EF-4CCA-850A-002B12E92F24}" presName="bracket" presStyleLbl="parChTrans1D1" presStyleIdx="0" presStyleCnt="1"/>
      <dgm:spPr/>
      <dgm:t>
        <a:bodyPr/>
        <a:lstStyle/>
        <a:p>
          <a:endParaRPr lang="es-MX"/>
        </a:p>
      </dgm:t>
    </dgm:pt>
    <dgm:pt modelId="{C9635928-7545-4507-935A-16910F2CA31A}" type="pres">
      <dgm:prSet presAssocID="{74A89C97-78EF-4CCA-850A-002B12E92F24}" presName="spH" presStyleCnt="0"/>
      <dgm:spPr/>
      <dgm:t>
        <a:bodyPr/>
        <a:lstStyle/>
        <a:p>
          <a:endParaRPr lang="es-MX"/>
        </a:p>
      </dgm:t>
    </dgm:pt>
    <dgm:pt modelId="{877F0BFD-3106-4B7F-B7E7-FEBE87D983F7}" type="pres">
      <dgm:prSet presAssocID="{74A89C97-78EF-4CCA-850A-002B12E92F24}" presName="desTx" presStyleLbl="node1" presStyleIdx="0" presStyleCnt="1" custScaleX="111252" custLinFactNeighborX="14144" custLinFactNeighborY="-43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2D4093A-4CE1-4CD5-9A02-5DE1F6159B22}" srcId="{74A89C97-78EF-4CCA-850A-002B12E92F24}" destId="{910998B9-7909-4A8E-AD3A-028E2F3EB672}" srcOrd="5" destOrd="0" parTransId="{EE25534A-6A27-4B94-A029-4041A18684BF}" sibTransId="{61DF1CDA-F58B-4E1F-BB6D-675FC2ECC12A}"/>
    <dgm:cxn modelId="{82C64618-497A-4D53-B5B6-1F4BF062323D}" srcId="{D24AC942-73C6-47D4-BE96-B2A7AD594EAF}" destId="{74A89C97-78EF-4CCA-850A-002B12E92F24}" srcOrd="0" destOrd="0" parTransId="{9CD4AECA-B493-4572-BCEB-1539B62E7714}" sibTransId="{F24E086D-4600-4765-8DB4-C882A132956E}"/>
    <dgm:cxn modelId="{1A788DEB-5928-4C16-9B40-860E5BB9191B}" srcId="{74A89C97-78EF-4CCA-850A-002B12E92F24}" destId="{85AF1AD5-F554-48B9-B6FB-5D1619306804}" srcOrd="4" destOrd="0" parTransId="{2631C40D-E884-4029-A171-DF1C4688E1C5}" sibTransId="{FCD76510-6A42-4001-B40E-90C591A28D6E}"/>
    <dgm:cxn modelId="{7F714180-69D1-4CC7-8895-B352B5BCCF58}" type="presOf" srcId="{6739DEEB-4196-4DD8-A63D-D701D7D1A2B0}" destId="{877F0BFD-3106-4B7F-B7E7-FEBE87D983F7}" srcOrd="0" destOrd="7" presId="urn:diagrams.loki3.com/BracketList+Icon#1"/>
    <dgm:cxn modelId="{7DDA585F-5BF1-460F-B9E5-EF252D4DBA74}" type="presOf" srcId="{93955CCD-CA1D-4F3E-B56C-E055C8ADA930}" destId="{877F0BFD-3106-4B7F-B7E7-FEBE87D983F7}" srcOrd="0" destOrd="6" presId="urn:diagrams.loki3.com/BracketList+Icon#1"/>
    <dgm:cxn modelId="{1555E8F9-DA46-4B32-B8CD-8381315B311E}" srcId="{74A89C97-78EF-4CCA-850A-002B12E92F24}" destId="{DF5F2A26-413F-4AA5-84E3-4004B83AA678}" srcOrd="1" destOrd="0" parTransId="{E31E7D23-8A05-4077-BAE9-9E1F2C41333D}" sibTransId="{095DD4CA-3A7C-4C97-B6AD-0063EA120C72}"/>
    <dgm:cxn modelId="{FAA72BF3-0298-4819-BBA5-C548BA0E20B3}" type="presOf" srcId="{DF5F2A26-413F-4AA5-84E3-4004B83AA678}" destId="{877F0BFD-3106-4B7F-B7E7-FEBE87D983F7}" srcOrd="0" destOrd="1" presId="urn:diagrams.loki3.com/BracketList+Icon#1"/>
    <dgm:cxn modelId="{66965D15-61B7-4B67-AE37-1A672223AF5E}" type="presOf" srcId="{74A89C97-78EF-4CCA-850A-002B12E92F24}" destId="{F9E0EF82-9309-4A5D-8B38-3009A04D5D64}" srcOrd="0" destOrd="0" presId="urn:diagrams.loki3.com/BracketList+Icon#1"/>
    <dgm:cxn modelId="{2D891966-83BC-4EEC-A8C7-6D11554D7B8E}" type="presOf" srcId="{2ADDC269-A05D-4CC8-B358-50E8CB7D3390}" destId="{877F0BFD-3106-4B7F-B7E7-FEBE87D983F7}" srcOrd="0" destOrd="0" presId="urn:diagrams.loki3.com/BracketList+Icon#1"/>
    <dgm:cxn modelId="{19BBD051-B521-4C52-BC43-22973CD0A90A}" srcId="{74A89C97-78EF-4CCA-850A-002B12E92F24}" destId="{D49E6D7B-3434-4CDE-B997-44D62B1CD819}" srcOrd="2" destOrd="0" parTransId="{32623809-037B-450C-8BED-01092BC653A3}" sibTransId="{7DFD104C-A815-4D15-87B5-655C2790B33F}"/>
    <dgm:cxn modelId="{16BC16E7-38AE-487A-9545-13A4ADF3FEDE}" type="presOf" srcId="{D49E6D7B-3434-4CDE-B997-44D62B1CD819}" destId="{877F0BFD-3106-4B7F-B7E7-FEBE87D983F7}" srcOrd="0" destOrd="2" presId="urn:diagrams.loki3.com/BracketList+Icon#1"/>
    <dgm:cxn modelId="{3F0750C6-2A02-43F8-87FB-A0DB615B7A6B}" type="presOf" srcId="{D24AC942-73C6-47D4-BE96-B2A7AD594EAF}" destId="{A698F4E1-0D70-4733-8195-9744594F47D1}" srcOrd="0" destOrd="0" presId="urn:diagrams.loki3.com/BracketList+Icon#1"/>
    <dgm:cxn modelId="{8EAF502E-87AB-4DF9-8B5C-266E5836BB96}" type="presOf" srcId="{910998B9-7909-4A8E-AD3A-028E2F3EB672}" destId="{877F0BFD-3106-4B7F-B7E7-FEBE87D983F7}" srcOrd="0" destOrd="5" presId="urn:diagrams.loki3.com/BracketList+Icon#1"/>
    <dgm:cxn modelId="{AB8D88FA-FBF1-4E6D-958E-F76ECDE617C2}" srcId="{74A89C97-78EF-4CCA-850A-002B12E92F24}" destId="{4E3C38CA-0B6E-42B6-8C8D-3E3287FA9F3E}" srcOrd="3" destOrd="0" parTransId="{7283A87A-8650-4C9E-B25C-EDED6286AD55}" sibTransId="{4824F5D8-24E2-4EB0-A257-7339BC52974D}"/>
    <dgm:cxn modelId="{DC3B046E-6A2D-4AEC-A384-FC8451330AB4}" srcId="{74A89C97-78EF-4CCA-850A-002B12E92F24}" destId="{93955CCD-CA1D-4F3E-B56C-E055C8ADA930}" srcOrd="6" destOrd="0" parTransId="{16EA3083-4809-4370-B133-F84321C3565A}" sibTransId="{8056CEAB-1623-43B3-A3FE-AA0A22CDD723}"/>
    <dgm:cxn modelId="{1C4E45EA-0E6A-405C-881C-2ED95E51B1E3}" type="presOf" srcId="{4E3C38CA-0B6E-42B6-8C8D-3E3287FA9F3E}" destId="{877F0BFD-3106-4B7F-B7E7-FEBE87D983F7}" srcOrd="0" destOrd="3" presId="urn:diagrams.loki3.com/BracketList+Icon#1"/>
    <dgm:cxn modelId="{B377AE6C-D8CB-49AE-BF3E-0CCDCC5CEDD6}" type="presOf" srcId="{85AF1AD5-F554-48B9-B6FB-5D1619306804}" destId="{877F0BFD-3106-4B7F-B7E7-FEBE87D983F7}" srcOrd="0" destOrd="4" presId="urn:diagrams.loki3.com/BracketList+Icon#1"/>
    <dgm:cxn modelId="{64CBF79D-384D-436A-BF90-707D1757C2BF}" srcId="{74A89C97-78EF-4CCA-850A-002B12E92F24}" destId="{2ADDC269-A05D-4CC8-B358-50E8CB7D3390}" srcOrd="0" destOrd="0" parTransId="{712699D2-883B-4E48-95AF-00D5D81EE0DC}" sibTransId="{31B524A8-D58B-4934-B3C7-B51134FF37D0}"/>
    <dgm:cxn modelId="{DC6ABA1B-907A-4BE7-A721-A1A499410FAA}" srcId="{74A89C97-78EF-4CCA-850A-002B12E92F24}" destId="{6739DEEB-4196-4DD8-A63D-D701D7D1A2B0}" srcOrd="7" destOrd="0" parTransId="{46AA57AD-7142-4B22-8017-8216F6644546}" sibTransId="{5866A2BE-4CC2-4733-8874-AF1C28711CD8}"/>
    <dgm:cxn modelId="{628A9E76-D969-4710-A107-D52246476DE9}" type="presParOf" srcId="{A698F4E1-0D70-4733-8195-9744594F47D1}" destId="{4B0690EF-DCD4-4A68-BCE6-48BD9A8B4CBA}" srcOrd="0" destOrd="0" presId="urn:diagrams.loki3.com/BracketList+Icon#1"/>
    <dgm:cxn modelId="{F9E5F5CF-8D08-4C26-ACFC-CEBC5518CEF5}" type="presParOf" srcId="{4B0690EF-DCD4-4A68-BCE6-48BD9A8B4CBA}" destId="{F9E0EF82-9309-4A5D-8B38-3009A04D5D64}" srcOrd="0" destOrd="0" presId="urn:diagrams.loki3.com/BracketList+Icon#1"/>
    <dgm:cxn modelId="{BDFD5235-5075-4B5A-8C08-0401086211A8}" type="presParOf" srcId="{4B0690EF-DCD4-4A68-BCE6-48BD9A8B4CBA}" destId="{8D7FEB77-DA27-4BED-B4A3-E45CC9516883}" srcOrd="1" destOrd="0" presId="urn:diagrams.loki3.com/BracketList+Icon#1"/>
    <dgm:cxn modelId="{0EBCA32F-D997-4F8E-8464-71A44397FD8A}" type="presParOf" srcId="{4B0690EF-DCD4-4A68-BCE6-48BD9A8B4CBA}" destId="{C9635928-7545-4507-935A-16910F2CA31A}" srcOrd="2" destOrd="0" presId="urn:diagrams.loki3.com/BracketList+Icon#1"/>
    <dgm:cxn modelId="{144A2B11-413D-4046-8D5F-9FE0E7A0753A}" type="presParOf" srcId="{4B0690EF-DCD4-4A68-BCE6-48BD9A8B4CBA}" destId="{877F0BFD-3106-4B7F-B7E7-FEBE87D983F7}" srcOrd="3" destOrd="0" presId="urn:diagrams.loki3.com/BracketList+Ic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DF357-104E-49BA-B4B9-2A5277F12B89}">
      <dsp:nvSpPr>
        <dsp:cNvPr id="0" name=""/>
        <dsp:cNvSpPr/>
      </dsp:nvSpPr>
      <dsp:spPr>
        <a:xfrm rot="5400000">
          <a:off x="3448832" y="-618276"/>
          <a:ext cx="3740759" cy="59170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400" kern="1200" noProof="0" dirty="0">
            <a:latin typeface="Arial"/>
            <a:cs typeface="Arial"/>
          </a:endParaRP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noProof="0" dirty="0" smtClean="0">
              <a:latin typeface="Arial"/>
              <a:cs typeface="Arial"/>
            </a:rPr>
            <a:t>Entrevista y registro</a:t>
          </a:r>
          <a:endParaRPr lang="es-MX" sz="2400" kern="1200" noProof="0" dirty="0">
            <a:latin typeface="Arial"/>
            <a:cs typeface="Arial"/>
          </a:endParaRPr>
        </a:p>
        <a:p>
          <a:pPr marL="228600" lvl="2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noProof="0" dirty="0" smtClean="0">
              <a:latin typeface="Arial"/>
              <a:cs typeface="Arial"/>
            </a:rPr>
            <a:t>Localización / identificación de familiares</a:t>
          </a:r>
          <a:endParaRPr lang="es-MX" sz="2400" kern="1200" noProof="0" dirty="0">
            <a:latin typeface="Arial"/>
            <a:cs typeface="Arial"/>
          </a:endParaRPr>
        </a:p>
        <a:p>
          <a:pPr marL="228600" lvl="2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noProof="0" dirty="0" smtClean="0">
              <a:latin typeface="Arial"/>
              <a:cs typeface="Arial"/>
            </a:rPr>
            <a:t>Acompañamiento en proceso de repatriación y reunificación familiar, junto con INAMI (OPI) y el DIF</a:t>
          </a:r>
          <a:endParaRPr lang="es-MX" sz="2400" kern="1200" noProof="0" dirty="0">
            <a:latin typeface="Arial"/>
            <a:cs typeface="Arial"/>
          </a:endParaRPr>
        </a:p>
        <a:p>
          <a:pPr marL="228600" lvl="2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noProof="0" dirty="0" smtClean="0">
              <a:latin typeface="Arial"/>
              <a:cs typeface="Arial"/>
            </a:rPr>
            <a:t>En reunificaciones desde interior, personal consular viaja junto con menor a México.</a:t>
          </a:r>
          <a:endParaRPr lang="es-MX" sz="2400" kern="1200" noProof="0" dirty="0">
            <a:latin typeface="Arial"/>
            <a:cs typeface="Arial"/>
          </a:endParaRPr>
        </a:p>
      </dsp:txBody>
      <dsp:txXfrm rot="-5400000">
        <a:off x="2360676" y="652489"/>
        <a:ext cx="5734463" cy="3375541"/>
      </dsp:txXfrm>
    </dsp:sp>
    <dsp:sp modelId="{624F58C4-3162-4A04-AAF5-4A6424D9D22C}">
      <dsp:nvSpPr>
        <dsp:cNvPr id="0" name=""/>
        <dsp:cNvSpPr/>
      </dsp:nvSpPr>
      <dsp:spPr>
        <a:xfrm>
          <a:off x="18739" y="4570"/>
          <a:ext cx="2357503" cy="4675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b="1" kern="1200" noProof="0" dirty="0" smtClean="0">
              <a:latin typeface="Arial"/>
              <a:cs typeface="Arial"/>
            </a:rPr>
            <a:t>SRE</a:t>
          </a:r>
          <a:endParaRPr lang="es-MX" sz="1600" b="0" kern="1200" noProof="0" dirty="0" smtClean="0">
            <a:latin typeface="Arial"/>
            <a:cs typeface="Arial"/>
          </a:endParaRP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noProof="0" dirty="0" smtClean="0">
              <a:latin typeface="Arial"/>
              <a:cs typeface="Arial"/>
            </a:rPr>
            <a:t>Consulados en frontera (12) y desde el interior de EUA.</a:t>
          </a:r>
          <a:endParaRPr lang="es-MX" sz="2400" b="1" kern="1200" noProof="0" dirty="0" smtClean="0">
            <a:latin typeface="Arial"/>
            <a:cs typeface="Arial"/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noProof="0" dirty="0">
            <a:latin typeface="Arial"/>
            <a:cs typeface="Arial"/>
          </a:endParaRPr>
        </a:p>
      </dsp:txBody>
      <dsp:txXfrm>
        <a:off x="133823" y="119654"/>
        <a:ext cx="2127335" cy="4445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0EF82-9309-4A5D-8B38-3009A04D5D64}">
      <dsp:nvSpPr>
        <dsp:cNvPr id="0" name=""/>
        <dsp:cNvSpPr/>
      </dsp:nvSpPr>
      <dsp:spPr>
        <a:xfrm>
          <a:off x="2244" y="1884063"/>
          <a:ext cx="2428362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Soberana Sans" panose="02000000000000000000" pitchFamily="50" charset="0"/>
            </a:rPr>
            <a:t>Entrevista</a:t>
          </a:r>
          <a:endParaRPr lang="es-MX" sz="3200" kern="1200" dirty="0">
            <a:latin typeface="Soberana Sans" panose="02000000000000000000" pitchFamily="50" charset="0"/>
          </a:endParaRPr>
        </a:p>
      </dsp:txBody>
      <dsp:txXfrm>
        <a:off x="2244" y="1884063"/>
        <a:ext cx="2428362" cy="633600"/>
      </dsp:txXfrm>
    </dsp:sp>
    <dsp:sp modelId="{8D7FEB77-DA27-4BED-B4A3-E45CC9516883}">
      <dsp:nvSpPr>
        <dsp:cNvPr id="0" name=""/>
        <dsp:cNvSpPr/>
      </dsp:nvSpPr>
      <dsp:spPr>
        <a:xfrm>
          <a:off x="2430606" y="220863"/>
          <a:ext cx="308747" cy="396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F0BFD-3106-4B7F-B7E7-FEBE87D983F7}">
      <dsp:nvSpPr>
        <dsp:cNvPr id="0" name=""/>
        <dsp:cNvSpPr/>
      </dsp:nvSpPr>
      <dsp:spPr>
        <a:xfrm>
          <a:off x="2865097" y="50147"/>
          <a:ext cx="4671436" cy="396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baseline="0" noProof="0" dirty="0" smtClean="0">
              <a:latin typeface="Soberana Sans" panose="02000000000000000000" pitchFamily="50" charset="0"/>
              <a:cs typeface="Arial"/>
            </a:rPr>
            <a:t>Nombre completo, F y LDN</a:t>
          </a:r>
          <a:endParaRPr lang="es-MX" sz="3200" kern="1200" baseline="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baseline="0" smtClean="0">
              <a:latin typeface="Soberana Sans" panose="02000000000000000000" pitchFamily="50" charset="0"/>
              <a:cs typeface="Arial"/>
            </a:rPr>
            <a:t>Etnia indígena (especificar)</a:t>
          </a:r>
          <a:endParaRPr lang="es-MX" sz="3200" kern="1200" baseline="0" dirty="0" smtClean="0">
            <a:latin typeface="Soberana Sans" panose="02000000000000000000" pitchFamily="50" charset="0"/>
            <a:cs typeface="Arial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baseline="0" noProof="0" dirty="0" smtClean="0">
              <a:latin typeface="Soberana Sans" panose="02000000000000000000" pitchFamily="50" charset="0"/>
              <a:cs typeface="Arial"/>
            </a:rPr>
            <a:t>Autoridad que detuvo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baseline="0" smtClean="0">
              <a:latin typeface="Soberana Sans" panose="02000000000000000000" pitchFamily="50" charset="0"/>
              <a:cs typeface="Arial"/>
            </a:rPr>
            <a:t>Destino final en EUA </a:t>
          </a:r>
          <a:endParaRPr lang="es-MX" sz="3200" kern="1200" baseline="0" dirty="0" smtClean="0">
            <a:latin typeface="Soberana Sans" panose="02000000000000000000" pitchFamily="50" charset="0"/>
            <a:cs typeface="Arial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baseline="0" noProof="0" smtClean="0">
              <a:latin typeface="Soberana Sans" panose="02000000000000000000" pitchFamily="50" charset="0"/>
              <a:cs typeface="Arial"/>
            </a:rPr>
            <a:t>Motivo de la migración</a:t>
          </a:r>
          <a:endParaRPr lang="es-MX" sz="3200" kern="1200" baseline="0" noProof="0" dirty="0" smtClean="0">
            <a:latin typeface="Soberana Sans" panose="02000000000000000000" pitchFamily="50" charset="0"/>
            <a:cs typeface="Arial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baseline="0" smtClean="0">
              <a:latin typeface="Soberana Sans" panose="02000000000000000000" pitchFamily="50" charset="0"/>
              <a:cs typeface="Arial"/>
            </a:rPr>
            <a:t>Nivel de estudios</a:t>
          </a:r>
          <a:endParaRPr lang="es-MX" sz="3200" kern="1200" baseline="0" dirty="0" smtClean="0">
            <a:latin typeface="Soberana Sans" panose="02000000000000000000" pitchFamily="50" charset="0"/>
            <a:cs typeface="Arial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baseline="0" noProof="0" smtClean="0">
              <a:latin typeface="Soberana Sans" panose="02000000000000000000" pitchFamily="50" charset="0"/>
              <a:cs typeface="Arial"/>
            </a:rPr>
            <a:t>Número de detenciones</a:t>
          </a:r>
          <a:endParaRPr lang="es-MX" sz="3200" kern="1200" baseline="0" dirty="0" smtClean="0">
            <a:latin typeface="Soberana Sans" panose="02000000000000000000" pitchFamily="50" charset="0"/>
            <a:cs typeface="Arial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baseline="0" smtClean="0">
              <a:latin typeface="Soberana Sans" panose="02000000000000000000" pitchFamily="50" charset="0"/>
              <a:cs typeface="Arial"/>
            </a:rPr>
            <a:t>Fecha de detención</a:t>
          </a:r>
          <a:endParaRPr lang="es-MX" sz="3200" kern="1200" baseline="0" noProof="0" dirty="0">
            <a:latin typeface="Soberana Sans" panose="02000000000000000000" pitchFamily="50" charset="0"/>
            <a:cs typeface="Arial"/>
          </a:endParaRPr>
        </a:p>
      </dsp:txBody>
      <dsp:txXfrm>
        <a:off x="2865097" y="50147"/>
        <a:ext cx="4671436" cy="39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#1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09EE339E-F15E-4943-B94C-5528275359A7}" type="datetimeFigureOut">
              <a:rPr lang="es-MX" smtClean="0"/>
              <a:t>29/08/2014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181216E7-138F-42E7-BEEF-1B5E6300B41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7596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4A4A83EC-AEA2-49A5-B5FA-EEA0EB2C4774}" type="datetimeFigureOut">
              <a:rPr lang="es-MX" smtClean="0"/>
              <a:t>29/08/2014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57AB3493-ECA2-41E9-90E7-D0E76715CABA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754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B3493-ECA2-41E9-90E7-D0E76715CAB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088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B3493-ECA2-41E9-90E7-D0E76715CABA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313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B3493-ECA2-41E9-90E7-D0E76715CABA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7960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B3493-ECA2-41E9-90E7-D0E76715CABA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052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6DEC3-6814-4C32-855D-D02DCB669C0F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4548-1EC6-4218-95EE-0539AA05CC7E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1068910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F496-605F-40EF-9D65-A96E7408BB02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4126-40CE-4FCE-8CF4-7DA5585D5694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8035178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445C-CD29-413E-89D4-53B8409EC5F1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A110-7D28-4223-8F46-95135F1ADC08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7105283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CE15-DA82-4400-9125-3775D7F6CF25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AC5A0-3E2B-4CFD-874F-6C07EB3B7083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9478408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4C17-42F6-4D32-B41F-1C5DD774BCFC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CC30-E091-4A9C-A7BA-EE7F77B14A90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776084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7DCD-E921-494B-B9D7-F69D4DD2F67F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714E-D08E-475C-A8A9-AF1FF21BA477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7993262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56D3-8CF4-41A3-8934-9A17DA601B9F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DCDE-A6D7-4F57-B121-42EA3F3A2CFC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3278175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54AD-7598-4C70-8CC5-09E4CE3B0ABE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C17F-88E9-4064-8A0C-5B478BF89D88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3567222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FE1C-9C62-48A9-980F-56C560DDDECD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66C7-3577-4DEC-BE76-B4C0AF5EF383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6677733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8CB7-700C-4587-90B0-EB9E399E08D0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675D-784E-485C-BE18-B9F019988470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8982152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A739-7FB7-460F-BE9C-5212654B3183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1CD1-D8A5-4B1F-9B82-B6A7F5114503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1587979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87EC-49CA-4480-93B0-16F618AE42B4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5FCC-E54A-43F9-A895-1051B6DF29FB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4014432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B0BC-149C-44EB-A06A-61E10AC66522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A0C2-37CB-4C97-9FE5-3B3CBF207C7D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8145871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ANL\Desktop\plantilla 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42426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66357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DIRECCIÓN GENERAL DE TECNOLOGÍAS</a:t>
            </a:r>
            <a:br>
              <a:rPr lang="es-MX" smtClean="0"/>
            </a:br>
            <a:r>
              <a:rPr lang="es-MX" smtClean="0"/>
              <a:t>DE INFORMACIÓN E INNOVACIÓN</a:t>
            </a:r>
            <a:br>
              <a:rPr lang="es-MX" smtClean="0"/>
            </a:br>
            <a:r>
              <a:rPr lang="es-MX" smtClean="0"/>
              <a:t>Dirección de Desarrollo de Sistemas para el Exterior e Internet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D19C79-581F-4F63-B2CE-B0EABC6515F0}" type="datetime1">
              <a:rPr lang="es-MX" smtClean="0"/>
              <a:t>29/08/2014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476375" y="63563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endParaRPr lang="es-MX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0C38CD-3077-4C2F-A5C1-848F73FE624E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blinds dir="vert"/>
  </p:transition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1000" b="1" kern="1200">
          <a:solidFill>
            <a:srgbClr val="7F7F7F"/>
          </a:solidFill>
          <a:latin typeface="Adobe Caslon Pro" pitchFamily="18" charset="0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cbp.gov/newsroom/stats/southwest-border-unaccompanied-childr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ctrTitle"/>
          </p:nvPr>
        </p:nvSpPr>
        <p:spPr>
          <a:xfrm>
            <a:off x="106526" y="2564904"/>
            <a:ext cx="9036496" cy="1914351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  <a:cs typeface="Arial" panose="020B0604020202020204" pitchFamily="34" charset="0"/>
              </a:rPr>
              <a:t>Asistencia y Protección Consular a Niñez y Adolescencia en </a:t>
            </a:r>
            <a:b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  <a:cs typeface="Arial" panose="020B0604020202020204" pitchFamily="34" charset="0"/>
              </a:rPr>
            </a:br>
            <a: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  <a:cs typeface="Arial" panose="020B0604020202020204" pitchFamily="34" charset="0"/>
              </a:rPr>
              <a:t>Situación de Migración</a:t>
            </a:r>
            <a:b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  <a:cs typeface="Arial" panose="020B0604020202020204" pitchFamily="34" charset="0"/>
              </a:rPr>
            </a:br>
            <a: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  <a:cs typeface="Arial" panose="020B0604020202020204" pitchFamily="34" charset="0"/>
              </a:rPr>
              <a:t/>
            </a:r>
            <a:b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  <a:cs typeface="Arial" panose="020B0604020202020204" pitchFamily="34" charset="0"/>
              </a:rPr>
              <a:t/>
            </a:r>
            <a:br>
              <a:rPr lang="es-MX" sz="3200" dirty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  <a:cs typeface="Arial" panose="020B0604020202020204" pitchFamily="34" charset="0"/>
              </a:rPr>
            </a:br>
            <a: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  <a:cs typeface="Arial" panose="020B0604020202020204" pitchFamily="34" charset="0"/>
              </a:rPr>
              <a:t>Práctica Mexicana</a:t>
            </a:r>
            <a:br>
              <a:rPr lang="es-MX" sz="3200" dirty="0" smtClean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  <a:cs typeface="Arial" panose="020B0604020202020204" pitchFamily="34" charset="0"/>
              </a:rPr>
            </a:b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  <a:cs typeface="Arial" panose="020B0604020202020204" pitchFamily="34" charset="0"/>
              </a:rPr>
              <a:t>Agosto 2014 </a:t>
            </a:r>
            <a:endParaRPr lang="es-MX" sz="3200" dirty="0">
              <a:solidFill>
                <a:schemeClr val="bg1">
                  <a:lumMod val="50000"/>
                </a:schemeClr>
              </a:solidFill>
              <a:latin typeface="Soberana Titular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4" name="Imagen 3" descr="Presentacion-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761" y="0"/>
            <a:ext cx="1800200" cy="92532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035641"/>
              </p:ext>
            </p:extLst>
          </p:nvPr>
        </p:nvGraphicFramePr>
        <p:xfrm>
          <a:off x="215734" y="980728"/>
          <a:ext cx="828019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97"/>
                <a:gridCol w="4140097"/>
              </a:tblGrid>
              <a:tr h="267748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 la fecha existen 21 Memorándums</a:t>
                      </a:r>
                      <a:r>
                        <a:rPr lang="es-MX" sz="2000" baseline="0" dirty="0" smtClean="0"/>
                        <a:t> de Entendimiento </a:t>
                      </a:r>
                      <a:endParaRPr lang="es-MX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3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Consulados de México en El Paso, Texas y Albuquerque, Nuevo México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General de México en Sacramento, California con el condado de El Dorado </a:t>
                      </a:r>
                    </a:p>
                  </a:txBody>
                  <a:tcPr/>
                </a:tc>
              </a:tr>
              <a:tr h="223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General de México en Chicago, Illinois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General de México en Sacramento, California con el condado de El Placer </a:t>
                      </a:r>
                    </a:p>
                  </a:txBody>
                  <a:tcPr/>
                </a:tc>
              </a:tr>
              <a:tr h="223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Consulados de México en Chicago, Illinois e Indianápolis, Indiana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General de México en Sacramento, California con el condado de Sacramento </a:t>
                      </a:r>
                    </a:p>
                  </a:txBody>
                  <a:tcPr/>
                </a:tc>
              </a:tr>
              <a:tr h="223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de México en Fresno, California con el Condado de Fresno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de México en Salt Lake City, Utah </a:t>
                      </a:r>
                    </a:p>
                  </a:txBody>
                  <a:tcPr/>
                </a:tc>
              </a:tr>
              <a:tr h="223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de México en Fresno, California con el Condado de Madera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de México en San Bernardino, California </a:t>
                      </a:r>
                    </a:p>
                  </a:txBody>
                  <a:tcPr/>
                </a:tc>
              </a:tr>
              <a:tr h="223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de México en Las Vegas, Nevada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General de México en San Diego, California </a:t>
                      </a:r>
                    </a:p>
                  </a:txBody>
                  <a:tcPr/>
                </a:tc>
              </a:tr>
              <a:tr h="223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General de México en Los Ángeles, California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General de México en San Francisco, California </a:t>
                      </a:r>
                    </a:p>
                  </a:txBody>
                  <a:tcPr/>
                </a:tc>
              </a:tr>
              <a:tr h="223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de México en Nueva Orleáns, Luisiana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General de México en San José, California </a:t>
                      </a:r>
                    </a:p>
                  </a:txBody>
                  <a:tcPr/>
                </a:tc>
              </a:tr>
              <a:tr h="223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de México en Omaha, Nebraska con el estado de Iowa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de México en Santa Ana, California </a:t>
                      </a:r>
                    </a:p>
                  </a:txBody>
                  <a:tcPr/>
                </a:tc>
              </a:tr>
              <a:tr h="223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de México en Omaha, Nebraska con el estado de Nebraska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Consulados de México en Boise y Portland con el estado de Oregón 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3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Consulado de México en Oxnard, California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14E-D08E-475C-A8A9-AF1FF21BA477}" type="slidenum">
              <a:rPr lang="es-MX" smtClean="0"/>
              <a:pPr>
                <a:defRPr/>
              </a:pPr>
              <a:t>10</a:t>
            </a:fld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923928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s-MX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Memorándums de Entendimiento con </a:t>
            </a:r>
            <a:r>
              <a:rPr lang="es-MX" b="1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MX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  <a:r>
              <a:rPr lang="es-MX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s-MX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(CPS)</a:t>
            </a:r>
            <a:endParaRPr lang="es-MX" b="1" cap="sm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36518"/>
      </p:ext>
    </p:extLst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85984" y="4857760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Nombre de la Presentación</a:t>
            </a:r>
            <a:endParaRPr lang="es-MX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n 1" descr="Presentacion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768"/>
            <a:ext cx="9144000" cy="70658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55576" y="4036842"/>
            <a:ext cx="79208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para la Protección de los Derechos de los Niños, Niñas y Adolescentes Migrantes y Repatriados No Acompañados</a:t>
            </a:r>
            <a:endParaRPr lang="es-ES" sz="3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904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4139952" y="96786"/>
            <a:ext cx="492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Estadísticas</a:t>
            </a:r>
            <a:endParaRPr lang="es-MX" altLang="es-MX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071546"/>
            <a:ext cx="825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MENORES DE EDAD DEVUELTOS SEGÚN PAÍS DE NACIONALIDAD 2014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908203"/>
              </p:ext>
            </p:extLst>
          </p:nvPr>
        </p:nvGraphicFramePr>
        <p:xfrm>
          <a:off x="357158" y="1500174"/>
          <a:ext cx="850112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6" descr="Presentacion-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1254"/>
          <a:stretch/>
        </p:blipFill>
        <p:spPr>
          <a:xfrm>
            <a:off x="179512" y="96786"/>
            <a:ext cx="2736304" cy="9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5264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4139952" y="116632"/>
            <a:ext cx="492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lang="es-MX" altLang="es-MX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20675" y="1136990"/>
            <a:ext cx="85010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Mesa </a:t>
            </a:r>
            <a:r>
              <a:rPr lang="es-MX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de Diálogo Interinstitucional sobre Niñas, Niños y Adolescentes no Acompañados y Mujeres Migrantes. 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Instalada el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30 de marzo del 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2007. Diseñar acciones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concretas para atender esta situación. 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También participan OIM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UNICEF y ACNUR.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De esta Mesa surgió el 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“Modelo de Protección de los Derechos de los Niños, Niñas y Adolescentes Migrantes y Repatriados”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incluyendo la creación del “Oficial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de Protección a la Infancia” (OPI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). Actualmente, hay 436 OPI en las 32 delegaciones federales del INM.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F:\2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002" y="4307089"/>
            <a:ext cx="3672408" cy="24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Presentacion-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1254"/>
          <a:stretch/>
        </p:blipFill>
        <p:spPr>
          <a:xfrm>
            <a:off x="179512" y="96786"/>
            <a:ext cx="2736304" cy="9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558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14 Grupo"/>
          <p:cNvGrpSpPr/>
          <p:nvPr/>
        </p:nvGrpSpPr>
        <p:grpSpPr>
          <a:xfrm>
            <a:off x="3277017" y="2852936"/>
            <a:ext cx="2452271" cy="1471362"/>
            <a:chOff x="3022807" y="2111378"/>
            <a:chExt cx="2452271" cy="1471362"/>
          </a:xfrm>
          <a:scene3d>
            <a:camera prst="orthographicFront"/>
            <a:lightRig rig="chilly" dir="t"/>
          </a:scene3d>
        </p:grpSpPr>
        <p:sp>
          <p:nvSpPr>
            <p:cNvPr id="46" name="45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</p:grpSp>
      <p:sp>
        <p:nvSpPr>
          <p:cNvPr id="48" name="47 Rectángulo"/>
          <p:cNvSpPr/>
          <p:nvPr/>
        </p:nvSpPr>
        <p:spPr>
          <a:xfrm>
            <a:off x="3923928" y="23535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MX" b="1" dirty="0" smtClean="0"/>
              <a:t>PROCEDIMIENTO DE ATENCIÓN A MENORES DE EDAD EXTRANJEROS NO ACOMPAÑADOS  </a:t>
            </a:r>
            <a:endParaRPr lang="es-MX" altLang="es-MX" b="1" dirty="0"/>
          </a:p>
        </p:txBody>
      </p:sp>
      <p:grpSp>
        <p:nvGrpSpPr>
          <p:cNvPr id="49" name="5 Grupo"/>
          <p:cNvGrpSpPr/>
          <p:nvPr/>
        </p:nvGrpSpPr>
        <p:grpSpPr>
          <a:xfrm>
            <a:off x="351607" y="1137523"/>
            <a:ext cx="2452271" cy="1333151"/>
            <a:chOff x="6514" y="75993"/>
            <a:chExt cx="2452271" cy="1695312"/>
          </a:xfrm>
          <a:scene3d>
            <a:camera prst="orthographicFront"/>
            <a:lightRig rig="chilly" dir="t"/>
          </a:scene3d>
        </p:grpSpPr>
        <p:sp>
          <p:nvSpPr>
            <p:cNvPr id="50" name="49 Rectángulo"/>
            <p:cNvSpPr/>
            <p:nvPr/>
          </p:nvSpPr>
          <p:spPr>
            <a:xfrm>
              <a:off x="6514" y="75993"/>
              <a:ext cx="2452271" cy="147136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51" name="50 Rectángulo"/>
            <p:cNvSpPr/>
            <p:nvPr/>
          </p:nvSpPr>
          <p:spPr>
            <a:xfrm>
              <a:off x="6514" y="75993"/>
              <a:ext cx="2452271" cy="169531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just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El </a:t>
              </a:r>
              <a:r>
                <a:rPr lang="es-MX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OPI </a:t>
              </a:r>
              <a:r>
                <a:rPr lang="es-MX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entrevista al menor de edad,  a fin de identificar si  </a:t>
              </a:r>
              <a:r>
                <a:rPr lang="es-MX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es migrante </a:t>
              </a:r>
              <a:r>
                <a:rPr lang="es-MX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extranjero no </a:t>
              </a:r>
              <a:r>
                <a:rPr lang="es-MX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acompañado</a:t>
              </a:r>
              <a:r>
                <a:rPr lang="es-MX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52" name="14 Grupo"/>
          <p:cNvGrpSpPr/>
          <p:nvPr/>
        </p:nvGrpSpPr>
        <p:grpSpPr>
          <a:xfrm>
            <a:off x="6270109" y="1042634"/>
            <a:ext cx="2692643" cy="1471362"/>
            <a:chOff x="3022807" y="2111378"/>
            <a:chExt cx="2452271" cy="1471362"/>
          </a:xfrm>
          <a:scene3d>
            <a:camera prst="orthographicFront"/>
            <a:lightRig rig="chilly" dir="t"/>
          </a:scene3d>
        </p:grpSpPr>
        <p:sp>
          <p:nvSpPr>
            <p:cNvPr id="53" name="52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4" name="53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55" name="43 Grupo"/>
          <p:cNvGrpSpPr/>
          <p:nvPr/>
        </p:nvGrpSpPr>
        <p:grpSpPr>
          <a:xfrm>
            <a:off x="1043608" y="4509120"/>
            <a:ext cx="5690953" cy="1872208"/>
            <a:chOff x="6514" y="75993"/>
            <a:chExt cx="2452271" cy="1471362"/>
          </a:xfrm>
          <a:scene3d>
            <a:camera prst="orthographicFront"/>
            <a:lightRig rig="chilly" dir="t"/>
          </a:scene3d>
        </p:grpSpPr>
        <p:sp>
          <p:nvSpPr>
            <p:cNvPr id="56" name="55 Rectángulo"/>
            <p:cNvSpPr/>
            <p:nvPr/>
          </p:nvSpPr>
          <p:spPr>
            <a:xfrm>
              <a:off x="6514" y="75993"/>
              <a:ext cx="2452271" cy="147136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57" name="56 Rectángulo"/>
            <p:cNvSpPr/>
            <p:nvPr/>
          </p:nvSpPr>
          <p:spPr>
            <a:xfrm>
              <a:off x="6514" y="75993"/>
              <a:ext cx="2452271" cy="147136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just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En </a:t>
              </a:r>
              <a:r>
                <a:rPr lang="es-MX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caso de no detectarse ninguna necesidad que requiera la atención médica inmediata, se le dirigirá a la estación migratoria más cercana, </a:t>
              </a:r>
              <a:r>
                <a:rPr lang="es-MX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en donde se adoptarán las medidas necesarias </a:t>
              </a:r>
              <a:r>
                <a:rPr lang="es-MX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para proteger su integrada física y psicológica, a efecto de que el Responsable de la Estación Migratoria </a:t>
              </a:r>
              <a:r>
                <a:rPr lang="es-MX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dé </a:t>
              </a:r>
              <a:r>
                <a:rPr lang="es-MX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aviso al SNDIF </a:t>
              </a:r>
              <a:r>
                <a:rPr lang="es-MX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y se </a:t>
              </a:r>
              <a:r>
                <a:rPr lang="es-MX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le brinde la atención que requiera, así como los </a:t>
              </a:r>
              <a:r>
                <a:rPr lang="es-MX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servicios </a:t>
              </a:r>
              <a:r>
                <a:rPr lang="es-MX" sz="16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de representación, asistencia jurídica y orientación social</a:t>
              </a:r>
              <a:r>
                <a:rPr lang="es-MX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s-MX" sz="1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57 Rectángulo"/>
          <p:cNvSpPr/>
          <p:nvPr/>
        </p:nvSpPr>
        <p:spPr>
          <a:xfrm>
            <a:off x="6364930" y="1098025"/>
            <a:ext cx="2452271" cy="1289035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5344" tIns="85344" rIns="85344" bIns="85344" spcCol="1270" anchor="ctr"/>
          <a:lstStyle/>
          <a:p>
            <a:pPr algn="just" defTabSz="533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Si no es posible </a:t>
            </a:r>
            <a:r>
              <a:rPr lang="es-MX" sz="1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determinar la nacionalidad del </a:t>
            </a:r>
            <a:r>
              <a:rPr lang="es-MX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NNA, </a:t>
            </a:r>
            <a:r>
              <a:rPr lang="es-MX" sz="1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se iniciarán los trámites para su reconocimiento como apátrida</a:t>
            </a:r>
            <a:r>
              <a:rPr lang="es-MX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MX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309333" y="2843022"/>
            <a:ext cx="2414794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OPI, comunicará al menor de edad sobre sus derechos, en un lenguaje adecuado a su desarrollo y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edad.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grpSp>
        <p:nvGrpSpPr>
          <p:cNvPr id="60" name="59 Grupo"/>
          <p:cNvGrpSpPr/>
          <p:nvPr/>
        </p:nvGrpSpPr>
        <p:grpSpPr>
          <a:xfrm>
            <a:off x="3345864" y="1100518"/>
            <a:ext cx="2477080" cy="2938082"/>
            <a:chOff x="567000" y="-1791369"/>
            <a:chExt cx="2477080" cy="2938082"/>
          </a:xfrm>
        </p:grpSpPr>
        <p:sp>
          <p:nvSpPr>
            <p:cNvPr id="61" name="60 Rectángulo redondeado"/>
            <p:cNvSpPr/>
            <p:nvPr/>
          </p:nvSpPr>
          <p:spPr>
            <a:xfrm>
              <a:off x="567000" y="-1791369"/>
              <a:ext cx="2477080" cy="1370157"/>
            </a:xfrm>
            <a:prstGeom prst="roundRect">
              <a:avLst/>
            </a:prstGeom>
            <a:blipFill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61 Rectángulo"/>
            <p:cNvSpPr/>
            <p:nvPr/>
          </p:nvSpPr>
          <p:spPr>
            <a:xfrm>
              <a:off x="606075" y="59455"/>
              <a:ext cx="2359444" cy="1087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395536" y="2950049"/>
            <a:ext cx="2476795" cy="1271039"/>
            <a:chOff x="547400" y="4128923"/>
            <a:chExt cx="2476795" cy="1271039"/>
          </a:xfrm>
        </p:grpSpPr>
        <p:sp>
          <p:nvSpPr>
            <p:cNvPr id="64" name="63 Rectángulo redondeado"/>
            <p:cNvSpPr/>
            <p:nvPr/>
          </p:nvSpPr>
          <p:spPr>
            <a:xfrm>
              <a:off x="547400" y="4128923"/>
              <a:ext cx="2476795" cy="1271039"/>
            </a:xfrm>
            <a:prstGeom prst="roundRect">
              <a:avLst/>
            </a:prstGeom>
            <a:blipFill rotWithShape="0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64 Rectángulo"/>
            <p:cNvSpPr/>
            <p:nvPr/>
          </p:nvSpPr>
          <p:spPr>
            <a:xfrm>
              <a:off x="609447" y="4190970"/>
              <a:ext cx="2352701" cy="1146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65 Grupo"/>
          <p:cNvGrpSpPr/>
          <p:nvPr/>
        </p:nvGrpSpPr>
        <p:grpSpPr>
          <a:xfrm>
            <a:off x="6277270" y="2859451"/>
            <a:ext cx="2476795" cy="1271039"/>
            <a:chOff x="547400" y="1332635"/>
            <a:chExt cx="2476795" cy="1271039"/>
          </a:xfrm>
        </p:grpSpPr>
        <p:sp>
          <p:nvSpPr>
            <p:cNvPr id="67" name="66 Rectángulo redondeado"/>
            <p:cNvSpPr/>
            <p:nvPr/>
          </p:nvSpPr>
          <p:spPr>
            <a:xfrm>
              <a:off x="547400" y="1332635"/>
              <a:ext cx="2476795" cy="1271039"/>
            </a:xfrm>
            <a:prstGeom prst="roundRect">
              <a:avLst/>
            </a:prstGeom>
            <a:blipFill rotWithShape="0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67 Rectángulo"/>
            <p:cNvSpPr/>
            <p:nvPr/>
          </p:nvSpPr>
          <p:spPr>
            <a:xfrm>
              <a:off x="609447" y="1394682"/>
              <a:ext cx="2352701" cy="1146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68 Elipse"/>
          <p:cNvSpPr/>
          <p:nvPr/>
        </p:nvSpPr>
        <p:spPr>
          <a:xfrm>
            <a:off x="2879517" y="346700"/>
            <a:ext cx="432048" cy="32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cxnSp>
        <p:nvCxnSpPr>
          <p:cNvPr id="70" name="69 Conector recto de flecha"/>
          <p:cNvCxnSpPr/>
          <p:nvPr/>
        </p:nvCxnSpPr>
        <p:spPr>
          <a:xfrm>
            <a:off x="2915816" y="1785596"/>
            <a:ext cx="43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>
            <a:off x="5822944" y="1753312"/>
            <a:ext cx="43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71 Conector angular"/>
          <p:cNvCxnSpPr/>
          <p:nvPr/>
        </p:nvCxnSpPr>
        <p:spPr>
          <a:xfrm rot="10800000" flipV="1">
            <a:off x="1043608" y="2636912"/>
            <a:ext cx="6784040" cy="155013"/>
          </a:xfrm>
          <a:prstGeom prst="bentConnector3">
            <a:avLst>
              <a:gd name="adj1" fmla="val -41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>
            <a:off x="2843808" y="3501008"/>
            <a:ext cx="43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>
            <a:off x="5724128" y="3501008"/>
            <a:ext cx="43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74 Conector angular"/>
          <p:cNvCxnSpPr/>
          <p:nvPr/>
        </p:nvCxnSpPr>
        <p:spPr>
          <a:xfrm rot="10800000" flipV="1">
            <a:off x="6734561" y="4149080"/>
            <a:ext cx="1177427" cy="1014264"/>
          </a:xfrm>
          <a:prstGeom prst="bentConnector3">
            <a:avLst>
              <a:gd name="adj1" fmla="val -345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/>
          <p:nvPr/>
        </p:nvCxnSpPr>
        <p:spPr>
          <a:xfrm>
            <a:off x="1043608" y="27809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Imagen 33" descr="Presentacion-01.jp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1254"/>
          <a:stretch/>
        </p:blipFill>
        <p:spPr>
          <a:xfrm>
            <a:off x="179512" y="96786"/>
            <a:ext cx="2736304" cy="9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055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14 Grupo"/>
          <p:cNvGrpSpPr/>
          <p:nvPr/>
        </p:nvGrpSpPr>
        <p:grpSpPr>
          <a:xfrm>
            <a:off x="3705660" y="3325790"/>
            <a:ext cx="2614770" cy="1615378"/>
            <a:chOff x="3022807" y="2111378"/>
            <a:chExt cx="2452271" cy="1471362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35" name="34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</p:grpSp>
      <p:sp>
        <p:nvSpPr>
          <p:cNvPr id="37" name="36 Rectángulo"/>
          <p:cNvSpPr/>
          <p:nvPr/>
        </p:nvSpPr>
        <p:spPr>
          <a:xfrm>
            <a:off x="3923928" y="23535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MX" b="1" dirty="0" smtClean="0"/>
              <a:t>PROCEDIMIENTO DE ATENCIÓN A MENORES DE EDAD EXTRANJEROS NO ACOMPAÑADOS  </a:t>
            </a:r>
            <a:endParaRPr lang="es-MX" altLang="es-MX" b="1" dirty="0"/>
          </a:p>
        </p:txBody>
      </p:sp>
      <p:grpSp>
        <p:nvGrpSpPr>
          <p:cNvPr id="38" name="5 Grupo"/>
          <p:cNvGrpSpPr/>
          <p:nvPr/>
        </p:nvGrpSpPr>
        <p:grpSpPr>
          <a:xfrm>
            <a:off x="329571" y="1052736"/>
            <a:ext cx="2452271" cy="1855349"/>
            <a:chOff x="6514" y="75993"/>
            <a:chExt cx="2452271" cy="1695312"/>
          </a:xfrm>
          <a:scene3d>
            <a:camera prst="orthographicFront"/>
            <a:lightRig rig="chilly" dir="t"/>
          </a:scene3d>
        </p:grpSpPr>
        <p:sp>
          <p:nvSpPr>
            <p:cNvPr id="39" name="38 Rectángulo"/>
            <p:cNvSpPr/>
            <p:nvPr/>
          </p:nvSpPr>
          <p:spPr>
            <a:xfrm>
              <a:off x="6514" y="75993"/>
              <a:ext cx="2452271" cy="147136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6514" y="75993"/>
              <a:ext cx="2452271" cy="169531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just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s-MX" sz="1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s-MX" sz="1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14 Grupo"/>
          <p:cNvGrpSpPr/>
          <p:nvPr/>
        </p:nvGrpSpPr>
        <p:grpSpPr>
          <a:xfrm>
            <a:off x="6277270" y="1165550"/>
            <a:ext cx="2759226" cy="1471362"/>
            <a:chOff x="3022807" y="2111378"/>
            <a:chExt cx="2452271" cy="1471362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42" name="41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44" name="43 Rectángulo"/>
          <p:cNvSpPr/>
          <p:nvPr/>
        </p:nvSpPr>
        <p:spPr>
          <a:xfrm>
            <a:off x="3635895" y="5138951"/>
            <a:ext cx="5244049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77" name="76 Rectángulo"/>
          <p:cNvSpPr/>
          <p:nvPr/>
        </p:nvSpPr>
        <p:spPr>
          <a:xfrm>
            <a:off x="6330768" y="1236804"/>
            <a:ext cx="2705728" cy="1544124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5344" tIns="85344" rIns="85344" bIns="85344" spcCol="1270" anchor="ctr"/>
          <a:lstStyle/>
          <a:p>
            <a:pPr lvl="0" algn="just"/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traslado no es viable, se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deberá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albergar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estación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migratoria.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verifican que ésta cuente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condiciones necesarias.</a:t>
            </a:r>
            <a:r>
              <a:rPr lang="es-ES" sz="1600" dirty="0" smtClean="0"/>
              <a:t>.</a:t>
            </a:r>
            <a:endParaRPr lang="es-MX" sz="1600" dirty="0"/>
          </a:p>
          <a:p>
            <a:r>
              <a:rPr lang="es-ES" sz="1200" dirty="0"/>
              <a:t> </a:t>
            </a:r>
            <a:endParaRPr lang="es-MX" sz="1200" dirty="0"/>
          </a:p>
        </p:txBody>
      </p:sp>
      <p:sp>
        <p:nvSpPr>
          <p:cNvPr id="78" name="77 Elipse"/>
          <p:cNvSpPr/>
          <p:nvPr/>
        </p:nvSpPr>
        <p:spPr>
          <a:xfrm>
            <a:off x="2859181" y="395570"/>
            <a:ext cx="432048" cy="32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79" name="78 Rectángulo"/>
          <p:cNvSpPr/>
          <p:nvPr/>
        </p:nvSpPr>
        <p:spPr>
          <a:xfrm>
            <a:off x="376831" y="1039238"/>
            <a:ext cx="22509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le informará de manera adecuada a su edad, el derecho que tiene a solicitar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refugio.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OPI fungirá como acompañante del NNA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migrante.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79 Rectángulo"/>
          <p:cNvSpPr/>
          <p:nvPr/>
        </p:nvSpPr>
        <p:spPr>
          <a:xfrm>
            <a:off x="3760705" y="3327921"/>
            <a:ext cx="26295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Atendiendo al interés superior del menor se resolverá su situación teniendo como posibilidades: el retorno asistido; la solicitud de refugio o la protección complementaria.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3663062" y="5149962"/>
            <a:ext cx="5110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aquellos casos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retorno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asistido, se tramitarán los documentos de identidad y viaje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correspondiente;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emitirá el oficio de salida definitiva del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país,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se le informará el procedimiento de retorno; se contactará al representante Diplomático o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Consular.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14 Grupo"/>
          <p:cNvGrpSpPr/>
          <p:nvPr/>
        </p:nvGrpSpPr>
        <p:grpSpPr>
          <a:xfrm>
            <a:off x="393416" y="5165563"/>
            <a:ext cx="2452271" cy="1277061"/>
            <a:chOff x="3022807" y="2111378"/>
            <a:chExt cx="2452271" cy="1471362"/>
          </a:xfrm>
          <a:scene3d>
            <a:camera prst="orthographicFront"/>
            <a:lightRig rig="chilly" dir="t"/>
          </a:scene3d>
        </p:grpSpPr>
        <p:sp>
          <p:nvSpPr>
            <p:cNvPr id="83" name="82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</p:grpSp>
      <p:sp>
        <p:nvSpPr>
          <p:cNvPr id="85" name="84 CuadroTexto"/>
          <p:cNvSpPr txBox="1"/>
          <p:nvPr/>
        </p:nvSpPr>
        <p:spPr>
          <a:xfrm>
            <a:off x="406910" y="5157192"/>
            <a:ext cx="245227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OPI deberá acompañar al NNA migrante extranjero no acompañado hasta su país de origen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7" descr="C:\Users\infjanos\Desktop\fotos entrega juguetes\IMG_00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327921"/>
            <a:ext cx="2075697" cy="1557894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70" y="3207390"/>
            <a:ext cx="2871737" cy="173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" name="87 Conector recto de flecha"/>
          <p:cNvCxnSpPr/>
          <p:nvPr/>
        </p:nvCxnSpPr>
        <p:spPr>
          <a:xfrm>
            <a:off x="3203848" y="4074279"/>
            <a:ext cx="43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6300192" y="4074279"/>
            <a:ext cx="43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2771848" y="1916832"/>
            <a:ext cx="43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5796136" y="1916832"/>
            <a:ext cx="43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91 Conector angular"/>
          <p:cNvCxnSpPr/>
          <p:nvPr/>
        </p:nvCxnSpPr>
        <p:spPr>
          <a:xfrm rot="10800000" flipV="1">
            <a:off x="1043609" y="2636912"/>
            <a:ext cx="6784040" cy="360040"/>
          </a:xfrm>
          <a:prstGeom prst="bentConnector3">
            <a:avLst>
              <a:gd name="adj1" fmla="val 46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>
            <a:off x="1043608" y="299695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>
            <a:off x="7956376" y="4885815"/>
            <a:ext cx="0" cy="271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/>
          <p:nvPr/>
        </p:nvCxnSpPr>
        <p:spPr>
          <a:xfrm flipH="1">
            <a:off x="2987848" y="5805264"/>
            <a:ext cx="6752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6" name="95 Imagen" descr="C:\Documents and Settings\gmayo\Escritorio\fotos\fotos enviadas\SAM_1942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1240358"/>
            <a:ext cx="2513086" cy="1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n 32" descr="Presentacion-01.jp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1254"/>
          <a:stretch/>
        </p:blipFill>
        <p:spPr>
          <a:xfrm>
            <a:off x="179512" y="96786"/>
            <a:ext cx="2736304" cy="9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616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57621" y="0"/>
            <a:ext cx="52863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Módulos de </a:t>
            </a:r>
            <a:r>
              <a:rPr lang="es-MX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atención a </a:t>
            </a:r>
            <a:r>
              <a:rPr lang="es-E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niños, niñas y adolescentes migrantes </a:t>
            </a:r>
            <a:r>
              <a:rPr lang="es-E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mexicanos </a:t>
            </a:r>
            <a:r>
              <a:rPr lang="es-E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extranjeros no acompañados.</a:t>
            </a:r>
            <a:endParaRPr lang="es-MX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214282" y="1214422"/>
            <a:ext cx="86439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MX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parte de la estrategia de atención  a la niñez migrante mexicana y extranjera no acompañada, se han firmado Convenios Específicos de Colaboración entre el INM, el Sistema Nacional DIF y los Sistemas DIF estatales  para la instalación de módulos de atención a niños, niñas y adolescentes migrantes no acompañados, tanto en la frontera norte como en la frontera sur del país.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/>
          </p:nvPr>
        </p:nvGraphicFramePr>
        <p:xfrm>
          <a:off x="428596" y="3429000"/>
          <a:ext cx="4214842" cy="2836122"/>
        </p:xfrm>
        <a:graphic>
          <a:graphicData uri="http://schemas.openxmlformats.org/drawingml/2006/table">
            <a:tbl>
              <a:tblPr firstRow="1" bandRow="1"/>
              <a:tblGrid>
                <a:gridCol w="2107421"/>
                <a:gridCol w="2107421"/>
              </a:tblGrid>
              <a:tr h="314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S" sz="1200" kern="1200" dirty="0" smtClean="0"/>
                        <a:t>Módulos Frontera Norte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latin typeface="GillSans Light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683" marB="4568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S" sz="1200" kern="1200" dirty="0" smtClean="0"/>
                        <a:t>Módulos Frontera Sur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latin typeface="GillSans Light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683" marB="4568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</a:tr>
              <a:tr h="518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/>
                        <a:t>Reynosa</a:t>
                      </a:r>
                      <a:r>
                        <a:rPr lang="es-ES" sz="1200" kern="1200" baseline="0" dirty="0" smtClean="0"/>
                        <a:t> y </a:t>
                      </a:r>
                      <a:r>
                        <a:rPr lang="es-ES" sz="1200" kern="1200" dirty="0" smtClean="0"/>
                        <a:t>Nuevo Laredo, Tamaulipas</a:t>
                      </a:r>
                    </a:p>
                  </a:txBody>
                  <a:tcPr marL="91439" marR="91439" marT="45683" marB="4568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es-ES" sz="1200" kern="1200" dirty="0" err="1" smtClean="0"/>
                        <a:t>Tenosique</a:t>
                      </a:r>
                      <a:r>
                        <a:rPr lang="es-ES" sz="1200" kern="1200" dirty="0" smtClean="0"/>
                        <a:t>, Tabasco.</a:t>
                      </a:r>
                    </a:p>
                  </a:txBody>
                  <a:tcPr marL="91439" marR="91439" marT="45683" marB="4568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</a:tr>
              <a:tr h="518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MX" sz="1200" kern="1200" dirty="0" smtClean="0"/>
                        <a:t>Tijuana y Mexicali en Baja California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latin typeface="GillSans Light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683" marB="4568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/>
                        <a:t>Tapachula,  Chiapas</a:t>
                      </a:r>
                      <a:endParaRPr lang="es-ES" sz="1200" kern="1200" dirty="0" smtClean="0">
                        <a:solidFill>
                          <a:schemeClr val="tx1"/>
                        </a:solidFill>
                        <a:latin typeface="GillSans Light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683" marB="4568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</a:tr>
              <a:tr h="518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MX" sz="1200" kern="1200" dirty="0" smtClean="0"/>
                        <a:t>San Luis Río Colorado, Agua Prieta y Nogales en Sonora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latin typeface="GillSans Light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683" marB="4568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err="1" smtClean="0"/>
                        <a:t>Acayucan</a:t>
                      </a:r>
                      <a:r>
                        <a:rPr lang="es-ES" sz="1200" kern="1200" dirty="0" smtClean="0"/>
                        <a:t>, Veracruz</a:t>
                      </a: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GillSans Light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683" marB="4568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</a:tr>
              <a:tr h="325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MX" sz="1200" kern="1200" dirty="0" smtClean="0"/>
                        <a:t>Ciudad Juárez ,</a:t>
                      </a:r>
                      <a:r>
                        <a:rPr lang="es-MX" sz="1200" kern="1200" baseline="0" dirty="0" smtClean="0"/>
                        <a:t> </a:t>
                      </a:r>
                      <a:r>
                        <a:rPr lang="es-MX" sz="1200" kern="1200" dirty="0" smtClean="0"/>
                        <a:t>Chihuahua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latin typeface="GillSans Light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683" marB="4568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/>
                        <a:t> La Ventosa, Oaxaca</a:t>
                      </a:r>
                      <a:endParaRPr lang="es-MX" sz="1200" kern="1200" dirty="0" smtClean="0"/>
                    </a:p>
                  </a:txBody>
                  <a:tcPr marL="91439" marR="91439" marT="45683" marB="4568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</a:tr>
              <a:tr h="518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S" sz="1200" kern="1200" dirty="0" smtClean="0"/>
                        <a:t>Piedras </a:t>
                      </a:r>
                      <a:r>
                        <a:rPr lang="es-ES" sz="1200" kern="1200" baseline="0" dirty="0" smtClean="0"/>
                        <a:t> </a:t>
                      </a:r>
                      <a:r>
                        <a:rPr lang="es-ES" sz="1200" kern="1200" dirty="0" smtClean="0"/>
                        <a:t>Negras y Cd. Acuña, Coahuila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latin typeface="GillSans Light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683" marB="4568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s-MX" sz="1200" kern="1200" dirty="0" smtClean="0">
                        <a:solidFill>
                          <a:schemeClr val="tx1"/>
                        </a:solidFill>
                        <a:latin typeface="GillSans Light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683" marB="4568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714752"/>
            <a:ext cx="40417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Presentacion-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1254"/>
          <a:stretch/>
        </p:blipFill>
        <p:spPr>
          <a:xfrm>
            <a:off x="179512" y="96786"/>
            <a:ext cx="2736304" cy="9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64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174260" y="11663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Cooperación Regional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112474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MANUAL DE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PROCEDIMIENTOS PARA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EL RETORNO ASISTIDO DIGNO, ORDENADO, ÁGIL Y SEGURO DE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NACIONALES, SALVADOREÑOS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, GUATEMALTECOS, HONDUREÑOS Y NICARAGÜENSES PRESENTADOS ANTE LAS  AUTORIDADES MIGRATORIAS MEXICANAS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2777641"/>
            <a:ext cx="5544616" cy="28931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Facilitar la operación del “Memorándum de Entendimiento entre los Estados Unidos Mexicanos y de las Repúblicas de El Salvador, Guatemala, Honduras y Nicaragua, para  el Procedimiento de Retorno Asistido Digno, Ordenado, Ágil y Seguro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nacionales de dichas Repúblicas, presentados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ante las Autoridades Migratorias Mexicanas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420888"/>
            <a:ext cx="2839244" cy="3329608"/>
          </a:xfrm>
          <a:prstGeom prst="rect">
            <a:avLst/>
          </a:prstGeom>
        </p:spPr>
      </p:pic>
      <p:pic>
        <p:nvPicPr>
          <p:cNvPr id="7" name="Imagen 6" descr="Presentacion-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1254"/>
          <a:stretch/>
        </p:blipFill>
        <p:spPr>
          <a:xfrm>
            <a:off x="179512" y="96786"/>
            <a:ext cx="2736304" cy="9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099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26140" y="7150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Cooperación Regional  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6745" y="1148941"/>
            <a:ext cx="8569080" cy="10477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manual de procedimientos es una herramienta que permite a los Estados parte homologar criterios. Se establecen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mecanismos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cooperación para el </a:t>
            </a:r>
            <a: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retorno </a:t>
            </a:r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asistido  vía terrestre y aérea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con pleno respeto a los derechos humanos.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76745" y="2366198"/>
            <a:ext cx="6527503" cy="1422372"/>
          </a:xfrm>
          <a:prstGeom prst="rect">
            <a:avLst/>
          </a:prstGeom>
          <a:scene3d>
            <a:camera prst="orthographicFront"/>
            <a:lightRig rig="chilly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Procedimiento de retorno asistido de un NNA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hace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una clara distinción en el proceso de repatriación de grupos en situación vulnerable tomando en consideración el </a:t>
            </a:r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Interés Superior del Niño (ISN)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previo a cualquier actuación. </a:t>
            </a:r>
          </a:p>
          <a:p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287917" y="3939249"/>
            <a:ext cx="6505157" cy="1442656"/>
          </a:xfrm>
          <a:prstGeom prst="rect">
            <a:avLst/>
          </a:prstGeom>
          <a:scene3d>
            <a:camera prst="orthographicFront"/>
            <a:lightRig rig="chilly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9568" tIns="99568" rIns="99568" bIns="99568" spcCol="1270" anchor="ctr"/>
          <a:lstStyle/>
          <a:p>
            <a:pPr algn="just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MX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Enlace</a:t>
            </a:r>
            <a:r>
              <a:rPr lang="es-MX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cooperación y coordinación: </a:t>
            </a:r>
            <a:r>
              <a:rPr lang="es-MX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México adecuará y actualizará el Sistema de Control de Aseguramientos y Traslados en Estaciones Migratorias</a:t>
            </a:r>
            <a:r>
              <a:rPr lang="es-MX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(SICATEM</a:t>
            </a:r>
            <a:r>
              <a:rPr lang="es-MX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); </a:t>
            </a:r>
            <a:r>
              <a:rPr lang="es-MX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además,</a:t>
            </a:r>
            <a:r>
              <a:rPr lang="es-MX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MX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comunicará a los Estados parte el listado </a:t>
            </a:r>
            <a:r>
              <a:rPr lang="es-MX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 personas que serán retornadas.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MX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76745" y="5620592"/>
            <a:ext cx="8437405" cy="7450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9568" tIns="99568" rIns="99568" bIns="99568" spcCol="1270" anchor="ctr"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objeto de salvaguardar la integridad de las personas migrantes 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establecen </a:t>
            </a:r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“Rutas de responsabilidad</a:t>
            </a:r>
            <a: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MX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Imagen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420887"/>
            <a:ext cx="1969958" cy="302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339807" y="56865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 descr="Presentacion-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1254"/>
          <a:stretch/>
        </p:blipFill>
        <p:spPr>
          <a:xfrm>
            <a:off x="179512" y="96786"/>
            <a:ext cx="2736304" cy="9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3531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81CD1-D8A5-4B1F-9B82-B6A7F5114503}" type="slidenum">
              <a:rPr lang="es-MX" smtClean="0"/>
              <a:pPr>
                <a:defRPr/>
              </a:pPr>
              <a:t>19</a:t>
            </a:fld>
            <a:endParaRPr lang="es-MX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-1676400" y="822899"/>
            <a:ext cx="8229600" cy="1143000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s-MX" altLang="es-MX" sz="36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de México</a:t>
            </a:r>
          </a:p>
        </p:txBody>
      </p:sp>
      <p:grpSp>
        <p:nvGrpSpPr>
          <p:cNvPr id="5" name="Grupo 1"/>
          <p:cNvGrpSpPr>
            <a:grpSpLocks/>
          </p:cNvGrpSpPr>
          <p:nvPr/>
        </p:nvGrpSpPr>
        <p:grpSpPr bwMode="auto">
          <a:xfrm>
            <a:off x="-98425" y="1367224"/>
            <a:ext cx="8967120" cy="5490777"/>
            <a:chOff x="-2957" y="1051036"/>
            <a:chExt cx="8967445" cy="4951345"/>
          </a:xfrm>
        </p:grpSpPr>
        <p:sp>
          <p:nvSpPr>
            <p:cNvPr id="6" name="Forma libre 5"/>
            <p:cNvSpPr/>
            <p:nvPr/>
          </p:nvSpPr>
          <p:spPr>
            <a:xfrm>
              <a:off x="172229" y="1051036"/>
              <a:ext cx="8785543" cy="343569"/>
            </a:xfrm>
            <a:custGeom>
              <a:avLst/>
              <a:gdLst>
                <a:gd name="connsiteX0" fmla="*/ 0 w 8784976"/>
                <a:gd name="connsiteY0" fmla="*/ 57201 h 343201"/>
                <a:gd name="connsiteX1" fmla="*/ 57201 w 8784976"/>
                <a:gd name="connsiteY1" fmla="*/ 0 h 343201"/>
                <a:gd name="connsiteX2" fmla="*/ 8727775 w 8784976"/>
                <a:gd name="connsiteY2" fmla="*/ 0 h 343201"/>
                <a:gd name="connsiteX3" fmla="*/ 8784976 w 8784976"/>
                <a:gd name="connsiteY3" fmla="*/ 57201 h 343201"/>
                <a:gd name="connsiteX4" fmla="*/ 8784976 w 8784976"/>
                <a:gd name="connsiteY4" fmla="*/ 286000 h 343201"/>
                <a:gd name="connsiteX5" fmla="*/ 8727775 w 8784976"/>
                <a:gd name="connsiteY5" fmla="*/ 343201 h 343201"/>
                <a:gd name="connsiteX6" fmla="*/ 57201 w 8784976"/>
                <a:gd name="connsiteY6" fmla="*/ 343201 h 343201"/>
                <a:gd name="connsiteX7" fmla="*/ 0 w 8784976"/>
                <a:gd name="connsiteY7" fmla="*/ 286000 h 343201"/>
                <a:gd name="connsiteX8" fmla="*/ 0 w 8784976"/>
                <a:gd name="connsiteY8" fmla="*/ 57201 h 34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343201">
                  <a:moveTo>
                    <a:pt x="0" y="57201"/>
                  </a:moveTo>
                  <a:cubicBezTo>
                    <a:pt x="0" y="25610"/>
                    <a:pt x="25610" y="0"/>
                    <a:pt x="57201" y="0"/>
                  </a:cubicBezTo>
                  <a:lnTo>
                    <a:pt x="8727775" y="0"/>
                  </a:lnTo>
                  <a:cubicBezTo>
                    <a:pt x="8759366" y="0"/>
                    <a:pt x="8784976" y="25610"/>
                    <a:pt x="8784976" y="57201"/>
                  </a:cubicBezTo>
                  <a:lnTo>
                    <a:pt x="8784976" y="286000"/>
                  </a:lnTo>
                  <a:cubicBezTo>
                    <a:pt x="8784976" y="317591"/>
                    <a:pt x="8759366" y="343201"/>
                    <a:pt x="8727775" y="343201"/>
                  </a:cubicBezTo>
                  <a:lnTo>
                    <a:pt x="57201" y="343201"/>
                  </a:lnTo>
                  <a:cubicBezTo>
                    <a:pt x="25610" y="343201"/>
                    <a:pt x="0" y="317591"/>
                    <a:pt x="0" y="286000"/>
                  </a:cubicBezTo>
                  <a:lnTo>
                    <a:pt x="0" y="5720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8194" tIns="108194" rIns="108194" bIns="108194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Mexicanos</a:t>
              </a:r>
            </a:p>
          </p:txBody>
        </p:sp>
        <p:sp>
          <p:nvSpPr>
            <p:cNvPr id="7" name="Forma libre 6"/>
            <p:cNvSpPr/>
            <p:nvPr/>
          </p:nvSpPr>
          <p:spPr>
            <a:xfrm>
              <a:off x="-2957" y="1068025"/>
              <a:ext cx="8785543" cy="1274070"/>
            </a:xfrm>
            <a:custGeom>
              <a:avLst/>
              <a:gdLst>
                <a:gd name="connsiteX0" fmla="*/ 0 w 8784976"/>
                <a:gd name="connsiteY0" fmla="*/ 0 h 1273866"/>
                <a:gd name="connsiteX1" fmla="*/ 8784976 w 8784976"/>
                <a:gd name="connsiteY1" fmla="*/ 0 h 1273866"/>
                <a:gd name="connsiteX2" fmla="*/ 8784976 w 8784976"/>
                <a:gd name="connsiteY2" fmla="*/ 1273866 h 1273866"/>
                <a:gd name="connsiteX3" fmla="*/ 0 w 8784976"/>
                <a:gd name="connsiteY3" fmla="*/ 1273866 h 1273866"/>
                <a:gd name="connsiteX4" fmla="*/ 0 w 8784976"/>
                <a:gd name="connsiteY4" fmla="*/ 0 h 127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4976" h="1273866">
                  <a:moveTo>
                    <a:pt x="0" y="0"/>
                  </a:moveTo>
                  <a:lnTo>
                    <a:pt x="8784976" y="0"/>
                  </a:lnTo>
                  <a:lnTo>
                    <a:pt x="8784976" y="1273866"/>
                  </a:lnTo>
                  <a:lnTo>
                    <a:pt x="0" y="12738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78923" tIns="20320" rIns="113792" bIns="20320" spcCol="1270"/>
            <a:lstStyle/>
            <a:p>
              <a:pPr marL="0" lvl="1" algn="just" defTabSz="711200">
                <a:lnSpc>
                  <a:spcPct val="90000"/>
                </a:lnSpc>
                <a:spcAft>
                  <a:spcPct val="20000"/>
                </a:spcAft>
                <a:defRPr/>
              </a:pPr>
              <a:endParaRPr lang="es-MX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just" defTabSz="7112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es-MX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Asistencia y protección consular a NNA no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acompañados </a:t>
              </a:r>
              <a:r>
                <a:rPr lang="es-MX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cruzan </a:t>
              </a:r>
              <a:r>
                <a:rPr lang="es-MX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 frontera hacia Estados Unidos. Los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consulados de frontera repatrian un promedio de 16,000 menores al año</a:t>
              </a:r>
              <a:r>
                <a:rPr lang="es-MX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MX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just" defTabSz="7112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En coordinación con las autoridades estadounidenses, así como con el DIF y el INM, se busca asegurar su que su repatriación sea digna, humana, segura y que concluya en </a:t>
              </a:r>
              <a:r>
                <a:rPr lang="es-MX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reintegración, favoreciendo el interés superior del niño. </a:t>
              </a:r>
            </a:p>
            <a:p>
              <a:pPr marL="171450" lvl="1" indent="-171450" algn="just" defTabSz="7112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s-MX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just" defTabSz="7112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es-MX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 procedimiento de atención a NNA extranjeros no acompañados, especialmente a través de los OPI, garantiza que el procedimiento de atención  atienda el interés superior del menor. </a:t>
              </a:r>
            </a:p>
            <a:p>
              <a:pPr marL="171450" lvl="1" indent="-171450" algn="just" defTabSz="7112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s-MX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just" defTabSz="7112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s-MX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orma libre 8"/>
            <p:cNvSpPr/>
            <p:nvPr/>
          </p:nvSpPr>
          <p:spPr>
            <a:xfrm>
              <a:off x="178945" y="3870820"/>
              <a:ext cx="8785543" cy="2131561"/>
            </a:xfrm>
            <a:custGeom>
              <a:avLst/>
              <a:gdLst>
                <a:gd name="connsiteX0" fmla="*/ 0 w 8784976"/>
                <a:gd name="connsiteY0" fmla="*/ 0 h 1771520"/>
                <a:gd name="connsiteX1" fmla="*/ 8784976 w 8784976"/>
                <a:gd name="connsiteY1" fmla="*/ 0 h 1771520"/>
                <a:gd name="connsiteX2" fmla="*/ 8784976 w 8784976"/>
                <a:gd name="connsiteY2" fmla="*/ 1771520 h 1771520"/>
                <a:gd name="connsiteX3" fmla="*/ 0 w 8784976"/>
                <a:gd name="connsiteY3" fmla="*/ 1771520 h 1771520"/>
                <a:gd name="connsiteX4" fmla="*/ 0 w 8784976"/>
                <a:gd name="connsiteY4" fmla="*/ 0 h 177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4976" h="1771520">
                  <a:moveTo>
                    <a:pt x="0" y="0"/>
                  </a:moveTo>
                  <a:lnTo>
                    <a:pt x="8784976" y="0"/>
                  </a:lnTo>
                  <a:lnTo>
                    <a:pt x="8784976" y="1771520"/>
                  </a:lnTo>
                  <a:lnTo>
                    <a:pt x="0" y="1771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78923" tIns="20320" rIns="113792" bIns="20320"/>
            <a:lstStyle>
              <a:lvl1pPr marL="2857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2857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indent="0" algn="just" eaLnBrk="1" hangingPunct="1"/>
              <a:endParaRPr lang="es-MX" altLang="es-MX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magen 7" descr="Presentacion-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1254"/>
          <a:stretch/>
        </p:blipFill>
        <p:spPr>
          <a:xfrm>
            <a:off x="6386046" y="55960"/>
            <a:ext cx="2736304" cy="925325"/>
          </a:xfrm>
          <a:prstGeom prst="rect">
            <a:avLst/>
          </a:prstGeom>
        </p:spPr>
      </p:pic>
      <p:sp>
        <p:nvSpPr>
          <p:cNvPr id="10" name="Forma libre 9"/>
          <p:cNvSpPr/>
          <p:nvPr/>
        </p:nvSpPr>
        <p:spPr bwMode="auto">
          <a:xfrm>
            <a:off x="76754" y="4521389"/>
            <a:ext cx="8785225" cy="381000"/>
          </a:xfrm>
          <a:custGeom>
            <a:avLst/>
            <a:gdLst>
              <a:gd name="connsiteX0" fmla="*/ 0 w 8784976"/>
              <a:gd name="connsiteY0" fmla="*/ 57201 h 343201"/>
              <a:gd name="connsiteX1" fmla="*/ 57201 w 8784976"/>
              <a:gd name="connsiteY1" fmla="*/ 0 h 343201"/>
              <a:gd name="connsiteX2" fmla="*/ 8727775 w 8784976"/>
              <a:gd name="connsiteY2" fmla="*/ 0 h 343201"/>
              <a:gd name="connsiteX3" fmla="*/ 8784976 w 8784976"/>
              <a:gd name="connsiteY3" fmla="*/ 57201 h 343201"/>
              <a:gd name="connsiteX4" fmla="*/ 8784976 w 8784976"/>
              <a:gd name="connsiteY4" fmla="*/ 286000 h 343201"/>
              <a:gd name="connsiteX5" fmla="*/ 8727775 w 8784976"/>
              <a:gd name="connsiteY5" fmla="*/ 343201 h 343201"/>
              <a:gd name="connsiteX6" fmla="*/ 57201 w 8784976"/>
              <a:gd name="connsiteY6" fmla="*/ 343201 h 343201"/>
              <a:gd name="connsiteX7" fmla="*/ 0 w 8784976"/>
              <a:gd name="connsiteY7" fmla="*/ 286000 h 343201"/>
              <a:gd name="connsiteX8" fmla="*/ 0 w 8784976"/>
              <a:gd name="connsiteY8" fmla="*/ 57201 h 34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4976" h="343201">
                <a:moveTo>
                  <a:pt x="0" y="57201"/>
                </a:moveTo>
                <a:cubicBezTo>
                  <a:pt x="0" y="25610"/>
                  <a:pt x="25610" y="0"/>
                  <a:pt x="57201" y="0"/>
                </a:cubicBezTo>
                <a:lnTo>
                  <a:pt x="8727775" y="0"/>
                </a:lnTo>
                <a:cubicBezTo>
                  <a:pt x="8759366" y="0"/>
                  <a:pt x="8784976" y="25610"/>
                  <a:pt x="8784976" y="57201"/>
                </a:cubicBezTo>
                <a:lnTo>
                  <a:pt x="8784976" y="286000"/>
                </a:lnTo>
                <a:cubicBezTo>
                  <a:pt x="8784976" y="317591"/>
                  <a:pt x="8759366" y="343201"/>
                  <a:pt x="8727775" y="343201"/>
                </a:cubicBezTo>
                <a:lnTo>
                  <a:pt x="57201" y="343201"/>
                </a:lnTo>
                <a:cubicBezTo>
                  <a:pt x="25610" y="343201"/>
                  <a:pt x="0" y="317591"/>
                  <a:pt x="0" y="286000"/>
                </a:cubicBezTo>
                <a:lnTo>
                  <a:pt x="0" y="57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194" tIns="108194" rIns="108194" bIns="108194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Extranjeros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6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14E-D08E-475C-A8A9-AF1FF21BA477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1068231"/>
            <a:ext cx="8229600" cy="643746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s-MX" sz="3200" cap="small" dirty="0" smtClean="0">
                <a:latin typeface="Arial"/>
                <a:cs typeface="Arial"/>
              </a:rPr>
              <a:t>Menores no acompañados </a:t>
            </a:r>
          </a:p>
          <a:p>
            <a:r>
              <a:rPr lang="es-MX" sz="3200" cap="small" dirty="0" smtClean="0">
                <a:latin typeface="Arial"/>
                <a:cs typeface="Arial"/>
              </a:rPr>
              <a:t>Mexicanos</a:t>
            </a:r>
            <a:endParaRPr lang="es-MX" sz="2800" cap="small" dirty="0">
              <a:latin typeface="Arial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00544403"/>
              </p:ext>
            </p:extLst>
          </p:nvPr>
        </p:nvGraphicFramePr>
        <p:xfrm>
          <a:off x="405880" y="2040955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0105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14E-D08E-475C-A8A9-AF1FF21BA477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  <p:sp>
        <p:nvSpPr>
          <p:cNvPr id="5" name="1 Título"/>
          <p:cNvSpPr txBox="1">
            <a:spLocks noGrp="1"/>
          </p:cNvSpPr>
          <p:nvPr>
            <p:ph idx="1"/>
          </p:nvPr>
        </p:nvSpPr>
        <p:spPr>
          <a:xfrm>
            <a:off x="2441085" y="346075"/>
            <a:ext cx="6203032" cy="6010275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 marL="0" indent="0">
              <a:buNone/>
            </a:pPr>
            <a:r>
              <a:rPr lang="es-MX" sz="3200" cap="small" dirty="0" smtClean="0">
                <a:latin typeface="Arial"/>
                <a:cs typeface="Arial"/>
              </a:rPr>
              <a:t>Datos solicitados en la entrevista a las </a:t>
            </a:r>
            <a:r>
              <a:rPr lang="es-MX" sz="3200" cap="small" dirty="0" err="1" smtClean="0">
                <a:latin typeface="Arial"/>
                <a:cs typeface="Arial"/>
              </a:rPr>
              <a:t>NNA´s</a:t>
            </a:r>
            <a:r>
              <a:rPr lang="es-MX" sz="3200" cap="small" dirty="0" smtClean="0">
                <a:latin typeface="Arial"/>
                <a:cs typeface="Arial"/>
              </a:rPr>
              <a:t> No Acompañados</a:t>
            </a:r>
            <a:endParaRPr lang="es-MX" sz="2800" cap="small" dirty="0"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6867" y="1666299"/>
            <a:ext cx="2127335" cy="40012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vert270" wrap="square" lIns="137160" tIns="68580" rIns="137160" bIns="6858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600" b="1" kern="1200" noProof="0" dirty="0" smtClean="0">
              <a:latin typeface="Arial"/>
              <a:cs typeface="Arial"/>
            </a:endParaRPr>
          </a:p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4800" b="1" kern="1200" noProof="0" dirty="0" smtClean="0">
                <a:latin typeface="Soberana Sans" panose="02000000000000000000" pitchFamily="50" charset="0"/>
                <a:cs typeface="Arial"/>
              </a:rPr>
              <a:t>Entrevista</a:t>
            </a:r>
            <a:endParaRPr lang="es-MX" sz="2400" b="0" kern="1200" noProof="0" dirty="0" smtClean="0">
              <a:latin typeface="Soberana Sans" panose="02000000000000000000" pitchFamily="50" charset="0"/>
              <a:cs typeface="Arial"/>
            </a:endParaRPr>
          </a:p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400" b="1" kern="1200" noProof="0" dirty="0" smtClean="0">
              <a:latin typeface="Arial"/>
              <a:cs typeface="Arial"/>
            </a:endParaRPr>
          </a:p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400" kern="1200" noProof="0" dirty="0">
              <a:latin typeface="Arial"/>
              <a:cs typeface="Arial"/>
            </a:endParaRPr>
          </a:p>
        </p:txBody>
      </p:sp>
      <p:sp>
        <p:nvSpPr>
          <p:cNvPr id="11" name="Redondear rectángulo de esquina del mismo lado 4"/>
          <p:cNvSpPr/>
          <p:nvPr/>
        </p:nvSpPr>
        <p:spPr>
          <a:xfrm>
            <a:off x="2472825" y="1979130"/>
            <a:ext cx="6171292" cy="33755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342900" lvl="1" indent="-285750" algn="just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es-MX" sz="1800" kern="1200" noProof="0" dirty="0">
              <a:latin typeface="Soberana Sans" panose="02000000000000000000" pitchFamily="50" charset="0"/>
              <a:cs typeface="Arial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643716394"/>
              </p:ext>
            </p:extLst>
          </p:nvPr>
        </p:nvGraphicFramePr>
        <p:xfrm>
          <a:off x="539552" y="2103631"/>
          <a:ext cx="7536534" cy="4401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97796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14E-D08E-475C-A8A9-AF1FF21BA477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707443" y="305020"/>
            <a:ext cx="6048672" cy="643746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s-MX" sz="2400" cap="small" dirty="0" smtClean="0">
                <a:latin typeface="Arial"/>
                <a:cs typeface="Arial"/>
              </a:rPr>
              <a:t>Flujo de Menores en Patrulla Fronteriza</a:t>
            </a:r>
            <a:endParaRPr lang="es-MX" sz="2000" cap="small" dirty="0">
              <a:latin typeface="Arial"/>
              <a:cs typeface="Arial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39552" y="1866236"/>
            <a:ext cx="8376782" cy="4672676"/>
            <a:chOff x="685891" y="1369209"/>
            <a:chExt cx="9765828" cy="4947896"/>
          </a:xfrm>
        </p:grpSpPr>
        <p:sp>
          <p:nvSpPr>
            <p:cNvPr id="31" name="Flowchart: Alternate Process 61"/>
            <p:cNvSpPr/>
            <p:nvPr/>
          </p:nvSpPr>
          <p:spPr>
            <a:xfrm>
              <a:off x="5526537" y="5368340"/>
              <a:ext cx="1734811" cy="613317"/>
            </a:xfrm>
            <a:prstGeom prst="flowChartAlternateProcess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Flowchart: Alternate Process 60"/>
            <p:cNvSpPr/>
            <p:nvPr/>
          </p:nvSpPr>
          <p:spPr>
            <a:xfrm>
              <a:off x="685891" y="1492165"/>
              <a:ext cx="1734811" cy="613317"/>
            </a:xfrm>
            <a:prstGeom prst="flowChartAlternateProcess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angle 5"/>
            <p:cNvSpPr/>
            <p:nvPr/>
          </p:nvSpPr>
          <p:spPr>
            <a:xfrm>
              <a:off x="8283505" y="1437258"/>
              <a:ext cx="1884784" cy="709126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angle 6"/>
            <p:cNvSpPr/>
            <p:nvPr/>
          </p:nvSpPr>
          <p:spPr>
            <a:xfrm>
              <a:off x="5576118" y="1369209"/>
              <a:ext cx="1884784" cy="709126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Diamond 7"/>
            <p:cNvSpPr/>
            <p:nvPr/>
          </p:nvSpPr>
          <p:spPr>
            <a:xfrm>
              <a:off x="8331923" y="2730818"/>
              <a:ext cx="2119796" cy="1694985"/>
            </a:xfrm>
            <a:prstGeom prst="diamond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902003" y="1603867"/>
              <a:ext cx="1223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Detención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8623290" y="3108922"/>
              <a:ext cx="1560834" cy="97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¿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Situación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</a:p>
            <a:p>
              <a:pPr algn="ctr"/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Riesgo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26537" y="1505608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Procesamiento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41114" y="2171430"/>
              <a:ext cx="2522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Traslado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 la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Estación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6"/>
            <p:cNvCxnSpPr/>
            <p:nvPr/>
          </p:nvCxnSpPr>
          <p:spPr>
            <a:xfrm>
              <a:off x="2423748" y="1754856"/>
              <a:ext cx="31258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Arrow Connector 20"/>
            <p:cNvCxnSpPr>
              <a:endCxn id="31" idx="3"/>
            </p:cNvCxnSpPr>
            <p:nvPr/>
          </p:nvCxnSpPr>
          <p:spPr>
            <a:xfrm flipH="1">
              <a:off x="7261348" y="4380114"/>
              <a:ext cx="2043912" cy="129488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24"/>
            <p:cNvCxnSpPr>
              <a:stCxn id="8" idx="2"/>
              <a:endCxn id="10" idx="0"/>
            </p:cNvCxnSpPr>
            <p:nvPr/>
          </p:nvCxnSpPr>
          <p:spPr>
            <a:xfrm>
              <a:off x="9225898" y="2146384"/>
              <a:ext cx="165923" cy="5844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8" name="TextBox 31"/>
            <p:cNvSpPr txBox="1"/>
            <p:nvPr/>
          </p:nvSpPr>
          <p:spPr>
            <a:xfrm>
              <a:off x="8604440" y="1394172"/>
              <a:ext cx="12105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Entrevista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Consular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33"/>
            <p:cNvSpPr txBox="1"/>
            <p:nvPr/>
          </p:nvSpPr>
          <p:spPr>
            <a:xfrm>
              <a:off x="8019598" y="4571038"/>
              <a:ext cx="574100" cy="391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s-MX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35"/>
            <p:cNvSpPr txBox="1"/>
            <p:nvPr/>
          </p:nvSpPr>
          <p:spPr>
            <a:xfrm>
              <a:off x="7659552" y="3099423"/>
              <a:ext cx="469446" cy="391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Sí</a:t>
              </a:r>
              <a:endParaRPr lang="es-MX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42"/>
            <p:cNvCxnSpPr>
              <a:endCxn id="8" idx="1"/>
            </p:cNvCxnSpPr>
            <p:nvPr/>
          </p:nvCxnSpPr>
          <p:spPr>
            <a:xfrm flipV="1">
              <a:off x="7516268" y="1791821"/>
              <a:ext cx="767236" cy="700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TextBox 46"/>
            <p:cNvSpPr txBox="1"/>
            <p:nvPr/>
          </p:nvSpPr>
          <p:spPr>
            <a:xfrm>
              <a:off x="5523843" y="5490331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Repatriación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Diamond 49"/>
            <p:cNvSpPr/>
            <p:nvPr/>
          </p:nvSpPr>
          <p:spPr>
            <a:xfrm>
              <a:off x="5222702" y="2730818"/>
              <a:ext cx="2119796" cy="1694985"/>
            </a:xfrm>
            <a:prstGeom prst="diamond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4" name="Straight Arrow Connector 50"/>
            <p:cNvCxnSpPr>
              <a:stCxn id="10" idx="1"/>
              <a:endCxn id="23" idx="3"/>
            </p:cNvCxnSpPr>
            <p:nvPr/>
          </p:nvCxnSpPr>
          <p:spPr>
            <a:xfrm flipH="1">
              <a:off x="7342498" y="3578310"/>
              <a:ext cx="9894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52"/>
            <p:cNvSpPr txBox="1"/>
            <p:nvPr/>
          </p:nvSpPr>
          <p:spPr>
            <a:xfrm>
              <a:off x="5434846" y="3155581"/>
              <a:ext cx="1934365" cy="68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¿William </a:t>
              </a:r>
            </a:p>
            <a:p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Willberforce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53"/>
            <p:cNvCxnSpPr>
              <a:stCxn id="23" idx="2"/>
            </p:cNvCxnSpPr>
            <p:nvPr/>
          </p:nvCxnSpPr>
          <p:spPr>
            <a:xfrm>
              <a:off x="6282600" y="4425803"/>
              <a:ext cx="21467" cy="90788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TextBox 55"/>
            <p:cNvSpPr txBox="1"/>
            <p:nvPr/>
          </p:nvSpPr>
          <p:spPr>
            <a:xfrm>
              <a:off x="5758577" y="4630985"/>
              <a:ext cx="574100" cy="391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s-MX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57"/>
            <p:cNvCxnSpPr/>
            <p:nvPr/>
          </p:nvCxnSpPr>
          <p:spPr>
            <a:xfrm flipH="1">
              <a:off x="4075225" y="3565670"/>
              <a:ext cx="1119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58"/>
            <p:cNvSpPr txBox="1"/>
            <p:nvPr/>
          </p:nvSpPr>
          <p:spPr>
            <a:xfrm>
              <a:off x="4490287" y="3119804"/>
              <a:ext cx="469446" cy="391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Sí</a:t>
              </a:r>
              <a:endParaRPr lang="es-MX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lowchart: Alternate Process 63"/>
            <p:cNvSpPr/>
            <p:nvPr/>
          </p:nvSpPr>
          <p:spPr>
            <a:xfrm>
              <a:off x="2326303" y="3304470"/>
              <a:ext cx="1734811" cy="613317"/>
            </a:xfrm>
            <a:prstGeom prst="flowChartAlternateProcess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TextBox 64"/>
            <p:cNvSpPr txBox="1"/>
            <p:nvPr/>
          </p:nvSpPr>
          <p:spPr>
            <a:xfrm>
              <a:off x="2567401" y="3413113"/>
              <a:ext cx="1291725" cy="391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Albergue</a:t>
              </a:r>
              <a:endPara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1"/>
            <p:cNvSpPr txBox="1"/>
            <p:nvPr/>
          </p:nvSpPr>
          <p:spPr>
            <a:xfrm>
              <a:off x="838313" y="5116776"/>
              <a:ext cx="3599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 err="1" smtClean="0"/>
                <a:t>Entrega</a:t>
              </a:r>
              <a:r>
                <a:rPr lang="en-US" dirty="0" smtClean="0"/>
                <a:t> del </a:t>
              </a:r>
              <a:r>
                <a:rPr lang="en-US" dirty="0" err="1" smtClean="0"/>
                <a:t>menor</a:t>
              </a:r>
              <a:r>
                <a:rPr lang="en-US" dirty="0" smtClean="0"/>
                <a:t> a INM</a:t>
              </a:r>
            </a:p>
            <a:p>
              <a:pPr marL="285750" indent="-285750">
                <a:buFontTx/>
                <a:buChar char="-"/>
              </a:pPr>
              <a:r>
                <a:rPr lang="en-US" dirty="0" err="1" smtClean="0"/>
                <a:t>Traslado</a:t>
              </a:r>
              <a:r>
                <a:rPr lang="en-US" dirty="0" smtClean="0"/>
                <a:t> al DIF</a:t>
              </a:r>
            </a:p>
            <a:p>
              <a:pPr marL="285750" indent="-285750">
                <a:buFontTx/>
                <a:buChar char="-"/>
              </a:pPr>
              <a:r>
                <a:rPr lang="en-US" dirty="0" err="1" smtClean="0"/>
                <a:t>Entrega</a:t>
              </a:r>
              <a:r>
                <a:rPr lang="en-US" dirty="0" smtClean="0"/>
                <a:t> a padre, </a:t>
              </a:r>
              <a:r>
                <a:rPr lang="en-US" dirty="0" err="1" smtClean="0"/>
                <a:t>madre</a:t>
              </a:r>
              <a:r>
                <a:rPr lang="en-US" dirty="0" smtClean="0"/>
                <a:t> o tutor.</a:t>
              </a:r>
            </a:p>
            <a:p>
              <a:pPr marL="285750" indent="-285750">
                <a:buFontTx/>
                <a:buChar char="-"/>
              </a:pPr>
              <a:endParaRPr lang="es-MX" dirty="0"/>
            </a:p>
          </p:txBody>
        </p:sp>
        <p:sp>
          <p:nvSpPr>
            <p:cNvPr id="35" name="Left Arrow 19"/>
            <p:cNvSpPr/>
            <p:nvPr/>
          </p:nvSpPr>
          <p:spPr>
            <a:xfrm>
              <a:off x="4372388" y="5401764"/>
              <a:ext cx="978408" cy="484632"/>
            </a:xfrm>
            <a:prstGeom prst="lef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Conector recto de flecha 42"/>
          <p:cNvCxnSpPr/>
          <p:nvPr/>
        </p:nvCxnSpPr>
        <p:spPr>
          <a:xfrm>
            <a:off x="3347864" y="2271954"/>
            <a:ext cx="0" cy="337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45550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9079" y="6392155"/>
            <a:ext cx="2133600" cy="365125"/>
          </a:xfrm>
        </p:spPr>
        <p:txBody>
          <a:bodyPr/>
          <a:lstStyle/>
          <a:p>
            <a:pPr>
              <a:defRPr/>
            </a:pPr>
            <a:fld id="{FA73714E-D08E-475C-A8A9-AF1FF21BA477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422458" y="276214"/>
            <a:ext cx="5325367" cy="643746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s-MX" sz="2800" cap="small" dirty="0" smtClean="0">
                <a:latin typeface="Arial"/>
                <a:cs typeface="Arial"/>
              </a:rPr>
              <a:t>Flujo de Menores en Aduanas y Protección Fronteriza (CBP)</a:t>
            </a:r>
            <a:endParaRPr lang="es-MX" sz="2400" cap="small" dirty="0">
              <a:latin typeface="Arial"/>
              <a:cs typeface="Arial"/>
            </a:endParaRPr>
          </a:p>
        </p:txBody>
      </p:sp>
      <p:sp>
        <p:nvSpPr>
          <p:cNvPr id="8" name="Rounded Rectangle 1"/>
          <p:cNvSpPr/>
          <p:nvPr/>
        </p:nvSpPr>
        <p:spPr>
          <a:xfrm>
            <a:off x="107504" y="1947236"/>
            <a:ext cx="1296144" cy="5771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Detención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4"/>
          <p:cNvCxnSpPr>
            <a:stCxn id="8" idx="3"/>
          </p:cNvCxnSpPr>
          <p:nvPr/>
        </p:nvCxnSpPr>
        <p:spPr>
          <a:xfrm>
            <a:off x="1403648" y="2235818"/>
            <a:ext cx="16666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6"/>
          <p:cNvSpPr txBox="1"/>
          <p:nvPr/>
        </p:nvSpPr>
        <p:spPr>
          <a:xfrm>
            <a:off x="1194713" y="2605150"/>
            <a:ext cx="2112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Traslado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Estación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9"/>
          <p:cNvSpPr/>
          <p:nvPr/>
        </p:nvSpPr>
        <p:spPr>
          <a:xfrm>
            <a:off x="3070261" y="1947236"/>
            <a:ext cx="1601178" cy="5771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0"/>
          <p:cNvSpPr txBox="1"/>
          <p:nvPr/>
        </p:nvSpPr>
        <p:spPr>
          <a:xfrm>
            <a:off x="2998579" y="2052728"/>
            <a:ext cx="177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Procesamiento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endCxn id="14" idx="1"/>
          </p:cNvCxnSpPr>
          <p:nvPr/>
        </p:nvCxnSpPr>
        <p:spPr>
          <a:xfrm>
            <a:off x="4679127" y="2235817"/>
            <a:ext cx="57345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ounded Rectangle 15"/>
          <p:cNvSpPr/>
          <p:nvPr/>
        </p:nvSpPr>
        <p:spPr>
          <a:xfrm>
            <a:off x="5252586" y="1947236"/>
            <a:ext cx="1680549" cy="5771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6"/>
          <p:cNvSpPr txBox="1"/>
          <p:nvPr/>
        </p:nvSpPr>
        <p:spPr>
          <a:xfrm>
            <a:off x="5504879" y="1920915"/>
            <a:ext cx="1243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Consular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8"/>
          <p:cNvCxnSpPr>
            <a:stCxn id="14" idx="3"/>
            <a:endCxn id="17" idx="0"/>
          </p:cNvCxnSpPr>
          <p:nvPr/>
        </p:nvCxnSpPr>
        <p:spPr>
          <a:xfrm>
            <a:off x="6933135" y="2235818"/>
            <a:ext cx="1051340" cy="463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Diamond 19"/>
          <p:cNvSpPr/>
          <p:nvPr/>
        </p:nvSpPr>
        <p:spPr>
          <a:xfrm>
            <a:off x="7079737" y="2699317"/>
            <a:ext cx="1809475" cy="1476717"/>
          </a:xfrm>
          <a:prstGeom prst="diamo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extBox 21"/>
          <p:cNvSpPr txBox="1"/>
          <p:nvPr/>
        </p:nvSpPr>
        <p:spPr>
          <a:xfrm>
            <a:off x="7358145" y="2968412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25"/>
          <p:cNvCxnSpPr>
            <a:endCxn id="20" idx="3"/>
          </p:cNvCxnSpPr>
          <p:nvPr/>
        </p:nvCxnSpPr>
        <p:spPr>
          <a:xfrm flipH="1">
            <a:off x="5823646" y="3437675"/>
            <a:ext cx="1256090" cy="49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30"/>
          <p:cNvSpPr txBox="1"/>
          <p:nvPr/>
        </p:nvSpPr>
        <p:spPr>
          <a:xfrm>
            <a:off x="4292458" y="3163709"/>
            <a:ext cx="153118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¿William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Willberforce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2"/>
          <p:cNvCxnSpPr>
            <a:stCxn id="17" idx="2"/>
          </p:cNvCxnSpPr>
          <p:nvPr/>
        </p:nvCxnSpPr>
        <p:spPr>
          <a:xfrm>
            <a:off x="7984474" y="4176034"/>
            <a:ext cx="0" cy="82382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Flowchart: Alternate Process 33"/>
          <p:cNvSpPr/>
          <p:nvPr/>
        </p:nvSpPr>
        <p:spPr>
          <a:xfrm>
            <a:off x="7276223" y="4999861"/>
            <a:ext cx="1480849" cy="534338"/>
          </a:xfrm>
          <a:prstGeom prst="flowChartAlternateProces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TextBox 34"/>
          <p:cNvSpPr txBox="1"/>
          <p:nvPr/>
        </p:nvSpPr>
        <p:spPr>
          <a:xfrm>
            <a:off x="7320859" y="5082300"/>
            <a:ext cx="1263248" cy="321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Repatriación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35"/>
          <p:cNvSpPr txBox="1"/>
          <p:nvPr/>
        </p:nvSpPr>
        <p:spPr>
          <a:xfrm>
            <a:off x="8092959" y="438885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41"/>
          <p:cNvCxnSpPr>
            <a:stCxn id="20" idx="1"/>
          </p:cNvCxnSpPr>
          <p:nvPr/>
        </p:nvCxnSpPr>
        <p:spPr>
          <a:xfrm flipH="1">
            <a:off x="2552459" y="3486875"/>
            <a:ext cx="1739999" cy="589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Rounded Rectangle 42"/>
          <p:cNvSpPr/>
          <p:nvPr/>
        </p:nvSpPr>
        <p:spPr>
          <a:xfrm>
            <a:off x="848014" y="3731307"/>
            <a:ext cx="1704444" cy="8894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4"/>
          <p:cNvSpPr txBox="1"/>
          <p:nvPr/>
        </p:nvSpPr>
        <p:spPr>
          <a:xfrm>
            <a:off x="1152334" y="3991367"/>
            <a:ext cx="118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Albergue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46"/>
          <p:cNvCxnSpPr>
            <a:stCxn id="17" idx="1"/>
          </p:cNvCxnSpPr>
          <p:nvPr/>
        </p:nvCxnSpPr>
        <p:spPr>
          <a:xfrm flipH="1">
            <a:off x="6163636" y="3437676"/>
            <a:ext cx="916101" cy="1073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Diamond 47"/>
          <p:cNvSpPr/>
          <p:nvPr/>
        </p:nvSpPr>
        <p:spPr>
          <a:xfrm>
            <a:off x="4694151" y="4076848"/>
            <a:ext cx="1809475" cy="1476717"/>
          </a:xfrm>
          <a:prstGeom prst="diamond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0" name="Straight Arrow Connector 50"/>
          <p:cNvCxnSpPr>
            <a:endCxn id="29" idx="0"/>
          </p:cNvCxnSpPr>
          <p:nvPr/>
        </p:nvCxnSpPr>
        <p:spPr>
          <a:xfrm>
            <a:off x="5575070" y="3843216"/>
            <a:ext cx="23819" cy="233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51"/>
          <p:cNvSpPr txBox="1"/>
          <p:nvPr/>
        </p:nvSpPr>
        <p:spPr>
          <a:xfrm>
            <a:off x="5076730" y="454341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52"/>
          <p:cNvSpPr/>
          <p:nvPr/>
        </p:nvSpPr>
        <p:spPr>
          <a:xfrm>
            <a:off x="4694151" y="6089157"/>
            <a:ext cx="2151373" cy="60599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53"/>
          <p:cNvSpPr txBox="1"/>
          <p:nvPr/>
        </p:nvSpPr>
        <p:spPr>
          <a:xfrm>
            <a:off x="4879486" y="6055994"/>
            <a:ext cx="2323756" cy="56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Padre,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tutor en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frontera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55"/>
          <p:cNvCxnSpPr>
            <a:stCxn id="29" idx="2"/>
          </p:cNvCxnSpPr>
          <p:nvPr/>
        </p:nvCxnSpPr>
        <p:spPr>
          <a:xfrm>
            <a:off x="5598889" y="5553564"/>
            <a:ext cx="0" cy="535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57"/>
          <p:cNvCxnSpPr>
            <a:endCxn id="22" idx="2"/>
          </p:cNvCxnSpPr>
          <p:nvPr/>
        </p:nvCxnSpPr>
        <p:spPr>
          <a:xfrm flipV="1">
            <a:off x="6845524" y="5534199"/>
            <a:ext cx="1171124" cy="847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58"/>
          <p:cNvSpPr txBox="1"/>
          <p:nvPr/>
        </p:nvSpPr>
        <p:spPr>
          <a:xfrm>
            <a:off x="6933135" y="567631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60"/>
          <p:cNvCxnSpPr>
            <a:stCxn id="32" idx="1"/>
          </p:cNvCxnSpPr>
          <p:nvPr/>
        </p:nvCxnSpPr>
        <p:spPr>
          <a:xfrm flipH="1" flipV="1">
            <a:off x="1920920" y="4647725"/>
            <a:ext cx="2773231" cy="1744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TextBox 63"/>
          <p:cNvSpPr txBox="1"/>
          <p:nvPr/>
        </p:nvSpPr>
        <p:spPr>
          <a:xfrm>
            <a:off x="3133612" y="4999861"/>
            <a:ext cx="50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12"/>
          <p:cNvCxnSpPr/>
          <p:nvPr/>
        </p:nvCxnSpPr>
        <p:spPr>
          <a:xfrm>
            <a:off x="2206980" y="2256353"/>
            <a:ext cx="7021" cy="3108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935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14E-D08E-475C-A8A9-AF1FF21BA477}" type="slidenum">
              <a:rPr lang="es-MX" smtClean="0"/>
              <a:pPr>
                <a:defRPr/>
              </a:pPr>
              <a:t>6</a:t>
            </a:fld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2615253" y="476672"/>
            <a:ext cx="5999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2000" b="1" cap="small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Menores no acompañados aprehendidos por la Patrulla Fronteriza en los sectores </a:t>
            </a:r>
            <a:r>
              <a:rPr lang="es-MX" sz="2000" b="1" cap="smal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Suroeste</a:t>
            </a:r>
            <a:r>
              <a:rPr lang="es-MX" sz="2000" b="1" cap="small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año fiscal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67544" y="6156295"/>
            <a:ext cx="5147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*al 30 de junio de 2014.</a:t>
            </a:r>
          </a:p>
          <a:p>
            <a:r>
              <a:rPr lang="es-MX" sz="1000" dirty="0"/>
              <a:t>Fuente: </a:t>
            </a:r>
            <a:r>
              <a:rPr lang="es-MX" sz="1000" dirty="0">
                <a:hlinkClick r:id="rId2"/>
              </a:rPr>
              <a:t>http://</a:t>
            </a:r>
            <a:r>
              <a:rPr lang="es-MX" sz="1000" dirty="0" smtClean="0">
                <a:hlinkClick r:id="rId2"/>
              </a:rPr>
              <a:t>www.cbp.gov/newsroom/stats/southwest-border-unaccompanied-children</a:t>
            </a:r>
            <a:r>
              <a:rPr lang="es-MX" sz="1000" dirty="0" smtClean="0"/>
              <a:t> </a:t>
            </a:r>
            <a:endParaRPr lang="es-MX" sz="10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811325"/>
              </p:ext>
            </p:extLst>
          </p:nvPr>
        </p:nvGraphicFramePr>
        <p:xfrm>
          <a:off x="467544" y="1807082"/>
          <a:ext cx="8136904" cy="437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81999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60232" y="6377945"/>
            <a:ext cx="2133600" cy="365125"/>
          </a:xfrm>
        </p:spPr>
        <p:txBody>
          <a:bodyPr/>
          <a:lstStyle/>
          <a:p>
            <a:pPr>
              <a:defRPr/>
            </a:pPr>
            <a:fld id="{FA73714E-D08E-475C-A8A9-AF1FF21BA477}" type="slidenum">
              <a:rPr lang="es-MX" smtClean="0"/>
              <a:pPr>
                <a:defRPr/>
              </a:pPr>
              <a:t>7</a:t>
            </a:fld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51520" y="1700808"/>
            <a:ext cx="119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latin typeface="Arial"/>
                <a:cs typeface="Arial"/>
              </a:rPr>
              <a:t>Número de eventos</a:t>
            </a:r>
          </a:p>
          <a:p>
            <a:r>
              <a:rPr lang="es-MX" sz="900" dirty="0" smtClean="0">
                <a:latin typeface="Arial"/>
                <a:cs typeface="Arial"/>
              </a:rPr>
              <a:t>(en miles)</a:t>
            </a:r>
            <a:endParaRPr lang="es-MX" sz="900" dirty="0">
              <a:latin typeface="Arial"/>
              <a:cs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172400" y="5589240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>
                <a:latin typeface="Soberana Sans" panose="02000000000000000000" pitchFamily="50" charset="0"/>
              </a:rPr>
              <a:t>Año</a:t>
            </a:r>
            <a:endParaRPr lang="es-MX" sz="900" dirty="0">
              <a:latin typeface="Soberana Sans" panose="02000000000000000000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247" y="6162501"/>
            <a:ext cx="2297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"/>
                <a:cs typeface="Arial"/>
              </a:rPr>
              <a:t>Hasta </a:t>
            </a:r>
            <a:r>
              <a:rPr lang="es-MX" sz="1200" dirty="0">
                <a:latin typeface="Arial"/>
                <a:cs typeface="Arial"/>
              </a:rPr>
              <a:t>el 30 de </a:t>
            </a:r>
            <a:r>
              <a:rPr lang="es-MX" sz="1200" dirty="0" smtClean="0">
                <a:latin typeface="Arial"/>
                <a:cs typeface="Arial"/>
              </a:rPr>
              <a:t>junio de 2014.</a:t>
            </a:r>
          </a:p>
          <a:p>
            <a:r>
              <a:rPr lang="es-MX" sz="1200" dirty="0" smtClean="0">
                <a:latin typeface="Arial"/>
                <a:cs typeface="Arial"/>
              </a:rPr>
              <a:t>Fuente: red consular mexicana</a:t>
            </a:r>
            <a:endParaRPr lang="es-MX" sz="1200" dirty="0">
              <a:latin typeface="Arial"/>
              <a:cs typeface="Arial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683568" y="341752"/>
            <a:ext cx="82296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s-MX" sz="2800" b="1" cap="small" dirty="0" smtClean="0">
                <a:solidFill>
                  <a:srgbClr val="7F7F7F"/>
                </a:solidFill>
                <a:latin typeface="Arial"/>
                <a:ea typeface="+mj-ea"/>
                <a:cs typeface="Arial"/>
              </a:rPr>
              <a:t>Repatriación de menores 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es-MX" sz="2800" b="1" cap="small" dirty="0" smtClean="0">
                <a:solidFill>
                  <a:srgbClr val="7F7F7F"/>
                </a:solidFill>
                <a:latin typeface="Arial"/>
                <a:ea typeface="+mj-ea"/>
                <a:cs typeface="Arial"/>
              </a:rPr>
              <a:t>mexicanos no acompañados desde EUA</a:t>
            </a:r>
            <a:endParaRPr lang="es-MX" sz="2800" b="1" cap="small" dirty="0">
              <a:solidFill>
                <a:srgbClr val="7F7F7F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805735"/>
              </p:ext>
            </p:extLst>
          </p:nvPr>
        </p:nvGraphicFramePr>
        <p:xfrm>
          <a:off x="107504" y="2019037"/>
          <a:ext cx="8280920" cy="460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27829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2675D-784E-485C-BE18-B9F019988470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3491880" y="78714"/>
            <a:ext cx="46805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s-MX" b="1" cap="small" dirty="0" smtClean="0">
                <a:solidFill>
                  <a:srgbClr val="7F7F7F"/>
                </a:solidFill>
                <a:latin typeface="Arial"/>
                <a:ea typeface="+mj-ea"/>
                <a:cs typeface="Arial"/>
              </a:rPr>
              <a:t>Menores de circuito</a:t>
            </a:r>
            <a:endParaRPr lang="es-MX" b="1" cap="small" dirty="0">
              <a:solidFill>
                <a:srgbClr val="7F7F7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66759" y="2502514"/>
            <a:ext cx="3541145" cy="138350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latin typeface="Arial"/>
                <a:cs typeface="Arial"/>
              </a:rPr>
              <a:t>Reincidentes </a:t>
            </a:r>
            <a:r>
              <a:rPr lang="es-MX" dirty="0">
                <a:latin typeface="Arial"/>
                <a:cs typeface="Arial"/>
              </a:rPr>
              <a:t>en </a:t>
            </a:r>
            <a:r>
              <a:rPr lang="es-MX" dirty="0" smtClean="0">
                <a:latin typeface="Arial"/>
                <a:cs typeface="Arial"/>
              </a:rPr>
              <a:t>cruce </a:t>
            </a:r>
            <a:r>
              <a:rPr lang="es-MX" dirty="0">
                <a:latin typeface="Arial"/>
                <a:cs typeface="Arial"/>
              </a:rPr>
              <a:t>fronterizo indocumentado, la gran mayoría hombres </a:t>
            </a:r>
            <a:r>
              <a:rPr lang="es-MX" dirty="0" smtClean="0">
                <a:latin typeface="Arial"/>
                <a:cs typeface="Arial"/>
              </a:rPr>
              <a:t>adolescentes </a:t>
            </a:r>
            <a:r>
              <a:rPr lang="es-MX" dirty="0">
                <a:latin typeface="Arial"/>
                <a:cs typeface="Arial"/>
              </a:rPr>
              <a:t>entre 15 y 17 </a:t>
            </a:r>
            <a:r>
              <a:rPr lang="es-MX" dirty="0" smtClean="0">
                <a:latin typeface="Arial"/>
                <a:cs typeface="Arial"/>
              </a:rPr>
              <a:t>años.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261663" y="1111285"/>
            <a:ext cx="1919835" cy="1127136"/>
            <a:chOff x="3347864" y="4653256"/>
            <a:chExt cx="2864067" cy="1584056"/>
          </a:xfrm>
        </p:grpSpPr>
        <p:grpSp>
          <p:nvGrpSpPr>
            <p:cNvPr id="11" name="Grupo 10"/>
            <p:cNvGrpSpPr/>
            <p:nvPr/>
          </p:nvGrpSpPr>
          <p:grpSpPr>
            <a:xfrm>
              <a:off x="3347864" y="4684520"/>
              <a:ext cx="2864067" cy="1552792"/>
              <a:chOff x="3491880" y="3501008"/>
              <a:chExt cx="2864067" cy="1552792"/>
            </a:xfrm>
          </p:grpSpPr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1880" y="3501008"/>
                <a:ext cx="914528" cy="1552792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8104" y="3548640"/>
                <a:ext cx="847843" cy="1505160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06408" y="3757127"/>
                <a:ext cx="1197486" cy="1264760"/>
              </a:xfrm>
              <a:prstGeom prst="rect">
                <a:avLst/>
              </a:prstGeom>
            </p:spPr>
          </p:pic>
        </p:grpSp>
        <p:sp>
          <p:nvSpPr>
            <p:cNvPr id="12" name="CuadroTexto 11"/>
            <p:cNvSpPr txBox="1"/>
            <p:nvPr/>
          </p:nvSpPr>
          <p:spPr>
            <a:xfrm>
              <a:off x="4213755" y="4653256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Century Gothic" panose="020B0502020202020204" pitchFamily="34" charset="0"/>
                </a:rPr>
                <a:t>91.59%</a:t>
              </a:r>
              <a:endParaRPr lang="es-MX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4843778" y="5787264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Century Gothic" panose="020B0502020202020204" pitchFamily="34" charset="0"/>
                </a:rPr>
                <a:t>8.41%</a:t>
              </a:r>
              <a:endParaRPr lang="es-MX" sz="120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64958"/>
              </p:ext>
            </p:extLst>
          </p:nvPr>
        </p:nvGraphicFramePr>
        <p:xfrm>
          <a:off x="6373724" y="991870"/>
          <a:ext cx="2194515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880"/>
                <a:gridCol w="908635"/>
              </a:tblGrid>
              <a:tr h="2091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Rangos </a:t>
                      </a:r>
                      <a:r>
                        <a:rPr lang="es-MX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de </a:t>
                      </a:r>
                      <a:r>
                        <a:rPr lang="es-MX" sz="16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edad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9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0 - 5 años</a:t>
                      </a:r>
                      <a:endParaRPr lang="es-MX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0.2%</a:t>
                      </a:r>
                      <a:endParaRPr lang="es-MX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6 </a:t>
                      </a:r>
                      <a:r>
                        <a:rPr lang="es-MX" sz="16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-</a:t>
                      </a:r>
                      <a:r>
                        <a:rPr lang="es-MX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11 años</a:t>
                      </a:r>
                      <a:endParaRPr lang="es-MX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2%</a:t>
                      </a:r>
                      <a:endParaRPr lang="es-MX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12 - 16 años</a:t>
                      </a:r>
                      <a:endParaRPr lang="es-MX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61%</a:t>
                      </a:r>
                      <a:endParaRPr lang="es-MX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17 años</a:t>
                      </a:r>
                      <a:endParaRPr lang="es-MX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37%</a:t>
                      </a:r>
                      <a:endParaRPr lang="es-MX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762465"/>
              </p:ext>
            </p:extLst>
          </p:nvPr>
        </p:nvGraphicFramePr>
        <p:xfrm>
          <a:off x="132660" y="3717032"/>
          <a:ext cx="396274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ectángulo redondeado 18"/>
          <p:cNvSpPr/>
          <p:nvPr/>
        </p:nvSpPr>
        <p:spPr>
          <a:xfrm>
            <a:off x="92674" y="1250583"/>
            <a:ext cx="3873588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latin typeface="Arial"/>
                <a:cs typeface="Arial"/>
              </a:rPr>
              <a:t>8, 269 eventos </a:t>
            </a:r>
            <a:r>
              <a:rPr lang="es-MX" dirty="0" smtClean="0">
                <a:latin typeface="Arial"/>
                <a:cs typeface="Arial"/>
              </a:rPr>
              <a:t>de repatriaciones de NNA no acompañados (ene-jun </a:t>
            </a:r>
            <a:r>
              <a:rPr lang="es-MX" dirty="0">
                <a:latin typeface="Arial"/>
                <a:cs typeface="Arial"/>
              </a:rPr>
              <a:t>2014</a:t>
            </a:r>
            <a:r>
              <a:rPr lang="es-MX" dirty="0" smtClean="0">
                <a:latin typeface="Arial"/>
                <a:cs typeface="Arial"/>
              </a:rPr>
              <a:t>)</a:t>
            </a:r>
            <a:endParaRPr lang="es-MX" dirty="0">
              <a:latin typeface="Arial"/>
              <a:cs typeface="Arial"/>
            </a:endParaRPr>
          </a:p>
        </p:txBody>
      </p:sp>
      <p:sp>
        <p:nvSpPr>
          <p:cNvPr id="2" name="Cerrar llave 1"/>
          <p:cNvSpPr/>
          <p:nvPr/>
        </p:nvSpPr>
        <p:spPr>
          <a:xfrm>
            <a:off x="3946034" y="880419"/>
            <a:ext cx="315629" cy="162209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176199"/>
              </p:ext>
            </p:extLst>
          </p:nvPr>
        </p:nvGraphicFramePr>
        <p:xfrm>
          <a:off x="4067945" y="2524760"/>
          <a:ext cx="4809142" cy="419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398768" y="4221088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rgbClr val="FF0000"/>
                </a:solidFill>
              </a:rPr>
              <a:t>39.6%</a:t>
            </a:r>
            <a:endParaRPr lang="es-MX" sz="1000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848484" y="307115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rgbClr val="FF0000"/>
                </a:solidFill>
              </a:rPr>
              <a:t>1.1%</a:t>
            </a:r>
            <a:endParaRPr lang="es-MX" sz="1000" dirty="0">
              <a:solidFill>
                <a:srgbClr val="FF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811663" y="351137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rgbClr val="FF0000"/>
                </a:solidFill>
              </a:rPr>
              <a:t>1.04%</a:t>
            </a:r>
            <a:endParaRPr lang="es-MX" sz="1000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075632" y="388602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rgbClr val="FF0000"/>
                </a:solidFill>
              </a:rPr>
              <a:t>6.9%</a:t>
            </a:r>
            <a:endParaRPr lang="es-MX" sz="1000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651696" y="457777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rgbClr val="FF0000"/>
                </a:solidFill>
              </a:rPr>
              <a:t>15.3%</a:t>
            </a:r>
            <a:endParaRPr lang="es-MX" sz="1000" dirty="0">
              <a:solidFill>
                <a:srgbClr val="FF0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452320" y="499807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rgbClr val="FF0000"/>
                </a:solidFill>
              </a:rPr>
              <a:t>25.9%</a:t>
            </a:r>
            <a:endParaRPr lang="es-MX" sz="1000" dirty="0">
              <a:solidFill>
                <a:srgbClr val="FF0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181498" y="537584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rgbClr val="FF0000"/>
                </a:solidFill>
              </a:rPr>
              <a:t>8.7%</a:t>
            </a:r>
            <a:endParaRPr lang="es-MX" sz="1000" dirty="0">
              <a:solidFill>
                <a:srgbClr val="FF000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750779" y="5742985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rgbClr val="FF0000"/>
                </a:solidFill>
              </a:rPr>
              <a:t>0.03%</a:t>
            </a:r>
            <a:endParaRPr lang="es-MX" sz="1000" dirty="0">
              <a:solidFill>
                <a:srgbClr val="FF000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811663" y="6117635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rgbClr val="FF0000"/>
                </a:solidFill>
              </a:rPr>
              <a:t>1.5%</a:t>
            </a:r>
            <a:endParaRPr lang="es-MX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801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76C9-EBCD-4D85-B405-95ACACA9A468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  <p:grpSp>
        <p:nvGrpSpPr>
          <p:cNvPr id="14" name="Grupo 13"/>
          <p:cNvGrpSpPr/>
          <p:nvPr/>
        </p:nvGrpSpPr>
        <p:grpSpPr>
          <a:xfrm>
            <a:off x="179512" y="1112813"/>
            <a:ext cx="6472991" cy="5146708"/>
            <a:chOff x="251518" y="1549399"/>
            <a:chExt cx="6472991" cy="4227289"/>
          </a:xfrm>
        </p:grpSpPr>
        <p:sp>
          <p:nvSpPr>
            <p:cNvPr id="15" name="Forma libre 14"/>
            <p:cNvSpPr/>
            <p:nvPr/>
          </p:nvSpPr>
          <p:spPr>
            <a:xfrm>
              <a:off x="251520" y="1549399"/>
              <a:ext cx="6472989" cy="676260"/>
            </a:xfrm>
            <a:custGeom>
              <a:avLst/>
              <a:gdLst>
                <a:gd name="connsiteX0" fmla="*/ 0 w 6472989"/>
                <a:gd name="connsiteY0" fmla="*/ 112712 h 676260"/>
                <a:gd name="connsiteX1" fmla="*/ 112712 w 6472989"/>
                <a:gd name="connsiteY1" fmla="*/ 0 h 676260"/>
                <a:gd name="connsiteX2" fmla="*/ 6360277 w 6472989"/>
                <a:gd name="connsiteY2" fmla="*/ 0 h 676260"/>
                <a:gd name="connsiteX3" fmla="*/ 6472989 w 6472989"/>
                <a:gd name="connsiteY3" fmla="*/ 112712 h 676260"/>
                <a:gd name="connsiteX4" fmla="*/ 6472989 w 6472989"/>
                <a:gd name="connsiteY4" fmla="*/ 563548 h 676260"/>
                <a:gd name="connsiteX5" fmla="*/ 6360277 w 6472989"/>
                <a:gd name="connsiteY5" fmla="*/ 676260 h 676260"/>
                <a:gd name="connsiteX6" fmla="*/ 112712 w 6472989"/>
                <a:gd name="connsiteY6" fmla="*/ 676260 h 676260"/>
                <a:gd name="connsiteX7" fmla="*/ 0 w 6472989"/>
                <a:gd name="connsiteY7" fmla="*/ 563548 h 676260"/>
                <a:gd name="connsiteX8" fmla="*/ 0 w 6472989"/>
                <a:gd name="connsiteY8" fmla="*/ 112712 h 67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2989" h="676260">
                  <a:moveTo>
                    <a:pt x="0" y="112712"/>
                  </a:moveTo>
                  <a:cubicBezTo>
                    <a:pt x="0" y="50463"/>
                    <a:pt x="50463" y="0"/>
                    <a:pt x="112712" y="0"/>
                  </a:cubicBezTo>
                  <a:lnTo>
                    <a:pt x="6360277" y="0"/>
                  </a:lnTo>
                  <a:cubicBezTo>
                    <a:pt x="6422526" y="0"/>
                    <a:pt x="6472989" y="50463"/>
                    <a:pt x="6472989" y="112712"/>
                  </a:cubicBezTo>
                  <a:lnTo>
                    <a:pt x="6472989" y="563548"/>
                  </a:lnTo>
                  <a:cubicBezTo>
                    <a:pt x="6472989" y="625797"/>
                    <a:pt x="6422526" y="676260"/>
                    <a:pt x="6360277" y="676260"/>
                  </a:cubicBezTo>
                  <a:lnTo>
                    <a:pt x="112712" y="676260"/>
                  </a:lnTo>
                  <a:cubicBezTo>
                    <a:pt x="50463" y="676260"/>
                    <a:pt x="0" y="625797"/>
                    <a:pt x="0" y="563548"/>
                  </a:cubicBezTo>
                  <a:lnTo>
                    <a:pt x="0" y="1127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82" tIns="97782" rIns="97782" bIns="97782" numCol="1" spcCol="1270" anchor="ctr" anchorCtr="0">
              <a:noAutofit/>
            </a:bodyPr>
            <a:lstStyle/>
            <a:p>
              <a:pPr lvl="0" algn="just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 el 2013, hubo 133 repatriaciones de menores mexicanos no acompañados desde el interior de EUA a sus comunidades de origen:</a:t>
              </a:r>
              <a:endParaRPr lang="es-MX" sz="1700" kern="1200" dirty="0"/>
            </a:p>
          </p:txBody>
        </p:sp>
        <p:sp>
          <p:nvSpPr>
            <p:cNvPr id="16" name="Forma libre 15"/>
            <p:cNvSpPr/>
            <p:nvPr/>
          </p:nvSpPr>
          <p:spPr>
            <a:xfrm>
              <a:off x="251520" y="2225659"/>
              <a:ext cx="6472989" cy="862155"/>
            </a:xfrm>
            <a:custGeom>
              <a:avLst/>
              <a:gdLst>
                <a:gd name="connsiteX0" fmla="*/ 0 w 6472989"/>
                <a:gd name="connsiteY0" fmla="*/ 0 h 862155"/>
                <a:gd name="connsiteX1" fmla="*/ 6472989 w 6472989"/>
                <a:gd name="connsiteY1" fmla="*/ 0 h 862155"/>
                <a:gd name="connsiteX2" fmla="*/ 6472989 w 6472989"/>
                <a:gd name="connsiteY2" fmla="*/ 862155 h 862155"/>
                <a:gd name="connsiteX3" fmla="*/ 0 w 6472989"/>
                <a:gd name="connsiteY3" fmla="*/ 862155 h 862155"/>
                <a:gd name="connsiteX4" fmla="*/ 0 w 6472989"/>
                <a:gd name="connsiteY4" fmla="*/ 0 h 86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2989" h="862155">
                  <a:moveTo>
                    <a:pt x="0" y="0"/>
                  </a:moveTo>
                  <a:lnTo>
                    <a:pt x="6472989" y="0"/>
                  </a:lnTo>
                  <a:lnTo>
                    <a:pt x="6472989" y="862155"/>
                  </a:lnTo>
                  <a:lnTo>
                    <a:pt x="0" y="8621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517" tIns="21590" rIns="120904" bIns="21590" numCol="1" spcCol="1270" anchor="t" anchorCtr="0">
              <a:noAutofit/>
            </a:bodyPr>
            <a:lstStyle/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MX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 36% provino de las circunscripciones de cuatro Consulados: Salt Lake City, Washington, Atlanta y Dallas. </a:t>
              </a:r>
              <a:endParaRPr lang="es-MX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MX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 33% de los menores fue repatriado a la ciudad de México.</a:t>
              </a:r>
              <a:endParaRPr lang="es-MX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MX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 51% era niña.</a:t>
              </a:r>
              <a:endParaRPr lang="es-MX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251520" y="3087814"/>
              <a:ext cx="6472989" cy="676260"/>
            </a:xfrm>
            <a:custGeom>
              <a:avLst/>
              <a:gdLst>
                <a:gd name="connsiteX0" fmla="*/ 0 w 6472989"/>
                <a:gd name="connsiteY0" fmla="*/ 112712 h 676260"/>
                <a:gd name="connsiteX1" fmla="*/ 112712 w 6472989"/>
                <a:gd name="connsiteY1" fmla="*/ 0 h 676260"/>
                <a:gd name="connsiteX2" fmla="*/ 6360277 w 6472989"/>
                <a:gd name="connsiteY2" fmla="*/ 0 h 676260"/>
                <a:gd name="connsiteX3" fmla="*/ 6472989 w 6472989"/>
                <a:gd name="connsiteY3" fmla="*/ 112712 h 676260"/>
                <a:gd name="connsiteX4" fmla="*/ 6472989 w 6472989"/>
                <a:gd name="connsiteY4" fmla="*/ 563548 h 676260"/>
                <a:gd name="connsiteX5" fmla="*/ 6360277 w 6472989"/>
                <a:gd name="connsiteY5" fmla="*/ 676260 h 676260"/>
                <a:gd name="connsiteX6" fmla="*/ 112712 w 6472989"/>
                <a:gd name="connsiteY6" fmla="*/ 676260 h 676260"/>
                <a:gd name="connsiteX7" fmla="*/ 0 w 6472989"/>
                <a:gd name="connsiteY7" fmla="*/ 563548 h 676260"/>
                <a:gd name="connsiteX8" fmla="*/ 0 w 6472989"/>
                <a:gd name="connsiteY8" fmla="*/ 112712 h 67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2989" h="676260">
                  <a:moveTo>
                    <a:pt x="0" y="112712"/>
                  </a:moveTo>
                  <a:cubicBezTo>
                    <a:pt x="0" y="50463"/>
                    <a:pt x="50463" y="0"/>
                    <a:pt x="112712" y="0"/>
                  </a:cubicBezTo>
                  <a:lnTo>
                    <a:pt x="6360277" y="0"/>
                  </a:lnTo>
                  <a:cubicBezTo>
                    <a:pt x="6422526" y="0"/>
                    <a:pt x="6472989" y="50463"/>
                    <a:pt x="6472989" y="112712"/>
                  </a:cubicBezTo>
                  <a:lnTo>
                    <a:pt x="6472989" y="563548"/>
                  </a:lnTo>
                  <a:cubicBezTo>
                    <a:pt x="6472989" y="625797"/>
                    <a:pt x="6422526" y="676260"/>
                    <a:pt x="6360277" y="676260"/>
                  </a:cubicBezTo>
                  <a:lnTo>
                    <a:pt x="112712" y="676260"/>
                  </a:lnTo>
                  <a:cubicBezTo>
                    <a:pt x="50463" y="676260"/>
                    <a:pt x="0" y="625797"/>
                    <a:pt x="0" y="563548"/>
                  </a:cubicBezTo>
                  <a:lnTo>
                    <a:pt x="0" y="1127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82" tIns="97782" rIns="97782" bIns="97782" numCol="1" spcCol="1270" anchor="ctr" anchorCtr="0">
              <a:noAutofit/>
            </a:bodyPr>
            <a:lstStyle/>
            <a:p>
              <a:pPr lvl="0" algn="just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 primero de enero al 7 de julio de 2014, se realizaron 69 repatriaciones:</a:t>
              </a:r>
              <a:endParaRPr lang="es-MX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>
              <a:off x="251520" y="3764074"/>
              <a:ext cx="6472989" cy="862155"/>
            </a:xfrm>
            <a:custGeom>
              <a:avLst/>
              <a:gdLst>
                <a:gd name="connsiteX0" fmla="*/ 0 w 6472989"/>
                <a:gd name="connsiteY0" fmla="*/ 0 h 862155"/>
                <a:gd name="connsiteX1" fmla="*/ 6472989 w 6472989"/>
                <a:gd name="connsiteY1" fmla="*/ 0 h 862155"/>
                <a:gd name="connsiteX2" fmla="*/ 6472989 w 6472989"/>
                <a:gd name="connsiteY2" fmla="*/ 862155 h 862155"/>
                <a:gd name="connsiteX3" fmla="*/ 0 w 6472989"/>
                <a:gd name="connsiteY3" fmla="*/ 862155 h 862155"/>
                <a:gd name="connsiteX4" fmla="*/ 0 w 6472989"/>
                <a:gd name="connsiteY4" fmla="*/ 0 h 86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2989" h="862155">
                  <a:moveTo>
                    <a:pt x="0" y="0"/>
                  </a:moveTo>
                  <a:lnTo>
                    <a:pt x="6472989" y="0"/>
                  </a:lnTo>
                  <a:lnTo>
                    <a:pt x="6472989" y="862155"/>
                  </a:lnTo>
                  <a:lnTo>
                    <a:pt x="0" y="8621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517" tIns="21590" rIns="120904" bIns="21590" numCol="1" spcCol="1270" anchor="t" anchorCtr="0">
              <a:noAutofit/>
            </a:bodyPr>
            <a:lstStyle/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MX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 51% era niño.</a:t>
              </a:r>
              <a:endParaRPr lang="es-MX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MX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 repatriaciones se hicieron en compañía de personal del Consulado (87%).</a:t>
              </a:r>
              <a:endParaRPr lang="es-MX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MX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47 menores se repatriaron en 17 viajes. Todos acompañados por personal del Consulado.</a:t>
              </a:r>
              <a:endParaRPr lang="es-MX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rma libre 18"/>
            <p:cNvSpPr/>
            <p:nvPr/>
          </p:nvSpPr>
          <p:spPr>
            <a:xfrm>
              <a:off x="251518" y="4768891"/>
              <a:ext cx="6472989" cy="676260"/>
            </a:xfrm>
            <a:custGeom>
              <a:avLst/>
              <a:gdLst>
                <a:gd name="connsiteX0" fmla="*/ 0 w 6472989"/>
                <a:gd name="connsiteY0" fmla="*/ 112712 h 676260"/>
                <a:gd name="connsiteX1" fmla="*/ 112712 w 6472989"/>
                <a:gd name="connsiteY1" fmla="*/ 0 h 676260"/>
                <a:gd name="connsiteX2" fmla="*/ 6360277 w 6472989"/>
                <a:gd name="connsiteY2" fmla="*/ 0 h 676260"/>
                <a:gd name="connsiteX3" fmla="*/ 6472989 w 6472989"/>
                <a:gd name="connsiteY3" fmla="*/ 112712 h 676260"/>
                <a:gd name="connsiteX4" fmla="*/ 6472989 w 6472989"/>
                <a:gd name="connsiteY4" fmla="*/ 563548 h 676260"/>
                <a:gd name="connsiteX5" fmla="*/ 6360277 w 6472989"/>
                <a:gd name="connsiteY5" fmla="*/ 676260 h 676260"/>
                <a:gd name="connsiteX6" fmla="*/ 112712 w 6472989"/>
                <a:gd name="connsiteY6" fmla="*/ 676260 h 676260"/>
                <a:gd name="connsiteX7" fmla="*/ 0 w 6472989"/>
                <a:gd name="connsiteY7" fmla="*/ 563548 h 676260"/>
                <a:gd name="connsiteX8" fmla="*/ 0 w 6472989"/>
                <a:gd name="connsiteY8" fmla="*/ 112712 h 67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2989" h="676260">
                  <a:moveTo>
                    <a:pt x="0" y="112712"/>
                  </a:moveTo>
                  <a:cubicBezTo>
                    <a:pt x="0" y="50463"/>
                    <a:pt x="50463" y="0"/>
                    <a:pt x="112712" y="0"/>
                  </a:cubicBezTo>
                  <a:lnTo>
                    <a:pt x="6360277" y="0"/>
                  </a:lnTo>
                  <a:cubicBezTo>
                    <a:pt x="6422526" y="0"/>
                    <a:pt x="6472989" y="50463"/>
                    <a:pt x="6472989" y="112712"/>
                  </a:cubicBezTo>
                  <a:lnTo>
                    <a:pt x="6472989" y="563548"/>
                  </a:lnTo>
                  <a:cubicBezTo>
                    <a:pt x="6472989" y="625797"/>
                    <a:pt x="6422526" y="676260"/>
                    <a:pt x="6360277" y="676260"/>
                  </a:cubicBezTo>
                  <a:lnTo>
                    <a:pt x="112712" y="676260"/>
                  </a:lnTo>
                  <a:cubicBezTo>
                    <a:pt x="50463" y="676260"/>
                    <a:pt x="0" y="625797"/>
                    <a:pt x="0" y="563548"/>
                  </a:cubicBezTo>
                  <a:lnTo>
                    <a:pt x="0" y="1127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82" tIns="97782" rIns="97782" bIns="97782" numCol="1" spcCol="1270" anchor="ctr" anchorCtr="0">
              <a:noAutofit/>
            </a:bodyPr>
            <a:lstStyle/>
            <a:p>
              <a:pPr lvl="0" algn="just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es-MX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acuerdo al año fiscal en EUA (</a:t>
              </a:r>
              <a:r>
                <a:rPr lang="es-MX" sz="1600" dirty="0">
                  <a:latin typeface="Arial" panose="020B0604020202020204" pitchFamily="34" charset="0"/>
                  <a:cs typeface="Arial" panose="020B0604020202020204" pitchFamily="34" charset="0"/>
                </a:rPr>
                <a:t>octubre 2013-7 julio </a:t>
              </a:r>
              <a:r>
                <a:rPr lang="es-MX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2014)</a:t>
              </a:r>
              <a:r>
                <a:rPr lang="es-MX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han ocurrido 105 repatriaciones:</a:t>
              </a:r>
              <a:endParaRPr lang="es-MX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orma libre 19"/>
            <p:cNvSpPr/>
            <p:nvPr/>
          </p:nvSpPr>
          <p:spPr>
            <a:xfrm>
              <a:off x="251519" y="5495168"/>
              <a:ext cx="6472989" cy="281520"/>
            </a:xfrm>
            <a:custGeom>
              <a:avLst/>
              <a:gdLst>
                <a:gd name="connsiteX0" fmla="*/ 0 w 6472989"/>
                <a:gd name="connsiteY0" fmla="*/ 0 h 281520"/>
                <a:gd name="connsiteX1" fmla="*/ 6472989 w 6472989"/>
                <a:gd name="connsiteY1" fmla="*/ 0 h 281520"/>
                <a:gd name="connsiteX2" fmla="*/ 6472989 w 6472989"/>
                <a:gd name="connsiteY2" fmla="*/ 281520 h 281520"/>
                <a:gd name="connsiteX3" fmla="*/ 0 w 6472989"/>
                <a:gd name="connsiteY3" fmla="*/ 281520 h 281520"/>
                <a:gd name="connsiteX4" fmla="*/ 0 w 6472989"/>
                <a:gd name="connsiteY4" fmla="*/ 0 h 28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2989" h="281520">
                  <a:moveTo>
                    <a:pt x="0" y="0"/>
                  </a:moveTo>
                  <a:lnTo>
                    <a:pt x="6472989" y="0"/>
                  </a:lnTo>
                  <a:lnTo>
                    <a:pt x="6472989" y="281520"/>
                  </a:lnTo>
                  <a:lnTo>
                    <a:pt x="0" y="281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517" tIns="21590" rIns="120904" bIns="21590" numCol="1" spcCol="1270" anchor="t" anchorCtr="0">
              <a:noAutofit/>
            </a:bodyPr>
            <a:lstStyle/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MX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 51% era niña.</a:t>
              </a:r>
              <a:endParaRPr lang="es-MX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2818656" y="210235"/>
            <a:ext cx="5868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sz="20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Repatriaciones de menores mexicanos </a:t>
            </a:r>
            <a:endParaRPr lang="es-MX" sz="2000" b="1" cap="small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s-MX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sz="20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acompañados </a:t>
            </a:r>
            <a:r>
              <a:rPr lang="es-MX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</a:t>
            </a:r>
            <a:r>
              <a:rPr lang="es-MX" sz="20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 de </a:t>
            </a:r>
            <a:r>
              <a:rPr lang="es-MX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EUA</a:t>
            </a:r>
            <a:endParaRPr lang="es-MX" sz="2000" b="1" cap="sm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7049466" y="1302442"/>
          <a:ext cx="1512168" cy="4957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919"/>
                <a:gridCol w="395249"/>
              </a:tblGrid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Phoenix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Indianápolis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Raleigh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 Lake City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Dallas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Chicago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Bernardino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 Vegas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205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Saint Paul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Yuma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Filadelfia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Orlando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205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Nueva Orleans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205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Seattle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Indianápolis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Kansas City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205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Detroit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42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039415" y="918121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Repatriaciones por </a:t>
            </a:r>
          </a:p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Consulado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936823" y="6162691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 octubre al 7 de julio de 2014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9512" y="6452099"/>
            <a:ext cx="47099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red consular mexicana en el interior de Estados Unidos 2013-2014.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389731836"/>
      </p:ext>
    </p:extLst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13942</TotalTime>
  <Words>1776</Words>
  <Application>Microsoft Office PowerPoint</Application>
  <PresentationFormat>On-screen Show (4:3)</PresentationFormat>
  <Paragraphs>309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Asistencia y Protección Consular a Niñez y Adolescencia en  Situación de Migración   Práctica Mexicana Agosto 2014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UANL</dc:creator>
  <cp:lastModifiedBy>RODAS Renán</cp:lastModifiedBy>
  <cp:revision>865</cp:revision>
  <cp:lastPrinted>2014-08-27T00:25:41Z</cp:lastPrinted>
  <dcterms:created xsi:type="dcterms:W3CDTF">2012-12-13T02:15:28Z</dcterms:created>
  <dcterms:modified xsi:type="dcterms:W3CDTF">2014-08-29T17:21:30Z</dcterms:modified>
</cp:coreProperties>
</file>