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gif" ContentType="image/gif"/>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4"/>
  </p:notesMasterIdLst>
  <p:handoutMasterIdLst>
    <p:handoutMasterId r:id="rId15"/>
  </p:handoutMasterIdLst>
  <p:sldIdLst>
    <p:sldId id="275" r:id="rId2"/>
    <p:sldId id="317" r:id="rId3"/>
    <p:sldId id="307" r:id="rId4"/>
    <p:sldId id="314" r:id="rId5"/>
    <p:sldId id="281" r:id="rId6"/>
    <p:sldId id="311" r:id="rId7"/>
    <p:sldId id="312" r:id="rId8"/>
    <p:sldId id="313" r:id="rId9"/>
    <p:sldId id="308" r:id="rId10"/>
    <p:sldId id="309" r:id="rId11"/>
    <p:sldId id="310" r:id="rId12"/>
    <p:sldId id="315" r:id="rId13"/>
  </p:sldIdLst>
  <p:sldSz cx="9144000" cy="6858000" type="screen4x3"/>
  <p:notesSz cx="6985000" cy="9271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Estilo claro 3 - Acento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C083E6E3-FA7D-4D7B-A595-EF9225AFEA82}" styleName="Estilo claro 1 - Acento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98" autoAdjust="0"/>
  </p:normalViewPr>
  <p:slideViewPr>
    <p:cSldViewPr>
      <p:cViewPr varScale="1">
        <p:scale>
          <a:sx n="144" d="100"/>
          <a:sy n="144" d="100"/>
        </p:scale>
        <p:origin x="-280" y="-10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C:\Users\epalacios.INM\Desktop\Coordinaci&#243;n%20de%20Asesores\CARPETA%20CIFRAS%202015\EXTRANJEROS%20PRESENTADOS%20Y%20DEVUELTOS%202015.xlsx" TargetMode="External"/></Relationships>
</file>

<file path=ppt/charts/_rels/chart2.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file:///C:\Users\epalacios.INM\Desktop\Coordinaci&#243;n%20de%20Asesores\CARPETA%20CIFRAS%202015\EXTRANJEROS%20PRESENTADOS%20Y%20DEVUELTOS%202015.xlsx" TargetMode="External"/></Relationships>
</file>

<file path=ppt/charts/_rels/chart3.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oleObject" Target="file:///C:\Users\epalacios.INM\Desktop\Coordinaci&#243;n%20de%20Asesores\CARPETA%20CIFRAS%202015\EXTRANJEROS%20PRESENTADOS%20Y%20DEVUELTOS%20201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view3D>
      <c:rotX val="15"/>
      <c:rotY val="20"/>
      <c:rAngAx val="1"/>
    </c:view3D>
    <c:floor>
      <c:thickness val="0"/>
    </c:floor>
    <c:sideWall>
      <c:thickness val="0"/>
    </c:sideWall>
    <c:backWall>
      <c:thickness val="0"/>
    </c:backWall>
    <c:plotArea>
      <c:layout>
        <c:manualLayout>
          <c:layoutTarget val="inner"/>
          <c:xMode val="edge"/>
          <c:yMode val="edge"/>
          <c:x val="0.0192034935237352"/>
          <c:y val="0.185185185185185"/>
          <c:w val="0.966843234047736"/>
          <c:h val="0.698834937299504"/>
        </c:manualLayout>
      </c:layout>
      <c:bar3DChart>
        <c:barDir val="col"/>
        <c:grouping val="clustered"/>
        <c:varyColors val="0"/>
        <c:ser>
          <c:idx val="0"/>
          <c:order val="0"/>
          <c:tx>
            <c:strRef>
              <c:f>'Grafica comp'!$B$186</c:f>
              <c:strCache>
                <c:ptCount val="1"/>
                <c:pt idx="0">
                  <c:v>Rescatados 60,030</c:v>
                </c:pt>
              </c:strCache>
            </c:strRef>
          </c:tx>
          <c:invertIfNegative val="0"/>
          <c:dLbls>
            <c:dLbl>
              <c:idx val="0"/>
              <c:layout>
                <c:manualLayout>
                  <c:x val="0.00757616792892385"/>
                  <c:y val="-0.0258101403367106"/>
                </c:manualLayout>
              </c:layout>
              <c:showLegendKey val="0"/>
              <c:showVal val="1"/>
              <c:showCatName val="0"/>
              <c:showSerName val="0"/>
              <c:showPercent val="0"/>
              <c:showBubbleSize val="0"/>
            </c:dLbl>
            <c:dLbl>
              <c:idx val="1"/>
              <c:layout>
                <c:manualLayout>
                  <c:x val="0.00303046717156957"/>
                  <c:y val="-0.0344135204489474"/>
                </c:manualLayout>
              </c:layout>
              <c:showLegendKey val="0"/>
              <c:showVal val="1"/>
              <c:showCatName val="0"/>
              <c:showSerName val="0"/>
              <c:showPercent val="0"/>
              <c:showBubbleSize val="0"/>
            </c:dLbl>
            <c:dLbl>
              <c:idx val="2"/>
              <c:layout>
                <c:manualLayout>
                  <c:x val="0.00606093434313908"/>
                  <c:y val="-0.00860338011223693"/>
                </c:manualLayout>
              </c:layout>
              <c:showLegendKey val="0"/>
              <c:showVal val="1"/>
              <c:showCatName val="0"/>
              <c:showSerName val="0"/>
              <c:showPercent val="0"/>
              <c:showBubbleSize val="0"/>
            </c:dLbl>
            <c:dLbl>
              <c:idx val="3"/>
              <c:layout>
                <c:manualLayout>
                  <c:x val="0.00606093434313908"/>
                  <c:y val="-0.0172067602244737"/>
                </c:manualLayout>
              </c:layout>
              <c:showLegendKey val="0"/>
              <c:showVal val="1"/>
              <c:showCatName val="0"/>
              <c:showSerName val="0"/>
              <c:showPercent val="0"/>
              <c:showBubbleSize val="0"/>
            </c:dLbl>
            <c:dLbl>
              <c:idx val="4"/>
              <c:layout>
                <c:manualLayout>
                  <c:x val="0.00303046717156954"/>
                  <c:y val="-0.0473185906173027"/>
                </c:manualLayout>
              </c:layout>
              <c:showLegendKey val="0"/>
              <c:showVal val="1"/>
              <c:showCatName val="0"/>
              <c:showSerName val="0"/>
              <c:showPercent val="0"/>
              <c:showBubbleSize val="0"/>
            </c:dLbl>
            <c:dLbl>
              <c:idx val="5"/>
              <c:layout>
                <c:manualLayout>
                  <c:x val="0.00454570075735431"/>
                  <c:y val="-0.0258101403367106"/>
                </c:manualLayout>
              </c:layout>
              <c:showLegendKey val="0"/>
              <c:showVal val="1"/>
              <c:showCatName val="0"/>
              <c:showSerName val="0"/>
              <c:showPercent val="0"/>
              <c:showBubbleSize val="0"/>
            </c:dLbl>
            <c:dLbl>
              <c:idx val="6"/>
              <c:layout>
                <c:manualLayout>
                  <c:x val="0.00900719760195775"/>
                  <c:y val="-0.0231481481481482"/>
                </c:manualLayout>
              </c:layout>
              <c:showLegendKey val="0"/>
              <c:showVal val="1"/>
              <c:showCatName val="0"/>
              <c:showSerName val="0"/>
              <c:showPercent val="0"/>
              <c:showBubbleSize val="0"/>
            </c:dLbl>
            <c:txPr>
              <a:bodyPr/>
              <a:lstStyle/>
              <a:p>
                <a:pPr>
                  <a:defRPr sz="1400" b="1"/>
                </a:pPr>
                <a:endParaRPr lang="es-ES"/>
              </a:p>
            </c:txPr>
            <c:showLegendKey val="0"/>
            <c:showVal val="1"/>
            <c:showCatName val="0"/>
            <c:showSerName val="0"/>
            <c:showPercent val="0"/>
            <c:showBubbleSize val="0"/>
            <c:showLeaderLines val="0"/>
          </c:dLbls>
          <c:cat>
            <c:numRef>
              <c:f>'Grafica comp'!$C$185:$I$185</c:f>
              <c:numCache>
                <c:formatCode>General</c:formatCode>
                <c:ptCount val="7"/>
                <c:pt idx="0">
                  <c:v>2009.0</c:v>
                </c:pt>
                <c:pt idx="1">
                  <c:v>2010.0</c:v>
                </c:pt>
                <c:pt idx="2">
                  <c:v>2011.0</c:v>
                </c:pt>
                <c:pt idx="3">
                  <c:v>2012.0</c:v>
                </c:pt>
                <c:pt idx="4">
                  <c:v>2013.0</c:v>
                </c:pt>
                <c:pt idx="5">
                  <c:v>2014.0</c:v>
                </c:pt>
                <c:pt idx="6">
                  <c:v>2015.0</c:v>
                </c:pt>
              </c:numCache>
            </c:numRef>
          </c:cat>
          <c:val>
            <c:numRef>
              <c:f>'Grafica comp'!$C$186:$I$186</c:f>
              <c:numCache>
                <c:formatCode>#,##0</c:formatCode>
                <c:ptCount val="7"/>
                <c:pt idx="0">
                  <c:v>5692.0</c:v>
                </c:pt>
                <c:pt idx="1">
                  <c:v>4043.0</c:v>
                </c:pt>
                <c:pt idx="2">
                  <c:v>4160.0</c:v>
                </c:pt>
                <c:pt idx="3">
                  <c:v>6107.0</c:v>
                </c:pt>
                <c:pt idx="4">
                  <c:v>9630.0</c:v>
                </c:pt>
                <c:pt idx="5">
                  <c:v>23078.0</c:v>
                </c:pt>
                <c:pt idx="6">
                  <c:v>7320.0</c:v>
                </c:pt>
              </c:numCache>
            </c:numRef>
          </c:val>
        </c:ser>
        <c:dLbls>
          <c:showLegendKey val="0"/>
          <c:showVal val="0"/>
          <c:showCatName val="0"/>
          <c:showSerName val="0"/>
          <c:showPercent val="0"/>
          <c:showBubbleSize val="0"/>
        </c:dLbls>
        <c:gapWidth val="150"/>
        <c:shape val="cylinder"/>
        <c:axId val="2061719080"/>
        <c:axId val="-2080092920"/>
        <c:axId val="0"/>
      </c:bar3DChart>
      <c:catAx>
        <c:axId val="2061719080"/>
        <c:scaling>
          <c:orientation val="minMax"/>
        </c:scaling>
        <c:delete val="0"/>
        <c:axPos val="b"/>
        <c:numFmt formatCode="General" sourceLinked="1"/>
        <c:majorTickMark val="out"/>
        <c:minorTickMark val="none"/>
        <c:tickLblPos val="nextTo"/>
        <c:txPr>
          <a:bodyPr/>
          <a:lstStyle/>
          <a:p>
            <a:pPr>
              <a:defRPr sz="1400" b="1"/>
            </a:pPr>
            <a:endParaRPr lang="es-ES"/>
          </a:p>
        </c:txPr>
        <c:crossAx val="-2080092920"/>
        <c:crosses val="autoZero"/>
        <c:auto val="1"/>
        <c:lblAlgn val="ctr"/>
        <c:lblOffset val="100"/>
        <c:noMultiLvlLbl val="0"/>
      </c:catAx>
      <c:valAx>
        <c:axId val="-2080092920"/>
        <c:scaling>
          <c:orientation val="minMax"/>
        </c:scaling>
        <c:delete val="1"/>
        <c:axPos val="l"/>
        <c:majorGridlines/>
        <c:numFmt formatCode="#,##0" sourceLinked="1"/>
        <c:majorTickMark val="out"/>
        <c:minorTickMark val="none"/>
        <c:tickLblPos val="nextTo"/>
        <c:crossAx val="2061719080"/>
        <c:crosses val="autoZero"/>
        <c:crossBetween val="between"/>
      </c:valAx>
    </c:plotArea>
    <c:plotVisOnly val="1"/>
    <c:dispBlanksAs val="gap"/>
    <c:showDLblsOverMax val="0"/>
  </c:chart>
  <c:txPr>
    <a:bodyPr/>
    <a:lstStyle/>
    <a:p>
      <a:pPr>
        <a:defRPr sz="1800"/>
      </a:pPr>
      <a:endParaRPr lang="es-E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28"/>
    </mc:Choice>
    <mc:Fallback>
      <c:style val="28"/>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00778426466499861"/>
          <c:y val="0.0509259259259259"/>
          <c:w val="0.989998518242712"/>
          <c:h val="0.833094196558764"/>
        </c:manualLayout>
      </c:layout>
      <c:barChart>
        <c:barDir val="col"/>
        <c:grouping val="stacked"/>
        <c:varyColors val="0"/>
        <c:ser>
          <c:idx val="0"/>
          <c:order val="0"/>
          <c:tx>
            <c:strRef>
              <c:f>'Grafica comp'!$B$116</c:f>
              <c:strCache>
                <c:ptCount val="1"/>
                <c:pt idx="0">
                  <c:v>Hombres 68.27%</c:v>
                </c:pt>
              </c:strCache>
            </c:strRef>
          </c:tx>
          <c:spPr>
            <a:solidFill>
              <a:schemeClr val="accent3">
                <a:lumMod val="75000"/>
              </a:schemeClr>
            </a:solidFill>
          </c:spPr>
          <c:invertIfNegative val="0"/>
          <c:dLbls>
            <c:dLbl>
              <c:idx val="12"/>
              <c:layout>
                <c:manualLayout>
                  <c:x val="0.000446241169395602"/>
                  <c:y val="0.00793329502716256"/>
                </c:manualLayout>
              </c:layout>
              <c:showLegendKey val="0"/>
              <c:showVal val="1"/>
              <c:showCatName val="0"/>
              <c:showSerName val="0"/>
              <c:showPercent val="0"/>
              <c:showBubbleSize val="0"/>
            </c:dLbl>
            <c:txPr>
              <a:bodyPr/>
              <a:lstStyle/>
              <a:p>
                <a:pPr>
                  <a:defRPr sz="800" b="1"/>
                </a:pPr>
                <a:endParaRPr lang="es-ES"/>
              </a:p>
            </c:txPr>
            <c:showLegendKey val="0"/>
            <c:showVal val="1"/>
            <c:showCatName val="0"/>
            <c:showSerName val="0"/>
            <c:showPercent val="0"/>
            <c:showBubbleSize val="0"/>
            <c:showLeaderLines val="0"/>
          </c:dLbls>
          <c:cat>
            <c:strRef>
              <c:f>'Grafica comp'!$C$115:$R$115</c:f>
              <c:strCache>
                <c:ptCount val="16"/>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pt idx="12">
                  <c:v>ENE_2015</c:v>
                </c:pt>
                <c:pt idx="13">
                  <c:v>FEB_2015</c:v>
                </c:pt>
                <c:pt idx="14">
                  <c:v>MAR_2015</c:v>
                </c:pt>
                <c:pt idx="15">
                  <c:v>ABR_2015</c:v>
                </c:pt>
              </c:strCache>
            </c:strRef>
          </c:cat>
          <c:val>
            <c:numRef>
              <c:f>'Grafica comp'!$C$116:$R$116</c:f>
              <c:numCache>
                <c:formatCode>#,##0</c:formatCode>
                <c:ptCount val="16"/>
                <c:pt idx="0">
                  <c:v>594.0</c:v>
                </c:pt>
                <c:pt idx="1">
                  <c:v>907.0</c:v>
                </c:pt>
                <c:pt idx="2">
                  <c:v>1223.0</c:v>
                </c:pt>
                <c:pt idx="3">
                  <c:v>1125.0</c:v>
                </c:pt>
                <c:pt idx="4">
                  <c:v>1454.0</c:v>
                </c:pt>
                <c:pt idx="5">
                  <c:v>2217.0</c:v>
                </c:pt>
                <c:pt idx="6">
                  <c:v>1380.0</c:v>
                </c:pt>
                <c:pt idx="7">
                  <c:v>1169.0</c:v>
                </c:pt>
                <c:pt idx="8">
                  <c:v>960.0</c:v>
                </c:pt>
                <c:pt idx="9">
                  <c:v>1289.0</c:v>
                </c:pt>
                <c:pt idx="10">
                  <c:v>1445.0</c:v>
                </c:pt>
                <c:pt idx="11">
                  <c:v>1067.0</c:v>
                </c:pt>
                <c:pt idx="12">
                  <c:v>1311.0</c:v>
                </c:pt>
                <c:pt idx="13">
                  <c:v>1364.0</c:v>
                </c:pt>
                <c:pt idx="14">
                  <c:v>1754.0</c:v>
                </c:pt>
                <c:pt idx="15">
                  <c:v>568.0</c:v>
                </c:pt>
              </c:numCache>
            </c:numRef>
          </c:val>
        </c:ser>
        <c:ser>
          <c:idx val="1"/>
          <c:order val="1"/>
          <c:tx>
            <c:strRef>
              <c:f>'Grafica comp'!$B$117</c:f>
              <c:strCache>
                <c:ptCount val="1"/>
                <c:pt idx="0">
                  <c:v>Mujeres 31.73%</c:v>
                </c:pt>
              </c:strCache>
            </c:strRef>
          </c:tx>
          <c:spPr>
            <a:solidFill>
              <a:schemeClr val="accent4">
                <a:lumMod val="75000"/>
              </a:schemeClr>
            </a:solidFill>
          </c:spPr>
          <c:invertIfNegative val="0"/>
          <c:dLbls>
            <c:dLbl>
              <c:idx val="11"/>
              <c:layout>
                <c:manualLayout>
                  <c:x val="0.0"/>
                  <c:y val="-0.0277777777777778"/>
                </c:manualLayout>
              </c:layout>
              <c:showLegendKey val="0"/>
              <c:showVal val="1"/>
              <c:showCatName val="0"/>
              <c:showSerName val="0"/>
              <c:showPercent val="0"/>
              <c:showBubbleSize val="0"/>
            </c:dLbl>
            <c:dLbl>
              <c:idx val="12"/>
              <c:layout>
                <c:manualLayout>
                  <c:x val="0.00318028218368358"/>
                  <c:y val="0.00911512745507731"/>
                </c:manualLayout>
              </c:layout>
              <c:showLegendKey val="0"/>
              <c:showVal val="1"/>
              <c:showCatName val="0"/>
              <c:showSerName val="0"/>
              <c:showPercent val="0"/>
              <c:showBubbleSize val="0"/>
            </c:dLbl>
            <c:dLbl>
              <c:idx val="14"/>
              <c:layout>
                <c:manualLayout>
                  <c:x val="0.0"/>
                  <c:y val="0.00872885829282776"/>
                </c:manualLayout>
              </c:layout>
              <c:showLegendKey val="0"/>
              <c:showVal val="1"/>
              <c:showCatName val="0"/>
              <c:showSerName val="0"/>
              <c:showPercent val="0"/>
              <c:showBubbleSize val="0"/>
            </c:dLbl>
            <c:txPr>
              <a:bodyPr/>
              <a:lstStyle/>
              <a:p>
                <a:pPr>
                  <a:defRPr sz="800" b="1">
                    <a:solidFill>
                      <a:schemeClr val="bg1"/>
                    </a:solidFill>
                  </a:defRPr>
                </a:pPr>
                <a:endParaRPr lang="es-ES"/>
              </a:p>
            </c:txPr>
            <c:showLegendKey val="0"/>
            <c:showVal val="1"/>
            <c:showCatName val="0"/>
            <c:showSerName val="0"/>
            <c:showPercent val="0"/>
            <c:showBubbleSize val="0"/>
            <c:showLeaderLines val="0"/>
          </c:dLbls>
          <c:cat>
            <c:strRef>
              <c:f>'Grafica comp'!$C$115:$R$115</c:f>
              <c:strCache>
                <c:ptCount val="16"/>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pt idx="12">
                  <c:v>ENE_2015</c:v>
                </c:pt>
                <c:pt idx="13">
                  <c:v>FEB_2015</c:v>
                </c:pt>
                <c:pt idx="14">
                  <c:v>MAR_2015</c:v>
                </c:pt>
                <c:pt idx="15">
                  <c:v>ABR_2015</c:v>
                </c:pt>
              </c:strCache>
            </c:strRef>
          </c:cat>
          <c:val>
            <c:numRef>
              <c:f>'Grafica comp'!$C$117:$R$117</c:f>
              <c:numCache>
                <c:formatCode>#,##0</c:formatCode>
                <c:ptCount val="16"/>
                <c:pt idx="0">
                  <c:v>261.0</c:v>
                </c:pt>
                <c:pt idx="1">
                  <c:v>386.0</c:v>
                </c:pt>
                <c:pt idx="2">
                  <c:v>599.0</c:v>
                </c:pt>
                <c:pt idx="3">
                  <c:v>551.0</c:v>
                </c:pt>
                <c:pt idx="4">
                  <c:v>903.0</c:v>
                </c:pt>
                <c:pt idx="5">
                  <c:v>1497.0</c:v>
                </c:pt>
                <c:pt idx="6">
                  <c:v>873.0</c:v>
                </c:pt>
                <c:pt idx="7">
                  <c:v>628.0</c:v>
                </c:pt>
                <c:pt idx="8">
                  <c:v>547.0</c:v>
                </c:pt>
                <c:pt idx="9">
                  <c:v>653.0</c:v>
                </c:pt>
                <c:pt idx="10">
                  <c:v>804.0</c:v>
                </c:pt>
                <c:pt idx="11">
                  <c:v>546.0</c:v>
                </c:pt>
                <c:pt idx="12">
                  <c:v>618.0</c:v>
                </c:pt>
                <c:pt idx="13">
                  <c:v>624.0</c:v>
                </c:pt>
                <c:pt idx="14">
                  <c:v>809.0</c:v>
                </c:pt>
                <c:pt idx="15">
                  <c:v>272.0</c:v>
                </c:pt>
              </c:numCache>
            </c:numRef>
          </c:val>
        </c:ser>
        <c:dLbls>
          <c:showLegendKey val="0"/>
          <c:showVal val="0"/>
          <c:showCatName val="0"/>
          <c:showSerName val="0"/>
          <c:showPercent val="0"/>
          <c:showBubbleSize val="0"/>
        </c:dLbls>
        <c:gapWidth val="55"/>
        <c:overlap val="100"/>
        <c:axId val="2105547992"/>
        <c:axId val="2109014504"/>
      </c:barChart>
      <c:catAx>
        <c:axId val="2105547992"/>
        <c:scaling>
          <c:orientation val="minMax"/>
        </c:scaling>
        <c:delete val="0"/>
        <c:axPos val="b"/>
        <c:majorTickMark val="none"/>
        <c:minorTickMark val="none"/>
        <c:tickLblPos val="nextTo"/>
        <c:txPr>
          <a:bodyPr/>
          <a:lstStyle/>
          <a:p>
            <a:pPr>
              <a:defRPr sz="800"/>
            </a:pPr>
            <a:endParaRPr lang="es-ES"/>
          </a:p>
        </c:txPr>
        <c:crossAx val="2109014504"/>
        <c:crosses val="autoZero"/>
        <c:auto val="1"/>
        <c:lblAlgn val="ctr"/>
        <c:lblOffset val="100"/>
        <c:noMultiLvlLbl val="0"/>
      </c:catAx>
      <c:valAx>
        <c:axId val="2109014504"/>
        <c:scaling>
          <c:orientation val="minMax"/>
          <c:min val="0.0"/>
        </c:scaling>
        <c:delete val="1"/>
        <c:axPos val="l"/>
        <c:numFmt formatCode="#,##0" sourceLinked="1"/>
        <c:majorTickMark val="none"/>
        <c:minorTickMark val="none"/>
        <c:tickLblPos val="nextTo"/>
        <c:crossAx val="2105547992"/>
        <c:crosses val="autoZero"/>
        <c:crossBetween val="between"/>
      </c:valAx>
    </c:plotArea>
    <c:legend>
      <c:legendPos val="r"/>
      <c:layout>
        <c:manualLayout>
          <c:xMode val="edge"/>
          <c:yMode val="edge"/>
          <c:x val="0.494311495776992"/>
          <c:y val="0.00410586239242523"/>
          <c:w val="0.427778161937075"/>
          <c:h val="0.144286235053952"/>
        </c:manualLayout>
      </c:layout>
      <c:overlay val="0"/>
      <c:txPr>
        <a:bodyPr/>
        <a:lstStyle/>
        <a:p>
          <a:pPr>
            <a:defRPr sz="1200" b="1">
              <a:latin typeface="Arial" panose="020B0604020202020204" pitchFamily="34" charset="0"/>
              <a:cs typeface="Arial" panose="020B0604020202020204" pitchFamily="34" charset="0"/>
            </a:defRPr>
          </a:pPr>
          <a:endParaRPr lang="es-ES"/>
        </a:p>
      </c:txPr>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0"/>
    <c:view3D>
      <c:rotX val="0"/>
      <c:rotY val="0"/>
      <c:rAngAx val="0"/>
      <c:perspective val="0"/>
    </c:view3D>
    <c:floor>
      <c:thickness val="0"/>
    </c:floor>
    <c:sideWall>
      <c:thickness val="0"/>
    </c:sideWall>
    <c:backWall>
      <c:thickness val="0"/>
    </c:backWall>
    <c:plotArea>
      <c:layout>
        <c:manualLayout>
          <c:layoutTarget val="inner"/>
          <c:xMode val="edge"/>
          <c:yMode val="edge"/>
          <c:x val="0.0"/>
          <c:y val="0.291132882575917"/>
          <c:w val="0.998635327657436"/>
          <c:h val="0.616035557855542"/>
        </c:manualLayout>
      </c:layout>
      <c:bar3DChart>
        <c:barDir val="col"/>
        <c:grouping val="clustered"/>
        <c:varyColors val="0"/>
        <c:ser>
          <c:idx val="0"/>
          <c:order val="0"/>
          <c:tx>
            <c:strRef>
              <c:f>'Grafica comp'!$A$138</c:f>
              <c:strCache>
                <c:ptCount val="1"/>
                <c:pt idx="0">
                  <c:v>Honduras 31.00%</c:v>
                </c:pt>
              </c:strCache>
            </c:strRef>
          </c:tx>
          <c:spPr>
            <a:solidFill>
              <a:schemeClr val="accent5">
                <a:lumMod val="50000"/>
              </a:schemeClr>
            </a:solidFill>
          </c:spPr>
          <c:invertIfNegative val="0"/>
          <c:dLbls>
            <c:showLegendKey val="0"/>
            <c:showVal val="1"/>
            <c:showCatName val="0"/>
            <c:showSerName val="0"/>
            <c:showPercent val="0"/>
            <c:showBubbleSize val="0"/>
            <c:showLeaderLines val="0"/>
          </c:dLbls>
          <c:cat>
            <c:strRef>
              <c:f>'Grafica comp'!$B$137:$Q$137</c:f>
              <c:strCache>
                <c:ptCount val="16"/>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pt idx="12">
                  <c:v>ENE_2015</c:v>
                </c:pt>
                <c:pt idx="13">
                  <c:v>FEB_2015</c:v>
                </c:pt>
                <c:pt idx="14">
                  <c:v>MAR_2015</c:v>
                </c:pt>
                <c:pt idx="15">
                  <c:v>ABR_2015</c:v>
                </c:pt>
              </c:strCache>
            </c:strRef>
          </c:cat>
          <c:val>
            <c:numRef>
              <c:f>'Grafica comp'!$B$138:$Q$138</c:f>
              <c:numCache>
                <c:formatCode>#,##0</c:formatCode>
                <c:ptCount val="16"/>
                <c:pt idx="0">
                  <c:v>395.0</c:v>
                </c:pt>
                <c:pt idx="1">
                  <c:v>665.0</c:v>
                </c:pt>
                <c:pt idx="2">
                  <c:v>959.0</c:v>
                </c:pt>
                <c:pt idx="3">
                  <c:v>853.0</c:v>
                </c:pt>
                <c:pt idx="4">
                  <c:v>1371.0</c:v>
                </c:pt>
                <c:pt idx="5">
                  <c:v>1996.0</c:v>
                </c:pt>
                <c:pt idx="6">
                  <c:v>931.0</c:v>
                </c:pt>
                <c:pt idx="7">
                  <c:v>491.0</c:v>
                </c:pt>
                <c:pt idx="8">
                  <c:v>440.0</c:v>
                </c:pt>
                <c:pt idx="9">
                  <c:v>563.0</c:v>
                </c:pt>
                <c:pt idx="10">
                  <c:v>552.0</c:v>
                </c:pt>
                <c:pt idx="11">
                  <c:v>449.0</c:v>
                </c:pt>
                <c:pt idx="12">
                  <c:v>597.0</c:v>
                </c:pt>
                <c:pt idx="13">
                  <c:v>571.0</c:v>
                </c:pt>
                <c:pt idx="14">
                  <c:v>847.0</c:v>
                </c:pt>
                <c:pt idx="15">
                  <c:v>254.0</c:v>
                </c:pt>
              </c:numCache>
            </c:numRef>
          </c:val>
        </c:ser>
        <c:ser>
          <c:idx val="1"/>
          <c:order val="1"/>
          <c:tx>
            <c:strRef>
              <c:f>'Grafica comp'!$A$139</c:f>
              <c:strCache>
                <c:ptCount val="1"/>
                <c:pt idx="0">
                  <c:v>Guatemala 48.89%</c:v>
                </c:pt>
              </c:strCache>
            </c:strRef>
          </c:tx>
          <c:invertIfNegative val="0"/>
          <c:dLbls>
            <c:dLbl>
              <c:idx val="0"/>
              <c:layout>
                <c:manualLayout>
                  <c:x val="0.00114843525696239"/>
                  <c:y val="-8.48755627201336E-17"/>
                </c:manualLayout>
              </c:layout>
              <c:showLegendKey val="0"/>
              <c:showVal val="1"/>
              <c:showCatName val="0"/>
              <c:showSerName val="0"/>
              <c:showPercent val="0"/>
              <c:showBubbleSize val="0"/>
            </c:dLbl>
            <c:dLbl>
              <c:idx val="1"/>
              <c:layout>
                <c:manualLayout>
                  <c:x val="0.00114843525696239"/>
                  <c:y val="0.0046296296296296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'Grafica comp'!$B$137:$Q$137</c:f>
              <c:strCache>
                <c:ptCount val="16"/>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pt idx="12">
                  <c:v>ENE_2015</c:v>
                </c:pt>
                <c:pt idx="13">
                  <c:v>FEB_2015</c:v>
                </c:pt>
                <c:pt idx="14">
                  <c:v>MAR_2015</c:v>
                </c:pt>
                <c:pt idx="15">
                  <c:v>ABR_2015</c:v>
                </c:pt>
              </c:strCache>
            </c:strRef>
          </c:cat>
          <c:val>
            <c:numRef>
              <c:f>'Grafica comp'!$B$139:$Q$139</c:f>
              <c:numCache>
                <c:formatCode>#,##0</c:formatCode>
                <c:ptCount val="16"/>
                <c:pt idx="0">
                  <c:v>314.0</c:v>
                </c:pt>
                <c:pt idx="1">
                  <c:v>426.0</c:v>
                </c:pt>
                <c:pt idx="2">
                  <c:v>472.0</c:v>
                </c:pt>
                <c:pt idx="3">
                  <c:v>485.0</c:v>
                </c:pt>
                <c:pt idx="4">
                  <c:v>419.0</c:v>
                </c:pt>
                <c:pt idx="5">
                  <c:v>891.0</c:v>
                </c:pt>
                <c:pt idx="6">
                  <c:v>665.0</c:v>
                </c:pt>
                <c:pt idx="7">
                  <c:v>758.0</c:v>
                </c:pt>
                <c:pt idx="8">
                  <c:v>633.0</c:v>
                </c:pt>
                <c:pt idx="9">
                  <c:v>887.0</c:v>
                </c:pt>
                <c:pt idx="10">
                  <c:v>1141.0</c:v>
                </c:pt>
                <c:pt idx="11">
                  <c:v>845.0</c:v>
                </c:pt>
                <c:pt idx="12">
                  <c:v>960.0</c:v>
                </c:pt>
                <c:pt idx="13">
                  <c:v>1048.0</c:v>
                </c:pt>
                <c:pt idx="14">
                  <c:v>1146.0</c:v>
                </c:pt>
                <c:pt idx="15">
                  <c:v>425.0</c:v>
                </c:pt>
              </c:numCache>
            </c:numRef>
          </c:val>
        </c:ser>
        <c:ser>
          <c:idx val="2"/>
          <c:order val="2"/>
          <c:tx>
            <c:strRef>
              <c:f>'Grafica comp'!$A$140</c:f>
              <c:strCache>
                <c:ptCount val="1"/>
                <c:pt idx="0">
                  <c:v>El Salvador 18.25%</c:v>
                </c:pt>
              </c:strCache>
            </c:strRef>
          </c:tx>
          <c:invertIfNegative val="0"/>
          <c:dLbls>
            <c:dLbl>
              <c:idx val="4"/>
              <c:layout>
                <c:manualLayout>
                  <c:x val="0.00459374102784956"/>
                  <c:y val="0.0138888888888889"/>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'Grafica comp'!$B$137:$Q$137</c:f>
              <c:strCache>
                <c:ptCount val="16"/>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pt idx="12">
                  <c:v>ENE_2015</c:v>
                </c:pt>
                <c:pt idx="13">
                  <c:v>FEB_2015</c:v>
                </c:pt>
                <c:pt idx="14">
                  <c:v>MAR_2015</c:v>
                </c:pt>
                <c:pt idx="15">
                  <c:v>ABR_2015</c:v>
                </c:pt>
              </c:strCache>
            </c:strRef>
          </c:cat>
          <c:val>
            <c:numRef>
              <c:f>'Grafica comp'!$B$140:$Q$140</c:f>
              <c:numCache>
                <c:formatCode>#,##0</c:formatCode>
                <c:ptCount val="16"/>
                <c:pt idx="0">
                  <c:v>124.0</c:v>
                </c:pt>
                <c:pt idx="1">
                  <c:v>172.0</c:v>
                </c:pt>
                <c:pt idx="2">
                  <c:v>363.0</c:v>
                </c:pt>
                <c:pt idx="3">
                  <c:v>294.0</c:v>
                </c:pt>
                <c:pt idx="4">
                  <c:v>499.0</c:v>
                </c:pt>
                <c:pt idx="5">
                  <c:v>776.0</c:v>
                </c:pt>
                <c:pt idx="6">
                  <c:v>599.0</c:v>
                </c:pt>
                <c:pt idx="7">
                  <c:v>491.0</c:v>
                </c:pt>
                <c:pt idx="8">
                  <c:v>389.0</c:v>
                </c:pt>
                <c:pt idx="9">
                  <c:v>448.0</c:v>
                </c:pt>
                <c:pt idx="10">
                  <c:v>489.0</c:v>
                </c:pt>
                <c:pt idx="11">
                  <c:v>237.0</c:v>
                </c:pt>
                <c:pt idx="12">
                  <c:v>323.0</c:v>
                </c:pt>
                <c:pt idx="13">
                  <c:v>335.0</c:v>
                </c:pt>
                <c:pt idx="14">
                  <c:v>536.0</c:v>
                </c:pt>
                <c:pt idx="15">
                  <c:v>142.0</c:v>
                </c:pt>
              </c:numCache>
            </c:numRef>
          </c:val>
        </c:ser>
        <c:ser>
          <c:idx val="3"/>
          <c:order val="3"/>
          <c:tx>
            <c:strRef>
              <c:f>'Grafica comp'!$A$141</c:f>
              <c:strCache>
                <c:ptCount val="1"/>
                <c:pt idx="0">
                  <c:v>Otros 1.86%</c:v>
                </c:pt>
              </c:strCache>
            </c:strRef>
          </c:tx>
          <c:invertIfNegative val="0"/>
          <c:cat>
            <c:strRef>
              <c:f>'Grafica comp'!$B$137:$Q$137</c:f>
              <c:strCache>
                <c:ptCount val="16"/>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pt idx="12">
                  <c:v>ENE_2015</c:v>
                </c:pt>
                <c:pt idx="13">
                  <c:v>FEB_2015</c:v>
                </c:pt>
                <c:pt idx="14">
                  <c:v>MAR_2015</c:v>
                </c:pt>
                <c:pt idx="15">
                  <c:v>ABR_2015</c:v>
                </c:pt>
              </c:strCache>
            </c:strRef>
          </c:cat>
          <c:val>
            <c:numRef>
              <c:f>'Grafica comp'!$B$141:$Q$141</c:f>
              <c:numCache>
                <c:formatCode>#,##0</c:formatCode>
                <c:ptCount val="16"/>
                <c:pt idx="0">
                  <c:v>22.0</c:v>
                </c:pt>
                <c:pt idx="1">
                  <c:v>30.0</c:v>
                </c:pt>
                <c:pt idx="2">
                  <c:v>28.0</c:v>
                </c:pt>
                <c:pt idx="3">
                  <c:v>44.0</c:v>
                </c:pt>
                <c:pt idx="4">
                  <c:v>68.0</c:v>
                </c:pt>
                <c:pt idx="5">
                  <c:v>51.0</c:v>
                </c:pt>
                <c:pt idx="6">
                  <c:v>58.0</c:v>
                </c:pt>
                <c:pt idx="7">
                  <c:v>57.0</c:v>
                </c:pt>
                <c:pt idx="8">
                  <c:v>45.0</c:v>
                </c:pt>
                <c:pt idx="9">
                  <c:v>44.0</c:v>
                </c:pt>
                <c:pt idx="10">
                  <c:v>67.0</c:v>
                </c:pt>
                <c:pt idx="11">
                  <c:v>82.0</c:v>
                </c:pt>
                <c:pt idx="12">
                  <c:v>49.0</c:v>
                </c:pt>
                <c:pt idx="13">
                  <c:v>34.0</c:v>
                </c:pt>
                <c:pt idx="14">
                  <c:v>34.0</c:v>
                </c:pt>
                <c:pt idx="15">
                  <c:v>19.0</c:v>
                </c:pt>
              </c:numCache>
            </c:numRef>
          </c:val>
        </c:ser>
        <c:dLbls>
          <c:showLegendKey val="0"/>
          <c:showVal val="0"/>
          <c:showCatName val="0"/>
          <c:showSerName val="0"/>
          <c:showPercent val="0"/>
          <c:showBubbleSize val="0"/>
        </c:dLbls>
        <c:gapWidth val="150"/>
        <c:shape val="cylinder"/>
        <c:axId val="-2079346072"/>
        <c:axId val="2061560056"/>
        <c:axId val="0"/>
      </c:bar3DChart>
      <c:catAx>
        <c:axId val="-2079346072"/>
        <c:scaling>
          <c:orientation val="minMax"/>
        </c:scaling>
        <c:delete val="0"/>
        <c:axPos val="b"/>
        <c:majorTickMark val="out"/>
        <c:minorTickMark val="none"/>
        <c:tickLblPos val="nextTo"/>
        <c:txPr>
          <a:bodyPr/>
          <a:lstStyle/>
          <a:p>
            <a:pPr>
              <a:defRPr sz="900"/>
            </a:pPr>
            <a:endParaRPr lang="es-ES"/>
          </a:p>
        </c:txPr>
        <c:crossAx val="2061560056"/>
        <c:crosses val="autoZero"/>
        <c:auto val="1"/>
        <c:lblAlgn val="ctr"/>
        <c:lblOffset val="100"/>
        <c:noMultiLvlLbl val="0"/>
      </c:catAx>
      <c:valAx>
        <c:axId val="2061560056"/>
        <c:scaling>
          <c:orientation val="minMax"/>
        </c:scaling>
        <c:delete val="1"/>
        <c:axPos val="l"/>
        <c:numFmt formatCode="#,##0" sourceLinked="1"/>
        <c:majorTickMark val="out"/>
        <c:minorTickMark val="none"/>
        <c:tickLblPos val="nextTo"/>
        <c:crossAx val="-2079346072"/>
        <c:crosses val="autoZero"/>
        <c:crossBetween val="between"/>
      </c:valAx>
    </c:plotArea>
    <c:legend>
      <c:legendPos val="r"/>
      <c:layout>
        <c:manualLayout>
          <c:xMode val="edge"/>
          <c:yMode val="edge"/>
          <c:x val="0.341923650265716"/>
          <c:y val="0.0"/>
          <c:w val="0.636230662633346"/>
          <c:h val="0.154872739323338"/>
        </c:manualLayout>
      </c:layout>
      <c:overlay val="0"/>
      <c:txPr>
        <a:bodyPr/>
        <a:lstStyle/>
        <a:p>
          <a:pPr>
            <a:defRPr sz="1400"/>
          </a:pPr>
          <a:endParaRPr lang="es-ES"/>
        </a:p>
      </c:txPr>
    </c:legend>
    <c:plotVisOnly val="1"/>
    <c:dispBlanksAs val="gap"/>
    <c:showDLblsOverMax val="0"/>
  </c:chart>
  <c:txPr>
    <a:bodyPr/>
    <a:lstStyle/>
    <a:p>
      <a:pPr>
        <a:defRPr sz="1050"/>
      </a:pPr>
      <a:endParaRPr lang="es-ES"/>
    </a:p>
  </c:txPr>
  <c:externalData r:id="rId2">
    <c:autoUpdate val="0"/>
  </c:externalData>
</c:chartSpace>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jpeg"/><Relationship Id="rId1" Type="http://schemas.openxmlformats.org/officeDocument/2006/relationships/image" Target="../media/image4.png"/><Relationship Id="rId2" Type="http://schemas.openxmlformats.org/officeDocument/2006/relationships/image" Target="../media/image5.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jpeg"/><Relationship Id="rId1" Type="http://schemas.openxmlformats.org/officeDocument/2006/relationships/image" Target="../media/image4.png"/><Relationship Id="rId2" Type="http://schemas.openxmlformats.org/officeDocument/2006/relationships/image" Target="../media/image5.jpe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376C80-B991-4238-8793-010801E5B7EF}" type="doc">
      <dgm:prSet loTypeId="urn:microsoft.com/office/officeart/2005/8/layout/hList7#1" loCatId="list" qsTypeId="urn:microsoft.com/office/officeart/2005/8/quickstyle/simple1" qsCatId="simple" csTypeId="urn:microsoft.com/office/officeart/2005/8/colors/colorful5" csCatId="colorful" phldr="1"/>
      <dgm:spPr/>
      <dgm:t>
        <a:bodyPr/>
        <a:lstStyle/>
        <a:p>
          <a:endParaRPr lang="es-MX"/>
        </a:p>
      </dgm:t>
    </dgm:pt>
    <dgm:pt modelId="{73723B92-423E-4E59-9CD3-AE5D04F07C0D}">
      <dgm:prSet phldrT="[Texto]" custT="1"/>
      <dgm:spPr>
        <a:solidFill>
          <a:schemeClr val="accent6">
            <a:lumMod val="40000"/>
            <a:lumOff val="60000"/>
          </a:schemeClr>
        </a:solidFill>
        <a:ln>
          <a:solidFill>
            <a:schemeClr val="bg1"/>
          </a:solidFill>
        </a:ln>
      </dgm:spPr>
      <dgm:t>
        <a:bodyPr/>
        <a:lstStyle/>
        <a:p>
          <a:pPr algn="ctr"/>
          <a:r>
            <a:rPr lang="en-GB" sz="1500" noProof="0" dirty="0" smtClean="0">
              <a:solidFill>
                <a:srgbClr val="002060"/>
              </a:solidFill>
              <a:latin typeface="Maiandra GD" panose="020E0502030308020204" pitchFamily="34" charset="0"/>
              <a:cs typeface="Arial" panose="020B0604020202020204" pitchFamily="34" charset="0"/>
            </a:rPr>
            <a:t>To safeguard the physical and mental integrity of the boys, girls and </a:t>
          </a:r>
          <a:r>
            <a:rPr lang="en-GB" sz="1500" noProof="0" dirty="0" smtClean="0">
              <a:solidFill>
                <a:srgbClr val="002060"/>
              </a:solidFill>
              <a:latin typeface="Maiandra GD" panose="020E0502030308020204" pitchFamily="34" charset="0"/>
              <a:cs typeface="Arial" panose="020B0604020202020204" pitchFamily="34" charset="0"/>
            </a:rPr>
            <a:t>adolescents.</a:t>
          </a:r>
          <a:endParaRPr lang="en-GB" sz="1400" u="sng" noProof="0" dirty="0">
            <a:solidFill>
              <a:sysClr val="windowText" lastClr="000000"/>
            </a:solidFill>
            <a:latin typeface="Arial" pitchFamily="34" charset="0"/>
            <a:cs typeface="Arial" pitchFamily="34" charset="0"/>
          </a:endParaRPr>
        </a:p>
      </dgm:t>
    </dgm:pt>
    <dgm:pt modelId="{4620228F-B997-4BB7-B5AE-9EADC621DC7C}" type="parTrans" cxnId="{9BBAC1FB-C0E7-4B02-95FA-E18C9C0E6E6E}">
      <dgm:prSet/>
      <dgm:spPr/>
      <dgm:t>
        <a:bodyPr/>
        <a:lstStyle/>
        <a:p>
          <a:pPr algn="ctr"/>
          <a:endParaRPr lang="es-MX" sz="1400">
            <a:solidFill>
              <a:sysClr val="windowText" lastClr="000000"/>
            </a:solidFill>
            <a:latin typeface="Arial" pitchFamily="34" charset="0"/>
            <a:cs typeface="Arial" pitchFamily="34" charset="0"/>
          </a:endParaRPr>
        </a:p>
      </dgm:t>
    </dgm:pt>
    <dgm:pt modelId="{FDDA04CD-1869-435B-9460-AF5F2A2B2F68}" type="sibTrans" cxnId="{9BBAC1FB-C0E7-4B02-95FA-E18C9C0E6E6E}">
      <dgm:prSet/>
      <dgm:spPr/>
      <dgm:t>
        <a:bodyPr/>
        <a:lstStyle/>
        <a:p>
          <a:pPr algn="ctr"/>
          <a:endParaRPr lang="es-MX" sz="1400">
            <a:solidFill>
              <a:sysClr val="windowText" lastClr="000000"/>
            </a:solidFill>
            <a:latin typeface="Arial" pitchFamily="34" charset="0"/>
            <a:cs typeface="Arial" pitchFamily="34" charset="0"/>
          </a:endParaRPr>
        </a:p>
      </dgm:t>
    </dgm:pt>
    <dgm:pt modelId="{4A315E0A-D17B-4BCD-831E-868C6E8C6519}">
      <dgm:prSet custT="1"/>
      <dgm:spPr>
        <a:solidFill>
          <a:schemeClr val="accent4">
            <a:lumMod val="40000"/>
            <a:lumOff val="60000"/>
          </a:schemeClr>
        </a:solidFill>
        <a:ln>
          <a:solidFill>
            <a:schemeClr val="bg1"/>
          </a:solidFill>
        </a:ln>
      </dgm:spPr>
      <dgm:t>
        <a:bodyPr/>
        <a:lstStyle/>
        <a:p>
          <a:pPr algn="just"/>
          <a:r>
            <a:rPr lang="en-GB" sz="1500" noProof="0" dirty="0" smtClean="0">
              <a:solidFill>
                <a:srgbClr val="002060"/>
              </a:solidFill>
              <a:latin typeface="Maiandra GD" panose="020E0502030308020204" pitchFamily="34" charset="0"/>
              <a:cs typeface="Arial" panose="020B0604020202020204" pitchFamily="34" charset="0"/>
            </a:rPr>
            <a:t>To facilitate contact of the boys, girls and adolescents with their families through free telephone </a:t>
          </a:r>
          <a:r>
            <a:rPr lang="en-GB" sz="1500" noProof="0" dirty="0" smtClean="0">
              <a:solidFill>
                <a:srgbClr val="002060"/>
              </a:solidFill>
              <a:latin typeface="Maiandra GD" panose="020E0502030308020204" pitchFamily="34" charset="0"/>
              <a:cs typeface="Arial" panose="020B0604020202020204" pitchFamily="34" charset="0"/>
            </a:rPr>
            <a:t>calls.</a:t>
          </a:r>
          <a:endParaRPr lang="en-GB" sz="1400" noProof="0" dirty="0">
            <a:solidFill>
              <a:sysClr val="windowText" lastClr="000000"/>
            </a:solidFill>
            <a:latin typeface="Arial" pitchFamily="34" charset="0"/>
            <a:cs typeface="Arial" pitchFamily="34" charset="0"/>
          </a:endParaRPr>
        </a:p>
      </dgm:t>
    </dgm:pt>
    <dgm:pt modelId="{F3AABC70-858B-4C7B-A2A4-335CF8D66B8A}" type="parTrans" cxnId="{9A302341-D310-4486-A6FA-B96B231A92EE}">
      <dgm:prSet/>
      <dgm:spPr/>
      <dgm:t>
        <a:bodyPr/>
        <a:lstStyle/>
        <a:p>
          <a:pPr algn="ctr"/>
          <a:endParaRPr lang="es-MX" sz="1400">
            <a:solidFill>
              <a:sysClr val="windowText" lastClr="000000"/>
            </a:solidFill>
            <a:latin typeface="Arial" pitchFamily="34" charset="0"/>
            <a:cs typeface="Arial" pitchFamily="34" charset="0"/>
          </a:endParaRPr>
        </a:p>
      </dgm:t>
    </dgm:pt>
    <dgm:pt modelId="{940F8272-7A22-4C2D-8910-87AA62AB74EE}" type="sibTrans" cxnId="{9A302341-D310-4486-A6FA-B96B231A92EE}">
      <dgm:prSet/>
      <dgm:spPr/>
      <dgm:t>
        <a:bodyPr/>
        <a:lstStyle/>
        <a:p>
          <a:pPr algn="ctr"/>
          <a:endParaRPr lang="es-MX" sz="1400">
            <a:solidFill>
              <a:sysClr val="windowText" lastClr="000000"/>
            </a:solidFill>
            <a:latin typeface="Arial" pitchFamily="34" charset="0"/>
            <a:cs typeface="Arial" pitchFamily="34" charset="0"/>
          </a:endParaRPr>
        </a:p>
      </dgm:t>
    </dgm:pt>
    <dgm:pt modelId="{203CDC1A-2CB9-4A99-AC4C-4608D9D50E15}">
      <dgm:prSet custT="1"/>
      <dgm:spPr>
        <a:solidFill>
          <a:schemeClr val="tx2">
            <a:lumMod val="20000"/>
            <a:lumOff val="80000"/>
          </a:schemeClr>
        </a:solidFill>
        <a:ln>
          <a:solidFill>
            <a:schemeClr val="bg1"/>
          </a:solidFill>
        </a:ln>
      </dgm:spPr>
      <dgm:t>
        <a:bodyPr/>
        <a:lstStyle/>
        <a:p>
          <a:pPr algn="ctr"/>
          <a:r>
            <a:rPr lang="en-GB" sz="1500" noProof="0" dirty="0" smtClean="0">
              <a:solidFill>
                <a:srgbClr val="002060"/>
              </a:solidFill>
              <a:latin typeface="Maiandra GD" panose="020E0502030308020204" pitchFamily="34" charset="0"/>
              <a:cs typeface="Arial" panose="020B0604020202020204" pitchFamily="34" charset="0"/>
            </a:rPr>
            <a:t>To keep the boys, girls and adolescents informed about their migration status, in a friendly and age-appropriate </a:t>
          </a:r>
          <a:r>
            <a:rPr lang="en-GB" sz="1500" noProof="0" dirty="0" smtClean="0">
              <a:solidFill>
                <a:srgbClr val="002060"/>
              </a:solidFill>
              <a:latin typeface="Maiandra GD" panose="020E0502030308020204" pitchFamily="34" charset="0"/>
              <a:cs typeface="Arial" panose="020B0604020202020204" pitchFamily="34" charset="0"/>
            </a:rPr>
            <a:t>manner.</a:t>
          </a:r>
          <a:endParaRPr lang="en-GB" sz="1400" noProof="0" dirty="0">
            <a:solidFill>
              <a:sysClr val="windowText" lastClr="000000"/>
            </a:solidFill>
            <a:latin typeface="Arial" pitchFamily="34" charset="0"/>
            <a:cs typeface="Arial" pitchFamily="34" charset="0"/>
          </a:endParaRPr>
        </a:p>
      </dgm:t>
    </dgm:pt>
    <dgm:pt modelId="{11FB1CB9-7DE7-48C9-9414-62DAAD766DDD}" type="parTrans" cxnId="{F214749C-B854-40EC-B1CE-BF16FDF02858}">
      <dgm:prSet/>
      <dgm:spPr/>
      <dgm:t>
        <a:bodyPr/>
        <a:lstStyle/>
        <a:p>
          <a:pPr algn="ctr"/>
          <a:endParaRPr lang="es-MX" sz="1400">
            <a:solidFill>
              <a:sysClr val="windowText" lastClr="000000"/>
            </a:solidFill>
            <a:latin typeface="Arial" pitchFamily="34" charset="0"/>
            <a:cs typeface="Arial" pitchFamily="34" charset="0"/>
          </a:endParaRPr>
        </a:p>
      </dgm:t>
    </dgm:pt>
    <dgm:pt modelId="{A25D6C82-604B-40D6-9133-22A8429563FB}" type="sibTrans" cxnId="{F214749C-B854-40EC-B1CE-BF16FDF02858}">
      <dgm:prSet/>
      <dgm:spPr/>
      <dgm:t>
        <a:bodyPr/>
        <a:lstStyle/>
        <a:p>
          <a:pPr algn="ctr"/>
          <a:endParaRPr lang="es-MX" sz="1400">
            <a:solidFill>
              <a:sysClr val="windowText" lastClr="000000"/>
            </a:solidFill>
            <a:latin typeface="Arial" pitchFamily="34" charset="0"/>
            <a:cs typeface="Arial" pitchFamily="34" charset="0"/>
          </a:endParaRPr>
        </a:p>
      </dgm:t>
    </dgm:pt>
    <dgm:pt modelId="{13EFCE29-A9BA-4151-9D0C-77B78750D087}">
      <dgm:prSet phldrT="[Texto]" custT="1"/>
      <dgm:spPr>
        <a:solidFill>
          <a:schemeClr val="accent3">
            <a:lumMod val="40000"/>
            <a:lumOff val="60000"/>
          </a:schemeClr>
        </a:solidFill>
        <a:ln>
          <a:solidFill>
            <a:schemeClr val="bg1"/>
          </a:solidFill>
        </a:ln>
      </dgm:spPr>
      <dgm:t>
        <a:bodyPr/>
        <a:lstStyle/>
        <a:p>
          <a:pPr algn="ctr"/>
          <a:r>
            <a:rPr lang="en-GB" sz="1500" noProof="0" dirty="0" smtClean="0">
              <a:solidFill>
                <a:srgbClr val="002060"/>
              </a:solidFill>
              <a:latin typeface="Maiandra GD" panose="020E0502030308020204" pitchFamily="34" charset="0"/>
              <a:cs typeface="Arial" panose="020B0604020202020204" pitchFamily="34" charset="0"/>
            </a:rPr>
            <a:t>To provide essential health care, food, clothing and shelter </a:t>
          </a:r>
          <a:r>
            <a:rPr lang="en-GB" sz="1500" noProof="0" dirty="0" smtClean="0">
              <a:solidFill>
                <a:srgbClr val="002060"/>
              </a:solidFill>
              <a:latin typeface="Maiandra GD" panose="020E0502030308020204" pitchFamily="34" charset="0"/>
              <a:cs typeface="Arial" panose="020B0604020202020204" pitchFamily="34" charset="0"/>
            </a:rPr>
            <a:t>immediately.</a:t>
          </a:r>
          <a:endParaRPr lang="en-GB" sz="1400" noProof="0" dirty="0">
            <a:solidFill>
              <a:sysClr val="windowText" lastClr="000000"/>
            </a:solidFill>
            <a:latin typeface="Arial" pitchFamily="34" charset="0"/>
            <a:cs typeface="Arial" pitchFamily="34" charset="0"/>
          </a:endParaRPr>
        </a:p>
      </dgm:t>
    </dgm:pt>
    <dgm:pt modelId="{75FC6F47-C026-48C1-AA76-36E73649A9EC}" type="sibTrans" cxnId="{8B5620B5-FFEE-4B62-8B5A-D5B11840EA14}">
      <dgm:prSet/>
      <dgm:spPr/>
      <dgm:t>
        <a:bodyPr/>
        <a:lstStyle/>
        <a:p>
          <a:pPr algn="ctr"/>
          <a:endParaRPr lang="es-MX" sz="1400">
            <a:solidFill>
              <a:sysClr val="windowText" lastClr="000000"/>
            </a:solidFill>
            <a:latin typeface="Arial" pitchFamily="34" charset="0"/>
            <a:cs typeface="Arial" pitchFamily="34" charset="0"/>
          </a:endParaRPr>
        </a:p>
      </dgm:t>
    </dgm:pt>
    <dgm:pt modelId="{D50192A3-9546-4FFB-9574-88AD423DF70D}" type="parTrans" cxnId="{8B5620B5-FFEE-4B62-8B5A-D5B11840EA14}">
      <dgm:prSet/>
      <dgm:spPr/>
      <dgm:t>
        <a:bodyPr/>
        <a:lstStyle/>
        <a:p>
          <a:pPr algn="ctr"/>
          <a:endParaRPr lang="es-MX" sz="1400">
            <a:solidFill>
              <a:sysClr val="windowText" lastClr="000000"/>
            </a:solidFill>
            <a:latin typeface="Arial" pitchFamily="34" charset="0"/>
            <a:cs typeface="Arial" pitchFamily="34" charset="0"/>
          </a:endParaRPr>
        </a:p>
      </dgm:t>
    </dgm:pt>
    <dgm:pt modelId="{2D7CC430-19BC-48C1-8064-0D62A6B3C56D}" type="pres">
      <dgm:prSet presAssocID="{80376C80-B991-4238-8793-010801E5B7EF}" presName="Name0" presStyleCnt="0">
        <dgm:presLayoutVars>
          <dgm:dir/>
          <dgm:resizeHandles val="exact"/>
        </dgm:presLayoutVars>
      </dgm:prSet>
      <dgm:spPr/>
      <dgm:t>
        <a:bodyPr/>
        <a:lstStyle/>
        <a:p>
          <a:endParaRPr lang="es-ES"/>
        </a:p>
      </dgm:t>
    </dgm:pt>
    <dgm:pt modelId="{14D2C837-12BD-4C8B-BBC8-9B4A07669458}" type="pres">
      <dgm:prSet presAssocID="{80376C80-B991-4238-8793-010801E5B7EF}" presName="fgShape" presStyleLbl="fgShp" presStyleIdx="0" presStyleCnt="1" custScaleX="99930" custScaleY="46667"/>
      <dgm:spPr>
        <a:ln>
          <a:solidFill>
            <a:schemeClr val="bg1"/>
          </a:solidFill>
        </a:ln>
      </dgm:spPr>
      <dgm:t>
        <a:bodyPr/>
        <a:lstStyle/>
        <a:p>
          <a:endParaRPr lang="es-MX"/>
        </a:p>
      </dgm:t>
    </dgm:pt>
    <dgm:pt modelId="{2DC8C941-914B-44E5-AB1B-47A83B741812}" type="pres">
      <dgm:prSet presAssocID="{80376C80-B991-4238-8793-010801E5B7EF}" presName="linComp" presStyleCnt="0"/>
      <dgm:spPr/>
    </dgm:pt>
    <dgm:pt modelId="{55A336F5-F1D3-4063-8747-73B77651F0EE}" type="pres">
      <dgm:prSet presAssocID="{73723B92-423E-4E59-9CD3-AE5D04F07C0D}" presName="compNode" presStyleCnt="0"/>
      <dgm:spPr/>
    </dgm:pt>
    <dgm:pt modelId="{6D94438B-C7FF-4B4F-996B-849CA8312C51}" type="pres">
      <dgm:prSet presAssocID="{73723B92-423E-4E59-9CD3-AE5D04F07C0D}" presName="bkgdShape" presStyleLbl="node1" presStyleIdx="0" presStyleCnt="4"/>
      <dgm:spPr/>
      <dgm:t>
        <a:bodyPr/>
        <a:lstStyle/>
        <a:p>
          <a:endParaRPr lang="es-ES"/>
        </a:p>
      </dgm:t>
    </dgm:pt>
    <dgm:pt modelId="{C676B0F3-8CE0-41DF-BD7D-1FA4EA62E577}" type="pres">
      <dgm:prSet presAssocID="{73723B92-423E-4E59-9CD3-AE5D04F07C0D}" presName="nodeTx" presStyleLbl="node1" presStyleIdx="0" presStyleCnt="4">
        <dgm:presLayoutVars>
          <dgm:bulletEnabled val="1"/>
        </dgm:presLayoutVars>
      </dgm:prSet>
      <dgm:spPr/>
      <dgm:t>
        <a:bodyPr/>
        <a:lstStyle/>
        <a:p>
          <a:endParaRPr lang="es-ES"/>
        </a:p>
      </dgm:t>
    </dgm:pt>
    <dgm:pt modelId="{FA5FCC06-B123-4ADA-97FE-69013ACE692B}" type="pres">
      <dgm:prSet presAssocID="{73723B92-423E-4E59-9CD3-AE5D04F07C0D}" presName="invisiNode" presStyleLbl="node1" presStyleIdx="0" presStyleCnt="4"/>
      <dgm:spPr/>
    </dgm:pt>
    <dgm:pt modelId="{13BC4C0D-7534-4613-8575-D824FB769B49}" type="pres">
      <dgm:prSet presAssocID="{73723B92-423E-4E59-9CD3-AE5D04F07C0D}" presName="imagNode" presStyleLbl="fgImgPlace1" presStyleIdx="0" presStyleCnt="4"/>
      <dgm:spPr>
        <a:blipFill rotWithShape="1">
          <a:blip xmlns:r="http://schemas.openxmlformats.org/officeDocument/2006/relationships" r:embed="rId1" cstate="email">
            <a:extLst>
              <a:ext uri="{28A0092B-C50C-407E-A947-70E740481C1C}">
                <a14:useLocalDpi xmlns:a14="http://schemas.microsoft.com/office/drawing/2010/main"/>
              </a:ext>
            </a:extLst>
          </a:blip>
          <a:stretch>
            <a:fillRect/>
          </a:stretch>
        </a:blipFill>
      </dgm:spPr>
      <dgm:t>
        <a:bodyPr/>
        <a:lstStyle/>
        <a:p>
          <a:endParaRPr lang="es-ES"/>
        </a:p>
      </dgm:t>
    </dgm:pt>
    <dgm:pt modelId="{92AEB56B-8667-47C8-9AE5-28870F4E4D62}" type="pres">
      <dgm:prSet presAssocID="{FDDA04CD-1869-435B-9460-AF5F2A2B2F68}" presName="sibTrans" presStyleLbl="sibTrans2D1" presStyleIdx="0" presStyleCnt="0"/>
      <dgm:spPr/>
      <dgm:t>
        <a:bodyPr/>
        <a:lstStyle/>
        <a:p>
          <a:endParaRPr lang="es-ES"/>
        </a:p>
      </dgm:t>
    </dgm:pt>
    <dgm:pt modelId="{BD48E53E-2535-4E68-9843-9E3044D7604D}" type="pres">
      <dgm:prSet presAssocID="{13EFCE29-A9BA-4151-9D0C-77B78750D087}" presName="compNode" presStyleCnt="0"/>
      <dgm:spPr/>
    </dgm:pt>
    <dgm:pt modelId="{EDA5D8CF-3265-454A-8FEF-D1B6D96C4D0A}" type="pres">
      <dgm:prSet presAssocID="{13EFCE29-A9BA-4151-9D0C-77B78750D087}" presName="bkgdShape" presStyleLbl="node1" presStyleIdx="1" presStyleCnt="4"/>
      <dgm:spPr/>
      <dgm:t>
        <a:bodyPr/>
        <a:lstStyle/>
        <a:p>
          <a:endParaRPr lang="es-ES"/>
        </a:p>
      </dgm:t>
    </dgm:pt>
    <dgm:pt modelId="{3EA3B4D9-83B1-4D80-941A-9576A2F9EF01}" type="pres">
      <dgm:prSet presAssocID="{13EFCE29-A9BA-4151-9D0C-77B78750D087}" presName="nodeTx" presStyleLbl="node1" presStyleIdx="1" presStyleCnt="4">
        <dgm:presLayoutVars>
          <dgm:bulletEnabled val="1"/>
        </dgm:presLayoutVars>
      </dgm:prSet>
      <dgm:spPr/>
      <dgm:t>
        <a:bodyPr/>
        <a:lstStyle/>
        <a:p>
          <a:endParaRPr lang="es-ES"/>
        </a:p>
      </dgm:t>
    </dgm:pt>
    <dgm:pt modelId="{80E480FF-1D56-42C6-A90A-BA18FB830940}" type="pres">
      <dgm:prSet presAssocID="{13EFCE29-A9BA-4151-9D0C-77B78750D087}" presName="invisiNode" presStyleLbl="node1" presStyleIdx="1" presStyleCnt="4"/>
      <dgm:spPr/>
    </dgm:pt>
    <dgm:pt modelId="{71A7D168-8A2A-4762-B649-CB1CD496A866}" type="pres">
      <dgm:prSet presAssocID="{13EFCE29-A9BA-4151-9D0C-77B78750D087}" presName="imagNode" presStyleLbl="fgImgPlace1" presStyleIdx="1" presStyleCnt="4"/>
      <dgm:spPr>
        <a:blipFill rotWithShape="1">
          <a:blip xmlns:r="http://schemas.openxmlformats.org/officeDocument/2006/relationships" r:embed="rId2" cstate="email">
            <a:extLst>
              <a:ext uri="{28A0092B-C50C-407E-A947-70E740481C1C}">
                <a14:useLocalDpi xmlns:a14="http://schemas.microsoft.com/office/drawing/2010/main"/>
              </a:ext>
            </a:extLst>
          </a:blip>
          <a:stretch>
            <a:fillRect/>
          </a:stretch>
        </a:blipFill>
      </dgm:spPr>
      <dgm:t>
        <a:bodyPr/>
        <a:lstStyle/>
        <a:p>
          <a:endParaRPr lang="es-ES"/>
        </a:p>
      </dgm:t>
    </dgm:pt>
    <dgm:pt modelId="{65ED9A77-23E9-4D95-B9EB-267DA703810C}" type="pres">
      <dgm:prSet presAssocID="{75FC6F47-C026-48C1-AA76-36E73649A9EC}" presName="sibTrans" presStyleLbl="sibTrans2D1" presStyleIdx="0" presStyleCnt="0"/>
      <dgm:spPr/>
      <dgm:t>
        <a:bodyPr/>
        <a:lstStyle/>
        <a:p>
          <a:endParaRPr lang="es-ES"/>
        </a:p>
      </dgm:t>
    </dgm:pt>
    <dgm:pt modelId="{5296EF48-EFE4-43B9-A3BB-983865789579}" type="pres">
      <dgm:prSet presAssocID="{4A315E0A-D17B-4BCD-831E-868C6E8C6519}" presName="compNode" presStyleCnt="0"/>
      <dgm:spPr/>
    </dgm:pt>
    <dgm:pt modelId="{7931173D-26C3-4984-856F-75B60F29B810}" type="pres">
      <dgm:prSet presAssocID="{4A315E0A-D17B-4BCD-831E-868C6E8C6519}" presName="bkgdShape" presStyleLbl="node1" presStyleIdx="2" presStyleCnt="4"/>
      <dgm:spPr/>
      <dgm:t>
        <a:bodyPr/>
        <a:lstStyle/>
        <a:p>
          <a:endParaRPr lang="es-ES"/>
        </a:p>
      </dgm:t>
    </dgm:pt>
    <dgm:pt modelId="{792B327F-535E-4455-8536-F079ABE7F417}" type="pres">
      <dgm:prSet presAssocID="{4A315E0A-D17B-4BCD-831E-868C6E8C6519}" presName="nodeTx" presStyleLbl="node1" presStyleIdx="2" presStyleCnt="4">
        <dgm:presLayoutVars>
          <dgm:bulletEnabled val="1"/>
        </dgm:presLayoutVars>
      </dgm:prSet>
      <dgm:spPr/>
      <dgm:t>
        <a:bodyPr/>
        <a:lstStyle/>
        <a:p>
          <a:endParaRPr lang="es-ES"/>
        </a:p>
      </dgm:t>
    </dgm:pt>
    <dgm:pt modelId="{2A0F82C4-7033-4407-94EF-656D9386F082}" type="pres">
      <dgm:prSet presAssocID="{4A315E0A-D17B-4BCD-831E-868C6E8C6519}" presName="invisiNode" presStyleLbl="node1" presStyleIdx="2" presStyleCnt="4"/>
      <dgm:spPr/>
    </dgm:pt>
    <dgm:pt modelId="{4CF9EF9B-9760-4351-A5FE-1428A37CE22C}" type="pres">
      <dgm:prSet presAssocID="{4A315E0A-D17B-4BCD-831E-868C6E8C6519}" presName="imagNode" presStyleLbl="fgImgPlace1" presStyleIdx="2" presStyleCnt="4"/>
      <dgm:spPr>
        <a:blipFill rotWithShape="0">
          <a:blip xmlns:r="http://schemas.openxmlformats.org/officeDocument/2006/relationships" r:embed="rId3" cstate="email">
            <a:extLst>
              <a:ext uri="{28A0092B-C50C-407E-A947-70E740481C1C}">
                <a14:useLocalDpi xmlns:a14="http://schemas.microsoft.com/office/drawing/2010/main"/>
              </a:ext>
            </a:extLst>
          </a:blip>
          <a:stretch>
            <a:fillRect/>
          </a:stretch>
        </a:blipFill>
      </dgm:spPr>
      <dgm:t>
        <a:bodyPr/>
        <a:lstStyle/>
        <a:p>
          <a:endParaRPr lang="es-ES"/>
        </a:p>
      </dgm:t>
    </dgm:pt>
    <dgm:pt modelId="{4179CDE5-FF34-4F35-A0AB-5A5845C57593}" type="pres">
      <dgm:prSet presAssocID="{940F8272-7A22-4C2D-8910-87AA62AB74EE}" presName="sibTrans" presStyleLbl="sibTrans2D1" presStyleIdx="0" presStyleCnt="0"/>
      <dgm:spPr/>
      <dgm:t>
        <a:bodyPr/>
        <a:lstStyle/>
        <a:p>
          <a:endParaRPr lang="es-ES"/>
        </a:p>
      </dgm:t>
    </dgm:pt>
    <dgm:pt modelId="{3F9CFE0E-EDFA-4CF2-9BB7-1E23782FCB51}" type="pres">
      <dgm:prSet presAssocID="{203CDC1A-2CB9-4A99-AC4C-4608D9D50E15}" presName="compNode" presStyleCnt="0"/>
      <dgm:spPr/>
    </dgm:pt>
    <dgm:pt modelId="{B10C19F7-9A86-44BE-84A2-7E2A2832D70B}" type="pres">
      <dgm:prSet presAssocID="{203CDC1A-2CB9-4A99-AC4C-4608D9D50E15}" presName="bkgdShape" presStyleLbl="node1" presStyleIdx="3" presStyleCnt="4"/>
      <dgm:spPr/>
      <dgm:t>
        <a:bodyPr/>
        <a:lstStyle/>
        <a:p>
          <a:endParaRPr lang="es-ES"/>
        </a:p>
      </dgm:t>
    </dgm:pt>
    <dgm:pt modelId="{AF0519E9-ED52-4003-977E-F6880A81A93A}" type="pres">
      <dgm:prSet presAssocID="{203CDC1A-2CB9-4A99-AC4C-4608D9D50E15}" presName="nodeTx" presStyleLbl="node1" presStyleIdx="3" presStyleCnt="4">
        <dgm:presLayoutVars>
          <dgm:bulletEnabled val="1"/>
        </dgm:presLayoutVars>
      </dgm:prSet>
      <dgm:spPr/>
      <dgm:t>
        <a:bodyPr/>
        <a:lstStyle/>
        <a:p>
          <a:endParaRPr lang="es-ES"/>
        </a:p>
      </dgm:t>
    </dgm:pt>
    <dgm:pt modelId="{206CA920-0376-4A33-97A8-AD0506FAE373}" type="pres">
      <dgm:prSet presAssocID="{203CDC1A-2CB9-4A99-AC4C-4608D9D50E15}" presName="invisiNode" presStyleLbl="node1" presStyleIdx="3" presStyleCnt="4"/>
      <dgm:spPr/>
    </dgm:pt>
    <dgm:pt modelId="{82E2E71B-3F53-486A-8900-A2B2AFC6E41E}" type="pres">
      <dgm:prSet presAssocID="{203CDC1A-2CB9-4A99-AC4C-4608D9D50E15}" presName="imagNode" presStyleLbl="fgImgPlace1" presStyleIdx="3" presStyleCnt="4"/>
      <dgm:spPr>
        <a:blipFill>
          <a:blip xmlns:r="http://schemas.openxmlformats.org/officeDocument/2006/relationships" r:embed="rId4" cstate="email">
            <a:extLst>
              <a:ext uri="{28A0092B-C50C-407E-A947-70E740481C1C}">
                <a14:useLocalDpi xmlns:a14="http://schemas.microsoft.com/office/drawing/2010/main"/>
              </a:ext>
            </a:extLst>
          </a:blip>
          <a:srcRect/>
          <a:stretch>
            <a:fillRect/>
          </a:stretch>
        </a:blipFill>
      </dgm:spPr>
      <dgm:t>
        <a:bodyPr/>
        <a:lstStyle/>
        <a:p>
          <a:endParaRPr lang="es-ES"/>
        </a:p>
      </dgm:t>
    </dgm:pt>
  </dgm:ptLst>
  <dgm:cxnLst>
    <dgm:cxn modelId="{E90D0008-080D-4E78-BD29-4BD5C34E3A36}" type="presOf" srcId="{203CDC1A-2CB9-4A99-AC4C-4608D9D50E15}" destId="{B10C19F7-9A86-44BE-84A2-7E2A2832D70B}" srcOrd="0" destOrd="0" presId="urn:microsoft.com/office/officeart/2005/8/layout/hList7#1"/>
    <dgm:cxn modelId="{EA01451E-F469-4A90-B871-0077CD5ADB72}" type="presOf" srcId="{75FC6F47-C026-48C1-AA76-36E73649A9EC}" destId="{65ED9A77-23E9-4D95-B9EB-267DA703810C}" srcOrd="0" destOrd="0" presId="urn:microsoft.com/office/officeart/2005/8/layout/hList7#1"/>
    <dgm:cxn modelId="{F214749C-B854-40EC-B1CE-BF16FDF02858}" srcId="{80376C80-B991-4238-8793-010801E5B7EF}" destId="{203CDC1A-2CB9-4A99-AC4C-4608D9D50E15}" srcOrd="3" destOrd="0" parTransId="{11FB1CB9-7DE7-48C9-9414-62DAAD766DDD}" sibTransId="{A25D6C82-604B-40D6-9133-22A8429563FB}"/>
    <dgm:cxn modelId="{0FAFF153-439F-4E62-903B-67B198E96EC1}" type="presOf" srcId="{FDDA04CD-1869-435B-9460-AF5F2A2B2F68}" destId="{92AEB56B-8667-47C8-9AE5-28870F4E4D62}" srcOrd="0" destOrd="0" presId="urn:microsoft.com/office/officeart/2005/8/layout/hList7#1"/>
    <dgm:cxn modelId="{9BBAC1FB-C0E7-4B02-95FA-E18C9C0E6E6E}" srcId="{80376C80-B991-4238-8793-010801E5B7EF}" destId="{73723B92-423E-4E59-9CD3-AE5D04F07C0D}" srcOrd="0" destOrd="0" parTransId="{4620228F-B997-4BB7-B5AE-9EADC621DC7C}" sibTransId="{FDDA04CD-1869-435B-9460-AF5F2A2B2F68}"/>
    <dgm:cxn modelId="{2068923D-C8F8-45EA-AF08-D923403A2F8A}" type="presOf" srcId="{4A315E0A-D17B-4BCD-831E-868C6E8C6519}" destId="{792B327F-535E-4455-8536-F079ABE7F417}" srcOrd="1" destOrd="0" presId="urn:microsoft.com/office/officeart/2005/8/layout/hList7#1"/>
    <dgm:cxn modelId="{9590D950-EA4E-4036-A5D0-5F259A1EA602}" type="presOf" srcId="{4A315E0A-D17B-4BCD-831E-868C6E8C6519}" destId="{7931173D-26C3-4984-856F-75B60F29B810}" srcOrd="0" destOrd="0" presId="urn:microsoft.com/office/officeart/2005/8/layout/hList7#1"/>
    <dgm:cxn modelId="{97E2A738-A827-4AA4-8A19-BD974DBFFFA3}" type="presOf" srcId="{73723B92-423E-4E59-9CD3-AE5D04F07C0D}" destId="{6D94438B-C7FF-4B4F-996B-849CA8312C51}" srcOrd="0" destOrd="0" presId="urn:microsoft.com/office/officeart/2005/8/layout/hList7#1"/>
    <dgm:cxn modelId="{8F2BEC08-AB79-422F-9586-E861D848DB27}" type="presOf" srcId="{203CDC1A-2CB9-4A99-AC4C-4608D9D50E15}" destId="{AF0519E9-ED52-4003-977E-F6880A81A93A}" srcOrd="1" destOrd="0" presId="urn:microsoft.com/office/officeart/2005/8/layout/hList7#1"/>
    <dgm:cxn modelId="{92493036-8C49-4D2F-B9C8-673287D95234}" type="presOf" srcId="{80376C80-B991-4238-8793-010801E5B7EF}" destId="{2D7CC430-19BC-48C1-8064-0D62A6B3C56D}" srcOrd="0" destOrd="0" presId="urn:microsoft.com/office/officeart/2005/8/layout/hList7#1"/>
    <dgm:cxn modelId="{6A7FB076-6A8B-466A-9E64-755086B5E7F9}" type="presOf" srcId="{13EFCE29-A9BA-4151-9D0C-77B78750D087}" destId="{3EA3B4D9-83B1-4D80-941A-9576A2F9EF01}" srcOrd="1" destOrd="0" presId="urn:microsoft.com/office/officeart/2005/8/layout/hList7#1"/>
    <dgm:cxn modelId="{976F0B80-875F-4C65-B4DD-E91F2E045CA0}" type="presOf" srcId="{940F8272-7A22-4C2D-8910-87AA62AB74EE}" destId="{4179CDE5-FF34-4F35-A0AB-5A5845C57593}" srcOrd="0" destOrd="0" presId="urn:microsoft.com/office/officeart/2005/8/layout/hList7#1"/>
    <dgm:cxn modelId="{9A302341-D310-4486-A6FA-B96B231A92EE}" srcId="{80376C80-B991-4238-8793-010801E5B7EF}" destId="{4A315E0A-D17B-4BCD-831E-868C6E8C6519}" srcOrd="2" destOrd="0" parTransId="{F3AABC70-858B-4C7B-A2A4-335CF8D66B8A}" sibTransId="{940F8272-7A22-4C2D-8910-87AA62AB74EE}"/>
    <dgm:cxn modelId="{BC11A39E-EB9A-469D-A0A5-BD5CFFD77F00}" type="presOf" srcId="{73723B92-423E-4E59-9CD3-AE5D04F07C0D}" destId="{C676B0F3-8CE0-41DF-BD7D-1FA4EA62E577}" srcOrd="1" destOrd="0" presId="urn:microsoft.com/office/officeart/2005/8/layout/hList7#1"/>
    <dgm:cxn modelId="{8B5620B5-FFEE-4B62-8B5A-D5B11840EA14}" srcId="{80376C80-B991-4238-8793-010801E5B7EF}" destId="{13EFCE29-A9BA-4151-9D0C-77B78750D087}" srcOrd="1" destOrd="0" parTransId="{D50192A3-9546-4FFB-9574-88AD423DF70D}" sibTransId="{75FC6F47-C026-48C1-AA76-36E73649A9EC}"/>
    <dgm:cxn modelId="{E5043E2B-7276-411F-B7D5-E9C6F6E38D03}" type="presOf" srcId="{13EFCE29-A9BA-4151-9D0C-77B78750D087}" destId="{EDA5D8CF-3265-454A-8FEF-D1B6D96C4D0A}" srcOrd="0" destOrd="0" presId="urn:microsoft.com/office/officeart/2005/8/layout/hList7#1"/>
    <dgm:cxn modelId="{71CD9B55-B7E7-41F9-B6CD-CE97FEA13C0A}" type="presParOf" srcId="{2D7CC430-19BC-48C1-8064-0D62A6B3C56D}" destId="{14D2C837-12BD-4C8B-BBC8-9B4A07669458}" srcOrd="0" destOrd="0" presId="urn:microsoft.com/office/officeart/2005/8/layout/hList7#1"/>
    <dgm:cxn modelId="{A791E3DF-2D6D-4207-804C-E4A8B5C7DAFF}" type="presParOf" srcId="{2D7CC430-19BC-48C1-8064-0D62A6B3C56D}" destId="{2DC8C941-914B-44E5-AB1B-47A83B741812}" srcOrd="1" destOrd="0" presId="urn:microsoft.com/office/officeart/2005/8/layout/hList7#1"/>
    <dgm:cxn modelId="{5E895FB8-EB10-4E0F-B6B4-B2933D759E1B}" type="presParOf" srcId="{2DC8C941-914B-44E5-AB1B-47A83B741812}" destId="{55A336F5-F1D3-4063-8747-73B77651F0EE}" srcOrd="0" destOrd="0" presId="urn:microsoft.com/office/officeart/2005/8/layout/hList7#1"/>
    <dgm:cxn modelId="{17849C64-9CBC-4B12-AA94-C399370ED5C7}" type="presParOf" srcId="{55A336F5-F1D3-4063-8747-73B77651F0EE}" destId="{6D94438B-C7FF-4B4F-996B-849CA8312C51}" srcOrd="0" destOrd="0" presId="urn:microsoft.com/office/officeart/2005/8/layout/hList7#1"/>
    <dgm:cxn modelId="{600DEF91-5288-49B1-9BAB-7C3C51D62718}" type="presParOf" srcId="{55A336F5-F1D3-4063-8747-73B77651F0EE}" destId="{C676B0F3-8CE0-41DF-BD7D-1FA4EA62E577}" srcOrd="1" destOrd="0" presId="urn:microsoft.com/office/officeart/2005/8/layout/hList7#1"/>
    <dgm:cxn modelId="{9C5B3832-24AC-46A2-82F1-653941F8CD37}" type="presParOf" srcId="{55A336F5-F1D3-4063-8747-73B77651F0EE}" destId="{FA5FCC06-B123-4ADA-97FE-69013ACE692B}" srcOrd="2" destOrd="0" presId="urn:microsoft.com/office/officeart/2005/8/layout/hList7#1"/>
    <dgm:cxn modelId="{D7611FE4-60B6-4D93-9139-D5D89E45CCF1}" type="presParOf" srcId="{55A336F5-F1D3-4063-8747-73B77651F0EE}" destId="{13BC4C0D-7534-4613-8575-D824FB769B49}" srcOrd="3" destOrd="0" presId="urn:microsoft.com/office/officeart/2005/8/layout/hList7#1"/>
    <dgm:cxn modelId="{0233CC65-6011-47D9-B4EC-033C33EC0523}" type="presParOf" srcId="{2DC8C941-914B-44E5-AB1B-47A83B741812}" destId="{92AEB56B-8667-47C8-9AE5-28870F4E4D62}" srcOrd="1" destOrd="0" presId="urn:microsoft.com/office/officeart/2005/8/layout/hList7#1"/>
    <dgm:cxn modelId="{40EC7A2F-9DA3-4DDE-8D57-31CD03FBC3DF}" type="presParOf" srcId="{2DC8C941-914B-44E5-AB1B-47A83B741812}" destId="{BD48E53E-2535-4E68-9843-9E3044D7604D}" srcOrd="2" destOrd="0" presId="urn:microsoft.com/office/officeart/2005/8/layout/hList7#1"/>
    <dgm:cxn modelId="{CCECC32C-309E-4ABE-9F1A-5DD8644D202A}" type="presParOf" srcId="{BD48E53E-2535-4E68-9843-9E3044D7604D}" destId="{EDA5D8CF-3265-454A-8FEF-D1B6D96C4D0A}" srcOrd="0" destOrd="0" presId="urn:microsoft.com/office/officeart/2005/8/layout/hList7#1"/>
    <dgm:cxn modelId="{46483F4E-7334-4FC0-B8E4-28D7FE7582B6}" type="presParOf" srcId="{BD48E53E-2535-4E68-9843-9E3044D7604D}" destId="{3EA3B4D9-83B1-4D80-941A-9576A2F9EF01}" srcOrd="1" destOrd="0" presId="urn:microsoft.com/office/officeart/2005/8/layout/hList7#1"/>
    <dgm:cxn modelId="{6D3A0F8A-25CB-45E9-BB37-B67743F63CD7}" type="presParOf" srcId="{BD48E53E-2535-4E68-9843-9E3044D7604D}" destId="{80E480FF-1D56-42C6-A90A-BA18FB830940}" srcOrd="2" destOrd="0" presId="urn:microsoft.com/office/officeart/2005/8/layout/hList7#1"/>
    <dgm:cxn modelId="{B7EC9BCB-1D70-4CA7-AEFF-17B086D02400}" type="presParOf" srcId="{BD48E53E-2535-4E68-9843-9E3044D7604D}" destId="{71A7D168-8A2A-4762-B649-CB1CD496A866}" srcOrd="3" destOrd="0" presId="urn:microsoft.com/office/officeart/2005/8/layout/hList7#1"/>
    <dgm:cxn modelId="{E77FD396-1918-408E-90EC-259BA655C103}" type="presParOf" srcId="{2DC8C941-914B-44E5-AB1B-47A83B741812}" destId="{65ED9A77-23E9-4D95-B9EB-267DA703810C}" srcOrd="3" destOrd="0" presId="urn:microsoft.com/office/officeart/2005/8/layout/hList7#1"/>
    <dgm:cxn modelId="{95D5BCCA-0010-4BB6-B476-CE19AEF5B4D0}" type="presParOf" srcId="{2DC8C941-914B-44E5-AB1B-47A83B741812}" destId="{5296EF48-EFE4-43B9-A3BB-983865789579}" srcOrd="4" destOrd="0" presId="urn:microsoft.com/office/officeart/2005/8/layout/hList7#1"/>
    <dgm:cxn modelId="{F6398917-F659-4C27-A6D7-468BC317113B}" type="presParOf" srcId="{5296EF48-EFE4-43B9-A3BB-983865789579}" destId="{7931173D-26C3-4984-856F-75B60F29B810}" srcOrd="0" destOrd="0" presId="urn:microsoft.com/office/officeart/2005/8/layout/hList7#1"/>
    <dgm:cxn modelId="{7E093A83-1574-4579-A139-AEB7B9D79777}" type="presParOf" srcId="{5296EF48-EFE4-43B9-A3BB-983865789579}" destId="{792B327F-535E-4455-8536-F079ABE7F417}" srcOrd="1" destOrd="0" presId="urn:microsoft.com/office/officeart/2005/8/layout/hList7#1"/>
    <dgm:cxn modelId="{1583466E-5CEB-4010-A6B1-F821769B2C1D}" type="presParOf" srcId="{5296EF48-EFE4-43B9-A3BB-983865789579}" destId="{2A0F82C4-7033-4407-94EF-656D9386F082}" srcOrd="2" destOrd="0" presId="urn:microsoft.com/office/officeart/2005/8/layout/hList7#1"/>
    <dgm:cxn modelId="{CD8EB452-7FB2-4C3B-AFF6-726DDC204196}" type="presParOf" srcId="{5296EF48-EFE4-43B9-A3BB-983865789579}" destId="{4CF9EF9B-9760-4351-A5FE-1428A37CE22C}" srcOrd="3" destOrd="0" presId="urn:microsoft.com/office/officeart/2005/8/layout/hList7#1"/>
    <dgm:cxn modelId="{848B8727-BADA-455A-B12E-E160F737B50A}" type="presParOf" srcId="{2DC8C941-914B-44E5-AB1B-47A83B741812}" destId="{4179CDE5-FF34-4F35-A0AB-5A5845C57593}" srcOrd="5" destOrd="0" presId="urn:microsoft.com/office/officeart/2005/8/layout/hList7#1"/>
    <dgm:cxn modelId="{018C7379-344A-4D5C-B9F3-502DECC62FEE}" type="presParOf" srcId="{2DC8C941-914B-44E5-AB1B-47A83B741812}" destId="{3F9CFE0E-EDFA-4CF2-9BB7-1E23782FCB51}" srcOrd="6" destOrd="0" presId="urn:microsoft.com/office/officeart/2005/8/layout/hList7#1"/>
    <dgm:cxn modelId="{54609872-F43A-4F7F-BF6F-4C7D9FB4A736}" type="presParOf" srcId="{3F9CFE0E-EDFA-4CF2-9BB7-1E23782FCB51}" destId="{B10C19F7-9A86-44BE-84A2-7E2A2832D70B}" srcOrd="0" destOrd="0" presId="urn:microsoft.com/office/officeart/2005/8/layout/hList7#1"/>
    <dgm:cxn modelId="{1BF94110-A5DA-482D-9511-AA674E29C917}" type="presParOf" srcId="{3F9CFE0E-EDFA-4CF2-9BB7-1E23782FCB51}" destId="{AF0519E9-ED52-4003-977E-F6880A81A93A}" srcOrd="1" destOrd="0" presId="urn:microsoft.com/office/officeart/2005/8/layout/hList7#1"/>
    <dgm:cxn modelId="{8F26BD7B-9744-4DF5-890C-D523F5C91D1A}" type="presParOf" srcId="{3F9CFE0E-EDFA-4CF2-9BB7-1E23782FCB51}" destId="{206CA920-0376-4A33-97A8-AD0506FAE373}" srcOrd="2" destOrd="0" presId="urn:microsoft.com/office/officeart/2005/8/layout/hList7#1"/>
    <dgm:cxn modelId="{3B447406-091B-4209-BB56-033A6F55929F}" type="presParOf" srcId="{3F9CFE0E-EDFA-4CF2-9BB7-1E23782FCB51}" destId="{82E2E71B-3F53-486A-8900-A2B2AFC6E41E}" srcOrd="3" destOrd="0" presId="urn:microsoft.com/office/officeart/2005/8/layout/hList7#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94438B-C7FF-4B4F-996B-849CA8312C51}">
      <dsp:nvSpPr>
        <dsp:cNvPr id="0" name=""/>
        <dsp:cNvSpPr/>
      </dsp:nvSpPr>
      <dsp:spPr>
        <a:xfrm>
          <a:off x="2081" y="0"/>
          <a:ext cx="2182109" cy="5400600"/>
        </a:xfrm>
        <a:prstGeom prst="roundRect">
          <a:avLst>
            <a:gd name="adj" fmla="val 10000"/>
          </a:avLst>
        </a:prstGeom>
        <a:solidFill>
          <a:schemeClr val="accent6">
            <a:lumMod val="40000"/>
            <a:lumOff val="60000"/>
          </a:schemeClr>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GB" sz="1500" kern="1200" noProof="0" dirty="0" smtClean="0">
              <a:solidFill>
                <a:srgbClr val="002060"/>
              </a:solidFill>
              <a:latin typeface="Maiandra GD" panose="020E0502030308020204" pitchFamily="34" charset="0"/>
              <a:cs typeface="Arial" panose="020B0604020202020204" pitchFamily="34" charset="0"/>
            </a:rPr>
            <a:t>To safeguard the physical and mental integrity of the boys, girls and </a:t>
          </a:r>
          <a:r>
            <a:rPr lang="en-GB" sz="1500" kern="1200" noProof="0" dirty="0" smtClean="0">
              <a:solidFill>
                <a:srgbClr val="002060"/>
              </a:solidFill>
              <a:latin typeface="Maiandra GD" panose="020E0502030308020204" pitchFamily="34" charset="0"/>
              <a:cs typeface="Arial" panose="020B0604020202020204" pitchFamily="34" charset="0"/>
            </a:rPr>
            <a:t>adolescents.</a:t>
          </a:r>
          <a:endParaRPr lang="en-GB" sz="1400" u="sng" kern="1200" noProof="0" dirty="0">
            <a:solidFill>
              <a:sysClr val="windowText" lastClr="000000"/>
            </a:solidFill>
            <a:latin typeface="Arial" pitchFamily="34" charset="0"/>
            <a:cs typeface="Arial" pitchFamily="34" charset="0"/>
          </a:endParaRPr>
        </a:p>
      </dsp:txBody>
      <dsp:txXfrm>
        <a:off x="2081" y="2160240"/>
        <a:ext cx="2182109" cy="2160240"/>
      </dsp:txXfrm>
    </dsp:sp>
    <dsp:sp modelId="{13BC4C0D-7534-4613-8575-D824FB769B49}">
      <dsp:nvSpPr>
        <dsp:cNvPr id="0" name=""/>
        <dsp:cNvSpPr/>
      </dsp:nvSpPr>
      <dsp:spPr>
        <a:xfrm>
          <a:off x="193936" y="324036"/>
          <a:ext cx="1798399" cy="1798399"/>
        </a:xfrm>
        <a:prstGeom prst="ellipse">
          <a:avLst/>
        </a:prstGeom>
        <a:blipFill rotWithShape="1">
          <a:blip xmlns:r="http://schemas.openxmlformats.org/officeDocument/2006/relationships" r:embed="rId1" cstate="email">
            <a:extLst>
              <a:ext uri="{28A0092B-C50C-407E-A947-70E740481C1C}">
                <a14:useLocalDpi xmlns:a14="http://schemas.microsoft.com/office/drawing/2010/main"/>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DA5D8CF-3265-454A-8FEF-D1B6D96C4D0A}">
      <dsp:nvSpPr>
        <dsp:cNvPr id="0" name=""/>
        <dsp:cNvSpPr/>
      </dsp:nvSpPr>
      <dsp:spPr>
        <a:xfrm>
          <a:off x="2249654" y="0"/>
          <a:ext cx="2182109" cy="5400600"/>
        </a:xfrm>
        <a:prstGeom prst="roundRect">
          <a:avLst>
            <a:gd name="adj" fmla="val 10000"/>
          </a:avLst>
        </a:prstGeom>
        <a:solidFill>
          <a:schemeClr val="accent3">
            <a:lumMod val="40000"/>
            <a:lumOff val="60000"/>
          </a:schemeClr>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GB" sz="1500" kern="1200" noProof="0" dirty="0" smtClean="0">
              <a:solidFill>
                <a:srgbClr val="002060"/>
              </a:solidFill>
              <a:latin typeface="Maiandra GD" panose="020E0502030308020204" pitchFamily="34" charset="0"/>
              <a:cs typeface="Arial" panose="020B0604020202020204" pitchFamily="34" charset="0"/>
            </a:rPr>
            <a:t>To provide essential health care, food, clothing and shelter </a:t>
          </a:r>
          <a:r>
            <a:rPr lang="en-GB" sz="1500" kern="1200" noProof="0" dirty="0" smtClean="0">
              <a:solidFill>
                <a:srgbClr val="002060"/>
              </a:solidFill>
              <a:latin typeface="Maiandra GD" panose="020E0502030308020204" pitchFamily="34" charset="0"/>
              <a:cs typeface="Arial" panose="020B0604020202020204" pitchFamily="34" charset="0"/>
            </a:rPr>
            <a:t>immediately.</a:t>
          </a:r>
          <a:endParaRPr lang="en-GB" sz="1400" kern="1200" noProof="0" dirty="0">
            <a:solidFill>
              <a:sysClr val="windowText" lastClr="000000"/>
            </a:solidFill>
            <a:latin typeface="Arial" pitchFamily="34" charset="0"/>
            <a:cs typeface="Arial" pitchFamily="34" charset="0"/>
          </a:endParaRPr>
        </a:p>
      </dsp:txBody>
      <dsp:txXfrm>
        <a:off x="2249654" y="2160240"/>
        <a:ext cx="2182109" cy="2160240"/>
      </dsp:txXfrm>
    </dsp:sp>
    <dsp:sp modelId="{71A7D168-8A2A-4762-B649-CB1CD496A866}">
      <dsp:nvSpPr>
        <dsp:cNvPr id="0" name=""/>
        <dsp:cNvSpPr/>
      </dsp:nvSpPr>
      <dsp:spPr>
        <a:xfrm>
          <a:off x="2441509" y="324036"/>
          <a:ext cx="1798399" cy="1798399"/>
        </a:xfrm>
        <a:prstGeom prst="ellipse">
          <a:avLst/>
        </a:prstGeom>
        <a:blipFill rotWithShape="1">
          <a:blip xmlns:r="http://schemas.openxmlformats.org/officeDocument/2006/relationships" r:embed="rId2" cstate="email">
            <a:extLst>
              <a:ext uri="{28A0092B-C50C-407E-A947-70E740481C1C}">
                <a14:useLocalDpi xmlns:a14="http://schemas.microsoft.com/office/drawing/2010/main"/>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931173D-26C3-4984-856F-75B60F29B810}">
      <dsp:nvSpPr>
        <dsp:cNvPr id="0" name=""/>
        <dsp:cNvSpPr/>
      </dsp:nvSpPr>
      <dsp:spPr>
        <a:xfrm>
          <a:off x="4497227" y="0"/>
          <a:ext cx="2182109" cy="5400600"/>
        </a:xfrm>
        <a:prstGeom prst="roundRect">
          <a:avLst>
            <a:gd name="adj" fmla="val 10000"/>
          </a:avLst>
        </a:prstGeom>
        <a:solidFill>
          <a:schemeClr val="accent4">
            <a:lumMod val="40000"/>
            <a:lumOff val="60000"/>
          </a:schemeClr>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just" defTabSz="666750">
            <a:lnSpc>
              <a:spcPct val="90000"/>
            </a:lnSpc>
            <a:spcBef>
              <a:spcPct val="0"/>
            </a:spcBef>
            <a:spcAft>
              <a:spcPct val="35000"/>
            </a:spcAft>
          </a:pPr>
          <a:r>
            <a:rPr lang="en-GB" sz="1500" kern="1200" noProof="0" dirty="0" smtClean="0">
              <a:solidFill>
                <a:srgbClr val="002060"/>
              </a:solidFill>
              <a:latin typeface="Maiandra GD" panose="020E0502030308020204" pitchFamily="34" charset="0"/>
              <a:cs typeface="Arial" panose="020B0604020202020204" pitchFamily="34" charset="0"/>
            </a:rPr>
            <a:t>To facilitate contact of the boys, girls and adolescents with their families through free telephone </a:t>
          </a:r>
          <a:r>
            <a:rPr lang="en-GB" sz="1500" kern="1200" noProof="0" dirty="0" smtClean="0">
              <a:solidFill>
                <a:srgbClr val="002060"/>
              </a:solidFill>
              <a:latin typeface="Maiandra GD" panose="020E0502030308020204" pitchFamily="34" charset="0"/>
              <a:cs typeface="Arial" panose="020B0604020202020204" pitchFamily="34" charset="0"/>
            </a:rPr>
            <a:t>calls.</a:t>
          </a:r>
          <a:endParaRPr lang="en-GB" sz="1400" kern="1200" noProof="0" dirty="0">
            <a:solidFill>
              <a:sysClr val="windowText" lastClr="000000"/>
            </a:solidFill>
            <a:latin typeface="Arial" pitchFamily="34" charset="0"/>
            <a:cs typeface="Arial" pitchFamily="34" charset="0"/>
          </a:endParaRPr>
        </a:p>
      </dsp:txBody>
      <dsp:txXfrm>
        <a:off x="4497227" y="2160240"/>
        <a:ext cx="2182109" cy="2160240"/>
      </dsp:txXfrm>
    </dsp:sp>
    <dsp:sp modelId="{4CF9EF9B-9760-4351-A5FE-1428A37CE22C}">
      <dsp:nvSpPr>
        <dsp:cNvPr id="0" name=""/>
        <dsp:cNvSpPr/>
      </dsp:nvSpPr>
      <dsp:spPr>
        <a:xfrm>
          <a:off x="4689082" y="324036"/>
          <a:ext cx="1798399" cy="1798399"/>
        </a:xfrm>
        <a:prstGeom prst="ellipse">
          <a:avLst/>
        </a:prstGeom>
        <a:blipFill rotWithShape="0">
          <a:blip xmlns:r="http://schemas.openxmlformats.org/officeDocument/2006/relationships" r:embed="rId3" cstate="email">
            <a:extLst>
              <a:ext uri="{28A0092B-C50C-407E-A947-70E740481C1C}">
                <a14:useLocalDpi xmlns:a14="http://schemas.microsoft.com/office/drawing/2010/main"/>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10C19F7-9A86-44BE-84A2-7E2A2832D70B}">
      <dsp:nvSpPr>
        <dsp:cNvPr id="0" name=""/>
        <dsp:cNvSpPr/>
      </dsp:nvSpPr>
      <dsp:spPr>
        <a:xfrm>
          <a:off x="6744800" y="0"/>
          <a:ext cx="2182109" cy="5400600"/>
        </a:xfrm>
        <a:prstGeom prst="roundRect">
          <a:avLst>
            <a:gd name="adj" fmla="val 10000"/>
          </a:avLst>
        </a:prstGeom>
        <a:solidFill>
          <a:schemeClr val="tx2">
            <a:lumMod val="20000"/>
            <a:lumOff val="80000"/>
          </a:schemeClr>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666750">
            <a:lnSpc>
              <a:spcPct val="90000"/>
            </a:lnSpc>
            <a:spcBef>
              <a:spcPct val="0"/>
            </a:spcBef>
            <a:spcAft>
              <a:spcPct val="35000"/>
            </a:spcAft>
          </a:pPr>
          <a:r>
            <a:rPr lang="en-GB" sz="1500" kern="1200" noProof="0" dirty="0" smtClean="0">
              <a:solidFill>
                <a:srgbClr val="002060"/>
              </a:solidFill>
              <a:latin typeface="Maiandra GD" panose="020E0502030308020204" pitchFamily="34" charset="0"/>
              <a:cs typeface="Arial" panose="020B0604020202020204" pitchFamily="34" charset="0"/>
            </a:rPr>
            <a:t>To keep the boys, girls and adolescents informed about their migration status, in a friendly and age-appropriate </a:t>
          </a:r>
          <a:r>
            <a:rPr lang="en-GB" sz="1500" kern="1200" noProof="0" dirty="0" smtClean="0">
              <a:solidFill>
                <a:srgbClr val="002060"/>
              </a:solidFill>
              <a:latin typeface="Maiandra GD" panose="020E0502030308020204" pitchFamily="34" charset="0"/>
              <a:cs typeface="Arial" panose="020B0604020202020204" pitchFamily="34" charset="0"/>
            </a:rPr>
            <a:t>manner.</a:t>
          </a:r>
          <a:endParaRPr lang="en-GB" sz="1400" kern="1200" noProof="0" dirty="0">
            <a:solidFill>
              <a:sysClr val="windowText" lastClr="000000"/>
            </a:solidFill>
            <a:latin typeface="Arial" pitchFamily="34" charset="0"/>
            <a:cs typeface="Arial" pitchFamily="34" charset="0"/>
          </a:endParaRPr>
        </a:p>
      </dsp:txBody>
      <dsp:txXfrm>
        <a:off x="6744800" y="2160240"/>
        <a:ext cx="2182109" cy="2160240"/>
      </dsp:txXfrm>
    </dsp:sp>
    <dsp:sp modelId="{82E2E71B-3F53-486A-8900-A2B2AFC6E41E}">
      <dsp:nvSpPr>
        <dsp:cNvPr id="0" name=""/>
        <dsp:cNvSpPr/>
      </dsp:nvSpPr>
      <dsp:spPr>
        <a:xfrm>
          <a:off x="6936655" y="324036"/>
          <a:ext cx="1798399" cy="1798399"/>
        </a:xfrm>
        <a:prstGeom prst="ellipse">
          <a:avLst/>
        </a:prstGeom>
        <a:blipFill>
          <a:blip xmlns:r="http://schemas.openxmlformats.org/officeDocument/2006/relationships" r:embed="rId4" cstate="email">
            <a:extLst>
              <a:ext uri="{28A0092B-C50C-407E-A947-70E740481C1C}">
                <a14:useLocalDpi xmlns:a14="http://schemas.microsoft.com/office/drawing/2010/main"/>
              </a:ext>
            </a:extLst>
          </a:blip>
          <a:srcRect/>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D2C837-12BD-4C8B-BBC8-9B4A07669458}">
      <dsp:nvSpPr>
        <dsp:cNvPr id="0" name=""/>
        <dsp:cNvSpPr/>
      </dsp:nvSpPr>
      <dsp:spPr>
        <a:xfrm>
          <a:off x="360034" y="4536502"/>
          <a:ext cx="8208922" cy="378044"/>
        </a:xfrm>
        <a:prstGeom prst="leftRightArrow">
          <a:avLst/>
        </a:prstGeom>
        <a:solidFill>
          <a:schemeClr val="accent5">
            <a:tint val="40000"/>
            <a:hueOff val="0"/>
            <a:satOff val="0"/>
            <a:lumOff val="0"/>
            <a:alphaOff val="0"/>
          </a:schemeClr>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7#1">
  <dgm:title val=""/>
  <dgm:desc val=""/>
  <dgm:catLst>
    <dgm:cat type="list" pri="12000"/>
    <dgm:cat type="process" pri="20000"/>
    <dgm:cat type="relationship" pri="14000"/>
    <dgm:cat type="convert" pri="8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26833" cy="463550"/>
          </a:xfrm>
          <a:prstGeom prst="rect">
            <a:avLst/>
          </a:prstGeom>
        </p:spPr>
        <p:txBody>
          <a:bodyPr vert="horz" lIns="92885" tIns="46442" rIns="92885" bIns="46442" rtlCol="0"/>
          <a:lstStyle>
            <a:lvl1pPr algn="l">
              <a:defRPr sz="1200"/>
            </a:lvl1pPr>
          </a:lstStyle>
          <a:p>
            <a:endParaRPr lang="es-MX"/>
          </a:p>
        </p:txBody>
      </p:sp>
      <p:sp>
        <p:nvSpPr>
          <p:cNvPr id="3" name="2 Marcador de fecha"/>
          <p:cNvSpPr>
            <a:spLocks noGrp="1"/>
          </p:cNvSpPr>
          <p:nvPr>
            <p:ph type="dt" sz="quarter" idx="1"/>
          </p:nvPr>
        </p:nvSpPr>
        <p:spPr>
          <a:xfrm>
            <a:off x="3956550" y="0"/>
            <a:ext cx="3026833" cy="463550"/>
          </a:xfrm>
          <a:prstGeom prst="rect">
            <a:avLst/>
          </a:prstGeom>
        </p:spPr>
        <p:txBody>
          <a:bodyPr vert="horz" lIns="92885" tIns="46442" rIns="92885" bIns="46442" rtlCol="0"/>
          <a:lstStyle>
            <a:lvl1pPr algn="r">
              <a:defRPr sz="1200"/>
            </a:lvl1pPr>
          </a:lstStyle>
          <a:p>
            <a:fld id="{8746C391-9DCF-403E-8450-643193482B5F}" type="datetimeFigureOut">
              <a:rPr lang="es-MX" smtClean="0"/>
              <a:t>4/15/15</a:t>
            </a:fld>
            <a:endParaRPr lang="es-MX"/>
          </a:p>
        </p:txBody>
      </p:sp>
      <p:sp>
        <p:nvSpPr>
          <p:cNvPr id="4" name="3 Marcador de pie de página"/>
          <p:cNvSpPr>
            <a:spLocks noGrp="1"/>
          </p:cNvSpPr>
          <p:nvPr>
            <p:ph type="ftr" sz="quarter" idx="2"/>
          </p:nvPr>
        </p:nvSpPr>
        <p:spPr>
          <a:xfrm>
            <a:off x="0" y="8805841"/>
            <a:ext cx="3026833" cy="463550"/>
          </a:xfrm>
          <a:prstGeom prst="rect">
            <a:avLst/>
          </a:prstGeom>
        </p:spPr>
        <p:txBody>
          <a:bodyPr vert="horz" lIns="92885" tIns="46442" rIns="92885" bIns="46442"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3956550" y="8805841"/>
            <a:ext cx="3026833" cy="463550"/>
          </a:xfrm>
          <a:prstGeom prst="rect">
            <a:avLst/>
          </a:prstGeom>
        </p:spPr>
        <p:txBody>
          <a:bodyPr vert="horz" lIns="92885" tIns="46442" rIns="92885" bIns="46442" rtlCol="0" anchor="b"/>
          <a:lstStyle>
            <a:lvl1pPr algn="r">
              <a:defRPr sz="1200"/>
            </a:lvl1pPr>
          </a:lstStyle>
          <a:p>
            <a:fld id="{A942DD2B-AF9B-4A49-9535-5D776096BA73}" type="slidenum">
              <a:rPr lang="es-MX" smtClean="0"/>
              <a:t>‹Nr.›</a:t>
            </a:fld>
            <a:endParaRPr lang="es-MX"/>
          </a:p>
        </p:txBody>
      </p:sp>
    </p:spTree>
    <p:extLst>
      <p:ext uri="{BB962C8B-B14F-4D97-AF65-F5344CB8AC3E}">
        <p14:creationId xmlns:p14="http://schemas.microsoft.com/office/powerpoint/2010/main" val="4883146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26833" cy="463550"/>
          </a:xfrm>
          <a:prstGeom prst="rect">
            <a:avLst/>
          </a:prstGeom>
        </p:spPr>
        <p:txBody>
          <a:bodyPr vert="horz" lIns="92885" tIns="46442" rIns="92885" bIns="46442" rtlCol="0"/>
          <a:lstStyle>
            <a:lvl1pPr algn="l">
              <a:defRPr sz="1200"/>
            </a:lvl1pPr>
          </a:lstStyle>
          <a:p>
            <a:endParaRPr lang="es-MX"/>
          </a:p>
        </p:txBody>
      </p:sp>
      <p:sp>
        <p:nvSpPr>
          <p:cNvPr id="3" name="2 Marcador de fecha"/>
          <p:cNvSpPr>
            <a:spLocks noGrp="1"/>
          </p:cNvSpPr>
          <p:nvPr>
            <p:ph type="dt" idx="1"/>
          </p:nvPr>
        </p:nvSpPr>
        <p:spPr>
          <a:xfrm>
            <a:off x="3956550" y="0"/>
            <a:ext cx="3026833" cy="463550"/>
          </a:xfrm>
          <a:prstGeom prst="rect">
            <a:avLst/>
          </a:prstGeom>
        </p:spPr>
        <p:txBody>
          <a:bodyPr vert="horz" lIns="92885" tIns="46442" rIns="92885" bIns="46442" rtlCol="0"/>
          <a:lstStyle>
            <a:lvl1pPr algn="r">
              <a:defRPr sz="1200"/>
            </a:lvl1pPr>
          </a:lstStyle>
          <a:p>
            <a:fld id="{A8D01AC3-6761-46EE-BCC9-6F53E9ADF279}" type="datetimeFigureOut">
              <a:rPr lang="es-MX" smtClean="0"/>
              <a:pPr/>
              <a:t>4/15/15</a:t>
            </a:fld>
            <a:endParaRPr lang="es-MX"/>
          </a:p>
        </p:txBody>
      </p:sp>
      <p:sp>
        <p:nvSpPr>
          <p:cNvPr id="4" name="3 Marcador de imagen de diapositiva"/>
          <p:cNvSpPr>
            <a:spLocks noGrp="1" noRot="1" noChangeAspect="1"/>
          </p:cNvSpPr>
          <p:nvPr>
            <p:ph type="sldImg" idx="2"/>
          </p:nvPr>
        </p:nvSpPr>
        <p:spPr>
          <a:xfrm>
            <a:off x="1174750" y="695325"/>
            <a:ext cx="4635500" cy="3476625"/>
          </a:xfrm>
          <a:prstGeom prst="rect">
            <a:avLst/>
          </a:prstGeom>
          <a:noFill/>
          <a:ln w="12700">
            <a:solidFill>
              <a:prstClr val="black"/>
            </a:solidFill>
          </a:ln>
        </p:spPr>
        <p:txBody>
          <a:bodyPr vert="horz" lIns="92885" tIns="46442" rIns="92885" bIns="46442" rtlCol="0" anchor="ctr"/>
          <a:lstStyle/>
          <a:p>
            <a:endParaRPr lang="es-MX"/>
          </a:p>
        </p:txBody>
      </p:sp>
      <p:sp>
        <p:nvSpPr>
          <p:cNvPr id="5" name="4 Marcador de notas"/>
          <p:cNvSpPr>
            <a:spLocks noGrp="1"/>
          </p:cNvSpPr>
          <p:nvPr>
            <p:ph type="body" sz="quarter" idx="3"/>
          </p:nvPr>
        </p:nvSpPr>
        <p:spPr>
          <a:xfrm>
            <a:off x="698500" y="4403725"/>
            <a:ext cx="5588000" cy="4171950"/>
          </a:xfrm>
          <a:prstGeom prst="rect">
            <a:avLst/>
          </a:prstGeom>
        </p:spPr>
        <p:txBody>
          <a:bodyPr vert="horz" lIns="92885" tIns="46442" rIns="92885" bIns="46442"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805841"/>
            <a:ext cx="3026833" cy="463550"/>
          </a:xfrm>
          <a:prstGeom prst="rect">
            <a:avLst/>
          </a:prstGeom>
        </p:spPr>
        <p:txBody>
          <a:bodyPr vert="horz" lIns="92885" tIns="46442" rIns="92885" bIns="46442"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956550" y="8805841"/>
            <a:ext cx="3026833" cy="463550"/>
          </a:xfrm>
          <a:prstGeom prst="rect">
            <a:avLst/>
          </a:prstGeom>
        </p:spPr>
        <p:txBody>
          <a:bodyPr vert="horz" lIns="92885" tIns="46442" rIns="92885" bIns="46442" rtlCol="0" anchor="b"/>
          <a:lstStyle>
            <a:lvl1pPr algn="r">
              <a:defRPr sz="1200"/>
            </a:lvl1pPr>
          </a:lstStyle>
          <a:p>
            <a:fld id="{048D6A92-2BCF-4CB9-86C6-D6AAFD7AF7F2}" type="slidenum">
              <a:rPr lang="es-MX" smtClean="0"/>
              <a:pPr/>
              <a:t>‹Nr.›</a:t>
            </a:fld>
            <a:endParaRPr lang="es-MX"/>
          </a:p>
        </p:txBody>
      </p:sp>
    </p:spTree>
    <p:extLst>
      <p:ext uri="{BB962C8B-B14F-4D97-AF65-F5344CB8AC3E}">
        <p14:creationId xmlns:p14="http://schemas.microsoft.com/office/powerpoint/2010/main" val="2577698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E0176819-C8B7-429C-B4F1-89CEC1BF9DCD}" type="datetimeFigureOut">
              <a:rPr lang="es-MX" smtClean="0"/>
              <a:pPr/>
              <a:t>4/15/15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683C9E2-8F8D-4010-8432-9857C805D9D8}" type="slidenum">
              <a:rPr lang="es-MX" smtClean="0"/>
              <a:pPr/>
              <a:t>‹Nr.›</a:t>
            </a:fld>
            <a:endParaRPr lang="es-MX"/>
          </a:p>
        </p:txBody>
      </p:sp>
    </p:spTree>
    <p:extLst>
      <p:ext uri="{BB962C8B-B14F-4D97-AF65-F5344CB8AC3E}">
        <p14:creationId xmlns:p14="http://schemas.microsoft.com/office/powerpoint/2010/main" val="1001458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0176819-C8B7-429C-B4F1-89CEC1BF9DCD}" type="datetimeFigureOut">
              <a:rPr lang="es-MX" smtClean="0"/>
              <a:pPr/>
              <a:t>4/15/15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683C9E2-8F8D-4010-8432-9857C805D9D8}" type="slidenum">
              <a:rPr lang="es-MX" smtClean="0"/>
              <a:pPr/>
              <a:t>‹Nr.›</a:t>
            </a:fld>
            <a:endParaRPr lang="es-MX"/>
          </a:p>
        </p:txBody>
      </p:sp>
    </p:spTree>
    <p:extLst>
      <p:ext uri="{BB962C8B-B14F-4D97-AF65-F5344CB8AC3E}">
        <p14:creationId xmlns:p14="http://schemas.microsoft.com/office/powerpoint/2010/main" val="3758635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0176819-C8B7-429C-B4F1-89CEC1BF9DCD}" type="datetimeFigureOut">
              <a:rPr lang="es-MX" smtClean="0"/>
              <a:pPr/>
              <a:t>4/15/15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683C9E2-8F8D-4010-8432-9857C805D9D8}" type="slidenum">
              <a:rPr lang="es-MX" smtClean="0"/>
              <a:pPr/>
              <a:t>‹Nr.›</a:t>
            </a:fld>
            <a:endParaRPr lang="es-MX"/>
          </a:p>
        </p:txBody>
      </p:sp>
    </p:spTree>
    <p:extLst>
      <p:ext uri="{BB962C8B-B14F-4D97-AF65-F5344CB8AC3E}">
        <p14:creationId xmlns:p14="http://schemas.microsoft.com/office/powerpoint/2010/main" val="4156910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0176819-C8B7-429C-B4F1-89CEC1BF9DCD}" type="datetimeFigureOut">
              <a:rPr lang="es-MX" smtClean="0"/>
              <a:pPr/>
              <a:t>4/15/15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683C9E2-8F8D-4010-8432-9857C805D9D8}" type="slidenum">
              <a:rPr lang="es-MX" smtClean="0"/>
              <a:pPr/>
              <a:t>‹Nr.›</a:t>
            </a:fld>
            <a:endParaRPr lang="es-MX"/>
          </a:p>
        </p:txBody>
      </p:sp>
    </p:spTree>
    <p:extLst>
      <p:ext uri="{BB962C8B-B14F-4D97-AF65-F5344CB8AC3E}">
        <p14:creationId xmlns:p14="http://schemas.microsoft.com/office/powerpoint/2010/main" val="4094067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0176819-C8B7-429C-B4F1-89CEC1BF9DCD}" type="datetimeFigureOut">
              <a:rPr lang="es-MX" smtClean="0"/>
              <a:pPr/>
              <a:t>4/15/15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683C9E2-8F8D-4010-8432-9857C805D9D8}" type="slidenum">
              <a:rPr lang="es-MX" smtClean="0"/>
              <a:pPr/>
              <a:t>‹Nr.›</a:t>
            </a:fld>
            <a:endParaRPr lang="es-MX"/>
          </a:p>
        </p:txBody>
      </p:sp>
    </p:spTree>
    <p:extLst>
      <p:ext uri="{BB962C8B-B14F-4D97-AF65-F5344CB8AC3E}">
        <p14:creationId xmlns:p14="http://schemas.microsoft.com/office/powerpoint/2010/main" val="1733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E0176819-C8B7-429C-B4F1-89CEC1BF9DCD}" type="datetimeFigureOut">
              <a:rPr lang="es-MX" smtClean="0"/>
              <a:pPr/>
              <a:t>4/15/15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683C9E2-8F8D-4010-8432-9857C805D9D8}" type="slidenum">
              <a:rPr lang="es-MX" smtClean="0"/>
              <a:pPr/>
              <a:t>‹Nr.›</a:t>
            </a:fld>
            <a:endParaRPr lang="es-MX"/>
          </a:p>
        </p:txBody>
      </p:sp>
    </p:spTree>
    <p:extLst>
      <p:ext uri="{BB962C8B-B14F-4D97-AF65-F5344CB8AC3E}">
        <p14:creationId xmlns:p14="http://schemas.microsoft.com/office/powerpoint/2010/main" val="2882699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E0176819-C8B7-429C-B4F1-89CEC1BF9DCD}" type="datetimeFigureOut">
              <a:rPr lang="es-MX" smtClean="0"/>
              <a:pPr/>
              <a:t>4/15/15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1683C9E2-8F8D-4010-8432-9857C805D9D8}" type="slidenum">
              <a:rPr lang="es-MX" smtClean="0"/>
              <a:pPr/>
              <a:t>‹Nr.›</a:t>
            </a:fld>
            <a:endParaRPr lang="es-MX"/>
          </a:p>
        </p:txBody>
      </p:sp>
    </p:spTree>
    <p:extLst>
      <p:ext uri="{BB962C8B-B14F-4D97-AF65-F5344CB8AC3E}">
        <p14:creationId xmlns:p14="http://schemas.microsoft.com/office/powerpoint/2010/main" val="1054156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E0176819-C8B7-429C-B4F1-89CEC1BF9DCD}" type="datetimeFigureOut">
              <a:rPr lang="es-MX" smtClean="0"/>
              <a:pPr/>
              <a:t>4/15/15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1683C9E2-8F8D-4010-8432-9857C805D9D8}" type="slidenum">
              <a:rPr lang="es-MX" smtClean="0"/>
              <a:pPr/>
              <a:t>‹Nr.›</a:t>
            </a:fld>
            <a:endParaRPr lang="es-MX"/>
          </a:p>
        </p:txBody>
      </p:sp>
    </p:spTree>
    <p:extLst>
      <p:ext uri="{BB962C8B-B14F-4D97-AF65-F5344CB8AC3E}">
        <p14:creationId xmlns:p14="http://schemas.microsoft.com/office/powerpoint/2010/main" val="2327118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0176819-C8B7-429C-B4F1-89CEC1BF9DCD}" type="datetimeFigureOut">
              <a:rPr lang="es-MX" smtClean="0"/>
              <a:pPr/>
              <a:t>4/15/15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1683C9E2-8F8D-4010-8432-9857C805D9D8}" type="slidenum">
              <a:rPr lang="es-MX" smtClean="0"/>
              <a:pPr/>
              <a:t>‹Nr.›</a:t>
            </a:fld>
            <a:endParaRPr lang="es-MX"/>
          </a:p>
        </p:txBody>
      </p:sp>
    </p:spTree>
    <p:extLst>
      <p:ext uri="{BB962C8B-B14F-4D97-AF65-F5344CB8AC3E}">
        <p14:creationId xmlns:p14="http://schemas.microsoft.com/office/powerpoint/2010/main" val="1977093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0176819-C8B7-429C-B4F1-89CEC1BF9DCD}" type="datetimeFigureOut">
              <a:rPr lang="es-MX" smtClean="0"/>
              <a:pPr/>
              <a:t>4/15/15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683C9E2-8F8D-4010-8432-9857C805D9D8}" type="slidenum">
              <a:rPr lang="es-MX" smtClean="0"/>
              <a:pPr/>
              <a:t>‹Nr.›</a:t>
            </a:fld>
            <a:endParaRPr lang="es-MX"/>
          </a:p>
        </p:txBody>
      </p:sp>
    </p:spTree>
    <p:extLst>
      <p:ext uri="{BB962C8B-B14F-4D97-AF65-F5344CB8AC3E}">
        <p14:creationId xmlns:p14="http://schemas.microsoft.com/office/powerpoint/2010/main" val="3356032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0176819-C8B7-429C-B4F1-89CEC1BF9DCD}" type="datetimeFigureOut">
              <a:rPr lang="es-MX" smtClean="0"/>
              <a:pPr/>
              <a:t>4/15/15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683C9E2-8F8D-4010-8432-9857C805D9D8}" type="slidenum">
              <a:rPr lang="es-MX" smtClean="0"/>
              <a:pPr/>
              <a:t>‹Nr.›</a:t>
            </a:fld>
            <a:endParaRPr lang="es-MX"/>
          </a:p>
        </p:txBody>
      </p:sp>
    </p:spTree>
    <p:extLst>
      <p:ext uri="{BB962C8B-B14F-4D97-AF65-F5344CB8AC3E}">
        <p14:creationId xmlns:p14="http://schemas.microsoft.com/office/powerpoint/2010/main" val="103118912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176819-C8B7-429C-B4F1-89CEC1BF9DCD}" type="datetimeFigureOut">
              <a:rPr lang="es-MX" smtClean="0"/>
              <a:pPr/>
              <a:t>4/15/15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83C9E2-8F8D-4010-8432-9857C805D9D8}" type="slidenum">
              <a:rPr lang="es-MX" smtClean="0"/>
              <a:pPr/>
              <a:t>‹Nr.›</a:t>
            </a:fld>
            <a:endParaRPr lang="es-MX"/>
          </a:p>
        </p:txBody>
      </p:sp>
    </p:spTree>
    <p:extLst>
      <p:ext uri="{BB962C8B-B14F-4D97-AF65-F5344CB8AC3E}">
        <p14:creationId xmlns:p14="http://schemas.microsoft.com/office/powerpoint/2010/main" val="19720075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dggarcia@inami.gob.m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gif"/></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4" Type="http://schemas.openxmlformats.org/officeDocument/2006/relationships/chart" Target="../charts/chart1.xml"/><Relationship Id="rId1" Type="http://schemas.openxmlformats.org/officeDocument/2006/relationships/slideLayout" Target="../slideLayouts/slideLayout2.xml"/><Relationship Id="rId2"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Autofit/>
          </a:bodyPr>
          <a:lstStyle/>
          <a:p>
            <a:r>
              <a:rPr lang="en-GB" sz="2400" dirty="0" smtClean="0">
                <a:latin typeface="Trajan Pro" pitchFamily="18" charset="0"/>
              </a:rPr>
              <a:t>Presentation of the Model and Critical Path to Implement Child Protection Officers in </a:t>
            </a:r>
            <a:br>
              <a:rPr lang="en-GB" sz="2400" dirty="0" smtClean="0">
                <a:latin typeface="Trajan Pro" pitchFamily="18" charset="0"/>
              </a:rPr>
            </a:br>
            <a:r>
              <a:rPr lang="en-GB" sz="2400" dirty="0" smtClean="0">
                <a:latin typeface="Trajan Pro" pitchFamily="18" charset="0"/>
              </a:rPr>
              <a:t>Central America, based on the Mexican Experience</a:t>
            </a:r>
            <a:endParaRPr lang="en-GB" sz="2400" dirty="0">
              <a:latin typeface="Trajan Pro" pitchFamily="18" charset="0"/>
            </a:endParaRPr>
          </a:p>
        </p:txBody>
      </p:sp>
      <p:sp>
        <p:nvSpPr>
          <p:cNvPr id="3" name="2 Subtítulo"/>
          <p:cNvSpPr>
            <a:spLocks noGrp="1"/>
          </p:cNvSpPr>
          <p:nvPr>
            <p:ph type="subTitle" idx="1"/>
          </p:nvPr>
        </p:nvSpPr>
        <p:spPr>
          <a:xfrm>
            <a:off x="1267544" y="5060776"/>
            <a:ext cx="6400800" cy="1752600"/>
          </a:xfrm>
        </p:spPr>
        <p:txBody>
          <a:bodyPr>
            <a:normAutofit/>
          </a:bodyPr>
          <a:lstStyle/>
          <a:p>
            <a:r>
              <a:rPr lang="en-GB" sz="2400" dirty="0" smtClean="0">
                <a:latin typeface="Trajan Pro" pitchFamily="18" charset="0"/>
              </a:rPr>
              <a:t>Dalia Gabriela García Acoltzi</a:t>
            </a:r>
            <a:endParaRPr lang="en-GB" sz="2400" dirty="0">
              <a:latin typeface="Trajan Pro"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7 Gráfico"/>
          <p:cNvGraphicFramePr>
            <a:graphicFrameLocks/>
          </p:cNvGraphicFramePr>
          <p:nvPr>
            <p:extLst>
              <p:ext uri="{D42A27DB-BD31-4B8C-83A1-F6EECF244321}">
                <p14:modId xmlns:p14="http://schemas.microsoft.com/office/powerpoint/2010/main" val="1051902576"/>
              </p:ext>
            </p:extLst>
          </p:nvPr>
        </p:nvGraphicFramePr>
        <p:xfrm>
          <a:off x="827584" y="2060848"/>
          <a:ext cx="7084081" cy="4176464"/>
        </p:xfrm>
        <a:graphic>
          <a:graphicData uri="http://schemas.openxmlformats.org/drawingml/2006/chart">
            <c:chart xmlns:c="http://schemas.openxmlformats.org/drawingml/2006/chart" xmlns:r="http://schemas.openxmlformats.org/officeDocument/2006/relationships" r:id="rId2"/>
          </a:graphicData>
        </a:graphic>
      </p:graphicFrame>
      <p:sp>
        <p:nvSpPr>
          <p:cNvPr id="7" name="1 Rectángulo redondeado"/>
          <p:cNvSpPr/>
          <p:nvPr/>
        </p:nvSpPr>
        <p:spPr>
          <a:xfrm>
            <a:off x="683568" y="1772816"/>
            <a:ext cx="1692188" cy="283700"/>
          </a:xfrm>
          <a:prstGeom prst="roundRect">
            <a:avLst/>
          </a:prstGeom>
        </p:spPr>
        <p:style>
          <a:lnRef idx="1">
            <a:schemeClr val="accent4"/>
          </a:lnRef>
          <a:fillRef idx="2">
            <a:schemeClr val="accent4"/>
          </a:fillRef>
          <a:effectRef idx="1">
            <a:schemeClr val="accent4"/>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GB" sz="1200" b="1" dirty="0" smtClean="0"/>
              <a:t>BY GENDER</a:t>
            </a:r>
            <a:endParaRPr lang="en-GB" sz="1200" b="1" dirty="0"/>
          </a:p>
        </p:txBody>
      </p:sp>
      <p:graphicFrame>
        <p:nvGraphicFramePr>
          <p:cNvPr id="8" name="7 Tabla"/>
          <p:cNvGraphicFramePr>
            <a:graphicFrameLocks noGrp="1"/>
          </p:cNvGraphicFramePr>
          <p:nvPr>
            <p:extLst>
              <p:ext uri="{D42A27DB-BD31-4B8C-83A1-F6EECF244321}">
                <p14:modId xmlns:p14="http://schemas.microsoft.com/office/powerpoint/2010/main" val="3332023703"/>
              </p:ext>
            </p:extLst>
          </p:nvPr>
        </p:nvGraphicFramePr>
        <p:xfrm>
          <a:off x="223812" y="2060848"/>
          <a:ext cx="2487296" cy="1134758"/>
        </p:xfrm>
        <a:graphic>
          <a:graphicData uri="http://schemas.openxmlformats.org/drawingml/2006/table">
            <a:tbl>
              <a:tblPr firstRow="1" bandRow="1">
                <a:tableStyleId>{00A15C55-8517-42AA-B614-E9B94910E393}</a:tableStyleId>
              </a:tblPr>
              <a:tblGrid>
                <a:gridCol w="767080"/>
                <a:gridCol w="570230"/>
                <a:gridCol w="644843"/>
                <a:gridCol w="505143"/>
              </a:tblGrid>
              <a:tr h="370840">
                <a:tc>
                  <a:txBody>
                    <a:bodyPr/>
                    <a:lstStyle/>
                    <a:p>
                      <a:pPr algn="ctr"/>
                      <a:r>
                        <a:rPr lang="es-MX" sz="1000" dirty="0" smtClean="0">
                          <a:latin typeface="Arial" pitchFamily="34" charset="0"/>
                          <a:cs typeface="Arial" pitchFamily="34" charset="0"/>
                        </a:rPr>
                        <a:t>Gender</a:t>
                      </a:r>
                      <a:endParaRPr lang="es-MX" sz="1000" b="1" dirty="0">
                        <a:solidFill>
                          <a:schemeClr val="tx1"/>
                        </a:solidFill>
                        <a:latin typeface="Arial" pitchFamily="34" charset="0"/>
                        <a:cs typeface="Arial" pitchFamily="34" charset="0"/>
                      </a:endParaRPr>
                    </a:p>
                  </a:txBody>
                  <a:tcPr anchor="ctr"/>
                </a:tc>
                <a:tc>
                  <a:txBody>
                    <a:bodyPr/>
                    <a:lstStyle/>
                    <a:p>
                      <a:pPr algn="ctr"/>
                      <a:r>
                        <a:rPr lang="es-MX" sz="1000" dirty="0" smtClean="0">
                          <a:latin typeface="Arial" pitchFamily="34" charset="0"/>
                          <a:cs typeface="Arial" pitchFamily="34" charset="0"/>
                        </a:rPr>
                        <a:t>2014</a:t>
                      </a:r>
                      <a:endParaRPr lang="es-MX" sz="1000" b="1" dirty="0">
                        <a:solidFill>
                          <a:schemeClr val="tx1"/>
                        </a:solidFill>
                        <a:latin typeface="Arial" pitchFamily="34" charset="0"/>
                        <a:cs typeface="Arial" pitchFamily="34" charset="0"/>
                      </a:endParaRPr>
                    </a:p>
                  </a:txBody>
                  <a:tcPr anchor="ctr"/>
                </a:tc>
                <a:tc>
                  <a:txBody>
                    <a:bodyPr/>
                    <a:lstStyle/>
                    <a:p>
                      <a:pPr algn="ctr"/>
                      <a:r>
                        <a:rPr lang="es-MX" sz="1000" b="1" dirty="0" smtClean="0">
                          <a:solidFill>
                            <a:schemeClr val="bg1"/>
                          </a:solidFill>
                          <a:latin typeface="Arial" pitchFamily="34" charset="0"/>
                          <a:cs typeface="Arial" pitchFamily="34" charset="0"/>
                        </a:rPr>
                        <a:t>%</a:t>
                      </a:r>
                      <a:endParaRPr lang="es-MX" sz="1000" b="1" dirty="0">
                        <a:solidFill>
                          <a:schemeClr val="bg1"/>
                        </a:solidFill>
                        <a:latin typeface="Arial" pitchFamily="34" charset="0"/>
                        <a:cs typeface="Arial" pitchFamily="34" charset="0"/>
                      </a:endParaRPr>
                    </a:p>
                  </a:txBody>
                  <a:tcPr anchor="ctr"/>
                </a:tc>
                <a:tc>
                  <a:txBody>
                    <a:bodyPr/>
                    <a:lstStyle/>
                    <a:p>
                      <a:pPr algn="ctr"/>
                      <a:r>
                        <a:rPr lang="es-MX" sz="1000" dirty="0" smtClean="0">
                          <a:latin typeface="Arial" pitchFamily="34" charset="0"/>
                          <a:cs typeface="Arial" pitchFamily="34" charset="0"/>
                        </a:rPr>
                        <a:t>2015</a:t>
                      </a:r>
                      <a:endParaRPr lang="es-MX" sz="1000" b="1" dirty="0">
                        <a:solidFill>
                          <a:schemeClr val="tx1"/>
                        </a:solidFill>
                        <a:latin typeface="Arial" pitchFamily="34" charset="0"/>
                        <a:cs typeface="Arial" pitchFamily="34" charset="0"/>
                      </a:endParaRPr>
                    </a:p>
                  </a:txBody>
                  <a:tcPr anchor="ctr"/>
                </a:tc>
              </a:tr>
              <a:tr h="265439">
                <a:tc>
                  <a:txBody>
                    <a:bodyPr/>
                    <a:lstStyle/>
                    <a:p>
                      <a:r>
                        <a:rPr lang="es-MX" sz="1000" b="1" dirty="0" smtClean="0">
                          <a:latin typeface="Arial" pitchFamily="34" charset="0"/>
                          <a:cs typeface="Arial" pitchFamily="34" charset="0"/>
                        </a:rPr>
                        <a:t>Male</a:t>
                      </a:r>
                      <a:endParaRPr lang="es-MX" sz="1000" b="1" dirty="0">
                        <a:latin typeface="Arial" pitchFamily="34" charset="0"/>
                        <a:cs typeface="Arial" pitchFamily="34" charset="0"/>
                      </a:endParaRPr>
                    </a:p>
                  </a:txBody>
                  <a:tcPr/>
                </a:tc>
                <a:tc>
                  <a:txBody>
                    <a:bodyPr/>
                    <a:lstStyle/>
                    <a:p>
                      <a:r>
                        <a:rPr lang="es-MX" sz="1000" dirty="0" smtClean="0">
                          <a:latin typeface="Arial" pitchFamily="34" charset="0"/>
                          <a:cs typeface="Arial" pitchFamily="34" charset="0"/>
                        </a:rPr>
                        <a:t>14,830</a:t>
                      </a:r>
                      <a:endParaRPr lang="es-MX" sz="1000" b="0" dirty="0">
                        <a:latin typeface="Arial" pitchFamily="34" charset="0"/>
                        <a:cs typeface="Arial" pitchFamily="34" charset="0"/>
                      </a:endParaRPr>
                    </a:p>
                  </a:txBody>
                  <a:tcPr/>
                </a:tc>
                <a:tc>
                  <a:txBody>
                    <a:bodyPr/>
                    <a:lstStyle/>
                    <a:p>
                      <a:r>
                        <a:rPr lang="es-MX" sz="1000" b="0" dirty="0" smtClean="0">
                          <a:latin typeface="Arial" pitchFamily="34" charset="0"/>
                          <a:cs typeface="Arial" pitchFamily="34" charset="0"/>
                        </a:rPr>
                        <a:t>64.26%</a:t>
                      </a:r>
                      <a:endParaRPr lang="es-MX" sz="1000" b="0" dirty="0">
                        <a:latin typeface="Arial" pitchFamily="34" charset="0"/>
                        <a:cs typeface="Arial" pitchFamily="34" charset="0"/>
                      </a:endParaRPr>
                    </a:p>
                  </a:txBody>
                  <a:tcPr/>
                </a:tc>
                <a:tc>
                  <a:txBody>
                    <a:bodyPr/>
                    <a:lstStyle/>
                    <a:p>
                      <a:r>
                        <a:rPr lang="es-MX" sz="1000" b="0" dirty="0" smtClean="0">
                          <a:latin typeface="Arial" pitchFamily="34" charset="0"/>
                          <a:cs typeface="Arial" pitchFamily="34" charset="0"/>
                        </a:rPr>
                        <a:t>4,997</a:t>
                      </a:r>
                      <a:endParaRPr lang="es-MX" sz="1000" b="0" dirty="0">
                        <a:latin typeface="Arial" pitchFamily="34" charset="0"/>
                        <a:cs typeface="Arial" pitchFamily="34" charset="0"/>
                      </a:endParaRPr>
                    </a:p>
                  </a:txBody>
                  <a:tcPr/>
                </a:tc>
              </a:tr>
              <a:tr h="254639">
                <a:tc>
                  <a:txBody>
                    <a:bodyPr/>
                    <a:lstStyle/>
                    <a:p>
                      <a:r>
                        <a:rPr lang="es-MX" sz="1000" b="1" dirty="0" smtClean="0">
                          <a:latin typeface="Arial" pitchFamily="34" charset="0"/>
                          <a:cs typeface="Arial" pitchFamily="34" charset="0"/>
                        </a:rPr>
                        <a:t>Female</a:t>
                      </a:r>
                      <a:endParaRPr lang="es-MX" sz="1000" b="1" dirty="0">
                        <a:latin typeface="Arial" pitchFamily="34" charset="0"/>
                        <a:cs typeface="Arial" pitchFamily="34" charset="0"/>
                      </a:endParaRPr>
                    </a:p>
                  </a:txBody>
                  <a:tcPr/>
                </a:tc>
                <a:tc>
                  <a:txBody>
                    <a:bodyPr/>
                    <a:lstStyle/>
                    <a:p>
                      <a:r>
                        <a:rPr lang="es-MX" sz="1000" dirty="0" smtClean="0">
                          <a:latin typeface="Arial" pitchFamily="34" charset="0"/>
                          <a:cs typeface="Arial" pitchFamily="34" charset="0"/>
                        </a:rPr>
                        <a:t>8,248</a:t>
                      </a:r>
                      <a:endParaRPr lang="es-MX" sz="1000" b="0" dirty="0">
                        <a:latin typeface="Arial" pitchFamily="34" charset="0"/>
                        <a:cs typeface="Arial" pitchFamily="34" charset="0"/>
                      </a:endParaRPr>
                    </a:p>
                  </a:txBody>
                  <a:tcPr/>
                </a:tc>
                <a:tc>
                  <a:txBody>
                    <a:bodyPr/>
                    <a:lstStyle/>
                    <a:p>
                      <a:r>
                        <a:rPr lang="es-MX" sz="1000" b="0" dirty="0" smtClean="0">
                          <a:latin typeface="Arial" pitchFamily="34" charset="0"/>
                          <a:cs typeface="Arial" pitchFamily="34" charset="0"/>
                        </a:rPr>
                        <a:t>35.74%</a:t>
                      </a:r>
                      <a:endParaRPr lang="es-MX" sz="1000" b="0" dirty="0">
                        <a:latin typeface="Arial" pitchFamily="34" charset="0"/>
                        <a:cs typeface="Arial" pitchFamily="34" charset="0"/>
                      </a:endParaRPr>
                    </a:p>
                  </a:txBody>
                  <a:tcPr/>
                </a:tc>
                <a:tc>
                  <a:txBody>
                    <a:bodyPr/>
                    <a:lstStyle/>
                    <a:p>
                      <a:r>
                        <a:rPr lang="es-MX" sz="1000" b="0" dirty="0" smtClean="0">
                          <a:latin typeface="Arial" pitchFamily="34" charset="0"/>
                          <a:cs typeface="Arial" pitchFamily="34" charset="0"/>
                        </a:rPr>
                        <a:t>2,323</a:t>
                      </a:r>
                      <a:endParaRPr lang="es-MX" sz="1000" b="0" dirty="0">
                        <a:latin typeface="Arial" pitchFamily="34" charset="0"/>
                        <a:cs typeface="Arial" pitchFamily="34" charset="0"/>
                      </a:endParaRPr>
                    </a:p>
                  </a:txBody>
                  <a:tcPr/>
                </a:tc>
              </a:tr>
              <a:tr h="231579">
                <a:tc>
                  <a:txBody>
                    <a:bodyPr/>
                    <a:lstStyle/>
                    <a:p>
                      <a:r>
                        <a:rPr lang="es-MX" sz="1000" b="1" dirty="0" smtClean="0">
                          <a:latin typeface="Arial" pitchFamily="34" charset="0"/>
                          <a:cs typeface="Arial" pitchFamily="34" charset="0"/>
                        </a:rPr>
                        <a:t>TOTAL</a:t>
                      </a:r>
                      <a:endParaRPr lang="es-MX" sz="1000" b="1" dirty="0">
                        <a:latin typeface="Arial" pitchFamily="34" charset="0"/>
                        <a:cs typeface="Arial" pitchFamily="34" charset="0"/>
                      </a:endParaRPr>
                    </a:p>
                  </a:txBody>
                  <a:tcPr/>
                </a:tc>
                <a:tc>
                  <a:txBody>
                    <a:bodyPr/>
                    <a:lstStyle/>
                    <a:p>
                      <a:r>
                        <a:rPr lang="es-MX" sz="1000" b="1" dirty="0" smtClean="0">
                          <a:latin typeface="Arial" pitchFamily="34" charset="0"/>
                          <a:cs typeface="Arial" pitchFamily="34" charset="0"/>
                        </a:rPr>
                        <a:t>23,078</a:t>
                      </a:r>
                      <a:endParaRPr lang="es-MX" sz="1000" b="1" dirty="0">
                        <a:latin typeface="Arial" pitchFamily="34" charset="0"/>
                        <a:cs typeface="Arial" pitchFamily="34" charset="0"/>
                      </a:endParaRPr>
                    </a:p>
                  </a:txBody>
                  <a:tcPr/>
                </a:tc>
                <a:tc>
                  <a:txBody>
                    <a:bodyPr/>
                    <a:lstStyle/>
                    <a:p>
                      <a:r>
                        <a:rPr lang="es-MX" sz="1000" b="1" dirty="0" smtClean="0">
                          <a:latin typeface="Arial" pitchFamily="34" charset="0"/>
                          <a:cs typeface="Arial" pitchFamily="34" charset="0"/>
                        </a:rPr>
                        <a:t>100%</a:t>
                      </a:r>
                      <a:endParaRPr lang="es-MX" sz="1000" b="1" dirty="0">
                        <a:latin typeface="Arial" pitchFamily="34" charset="0"/>
                        <a:cs typeface="Arial" pitchFamily="34" charset="0"/>
                      </a:endParaRPr>
                    </a:p>
                  </a:txBody>
                  <a:tcPr/>
                </a:tc>
                <a:tc>
                  <a:txBody>
                    <a:bodyPr/>
                    <a:lstStyle/>
                    <a:p>
                      <a:r>
                        <a:rPr lang="es-MX" sz="1000" b="1" dirty="0" smtClean="0">
                          <a:latin typeface="Arial" pitchFamily="34" charset="0"/>
                          <a:cs typeface="Arial" pitchFamily="34" charset="0"/>
                        </a:rPr>
                        <a:t>7,320</a:t>
                      </a:r>
                      <a:endParaRPr lang="es-MX" sz="1000" b="1" dirty="0">
                        <a:latin typeface="Arial" pitchFamily="34" charset="0"/>
                        <a:cs typeface="Arial" pitchFamily="34" charset="0"/>
                      </a:endParaRPr>
                    </a:p>
                  </a:txBody>
                  <a:tcPr/>
                </a:tc>
              </a:tr>
            </a:tbl>
          </a:graphicData>
        </a:graphic>
      </p:graphicFrame>
      <p:sp>
        <p:nvSpPr>
          <p:cNvPr id="9" name="8 Rectángulo"/>
          <p:cNvSpPr/>
          <p:nvPr/>
        </p:nvSpPr>
        <p:spPr>
          <a:xfrm>
            <a:off x="107504" y="764760"/>
            <a:ext cx="8928992" cy="50400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dirty="0"/>
          </a:p>
        </p:txBody>
      </p:sp>
      <p:sp>
        <p:nvSpPr>
          <p:cNvPr id="10" name="9 Rectángulo"/>
          <p:cNvSpPr/>
          <p:nvPr/>
        </p:nvSpPr>
        <p:spPr>
          <a:xfrm>
            <a:off x="223812" y="820232"/>
            <a:ext cx="8740676" cy="398806"/>
          </a:xfrm>
          <a:prstGeom prst="rect">
            <a:avLst/>
          </a:prstGeom>
          <a:no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10 CuadroTexto"/>
          <p:cNvSpPr txBox="1"/>
          <p:nvPr/>
        </p:nvSpPr>
        <p:spPr>
          <a:xfrm>
            <a:off x="539552" y="832094"/>
            <a:ext cx="8424936" cy="400110"/>
          </a:xfrm>
          <a:prstGeom prst="rect">
            <a:avLst/>
          </a:prstGeom>
          <a:noFill/>
        </p:spPr>
        <p:txBody>
          <a:bodyPr wrap="square" rtlCol="0">
            <a:spAutoFit/>
          </a:bodyPr>
          <a:lstStyle/>
          <a:p>
            <a:pPr lvl="0" algn="ctr"/>
            <a:r>
              <a:rPr lang="en-GB" sz="2000" b="1" dirty="0" smtClean="0">
                <a:solidFill>
                  <a:schemeClr val="bg1"/>
                </a:solidFill>
                <a:latin typeface="+mj-lt"/>
              </a:rPr>
              <a:t>Migrant Boys, Girls and Adolescents Assisted</a:t>
            </a:r>
            <a:endParaRPr lang="en-GB" sz="2000" b="1" dirty="0">
              <a:solidFill>
                <a:schemeClr val="bg1"/>
              </a:solidFill>
              <a:latin typeface="Trajan Pro" pitchFamily="18" charset="0"/>
            </a:endParaRPr>
          </a:p>
        </p:txBody>
      </p:sp>
      <p:sp>
        <p:nvSpPr>
          <p:cNvPr id="12" name="1 Rectángulo redondeado"/>
          <p:cNvSpPr/>
          <p:nvPr/>
        </p:nvSpPr>
        <p:spPr>
          <a:xfrm>
            <a:off x="4644008" y="2204864"/>
            <a:ext cx="1224136" cy="288032"/>
          </a:xfrm>
          <a:prstGeom prst="roundRect">
            <a:avLst/>
          </a:prstGeom>
          <a:ln>
            <a:solidFill>
              <a:srgbClr val="FFFFFF"/>
            </a:solidFill>
          </a:ln>
        </p:spPr>
        <p:style>
          <a:lnRef idx="2">
            <a:schemeClr val="dk1"/>
          </a:lnRef>
          <a:fillRef idx="1">
            <a:schemeClr val="lt1"/>
          </a:fillRef>
          <a:effectRef idx="0">
            <a:schemeClr val="dk1"/>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GB" sz="1200" b="1" dirty="0" smtClean="0"/>
              <a:t>Female 31.73%</a:t>
            </a:r>
            <a:endParaRPr lang="en-GB" sz="1200" b="1" dirty="0"/>
          </a:p>
        </p:txBody>
      </p:sp>
      <p:sp>
        <p:nvSpPr>
          <p:cNvPr id="13" name="1 Rectángulo redondeado"/>
          <p:cNvSpPr/>
          <p:nvPr/>
        </p:nvSpPr>
        <p:spPr>
          <a:xfrm>
            <a:off x="6012160" y="2204864"/>
            <a:ext cx="1368152" cy="288032"/>
          </a:xfrm>
          <a:prstGeom prst="roundRect">
            <a:avLst/>
          </a:prstGeom>
          <a:ln>
            <a:solidFill>
              <a:srgbClr val="FFFFFF"/>
            </a:solidFill>
          </a:ln>
        </p:spPr>
        <p:style>
          <a:lnRef idx="2">
            <a:schemeClr val="dk1"/>
          </a:lnRef>
          <a:fillRef idx="1">
            <a:schemeClr val="lt1"/>
          </a:fillRef>
          <a:effectRef idx="0">
            <a:schemeClr val="dk1"/>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GB" sz="1200" b="1" dirty="0"/>
              <a:t>M</a:t>
            </a:r>
            <a:r>
              <a:rPr lang="en-GB" sz="1200" b="1" dirty="0" smtClean="0"/>
              <a:t>ale 68.27%</a:t>
            </a:r>
            <a:endParaRPr lang="en-GB" sz="1200" b="1" dirty="0"/>
          </a:p>
        </p:txBody>
      </p:sp>
    </p:spTree>
    <p:extLst>
      <p:ext uri="{BB962C8B-B14F-4D97-AF65-F5344CB8AC3E}">
        <p14:creationId xmlns:p14="http://schemas.microsoft.com/office/powerpoint/2010/main" val="4821327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Gráfico"/>
          <p:cNvGraphicFramePr>
            <a:graphicFrameLocks/>
          </p:cNvGraphicFramePr>
          <p:nvPr>
            <p:extLst>
              <p:ext uri="{D42A27DB-BD31-4B8C-83A1-F6EECF244321}">
                <p14:modId xmlns:p14="http://schemas.microsoft.com/office/powerpoint/2010/main" val="774810568"/>
              </p:ext>
            </p:extLst>
          </p:nvPr>
        </p:nvGraphicFramePr>
        <p:xfrm>
          <a:off x="13722" y="1772816"/>
          <a:ext cx="9149449" cy="4330998"/>
        </p:xfrm>
        <a:graphic>
          <a:graphicData uri="http://schemas.openxmlformats.org/drawingml/2006/chart">
            <c:chart xmlns:c="http://schemas.openxmlformats.org/drawingml/2006/chart" xmlns:r="http://schemas.openxmlformats.org/officeDocument/2006/relationships" r:id="rId2"/>
          </a:graphicData>
        </a:graphic>
      </p:graphicFrame>
      <p:sp>
        <p:nvSpPr>
          <p:cNvPr id="5" name="1 Rectángulo redondeado"/>
          <p:cNvSpPr/>
          <p:nvPr/>
        </p:nvSpPr>
        <p:spPr>
          <a:xfrm>
            <a:off x="251520" y="836712"/>
            <a:ext cx="1692188" cy="283700"/>
          </a:xfrm>
          <a:prstGeom prst="roundRect">
            <a:avLst/>
          </a:prstGeom>
        </p:spPr>
        <p:style>
          <a:lnRef idx="1">
            <a:schemeClr val="accent2"/>
          </a:lnRef>
          <a:fillRef idx="2">
            <a:schemeClr val="accent2"/>
          </a:fillRef>
          <a:effectRef idx="1">
            <a:schemeClr val="accent2"/>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GB" sz="1200" b="1" dirty="0" smtClean="0"/>
              <a:t>BY NATIONALITY</a:t>
            </a:r>
            <a:endParaRPr lang="en-GB" sz="1200" b="1" dirty="0"/>
          </a:p>
        </p:txBody>
      </p:sp>
      <p:graphicFrame>
        <p:nvGraphicFramePr>
          <p:cNvPr id="6" name="5 Tabla"/>
          <p:cNvGraphicFramePr>
            <a:graphicFrameLocks noGrp="1"/>
          </p:cNvGraphicFramePr>
          <p:nvPr>
            <p:extLst>
              <p:ext uri="{D42A27DB-BD31-4B8C-83A1-F6EECF244321}">
                <p14:modId xmlns:p14="http://schemas.microsoft.com/office/powerpoint/2010/main" val="770550038"/>
              </p:ext>
            </p:extLst>
          </p:nvPr>
        </p:nvGraphicFramePr>
        <p:xfrm>
          <a:off x="121572" y="1171709"/>
          <a:ext cx="2642870" cy="1463040"/>
        </p:xfrm>
        <a:graphic>
          <a:graphicData uri="http://schemas.openxmlformats.org/drawingml/2006/table">
            <a:tbl>
              <a:tblPr firstRow="1" bandRow="1">
                <a:tableStyleId>{21E4AEA4-8DFA-4A89-87EB-49C32662AFE0}</a:tableStyleId>
              </a:tblPr>
              <a:tblGrid>
                <a:gridCol w="863918"/>
                <a:gridCol w="601980"/>
                <a:gridCol w="644842"/>
                <a:gridCol w="532130"/>
              </a:tblGrid>
              <a:tr h="169059">
                <a:tc>
                  <a:txBody>
                    <a:bodyPr/>
                    <a:lstStyle/>
                    <a:p>
                      <a:r>
                        <a:rPr lang="es-MX" sz="1000" dirty="0" smtClean="0">
                          <a:solidFill>
                            <a:schemeClr val="tx1"/>
                          </a:solidFill>
                          <a:latin typeface="Arial" pitchFamily="34" charset="0"/>
                          <a:cs typeface="Arial" pitchFamily="34" charset="0"/>
                        </a:rPr>
                        <a:t>Country</a:t>
                      </a:r>
                      <a:endParaRPr lang="es-MX" sz="1000" b="1" dirty="0">
                        <a:solidFill>
                          <a:schemeClr val="tx1"/>
                        </a:solidFill>
                        <a:latin typeface="Arial" pitchFamily="34" charset="0"/>
                        <a:cs typeface="Arial" pitchFamily="34" charset="0"/>
                      </a:endParaRPr>
                    </a:p>
                  </a:txBody>
                  <a:tcPr anchor="ctr">
                    <a:solidFill>
                      <a:schemeClr val="accent2">
                        <a:lumMod val="60000"/>
                        <a:lumOff val="40000"/>
                      </a:schemeClr>
                    </a:solidFill>
                  </a:tcPr>
                </a:tc>
                <a:tc>
                  <a:txBody>
                    <a:bodyPr/>
                    <a:lstStyle/>
                    <a:p>
                      <a:r>
                        <a:rPr lang="es-MX" sz="1000" dirty="0" smtClean="0">
                          <a:solidFill>
                            <a:schemeClr val="tx1"/>
                          </a:solidFill>
                          <a:latin typeface="Arial" pitchFamily="34" charset="0"/>
                          <a:cs typeface="Arial" pitchFamily="34" charset="0"/>
                        </a:rPr>
                        <a:t>2014</a:t>
                      </a:r>
                      <a:endParaRPr lang="es-MX" sz="1000" b="1" dirty="0">
                        <a:solidFill>
                          <a:schemeClr val="tx1"/>
                        </a:solidFill>
                        <a:latin typeface="Arial" pitchFamily="34" charset="0"/>
                        <a:cs typeface="Arial" pitchFamily="34" charset="0"/>
                      </a:endParaRPr>
                    </a:p>
                  </a:txBody>
                  <a:tcPr anchor="ctr">
                    <a:solidFill>
                      <a:schemeClr val="accent2">
                        <a:lumMod val="60000"/>
                        <a:lumOff val="40000"/>
                      </a:schemeClr>
                    </a:solidFill>
                  </a:tcPr>
                </a:tc>
                <a:tc>
                  <a:txBody>
                    <a:bodyPr/>
                    <a:lstStyle/>
                    <a:p>
                      <a:pPr algn="ctr"/>
                      <a:r>
                        <a:rPr lang="es-MX" sz="1000" b="1" dirty="0" smtClean="0">
                          <a:solidFill>
                            <a:schemeClr val="tx1"/>
                          </a:solidFill>
                          <a:latin typeface="Arial" pitchFamily="34" charset="0"/>
                          <a:cs typeface="Arial" pitchFamily="34" charset="0"/>
                        </a:rPr>
                        <a:t>%</a:t>
                      </a:r>
                      <a:endParaRPr lang="es-MX" sz="1000" b="1" dirty="0">
                        <a:solidFill>
                          <a:schemeClr val="tx1"/>
                        </a:solidFill>
                        <a:latin typeface="Arial" pitchFamily="34" charset="0"/>
                        <a:cs typeface="Arial" pitchFamily="34" charset="0"/>
                      </a:endParaRPr>
                    </a:p>
                  </a:txBody>
                  <a:tcPr anchor="ctr">
                    <a:solidFill>
                      <a:schemeClr val="accent2">
                        <a:lumMod val="60000"/>
                        <a:lumOff val="40000"/>
                      </a:schemeClr>
                    </a:solidFill>
                  </a:tcPr>
                </a:tc>
                <a:tc>
                  <a:txBody>
                    <a:bodyPr/>
                    <a:lstStyle/>
                    <a:p>
                      <a:r>
                        <a:rPr lang="es-MX" sz="1000" dirty="0" smtClean="0">
                          <a:solidFill>
                            <a:schemeClr val="tx1"/>
                          </a:solidFill>
                          <a:latin typeface="Arial" pitchFamily="34" charset="0"/>
                          <a:cs typeface="Arial" pitchFamily="34" charset="0"/>
                        </a:rPr>
                        <a:t>2015</a:t>
                      </a:r>
                      <a:endParaRPr lang="es-MX" sz="1000" b="1" dirty="0">
                        <a:solidFill>
                          <a:schemeClr val="tx1"/>
                        </a:solidFill>
                        <a:latin typeface="Arial" pitchFamily="34" charset="0"/>
                        <a:cs typeface="Arial" pitchFamily="34" charset="0"/>
                      </a:endParaRPr>
                    </a:p>
                  </a:txBody>
                  <a:tcPr anchor="ctr">
                    <a:solidFill>
                      <a:schemeClr val="accent2">
                        <a:lumMod val="60000"/>
                        <a:lumOff val="40000"/>
                      </a:schemeClr>
                    </a:solidFill>
                  </a:tcPr>
                </a:tc>
              </a:tr>
              <a:tr h="234955">
                <a:tc>
                  <a:txBody>
                    <a:bodyPr/>
                    <a:lstStyle/>
                    <a:p>
                      <a:r>
                        <a:rPr lang="es-MX" sz="1000" dirty="0" smtClean="0">
                          <a:latin typeface="Arial" pitchFamily="34" charset="0"/>
                          <a:cs typeface="Arial" pitchFamily="34" charset="0"/>
                        </a:rPr>
                        <a:t>Honduras</a:t>
                      </a:r>
                      <a:endParaRPr lang="es-MX" sz="1000" b="1" dirty="0">
                        <a:latin typeface="Arial" pitchFamily="34" charset="0"/>
                        <a:cs typeface="Arial" pitchFamily="34" charset="0"/>
                      </a:endParaRPr>
                    </a:p>
                  </a:txBody>
                  <a:tcPr/>
                </a:tc>
                <a:tc>
                  <a:txBody>
                    <a:bodyPr/>
                    <a:lstStyle/>
                    <a:p>
                      <a:pPr algn="ctr"/>
                      <a:r>
                        <a:rPr lang="es-MX" sz="1000" dirty="0" smtClean="0">
                          <a:latin typeface="Arial" pitchFamily="34" charset="0"/>
                          <a:cs typeface="Arial" pitchFamily="34" charset="0"/>
                        </a:rPr>
                        <a:t>9,665</a:t>
                      </a:r>
                      <a:endParaRPr lang="es-MX" sz="1000" b="1" dirty="0">
                        <a:latin typeface="Arial" pitchFamily="34" charset="0"/>
                        <a:cs typeface="Arial" pitchFamily="34" charset="0"/>
                      </a:endParaRPr>
                    </a:p>
                  </a:txBody>
                  <a:tcPr/>
                </a:tc>
                <a:tc>
                  <a:txBody>
                    <a:bodyPr/>
                    <a:lstStyle/>
                    <a:p>
                      <a:pPr marL="0" algn="ctr" defTabSz="914400" rtl="0" eaLnBrk="1" latinLnBrk="0" hangingPunct="1"/>
                      <a:r>
                        <a:rPr lang="es-MX" sz="1000" kern="1200" dirty="0" smtClean="0">
                          <a:solidFill>
                            <a:schemeClr val="dk1"/>
                          </a:solidFill>
                          <a:latin typeface="Arial" pitchFamily="34" charset="0"/>
                          <a:ea typeface="+mn-ea"/>
                          <a:cs typeface="Arial" pitchFamily="34" charset="0"/>
                        </a:rPr>
                        <a:t>41.88%</a:t>
                      </a:r>
                      <a:endParaRPr lang="es-MX" sz="1000" kern="1200" dirty="0">
                        <a:solidFill>
                          <a:schemeClr val="dk1"/>
                        </a:solidFill>
                        <a:latin typeface="Arial" pitchFamily="34" charset="0"/>
                        <a:ea typeface="+mn-ea"/>
                        <a:cs typeface="Arial" pitchFamily="34" charset="0"/>
                      </a:endParaRPr>
                    </a:p>
                  </a:txBody>
                  <a:tcPr/>
                </a:tc>
                <a:tc>
                  <a:txBody>
                    <a:bodyPr/>
                    <a:lstStyle/>
                    <a:p>
                      <a:pPr algn="ctr"/>
                      <a:r>
                        <a:rPr lang="es-MX" sz="1000" b="0" dirty="0" smtClean="0">
                          <a:latin typeface="Arial" pitchFamily="34" charset="0"/>
                          <a:cs typeface="Arial" pitchFamily="34" charset="0"/>
                        </a:rPr>
                        <a:t>2,269</a:t>
                      </a:r>
                      <a:endParaRPr lang="es-MX" sz="1000" b="1" dirty="0">
                        <a:latin typeface="Arial" pitchFamily="34" charset="0"/>
                        <a:cs typeface="Arial" pitchFamily="34" charset="0"/>
                      </a:endParaRPr>
                    </a:p>
                  </a:txBody>
                  <a:tcPr/>
                </a:tc>
              </a:tr>
              <a:tr h="144016">
                <a:tc>
                  <a:txBody>
                    <a:bodyPr/>
                    <a:lstStyle/>
                    <a:p>
                      <a:r>
                        <a:rPr lang="es-MX" sz="1000" dirty="0" smtClean="0">
                          <a:latin typeface="Arial" pitchFamily="34" charset="0"/>
                          <a:cs typeface="Arial" pitchFamily="34" charset="0"/>
                        </a:rPr>
                        <a:t>Guatemala</a:t>
                      </a:r>
                      <a:endParaRPr lang="es-MX" sz="1000" b="1" dirty="0">
                        <a:latin typeface="Arial" pitchFamily="34" charset="0"/>
                        <a:cs typeface="Arial" pitchFamily="34" charset="0"/>
                      </a:endParaRPr>
                    </a:p>
                  </a:txBody>
                  <a:tcPr/>
                </a:tc>
                <a:tc>
                  <a:txBody>
                    <a:bodyPr/>
                    <a:lstStyle/>
                    <a:p>
                      <a:pPr algn="ctr"/>
                      <a:r>
                        <a:rPr lang="es-MX" sz="1000" dirty="0" smtClean="0">
                          <a:latin typeface="Arial" pitchFamily="34" charset="0"/>
                          <a:cs typeface="Arial" pitchFamily="34" charset="0"/>
                        </a:rPr>
                        <a:t>7,936</a:t>
                      </a:r>
                      <a:endParaRPr lang="es-MX" sz="1000" b="1" dirty="0">
                        <a:latin typeface="Arial" pitchFamily="34" charset="0"/>
                        <a:cs typeface="Arial" pitchFamily="34" charset="0"/>
                      </a:endParaRPr>
                    </a:p>
                  </a:txBody>
                  <a:tcPr/>
                </a:tc>
                <a:tc>
                  <a:txBody>
                    <a:bodyPr/>
                    <a:lstStyle/>
                    <a:p>
                      <a:pPr marL="0" algn="ctr" defTabSz="914400" rtl="0" eaLnBrk="1" latinLnBrk="0" hangingPunct="1"/>
                      <a:r>
                        <a:rPr lang="es-MX" sz="1000" kern="1200" dirty="0" smtClean="0">
                          <a:solidFill>
                            <a:schemeClr val="dk1"/>
                          </a:solidFill>
                          <a:latin typeface="Arial" pitchFamily="34" charset="0"/>
                          <a:ea typeface="+mn-ea"/>
                          <a:cs typeface="Arial" pitchFamily="34" charset="0"/>
                        </a:rPr>
                        <a:t>34.39</a:t>
                      </a:r>
                      <a:endParaRPr lang="es-MX" sz="1000" kern="1200" dirty="0">
                        <a:solidFill>
                          <a:schemeClr val="dk1"/>
                        </a:solidFill>
                        <a:latin typeface="Arial" pitchFamily="34" charset="0"/>
                        <a:ea typeface="+mn-ea"/>
                        <a:cs typeface="Arial" pitchFamily="34" charset="0"/>
                      </a:endParaRPr>
                    </a:p>
                  </a:txBody>
                  <a:tcPr/>
                </a:tc>
                <a:tc>
                  <a:txBody>
                    <a:bodyPr/>
                    <a:lstStyle/>
                    <a:p>
                      <a:pPr algn="ctr"/>
                      <a:r>
                        <a:rPr lang="es-MX" sz="1000" b="0" dirty="0" smtClean="0">
                          <a:latin typeface="Arial" pitchFamily="34" charset="0"/>
                          <a:cs typeface="Arial" pitchFamily="34" charset="0"/>
                        </a:rPr>
                        <a:t>3,579</a:t>
                      </a:r>
                      <a:endParaRPr lang="es-MX" sz="1000" b="1" dirty="0">
                        <a:latin typeface="Arial" pitchFamily="34" charset="0"/>
                        <a:cs typeface="Arial" pitchFamily="34" charset="0"/>
                      </a:endParaRPr>
                    </a:p>
                  </a:txBody>
                  <a:tcPr/>
                </a:tc>
              </a:tr>
              <a:tr h="203448">
                <a:tc>
                  <a:txBody>
                    <a:bodyPr/>
                    <a:lstStyle/>
                    <a:p>
                      <a:r>
                        <a:rPr lang="es-MX" sz="1000" dirty="0" smtClean="0">
                          <a:latin typeface="Arial" pitchFamily="34" charset="0"/>
                          <a:cs typeface="Arial" pitchFamily="34" charset="0"/>
                        </a:rPr>
                        <a:t>El Salvador</a:t>
                      </a:r>
                      <a:endParaRPr lang="es-MX" sz="1000" b="1" dirty="0">
                        <a:latin typeface="Arial" pitchFamily="34" charset="0"/>
                        <a:cs typeface="Arial" pitchFamily="34" charset="0"/>
                      </a:endParaRPr>
                    </a:p>
                  </a:txBody>
                  <a:tcPr/>
                </a:tc>
                <a:tc>
                  <a:txBody>
                    <a:bodyPr/>
                    <a:lstStyle/>
                    <a:p>
                      <a:pPr algn="ctr"/>
                      <a:r>
                        <a:rPr lang="es-MX" sz="1000" dirty="0" smtClean="0">
                          <a:latin typeface="Arial" pitchFamily="34" charset="0"/>
                          <a:cs typeface="Arial" pitchFamily="34" charset="0"/>
                        </a:rPr>
                        <a:t>4,881</a:t>
                      </a:r>
                      <a:endParaRPr lang="es-MX" sz="1000" b="1" dirty="0">
                        <a:latin typeface="Arial" pitchFamily="34" charset="0"/>
                        <a:cs typeface="Arial" pitchFamily="34" charset="0"/>
                      </a:endParaRPr>
                    </a:p>
                  </a:txBody>
                  <a:tcPr/>
                </a:tc>
                <a:tc>
                  <a:txBody>
                    <a:bodyPr/>
                    <a:lstStyle/>
                    <a:p>
                      <a:pPr marL="0" algn="ctr" defTabSz="914400" rtl="0" eaLnBrk="1" latinLnBrk="0" hangingPunct="1"/>
                      <a:r>
                        <a:rPr lang="es-MX" sz="1000" kern="1200" dirty="0" smtClean="0">
                          <a:solidFill>
                            <a:schemeClr val="dk1"/>
                          </a:solidFill>
                          <a:latin typeface="Arial" pitchFamily="34" charset="0"/>
                          <a:ea typeface="+mn-ea"/>
                          <a:cs typeface="Arial" pitchFamily="34" charset="0"/>
                        </a:rPr>
                        <a:t>21.15%</a:t>
                      </a:r>
                      <a:endParaRPr lang="es-MX" sz="1000" kern="1200" dirty="0">
                        <a:solidFill>
                          <a:schemeClr val="dk1"/>
                        </a:solidFill>
                        <a:latin typeface="Arial" pitchFamily="34" charset="0"/>
                        <a:ea typeface="+mn-ea"/>
                        <a:cs typeface="Arial" pitchFamily="34" charset="0"/>
                      </a:endParaRPr>
                    </a:p>
                  </a:txBody>
                  <a:tcPr/>
                </a:tc>
                <a:tc>
                  <a:txBody>
                    <a:bodyPr/>
                    <a:lstStyle/>
                    <a:p>
                      <a:pPr algn="ctr"/>
                      <a:r>
                        <a:rPr lang="es-MX" sz="1000" b="0" dirty="0" smtClean="0">
                          <a:latin typeface="Arial" pitchFamily="34" charset="0"/>
                          <a:cs typeface="Arial" pitchFamily="34" charset="0"/>
                        </a:rPr>
                        <a:t>1,336</a:t>
                      </a:r>
                      <a:endParaRPr lang="es-MX" sz="1000" b="1" dirty="0">
                        <a:latin typeface="Arial" pitchFamily="34" charset="0"/>
                        <a:cs typeface="Arial" pitchFamily="34" charset="0"/>
                      </a:endParaRPr>
                    </a:p>
                  </a:txBody>
                  <a:tcPr/>
                </a:tc>
              </a:tr>
              <a:tr h="190872">
                <a:tc>
                  <a:txBody>
                    <a:bodyPr/>
                    <a:lstStyle/>
                    <a:p>
                      <a:r>
                        <a:rPr lang="es-MX" sz="1000" dirty="0" smtClean="0">
                          <a:latin typeface="Arial" pitchFamily="34" charset="0"/>
                          <a:cs typeface="Arial" pitchFamily="34" charset="0"/>
                        </a:rPr>
                        <a:t>Other</a:t>
                      </a:r>
                      <a:endParaRPr lang="es-MX" sz="1000" b="1" dirty="0">
                        <a:latin typeface="Arial" pitchFamily="34" charset="0"/>
                        <a:cs typeface="Arial" pitchFamily="34" charset="0"/>
                      </a:endParaRPr>
                    </a:p>
                  </a:txBody>
                  <a:tcPr/>
                </a:tc>
                <a:tc>
                  <a:txBody>
                    <a:bodyPr/>
                    <a:lstStyle/>
                    <a:p>
                      <a:pPr algn="ctr"/>
                      <a:r>
                        <a:rPr lang="es-MX" sz="1000" dirty="0" smtClean="0">
                          <a:latin typeface="Arial" pitchFamily="34" charset="0"/>
                          <a:cs typeface="Arial" pitchFamily="34" charset="0"/>
                        </a:rPr>
                        <a:t>596</a:t>
                      </a:r>
                      <a:endParaRPr lang="es-MX" sz="1000" b="1" dirty="0">
                        <a:latin typeface="Arial" pitchFamily="34" charset="0"/>
                        <a:cs typeface="Arial" pitchFamily="34" charset="0"/>
                      </a:endParaRPr>
                    </a:p>
                  </a:txBody>
                  <a:tcPr/>
                </a:tc>
                <a:tc>
                  <a:txBody>
                    <a:bodyPr/>
                    <a:lstStyle/>
                    <a:p>
                      <a:pPr marL="0" algn="ctr" defTabSz="914400" rtl="0" eaLnBrk="1" latinLnBrk="0" hangingPunct="1"/>
                      <a:r>
                        <a:rPr lang="es-MX" sz="1000" kern="1200" dirty="0" smtClean="0">
                          <a:solidFill>
                            <a:schemeClr val="dk1"/>
                          </a:solidFill>
                          <a:latin typeface="Arial" pitchFamily="34" charset="0"/>
                          <a:ea typeface="+mn-ea"/>
                          <a:cs typeface="Arial" pitchFamily="34" charset="0"/>
                        </a:rPr>
                        <a:t>2.58%</a:t>
                      </a:r>
                      <a:endParaRPr lang="es-MX" sz="1000" kern="1200" dirty="0">
                        <a:solidFill>
                          <a:schemeClr val="dk1"/>
                        </a:solidFill>
                        <a:latin typeface="Arial" pitchFamily="34" charset="0"/>
                        <a:ea typeface="+mn-ea"/>
                        <a:cs typeface="Arial" pitchFamily="34" charset="0"/>
                      </a:endParaRPr>
                    </a:p>
                  </a:txBody>
                  <a:tcPr/>
                </a:tc>
                <a:tc>
                  <a:txBody>
                    <a:bodyPr/>
                    <a:lstStyle/>
                    <a:p>
                      <a:pPr algn="ctr"/>
                      <a:r>
                        <a:rPr lang="es-MX" sz="1000" b="0" dirty="0" smtClean="0">
                          <a:latin typeface="Arial" pitchFamily="34" charset="0"/>
                          <a:cs typeface="Arial" pitchFamily="34" charset="0"/>
                        </a:rPr>
                        <a:t>136</a:t>
                      </a:r>
                      <a:endParaRPr lang="es-MX" sz="1000" b="1" dirty="0">
                        <a:latin typeface="Arial" pitchFamily="34" charset="0"/>
                        <a:cs typeface="Arial" pitchFamily="34" charset="0"/>
                      </a:endParaRPr>
                    </a:p>
                  </a:txBody>
                  <a:tcPr/>
                </a:tc>
              </a:tr>
              <a:tr h="178296">
                <a:tc>
                  <a:txBody>
                    <a:bodyPr/>
                    <a:lstStyle/>
                    <a:p>
                      <a:r>
                        <a:rPr lang="es-MX" sz="1000" b="1" dirty="0" smtClean="0">
                          <a:solidFill>
                            <a:schemeClr val="tx1"/>
                          </a:solidFill>
                          <a:latin typeface="Arial" pitchFamily="34" charset="0"/>
                          <a:cs typeface="Arial" pitchFamily="34" charset="0"/>
                        </a:rPr>
                        <a:t>Total</a:t>
                      </a:r>
                      <a:endParaRPr lang="es-MX" sz="1000" b="1" dirty="0">
                        <a:solidFill>
                          <a:schemeClr val="tx1"/>
                        </a:solidFill>
                        <a:latin typeface="Arial" pitchFamily="34" charset="0"/>
                        <a:cs typeface="Arial" pitchFamily="34" charset="0"/>
                      </a:endParaRPr>
                    </a:p>
                  </a:txBody>
                  <a:tcPr/>
                </a:tc>
                <a:tc>
                  <a:txBody>
                    <a:bodyPr/>
                    <a:lstStyle/>
                    <a:p>
                      <a:pPr algn="ctr"/>
                      <a:r>
                        <a:rPr lang="es-MX" sz="1000" b="1" dirty="0" smtClean="0">
                          <a:solidFill>
                            <a:schemeClr val="tx1"/>
                          </a:solidFill>
                          <a:latin typeface="Arial" pitchFamily="34" charset="0"/>
                          <a:cs typeface="Arial" pitchFamily="34" charset="0"/>
                        </a:rPr>
                        <a:t>23,078</a:t>
                      </a:r>
                      <a:endParaRPr lang="es-MX" sz="1000" b="1" dirty="0">
                        <a:solidFill>
                          <a:schemeClr val="tx1"/>
                        </a:solidFill>
                        <a:latin typeface="Arial" pitchFamily="34" charset="0"/>
                        <a:cs typeface="Arial" pitchFamily="34" charset="0"/>
                      </a:endParaRPr>
                    </a:p>
                  </a:txBody>
                  <a:tcPr/>
                </a:tc>
                <a:tc>
                  <a:txBody>
                    <a:bodyPr/>
                    <a:lstStyle/>
                    <a:p>
                      <a:pPr marL="0" algn="ctr" defTabSz="914400" rtl="0" eaLnBrk="1" latinLnBrk="0" hangingPunct="1"/>
                      <a:r>
                        <a:rPr lang="es-MX" sz="1000" b="1" kern="1200" dirty="0" smtClean="0">
                          <a:solidFill>
                            <a:schemeClr val="tx1"/>
                          </a:solidFill>
                          <a:latin typeface="Arial" pitchFamily="34" charset="0"/>
                          <a:ea typeface="+mn-ea"/>
                          <a:cs typeface="Arial" pitchFamily="34" charset="0"/>
                        </a:rPr>
                        <a:t>100%</a:t>
                      </a:r>
                      <a:endParaRPr lang="es-MX" sz="1000" b="1" kern="1200" dirty="0">
                        <a:solidFill>
                          <a:schemeClr val="tx1"/>
                        </a:solidFill>
                        <a:latin typeface="Arial" pitchFamily="34" charset="0"/>
                        <a:ea typeface="+mn-ea"/>
                        <a:cs typeface="Arial" pitchFamily="34" charset="0"/>
                      </a:endParaRPr>
                    </a:p>
                  </a:txBody>
                  <a:tcPr/>
                </a:tc>
                <a:tc>
                  <a:txBody>
                    <a:bodyPr/>
                    <a:lstStyle/>
                    <a:p>
                      <a:pPr algn="ctr"/>
                      <a:r>
                        <a:rPr lang="es-MX" sz="1000" b="1" dirty="0" smtClean="0">
                          <a:solidFill>
                            <a:schemeClr val="tx1"/>
                          </a:solidFill>
                          <a:latin typeface="Arial" pitchFamily="34" charset="0"/>
                          <a:cs typeface="Arial" pitchFamily="34" charset="0"/>
                        </a:rPr>
                        <a:t>7,320</a:t>
                      </a:r>
                      <a:endParaRPr lang="es-MX" sz="1000" b="1" dirty="0">
                        <a:solidFill>
                          <a:schemeClr val="tx1"/>
                        </a:solidFill>
                        <a:latin typeface="Arial" pitchFamily="34" charset="0"/>
                        <a:cs typeface="Arial" pitchFamily="34" charset="0"/>
                      </a:endParaRPr>
                    </a:p>
                  </a:txBody>
                  <a:tcPr/>
                </a:tc>
              </a:tr>
            </a:tbl>
          </a:graphicData>
        </a:graphic>
      </p:graphicFrame>
    </p:spTree>
    <p:extLst>
      <p:ext uri="{BB962C8B-B14F-4D97-AF65-F5344CB8AC3E}">
        <p14:creationId xmlns:p14="http://schemas.microsoft.com/office/powerpoint/2010/main" val="3226415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0" indent="0" algn="ctr">
              <a:buNone/>
            </a:pPr>
            <a:r>
              <a:rPr lang="en-GB" dirty="0" smtClean="0">
                <a:latin typeface="Trajan Pro" pitchFamily="18" charset="0"/>
              </a:rPr>
              <a:t>Thank you</a:t>
            </a:r>
          </a:p>
          <a:p>
            <a:pPr marL="0" indent="0" algn="ctr">
              <a:buNone/>
            </a:pPr>
            <a:endParaRPr lang="en-GB" dirty="0" smtClean="0">
              <a:latin typeface="Trajan Pro" pitchFamily="18" charset="0"/>
            </a:endParaRPr>
          </a:p>
          <a:p>
            <a:pPr marL="0" indent="0" algn="ctr">
              <a:buNone/>
            </a:pPr>
            <a:r>
              <a:rPr lang="en-GB" dirty="0" smtClean="0">
                <a:latin typeface="Trajan Pro" pitchFamily="18" charset="0"/>
              </a:rPr>
              <a:t>Dalia Gabriela García Acoltzi</a:t>
            </a:r>
          </a:p>
          <a:p>
            <a:pPr marL="0" indent="0" algn="ctr">
              <a:buNone/>
            </a:pPr>
            <a:r>
              <a:rPr lang="en-GB" dirty="0" smtClean="0">
                <a:hlinkClick r:id="rId2"/>
              </a:rPr>
              <a:t>dggarcia@inami.gob.mx</a:t>
            </a:r>
            <a:endParaRPr lang="en-GB" dirty="0" smtClean="0"/>
          </a:p>
          <a:p>
            <a:pPr marL="0" indent="0" algn="ctr">
              <a:buNone/>
            </a:pPr>
            <a:endParaRPr lang="en-GB" dirty="0"/>
          </a:p>
        </p:txBody>
      </p:sp>
    </p:spTree>
    <p:extLst>
      <p:ext uri="{BB962C8B-B14F-4D97-AF65-F5344CB8AC3E}">
        <p14:creationId xmlns:p14="http://schemas.microsoft.com/office/powerpoint/2010/main" val="4187376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Rectángulo redondeado"/>
          <p:cNvSpPr/>
          <p:nvPr/>
        </p:nvSpPr>
        <p:spPr>
          <a:xfrm>
            <a:off x="5508104" y="1916832"/>
            <a:ext cx="3197646" cy="2886095"/>
          </a:xfrm>
          <a:prstGeom prst="roundRect">
            <a:avLst>
              <a:gd name="adj" fmla="val 10000"/>
            </a:avLst>
          </a:prstGeom>
          <a:blipFill rotWithShape="0">
            <a:blip r:embed="rId2" cstate="email">
              <a:extLst>
                <a:ext uri="{28A0092B-C50C-407E-A947-70E740481C1C}">
                  <a14:useLocalDpi xmlns:a14="http://schemas.microsoft.com/office/drawing/2010/main"/>
                </a:ext>
              </a:extLst>
            </a:blip>
            <a:stretch>
              <a:fillRect/>
            </a:stretch>
          </a:blipFill>
        </p:spPr>
        <p:style>
          <a:lnRef idx="2">
            <a:schemeClr val="accent2">
              <a:tint val="40000"/>
              <a:alpha val="90000"/>
              <a:hueOff val="0"/>
              <a:satOff val="0"/>
              <a:lumOff val="0"/>
              <a:alphaOff val="0"/>
            </a:schemeClr>
          </a:lnRef>
          <a:fillRef idx="1">
            <a:scrgbClr r="0" g="0" b="0"/>
          </a:fillRef>
          <a:effectRef idx="0">
            <a:schemeClr val="accent2">
              <a:tint val="40000"/>
              <a:alpha val="90000"/>
              <a:hueOff val="0"/>
              <a:satOff val="0"/>
              <a:lumOff val="0"/>
              <a:alphaOff val="0"/>
            </a:schemeClr>
          </a:effectRef>
          <a:fontRef idx="minor">
            <a:schemeClr val="dk1">
              <a:hueOff val="0"/>
              <a:satOff val="0"/>
              <a:lumOff val="0"/>
              <a:alphaOff val="0"/>
            </a:schemeClr>
          </a:fontRef>
        </p:style>
      </p:sp>
      <p:sp>
        <p:nvSpPr>
          <p:cNvPr id="4" name="3 CuadroTexto"/>
          <p:cNvSpPr txBox="1"/>
          <p:nvPr/>
        </p:nvSpPr>
        <p:spPr>
          <a:xfrm>
            <a:off x="436712" y="1556792"/>
            <a:ext cx="4752528" cy="4247317"/>
          </a:xfrm>
          <a:prstGeom prst="rect">
            <a:avLst/>
          </a:prstGeom>
          <a:noFill/>
        </p:spPr>
        <p:txBody>
          <a:bodyPr wrap="square" rtlCol="0">
            <a:spAutoFit/>
          </a:bodyPr>
          <a:lstStyle/>
          <a:p>
            <a:pPr marL="285750" lvl="0" indent="-285750" algn="just">
              <a:buBlip>
                <a:blip r:embed="rId3"/>
              </a:buBlip>
            </a:pPr>
            <a:r>
              <a:rPr lang="en-GB" sz="1400" dirty="0" smtClean="0">
                <a:latin typeface="Maiandra GD" panose="020E0502030308020204" pitchFamily="34" charset="0"/>
              </a:rPr>
              <a:t>On March 30, 2007 the </a:t>
            </a:r>
            <a:r>
              <a:rPr lang="en-GB" sz="1400" b="1" dirty="0" smtClean="0">
                <a:latin typeface="Maiandra GD" panose="020E0502030308020204" pitchFamily="34" charset="0"/>
              </a:rPr>
              <a:t>Inter-institutional Board on Unaccompanied Migrant Boys, Girls and Adolescents and Women </a:t>
            </a:r>
            <a:r>
              <a:rPr lang="en-GB" sz="1400" dirty="0" smtClean="0">
                <a:latin typeface="Maiandra GD" panose="020E0502030308020204" pitchFamily="34" charset="0"/>
              </a:rPr>
              <a:t>was established, with the primary objective of designing specific actions to address this situation.</a:t>
            </a:r>
          </a:p>
          <a:p>
            <a:pPr marL="285750" lvl="0" indent="-285750" algn="just">
              <a:buBlip>
                <a:blip r:embed="rId3"/>
              </a:buBlip>
            </a:pPr>
            <a:endParaRPr lang="en-GB" sz="1400" dirty="0" smtClean="0">
              <a:latin typeface="Maiandra GD" panose="020E0502030308020204" pitchFamily="34" charset="0"/>
            </a:endParaRPr>
          </a:p>
          <a:p>
            <a:pPr marL="285750" indent="-285750" algn="just">
              <a:buBlip>
                <a:blip r:embed="rId3"/>
              </a:buBlip>
            </a:pPr>
            <a:r>
              <a:rPr lang="en-GB" sz="1400" dirty="0" smtClean="0">
                <a:latin typeface="Maiandra GD" panose="020E0502030308020204" pitchFamily="34" charset="0"/>
              </a:rPr>
              <a:t>The Board developed the “Model for Protection of the Rights of Migrant and Repatriated Boys, Girls and Adolescents”, which considers the establishment of the role of “Child Protection Officer” (OPI, Spanish acronym).</a:t>
            </a:r>
          </a:p>
          <a:p>
            <a:pPr marL="285750" indent="-285750" algn="just">
              <a:buBlip>
                <a:blip r:embed="rId3"/>
              </a:buBlip>
            </a:pPr>
            <a:endParaRPr lang="en-GB" sz="1400" i="1" dirty="0" smtClean="0">
              <a:latin typeface="Maiandra GD" panose="020E0502030308020204" pitchFamily="34" charset="0"/>
              <a:cs typeface="Arial" panose="020B0604020202020204" pitchFamily="34" charset="0"/>
            </a:endParaRPr>
          </a:p>
          <a:p>
            <a:pPr marL="285750" indent="-285750" algn="just">
              <a:buBlip>
                <a:blip r:embed="rId3"/>
              </a:buBlip>
            </a:pPr>
            <a:r>
              <a:rPr lang="en-GB" sz="1400" dirty="0" smtClean="0">
                <a:latin typeface="Maiandra GD" panose="020E0502030308020204" pitchFamily="34" charset="0"/>
              </a:rPr>
              <a:t>The OPIs are federal </a:t>
            </a:r>
            <a:r>
              <a:rPr lang="en-GB" sz="1400" dirty="0">
                <a:latin typeface="Maiandra GD" panose="020E0502030308020204" pitchFamily="34" charset="0"/>
              </a:rPr>
              <a:t>i</a:t>
            </a:r>
            <a:r>
              <a:rPr lang="en-GB" sz="1400" dirty="0" smtClean="0">
                <a:latin typeface="Maiandra GD" panose="020E0502030308020204" pitchFamily="34" charset="0"/>
              </a:rPr>
              <a:t>mmigration </a:t>
            </a:r>
            <a:r>
              <a:rPr lang="en-GB" sz="1400" dirty="0">
                <a:latin typeface="Maiandra GD" panose="020E0502030308020204" pitchFamily="34" charset="0"/>
              </a:rPr>
              <a:t>o</a:t>
            </a:r>
            <a:r>
              <a:rPr lang="en-GB" sz="1400" dirty="0" smtClean="0">
                <a:latin typeface="Maiandra GD" panose="020E0502030308020204" pitchFamily="34" charset="0"/>
              </a:rPr>
              <a:t>fficers whose main task is to ensure respect for the human rights of migrant boys, girls and adolescents, especially those that are unaccompanied. Their primary duties include the following:</a:t>
            </a:r>
          </a:p>
          <a:p>
            <a:pPr lvl="0" algn="just"/>
            <a:endParaRPr lang="en-GB" sz="1400" dirty="0" smtClean="0">
              <a:latin typeface="Maiandra GD" panose="020E0502030308020204" pitchFamily="34" charset="0"/>
            </a:endParaRPr>
          </a:p>
          <a:p>
            <a:pPr lvl="0" algn="just"/>
            <a:endParaRPr lang="en-GB" dirty="0">
              <a:latin typeface="Maiandra GD" panose="020E0502030308020204" pitchFamily="34" charset="0"/>
            </a:endParaRPr>
          </a:p>
        </p:txBody>
      </p:sp>
      <p:sp>
        <p:nvSpPr>
          <p:cNvPr id="6" name="5 Rectángulo"/>
          <p:cNvSpPr/>
          <p:nvPr/>
        </p:nvSpPr>
        <p:spPr>
          <a:xfrm>
            <a:off x="107504" y="764760"/>
            <a:ext cx="8928992" cy="50400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dirty="0"/>
          </a:p>
        </p:txBody>
      </p:sp>
      <p:sp>
        <p:nvSpPr>
          <p:cNvPr id="7" name="6 CuadroTexto"/>
          <p:cNvSpPr txBox="1"/>
          <p:nvPr/>
        </p:nvSpPr>
        <p:spPr>
          <a:xfrm>
            <a:off x="323528" y="849706"/>
            <a:ext cx="8424936" cy="461665"/>
          </a:xfrm>
          <a:prstGeom prst="rect">
            <a:avLst/>
          </a:prstGeom>
          <a:noFill/>
        </p:spPr>
        <p:txBody>
          <a:bodyPr wrap="square" rtlCol="0">
            <a:spAutoFit/>
          </a:bodyPr>
          <a:lstStyle/>
          <a:p>
            <a:pPr algn="ctr"/>
            <a:r>
              <a:rPr lang="en-GB" sz="2400" b="1" dirty="0" smtClean="0">
                <a:solidFill>
                  <a:schemeClr val="bg1"/>
                </a:solidFill>
                <a:latin typeface="Trajan Pro"/>
              </a:rPr>
              <a:t>Background</a:t>
            </a:r>
            <a:endParaRPr lang="en-GB" sz="2400" b="1" dirty="0">
              <a:solidFill>
                <a:schemeClr val="bg1"/>
              </a:solidFill>
              <a:latin typeface="Trajan Pro"/>
            </a:endParaRPr>
          </a:p>
        </p:txBody>
      </p:sp>
    </p:spTree>
    <p:extLst>
      <p:ext uri="{BB962C8B-B14F-4D97-AF65-F5344CB8AC3E}">
        <p14:creationId xmlns:p14="http://schemas.microsoft.com/office/powerpoint/2010/main" val="1019651842"/>
      </p:ext>
    </p:extLst>
  </p:cSld>
  <p:clrMapOvr>
    <a:masterClrMapping/>
  </p:clrMapOvr>
  <p:transition xmlns:p14="http://schemas.microsoft.com/office/powerpoint/2010/main">
    <p:cut thruBlk="1"/>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10 Diagrama"/>
          <p:cNvGraphicFramePr/>
          <p:nvPr>
            <p:extLst>
              <p:ext uri="{D42A27DB-BD31-4B8C-83A1-F6EECF244321}">
                <p14:modId xmlns:p14="http://schemas.microsoft.com/office/powerpoint/2010/main" val="1821183685"/>
              </p:ext>
            </p:extLst>
          </p:nvPr>
        </p:nvGraphicFramePr>
        <p:xfrm>
          <a:off x="107504" y="980728"/>
          <a:ext cx="8928992"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Rectángulo"/>
          <p:cNvSpPr/>
          <p:nvPr/>
        </p:nvSpPr>
        <p:spPr>
          <a:xfrm>
            <a:off x="107504" y="650141"/>
            <a:ext cx="8928992" cy="50400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p>
        </p:txBody>
      </p:sp>
      <p:sp>
        <p:nvSpPr>
          <p:cNvPr id="6" name="5 Rectángulo"/>
          <p:cNvSpPr/>
          <p:nvPr/>
        </p:nvSpPr>
        <p:spPr>
          <a:xfrm>
            <a:off x="223812" y="705613"/>
            <a:ext cx="8740676" cy="398806"/>
          </a:xfrm>
          <a:prstGeom prst="rect">
            <a:avLst/>
          </a:prstGeom>
          <a:no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6 CuadroTexto"/>
          <p:cNvSpPr txBox="1"/>
          <p:nvPr/>
        </p:nvSpPr>
        <p:spPr>
          <a:xfrm>
            <a:off x="323528" y="620688"/>
            <a:ext cx="8424936" cy="461665"/>
          </a:xfrm>
          <a:prstGeom prst="rect">
            <a:avLst/>
          </a:prstGeom>
          <a:noFill/>
        </p:spPr>
        <p:txBody>
          <a:bodyPr wrap="square" rtlCol="0">
            <a:spAutoFit/>
          </a:bodyPr>
          <a:lstStyle/>
          <a:p>
            <a:pPr algn="ctr"/>
            <a:r>
              <a:rPr lang="es-MX" sz="2400" b="1" dirty="0" smtClean="0">
                <a:solidFill>
                  <a:schemeClr val="bg1"/>
                </a:solidFill>
                <a:latin typeface="Trajan Pro"/>
              </a:rPr>
              <a:t>Primary Duties</a:t>
            </a:r>
            <a:endParaRPr lang="es-MX" sz="2400" b="1" dirty="0">
              <a:solidFill>
                <a:schemeClr val="bg1"/>
              </a:solidFill>
              <a:latin typeface="Trajan Pro"/>
            </a:endParaRPr>
          </a:p>
        </p:txBody>
      </p:sp>
    </p:spTree>
    <p:extLst>
      <p:ext uri="{BB962C8B-B14F-4D97-AF65-F5344CB8AC3E}">
        <p14:creationId xmlns:p14="http://schemas.microsoft.com/office/powerpoint/2010/main" val="4069398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14 Rectángulo"/>
          <p:cNvSpPr/>
          <p:nvPr/>
        </p:nvSpPr>
        <p:spPr>
          <a:xfrm>
            <a:off x="107504" y="764760"/>
            <a:ext cx="8928992" cy="50400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dirty="0"/>
          </a:p>
        </p:txBody>
      </p:sp>
      <p:sp>
        <p:nvSpPr>
          <p:cNvPr id="17" name="16 Rectángulo"/>
          <p:cNvSpPr/>
          <p:nvPr/>
        </p:nvSpPr>
        <p:spPr>
          <a:xfrm>
            <a:off x="223812" y="820232"/>
            <a:ext cx="8740676" cy="398806"/>
          </a:xfrm>
          <a:prstGeom prst="rect">
            <a:avLst/>
          </a:prstGeom>
          <a:no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17 CuadroTexto"/>
          <p:cNvSpPr txBox="1"/>
          <p:nvPr/>
        </p:nvSpPr>
        <p:spPr>
          <a:xfrm>
            <a:off x="323528" y="735087"/>
            <a:ext cx="8424936" cy="461665"/>
          </a:xfrm>
          <a:prstGeom prst="rect">
            <a:avLst/>
          </a:prstGeom>
          <a:noFill/>
        </p:spPr>
        <p:txBody>
          <a:bodyPr wrap="square" rtlCol="0">
            <a:spAutoFit/>
          </a:bodyPr>
          <a:lstStyle/>
          <a:p>
            <a:pPr algn="ctr"/>
            <a:r>
              <a:rPr lang="en-GB" sz="2400" b="1" dirty="0" smtClean="0">
                <a:solidFill>
                  <a:schemeClr val="bg1"/>
                </a:solidFill>
                <a:latin typeface="Trajan Pro"/>
              </a:rPr>
              <a:t>Introduction</a:t>
            </a:r>
            <a:endParaRPr lang="en-GB" sz="2400" b="1" dirty="0">
              <a:solidFill>
                <a:schemeClr val="bg1"/>
              </a:solidFill>
              <a:latin typeface="Trajan Pro"/>
            </a:endParaRPr>
          </a:p>
        </p:txBody>
      </p:sp>
      <p:sp>
        <p:nvSpPr>
          <p:cNvPr id="4" name="3 Subtítulo"/>
          <p:cNvSpPr>
            <a:spLocks noGrp="1"/>
          </p:cNvSpPr>
          <p:nvPr>
            <p:ph type="subTitle" idx="1"/>
          </p:nvPr>
        </p:nvSpPr>
        <p:spPr>
          <a:xfrm>
            <a:off x="539552" y="1628800"/>
            <a:ext cx="8208912" cy="3960440"/>
          </a:xfrm>
        </p:spPr>
        <p:txBody>
          <a:bodyPr>
            <a:noAutofit/>
          </a:bodyPr>
          <a:lstStyle/>
          <a:p>
            <a:pPr algn="just"/>
            <a:r>
              <a:rPr lang="en-GB" sz="2800" dirty="0" smtClean="0"/>
              <a:t>Based on the global migration context and the Child Protection Officer (OPI) Model, we are facing – as a country – the challenge of providing comprehensive assistance to migrant boys, girls and adolescents. This involves three essential aspects that are currently being addressed, in coordination with different countries and government levels and with participation of civil society.  </a:t>
            </a:r>
            <a:endParaRPr lang="en-GB" sz="2800" dirty="0"/>
          </a:p>
        </p:txBody>
      </p:sp>
    </p:spTree>
    <p:extLst>
      <p:ext uri="{BB962C8B-B14F-4D97-AF65-F5344CB8AC3E}">
        <p14:creationId xmlns:p14="http://schemas.microsoft.com/office/powerpoint/2010/main" val="356213237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14 Rectángulo"/>
          <p:cNvSpPr/>
          <p:nvPr/>
        </p:nvSpPr>
        <p:spPr>
          <a:xfrm>
            <a:off x="107504" y="764760"/>
            <a:ext cx="8928992" cy="50400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dirty="0"/>
          </a:p>
        </p:txBody>
      </p:sp>
      <p:sp>
        <p:nvSpPr>
          <p:cNvPr id="17" name="16 Rectángulo"/>
          <p:cNvSpPr/>
          <p:nvPr/>
        </p:nvSpPr>
        <p:spPr>
          <a:xfrm>
            <a:off x="223812" y="820232"/>
            <a:ext cx="8740676" cy="398806"/>
          </a:xfrm>
          <a:prstGeom prst="rect">
            <a:avLst/>
          </a:prstGeom>
          <a:no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17 CuadroTexto"/>
          <p:cNvSpPr txBox="1"/>
          <p:nvPr/>
        </p:nvSpPr>
        <p:spPr>
          <a:xfrm>
            <a:off x="323528" y="764704"/>
            <a:ext cx="8424936" cy="461665"/>
          </a:xfrm>
          <a:prstGeom prst="rect">
            <a:avLst/>
          </a:prstGeom>
          <a:noFill/>
        </p:spPr>
        <p:txBody>
          <a:bodyPr wrap="square" rtlCol="0">
            <a:spAutoFit/>
          </a:bodyPr>
          <a:lstStyle/>
          <a:p>
            <a:pPr algn="ctr"/>
            <a:r>
              <a:rPr lang="en-GB" sz="2400" b="1" dirty="0" smtClean="0">
                <a:solidFill>
                  <a:schemeClr val="bg1"/>
                </a:solidFill>
                <a:latin typeface="Trajan Pro"/>
              </a:rPr>
              <a:t>New Scenarios</a:t>
            </a:r>
            <a:endParaRPr lang="en-GB" sz="2400" b="1" dirty="0">
              <a:solidFill>
                <a:schemeClr val="bg1"/>
              </a:solidFill>
              <a:latin typeface="Trajan Pro"/>
            </a:endParaRPr>
          </a:p>
        </p:txBody>
      </p:sp>
      <p:sp>
        <p:nvSpPr>
          <p:cNvPr id="4" name="3 Subtítulo"/>
          <p:cNvSpPr>
            <a:spLocks noGrp="1"/>
          </p:cNvSpPr>
          <p:nvPr>
            <p:ph type="subTitle" idx="1"/>
          </p:nvPr>
        </p:nvSpPr>
        <p:spPr>
          <a:xfrm>
            <a:off x="539552" y="1628800"/>
            <a:ext cx="8208912" cy="1968624"/>
          </a:xfrm>
        </p:spPr>
        <p:txBody>
          <a:bodyPr>
            <a:noAutofit/>
          </a:bodyPr>
          <a:lstStyle/>
          <a:p>
            <a:pPr algn="just"/>
            <a:r>
              <a:rPr lang="en-GB" sz="2800" dirty="0" smtClean="0"/>
              <a:t>Three scenarios are currently being addressed:</a:t>
            </a:r>
          </a:p>
          <a:p>
            <a:pPr marL="457200" lvl="0" indent="-457200" algn="just">
              <a:buFont typeface="Arial" panose="020B0604020202020204" pitchFamily="34" charset="0"/>
              <a:buChar char="•"/>
            </a:pPr>
            <a:r>
              <a:rPr lang="en-GB" sz="2800" dirty="0" smtClean="0"/>
              <a:t>Organizing the work of the OPIs based on operations.</a:t>
            </a:r>
          </a:p>
          <a:p>
            <a:pPr marL="457200" lvl="0" indent="-457200" algn="just">
              <a:buFont typeface="Arial" panose="020B0604020202020204" pitchFamily="34" charset="0"/>
              <a:buChar char="•"/>
            </a:pPr>
            <a:r>
              <a:rPr lang="en-GB" sz="2800" dirty="0" smtClean="0"/>
              <a:t>Ensuring the best interest of the child within the framework of our responsibilities.</a:t>
            </a:r>
          </a:p>
          <a:p>
            <a:pPr marL="457200" lvl="0" indent="-457200" algn="just">
              <a:buFont typeface="Arial" panose="020B0604020202020204" pitchFamily="34" charset="0"/>
              <a:buChar char="•"/>
            </a:pPr>
            <a:r>
              <a:rPr lang="en-GB" sz="2800" dirty="0" smtClean="0"/>
              <a:t>Expanding the model to include other migrants in vulnerable situations. </a:t>
            </a:r>
          </a:p>
          <a:p>
            <a:pPr algn="l"/>
            <a:endParaRPr lang="en-GB" sz="28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14 Rectángulo"/>
          <p:cNvSpPr/>
          <p:nvPr/>
        </p:nvSpPr>
        <p:spPr>
          <a:xfrm>
            <a:off x="107504" y="764760"/>
            <a:ext cx="8928992" cy="648016"/>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dirty="0">
              <a:latin typeface="Trajan Pro" pitchFamily="18" charset="0"/>
            </a:endParaRPr>
          </a:p>
        </p:txBody>
      </p:sp>
      <p:sp>
        <p:nvSpPr>
          <p:cNvPr id="17" name="16 Rectángulo"/>
          <p:cNvSpPr/>
          <p:nvPr/>
        </p:nvSpPr>
        <p:spPr>
          <a:xfrm>
            <a:off x="223812" y="820231"/>
            <a:ext cx="8740676" cy="491139"/>
          </a:xfrm>
          <a:prstGeom prst="rect">
            <a:avLst/>
          </a:prstGeom>
          <a:no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000" dirty="0"/>
          </a:p>
        </p:txBody>
      </p:sp>
      <p:sp>
        <p:nvSpPr>
          <p:cNvPr id="18" name="17 CuadroTexto"/>
          <p:cNvSpPr txBox="1"/>
          <p:nvPr/>
        </p:nvSpPr>
        <p:spPr>
          <a:xfrm>
            <a:off x="323528" y="849706"/>
            <a:ext cx="8424936" cy="307777"/>
          </a:xfrm>
          <a:prstGeom prst="rect">
            <a:avLst/>
          </a:prstGeom>
          <a:noFill/>
        </p:spPr>
        <p:txBody>
          <a:bodyPr wrap="square" rtlCol="0">
            <a:spAutoFit/>
          </a:bodyPr>
          <a:lstStyle/>
          <a:p>
            <a:pPr algn="ctr"/>
            <a:r>
              <a:rPr lang="en-GB" sz="1400" b="1" dirty="0" smtClean="0">
                <a:solidFill>
                  <a:schemeClr val="bg1"/>
                </a:solidFill>
                <a:latin typeface="Trajan Pro" pitchFamily="18" charset="0"/>
              </a:rPr>
              <a:t>Organizing the work of the Child Protection Officers based on operations.</a:t>
            </a:r>
            <a:endParaRPr lang="en-GB" sz="1400" b="1" dirty="0">
              <a:solidFill>
                <a:schemeClr val="bg1"/>
              </a:solidFill>
              <a:latin typeface="Trajan Pro" pitchFamily="18" charset="0"/>
            </a:endParaRPr>
          </a:p>
        </p:txBody>
      </p:sp>
      <p:sp>
        <p:nvSpPr>
          <p:cNvPr id="4" name="3 Subtítulo"/>
          <p:cNvSpPr>
            <a:spLocks noGrp="1"/>
          </p:cNvSpPr>
          <p:nvPr>
            <p:ph type="subTitle" idx="1"/>
          </p:nvPr>
        </p:nvSpPr>
        <p:spPr>
          <a:xfrm>
            <a:off x="539552" y="1412776"/>
            <a:ext cx="8208912" cy="3960440"/>
          </a:xfrm>
        </p:spPr>
        <p:txBody>
          <a:bodyPr>
            <a:noAutofit/>
          </a:bodyPr>
          <a:lstStyle/>
          <a:p>
            <a:pPr algn="l"/>
            <a:r>
              <a:rPr lang="en-GB" sz="2300" dirty="0" smtClean="0"/>
              <a:t>Operating Manual:</a:t>
            </a:r>
          </a:p>
          <a:p>
            <a:pPr marL="914400" lvl="1" indent="-457200" algn="l">
              <a:buFont typeface="+mj-lt"/>
              <a:buAutoNum type="arabicPeriod"/>
            </a:pPr>
            <a:r>
              <a:rPr lang="en-GB" sz="2300" dirty="0" smtClean="0"/>
              <a:t>States the profile of the Child Protection Officer.</a:t>
            </a:r>
          </a:p>
          <a:p>
            <a:pPr marL="914400" lvl="1" indent="-457200" algn="l">
              <a:buFont typeface="+mj-lt"/>
              <a:buAutoNum type="arabicPeriod"/>
            </a:pPr>
            <a:r>
              <a:rPr lang="en-GB" sz="2300" dirty="0" smtClean="0"/>
              <a:t>Describes the operational coordination of OPIs at a central level.</a:t>
            </a:r>
          </a:p>
          <a:p>
            <a:pPr marL="914400" lvl="1" indent="-457200" algn="l">
              <a:buFont typeface="+mj-lt"/>
              <a:buAutoNum type="arabicPeriod"/>
            </a:pPr>
            <a:r>
              <a:rPr lang="en-GB" sz="2300" dirty="0" smtClean="0"/>
              <a:t>Highlights the importance of replicating inter-institutional links at a local level, where specific topics relating to child protection can be addressed by federal institutions. </a:t>
            </a:r>
          </a:p>
          <a:p>
            <a:pPr marL="914400" lvl="1" indent="-457200" algn="l">
              <a:buFont typeface="+mj-lt"/>
              <a:buAutoNum type="arabicPeriod"/>
            </a:pPr>
            <a:r>
              <a:rPr lang="en-GB" sz="2300" dirty="0" smtClean="0"/>
              <a:t>Proposes a supervision mechanism for the work of each Child Protection Officer. </a:t>
            </a:r>
          </a:p>
          <a:p>
            <a:pPr marL="914400" lvl="1" indent="-457200" algn="l">
              <a:buFont typeface="+mj-lt"/>
              <a:buAutoNum type="arabicPeriod"/>
            </a:pPr>
            <a:r>
              <a:rPr lang="en-GB" sz="2300" dirty="0" smtClean="0"/>
              <a:t>Provides tools to support the Child Protection Officers. </a:t>
            </a:r>
          </a:p>
          <a:p>
            <a:pPr algn="l"/>
            <a:endParaRPr lang="en-GB" sz="2300" dirty="0"/>
          </a:p>
        </p:txBody>
      </p:sp>
    </p:spTree>
    <p:extLst>
      <p:ext uri="{BB962C8B-B14F-4D97-AF65-F5344CB8AC3E}">
        <p14:creationId xmlns:p14="http://schemas.microsoft.com/office/powerpoint/2010/main" val="100379037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14 Rectángulo"/>
          <p:cNvSpPr/>
          <p:nvPr/>
        </p:nvSpPr>
        <p:spPr>
          <a:xfrm>
            <a:off x="107504" y="764760"/>
            <a:ext cx="8856984" cy="608166"/>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dirty="0"/>
          </a:p>
        </p:txBody>
      </p:sp>
      <p:sp>
        <p:nvSpPr>
          <p:cNvPr id="17" name="16 Rectángulo"/>
          <p:cNvSpPr/>
          <p:nvPr/>
        </p:nvSpPr>
        <p:spPr>
          <a:xfrm>
            <a:off x="223812" y="820232"/>
            <a:ext cx="8740676" cy="664552"/>
          </a:xfrm>
          <a:prstGeom prst="rect">
            <a:avLst/>
          </a:prstGeom>
          <a:no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17 CuadroTexto"/>
          <p:cNvSpPr txBox="1"/>
          <p:nvPr/>
        </p:nvSpPr>
        <p:spPr>
          <a:xfrm>
            <a:off x="323528" y="849706"/>
            <a:ext cx="8424936" cy="523220"/>
          </a:xfrm>
          <a:prstGeom prst="rect">
            <a:avLst/>
          </a:prstGeom>
          <a:noFill/>
        </p:spPr>
        <p:txBody>
          <a:bodyPr wrap="square" rtlCol="0">
            <a:spAutoFit/>
          </a:bodyPr>
          <a:lstStyle/>
          <a:p>
            <a:pPr algn="ctr"/>
            <a:r>
              <a:rPr lang="en-GB" sz="1400" b="1" dirty="0" smtClean="0">
                <a:solidFill>
                  <a:schemeClr val="bg1"/>
                </a:solidFill>
                <a:latin typeface="Trajan Pro" pitchFamily="18" charset="0"/>
              </a:rPr>
              <a:t>Ensuring </a:t>
            </a:r>
            <a:r>
              <a:rPr lang="en-GB" sz="1400" b="1" dirty="0">
                <a:solidFill>
                  <a:schemeClr val="bg1"/>
                </a:solidFill>
                <a:latin typeface="Trajan Pro" pitchFamily="18" charset="0"/>
              </a:rPr>
              <a:t>the best interest of the </a:t>
            </a:r>
            <a:r>
              <a:rPr lang="en-GB" sz="1400" b="1" dirty="0" smtClean="0">
                <a:solidFill>
                  <a:schemeClr val="bg1"/>
                </a:solidFill>
                <a:latin typeface="Trajan Pro" pitchFamily="18" charset="0"/>
              </a:rPr>
              <a:t>child, </a:t>
            </a:r>
            <a:r>
              <a:rPr lang="en-GB" sz="1400" b="1" dirty="0">
                <a:solidFill>
                  <a:schemeClr val="bg1"/>
                </a:solidFill>
                <a:latin typeface="Trajan Pro" pitchFamily="18" charset="0"/>
              </a:rPr>
              <a:t>within the framework of our </a:t>
            </a:r>
            <a:r>
              <a:rPr lang="en-GB" sz="1400" b="1" dirty="0" smtClean="0">
                <a:solidFill>
                  <a:schemeClr val="bg1"/>
                </a:solidFill>
                <a:latin typeface="Trajan Pro" pitchFamily="18" charset="0"/>
              </a:rPr>
              <a:t>responsibilities and in compliance with current legislation.</a:t>
            </a:r>
            <a:endParaRPr lang="en-GB" sz="1400" b="1" dirty="0">
              <a:solidFill>
                <a:schemeClr val="bg1"/>
              </a:solidFill>
              <a:latin typeface="Trajan Pro" pitchFamily="18" charset="0"/>
            </a:endParaRPr>
          </a:p>
        </p:txBody>
      </p:sp>
      <p:sp>
        <p:nvSpPr>
          <p:cNvPr id="4" name="3 Subtítulo"/>
          <p:cNvSpPr>
            <a:spLocks noGrp="1"/>
          </p:cNvSpPr>
          <p:nvPr>
            <p:ph type="subTitle" idx="1"/>
          </p:nvPr>
        </p:nvSpPr>
        <p:spPr>
          <a:xfrm>
            <a:off x="223812" y="2132856"/>
            <a:ext cx="8668668" cy="3456384"/>
          </a:xfrm>
        </p:spPr>
        <p:txBody>
          <a:bodyPr>
            <a:noAutofit/>
          </a:bodyPr>
          <a:lstStyle/>
          <a:p>
            <a:pPr marL="914400" lvl="1" indent="-457200" algn="just">
              <a:buFont typeface="Arial" panose="020B0604020202020204" pitchFamily="34" charset="0"/>
              <a:buChar char="•"/>
            </a:pPr>
            <a:r>
              <a:rPr lang="en-GB" sz="2400" dirty="0" smtClean="0"/>
              <a:t>This means considering the best interest of the child above his or her migration status in all our actions.</a:t>
            </a:r>
          </a:p>
          <a:p>
            <a:pPr marL="914400" lvl="1" indent="-457200" algn="just">
              <a:buFont typeface="Arial" panose="020B0604020202020204" pitchFamily="34" charset="0"/>
              <a:buChar char="•"/>
            </a:pPr>
            <a:r>
              <a:rPr lang="en-GB" sz="2400" dirty="0" smtClean="0"/>
              <a:t>Exploring follow-up mechanisms at a national and regional level, in collaboration with institutions in charge of ensuring child protection, considering the family and social contexts. </a:t>
            </a:r>
          </a:p>
          <a:p>
            <a:pPr marL="914400" lvl="1" indent="-457200" algn="just">
              <a:buFont typeface="Arial" panose="020B0604020202020204" pitchFamily="34" charset="0"/>
              <a:buChar char="•"/>
            </a:pPr>
            <a:r>
              <a:rPr lang="en-GB" sz="2400" dirty="0" smtClean="0"/>
              <a:t>Involving civil society and the private sector.</a:t>
            </a:r>
          </a:p>
          <a:p>
            <a:pPr algn="just"/>
            <a:endParaRPr lang="en-GB" sz="2800" dirty="0"/>
          </a:p>
        </p:txBody>
      </p:sp>
    </p:spTree>
    <p:extLst>
      <p:ext uri="{BB962C8B-B14F-4D97-AF65-F5344CB8AC3E}">
        <p14:creationId xmlns:p14="http://schemas.microsoft.com/office/powerpoint/2010/main" val="133328363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14 Rectángulo"/>
          <p:cNvSpPr/>
          <p:nvPr/>
        </p:nvSpPr>
        <p:spPr>
          <a:xfrm>
            <a:off x="107504" y="764760"/>
            <a:ext cx="8928992" cy="50400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dirty="0"/>
          </a:p>
        </p:txBody>
      </p:sp>
      <p:sp>
        <p:nvSpPr>
          <p:cNvPr id="17" name="16 Rectángulo"/>
          <p:cNvSpPr/>
          <p:nvPr/>
        </p:nvSpPr>
        <p:spPr>
          <a:xfrm>
            <a:off x="223812" y="820232"/>
            <a:ext cx="8740676" cy="398806"/>
          </a:xfrm>
          <a:prstGeom prst="rect">
            <a:avLst/>
          </a:prstGeom>
          <a:no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17 CuadroTexto"/>
          <p:cNvSpPr txBox="1"/>
          <p:nvPr/>
        </p:nvSpPr>
        <p:spPr>
          <a:xfrm>
            <a:off x="539552" y="832094"/>
            <a:ext cx="8424936" cy="400110"/>
          </a:xfrm>
          <a:prstGeom prst="rect">
            <a:avLst/>
          </a:prstGeom>
          <a:noFill/>
        </p:spPr>
        <p:txBody>
          <a:bodyPr wrap="square" rtlCol="0">
            <a:spAutoFit/>
          </a:bodyPr>
          <a:lstStyle/>
          <a:p>
            <a:pPr algn="ctr"/>
            <a:r>
              <a:rPr lang="en-GB" sz="2000" b="1" dirty="0">
                <a:solidFill>
                  <a:schemeClr val="bg1"/>
                </a:solidFill>
                <a:latin typeface="+mj-lt"/>
              </a:rPr>
              <a:t>Expanding the model to include other migrants in vulnerable situations</a:t>
            </a:r>
            <a:r>
              <a:rPr lang="en-GB" sz="2000" b="1" dirty="0" smtClean="0">
                <a:solidFill>
                  <a:schemeClr val="bg1"/>
                </a:solidFill>
                <a:latin typeface="Trajan Pro" pitchFamily="18" charset="0"/>
              </a:rPr>
              <a:t>.</a:t>
            </a:r>
            <a:endParaRPr lang="en-GB" sz="2000" b="1" dirty="0">
              <a:solidFill>
                <a:schemeClr val="bg1"/>
              </a:solidFill>
              <a:latin typeface="Trajan Pro" pitchFamily="18" charset="0"/>
            </a:endParaRPr>
          </a:p>
        </p:txBody>
      </p:sp>
      <p:sp>
        <p:nvSpPr>
          <p:cNvPr id="4" name="3 Subtítulo"/>
          <p:cNvSpPr>
            <a:spLocks noGrp="1"/>
          </p:cNvSpPr>
          <p:nvPr>
            <p:ph type="subTitle" idx="1"/>
          </p:nvPr>
        </p:nvSpPr>
        <p:spPr>
          <a:xfrm>
            <a:off x="539552" y="1628800"/>
            <a:ext cx="8208912" cy="1968624"/>
          </a:xfrm>
        </p:spPr>
        <p:txBody>
          <a:bodyPr>
            <a:noAutofit/>
          </a:bodyPr>
          <a:lstStyle/>
          <a:p>
            <a:pPr algn="l"/>
            <a:endParaRPr lang="en-GB" sz="2800" dirty="0" smtClean="0"/>
          </a:p>
          <a:p>
            <a:pPr algn="l"/>
            <a:endParaRPr lang="en-GB" sz="2800" dirty="0"/>
          </a:p>
        </p:txBody>
      </p:sp>
      <p:sp>
        <p:nvSpPr>
          <p:cNvPr id="6" name="3 Subtítulo"/>
          <p:cNvSpPr txBox="1">
            <a:spLocks/>
          </p:cNvSpPr>
          <p:nvPr/>
        </p:nvSpPr>
        <p:spPr>
          <a:xfrm>
            <a:off x="221530" y="1484784"/>
            <a:ext cx="8668668" cy="417646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446088" lvl="1" algn="just"/>
            <a:r>
              <a:rPr lang="en-GB" sz="2400" dirty="0" smtClean="0"/>
              <a:t>Based on the agreement that led to the Guidelines on Protection of Migrants of the National Institute of Migration (INM), published on November 29, 2012, efforts to specialize INM staff are being envisaged to provide assistance to unaccompanied boys, girls and adolescents, women, victims of crime, disabled persons and senior citizens (Article 12).</a:t>
            </a:r>
          </a:p>
          <a:p>
            <a:pPr marL="446088" lvl="1" algn="just"/>
            <a:endParaRPr lang="en-GB" sz="2400" dirty="0" smtClean="0"/>
          </a:p>
          <a:p>
            <a:pPr marL="446088" lvl="1" algn="just"/>
            <a:r>
              <a:rPr lang="en-GB" sz="2400" dirty="0" smtClean="0"/>
              <a:t>The objective is to expand the scope of assistance provided by Child Protection Officers to include other groups in vulnerable situations. 	</a:t>
            </a:r>
          </a:p>
          <a:p>
            <a:pPr algn="l"/>
            <a:endParaRPr lang="en-GB" sz="2800" dirty="0"/>
          </a:p>
        </p:txBody>
      </p:sp>
    </p:spTree>
    <p:extLst>
      <p:ext uri="{BB962C8B-B14F-4D97-AF65-F5344CB8AC3E}">
        <p14:creationId xmlns:p14="http://schemas.microsoft.com/office/powerpoint/2010/main" val="133328363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p:cNvPicPr>
            <a:picLocks noChangeAspect="1" noChangeArrowheads="1"/>
          </p:cNvPicPr>
          <p:nvPr/>
        </p:nvPicPr>
        <p:blipFill rotWithShape="1">
          <a:blip r:embed="rId2" cstate="email">
            <a:lum bright="70000" contrast="-70000"/>
            <a:extLst>
              <a:ext uri="{BEBA8EAE-BF5A-486C-A8C5-ECC9F3942E4B}">
                <a14:imgProps xmlns:a14="http://schemas.microsoft.com/office/drawing/2010/main">
                  <a14:imgLayer r:embed="rId3">
                    <a14:imgEffect>
                      <a14:backgroundRemoval t="0" b="100000" l="0" r="100000"/>
                    </a14:imgEffect>
                    <a14:imgEffect>
                      <a14:saturation sat="200000"/>
                    </a14:imgEffect>
                  </a14:imgLayer>
                </a14:imgProps>
              </a:ext>
              <a:ext uri="{28A0092B-C50C-407E-A947-70E740481C1C}">
                <a14:useLocalDpi xmlns:a14="http://schemas.microsoft.com/office/drawing/2010/main"/>
              </a:ext>
            </a:extLst>
          </a:blip>
          <a:srcRect/>
          <a:stretch/>
        </p:blipFill>
        <p:spPr bwMode="auto">
          <a:xfrm>
            <a:off x="755576" y="4437111"/>
            <a:ext cx="3063316" cy="1139739"/>
          </a:xfrm>
          <a:prstGeom prst="rect">
            <a:avLst/>
          </a:prstGeom>
          <a:noFill/>
          <a:ln>
            <a:noFill/>
          </a:ln>
          <a:effectLst/>
        </p:spPr>
      </p:pic>
      <p:graphicFrame>
        <p:nvGraphicFramePr>
          <p:cNvPr id="9" name="2 Gráfico"/>
          <p:cNvGraphicFramePr>
            <a:graphicFrameLocks/>
          </p:cNvGraphicFramePr>
          <p:nvPr>
            <p:extLst>
              <p:ext uri="{D42A27DB-BD31-4B8C-83A1-F6EECF244321}">
                <p14:modId xmlns:p14="http://schemas.microsoft.com/office/powerpoint/2010/main" val="3727838394"/>
              </p:ext>
            </p:extLst>
          </p:nvPr>
        </p:nvGraphicFramePr>
        <p:xfrm>
          <a:off x="388073" y="1052736"/>
          <a:ext cx="8381546" cy="2952328"/>
        </p:xfrm>
        <a:graphic>
          <a:graphicData uri="http://schemas.openxmlformats.org/drawingml/2006/chart">
            <c:chart xmlns:c="http://schemas.openxmlformats.org/drawingml/2006/chart" xmlns:r="http://schemas.openxmlformats.org/officeDocument/2006/relationships" r:id="rId4"/>
          </a:graphicData>
        </a:graphic>
      </p:graphicFrame>
      <p:sp>
        <p:nvSpPr>
          <p:cNvPr id="2" name="1 Rectángulo"/>
          <p:cNvSpPr/>
          <p:nvPr/>
        </p:nvSpPr>
        <p:spPr>
          <a:xfrm>
            <a:off x="3066678" y="1196752"/>
            <a:ext cx="2945482" cy="372938"/>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r>
              <a:rPr lang="en-GB" sz="1600" dirty="0" smtClean="0">
                <a:latin typeface="Trajan Pro" pitchFamily="18" charset="0"/>
              </a:rPr>
              <a:t>GRAND TOTAL: </a:t>
            </a:r>
            <a:r>
              <a:rPr lang="en-GB" sz="1600" u="sng" dirty="0" smtClean="0">
                <a:latin typeface="Trajan Pro" pitchFamily="18" charset="0"/>
              </a:rPr>
              <a:t>60,030</a:t>
            </a:r>
            <a:endParaRPr lang="en-GB" sz="1600" u="sng" dirty="0">
              <a:latin typeface="Trajan Pro" pitchFamily="18" charset="0"/>
            </a:endParaRPr>
          </a:p>
        </p:txBody>
      </p:sp>
      <p:graphicFrame>
        <p:nvGraphicFramePr>
          <p:cNvPr id="10" name="9 Tabla"/>
          <p:cNvGraphicFramePr>
            <a:graphicFrameLocks noGrp="1"/>
          </p:cNvGraphicFramePr>
          <p:nvPr>
            <p:extLst>
              <p:ext uri="{D42A27DB-BD31-4B8C-83A1-F6EECF244321}">
                <p14:modId xmlns:p14="http://schemas.microsoft.com/office/powerpoint/2010/main" val="312306611"/>
              </p:ext>
            </p:extLst>
          </p:nvPr>
        </p:nvGraphicFramePr>
        <p:xfrm>
          <a:off x="4427984" y="4149080"/>
          <a:ext cx="3672408" cy="1944216"/>
        </p:xfrm>
        <a:graphic>
          <a:graphicData uri="http://schemas.openxmlformats.org/drawingml/2006/table">
            <a:tbl>
              <a:tblPr firstRow="1" bandRow="1">
                <a:tableStyleId>{7DF18680-E054-41AD-8BC1-D1AEF772440D}</a:tableStyleId>
              </a:tblPr>
              <a:tblGrid>
                <a:gridCol w="1397605"/>
                <a:gridCol w="777015"/>
                <a:gridCol w="809463"/>
                <a:gridCol w="688325"/>
              </a:tblGrid>
              <a:tr h="470428">
                <a:tc>
                  <a:txBody>
                    <a:bodyPr/>
                    <a:lstStyle/>
                    <a:p>
                      <a:pPr algn="ctr"/>
                      <a:r>
                        <a:rPr lang="es-MX" sz="1200" dirty="0" smtClean="0">
                          <a:latin typeface="+mn-lt"/>
                        </a:rPr>
                        <a:t>Situation</a:t>
                      </a:r>
                      <a:endParaRPr lang="es-MX" sz="1200" b="1" dirty="0">
                        <a:solidFill>
                          <a:schemeClr val="tx1"/>
                        </a:solidFill>
                        <a:latin typeface="+mn-lt"/>
                        <a:cs typeface="Arial" pitchFamily="34" charset="0"/>
                      </a:endParaRPr>
                    </a:p>
                  </a:txBody>
                  <a:tcPr anchor="ctr"/>
                </a:tc>
                <a:tc>
                  <a:txBody>
                    <a:bodyPr/>
                    <a:lstStyle/>
                    <a:p>
                      <a:pPr algn="ctr"/>
                      <a:r>
                        <a:rPr lang="es-MX" sz="1200" dirty="0" smtClean="0">
                          <a:latin typeface="Maiandra GD" panose="020E0502030308020204" pitchFamily="34" charset="0"/>
                        </a:rPr>
                        <a:t>2014</a:t>
                      </a:r>
                      <a:endParaRPr lang="es-MX" sz="1200" b="1" dirty="0">
                        <a:solidFill>
                          <a:schemeClr val="tx1"/>
                        </a:solidFill>
                        <a:latin typeface="Maiandra GD" panose="020E0502030308020204" pitchFamily="34" charset="0"/>
                        <a:cs typeface="Arial" pitchFamily="34" charset="0"/>
                      </a:endParaRPr>
                    </a:p>
                  </a:txBody>
                  <a:tcPr anchor="ctr"/>
                </a:tc>
                <a:tc>
                  <a:txBody>
                    <a:bodyPr/>
                    <a:lstStyle/>
                    <a:p>
                      <a:pPr algn="ctr"/>
                      <a:r>
                        <a:rPr lang="es-MX" sz="1200" dirty="0" smtClean="0">
                          <a:latin typeface="Maiandra GD" panose="020E0502030308020204" pitchFamily="34" charset="0"/>
                        </a:rPr>
                        <a:t>%</a:t>
                      </a:r>
                      <a:endParaRPr lang="es-MX" sz="1200" b="1" dirty="0">
                        <a:solidFill>
                          <a:schemeClr val="tx1"/>
                        </a:solidFill>
                        <a:latin typeface="Maiandra GD" panose="020E0502030308020204" pitchFamily="34" charset="0"/>
                        <a:cs typeface="Arial" pitchFamily="34" charset="0"/>
                      </a:endParaRPr>
                    </a:p>
                  </a:txBody>
                  <a:tcPr anchor="ctr"/>
                </a:tc>
                <a:tc>
                  <a:txBody>
                    <a:bodyPr/>
                    <a:lstStyle/>
                    <a:p>
                      <a:pPr algn="ctr"/>
                      <a:r>
                        <a:rPr lang="es-MX" sz="1200" dirty="0" smtClean="0">
                          <a:latin typeface="Maiandra GD" panose="020E0502030308020204" pitchFamily="34" charset="0"/>
                        </a:rPr>
                        <a:t>2015</a:t>
                      </a:r>
                      <a:endParaRPr lang="es-MX" sz="1200" b="1" dirty="0">
                        <a:solidFill>
                          <a:schemeClr val="tx1"/>
                        </a:solidFill>
                        <a:latin typeface="Maiandra GD" panose="020E0502030308020204" pitchFamily="34" charset="0"/>
                        <a:cs typeface="Arial" pitchFamily="34" charset="0"/>
                      </a:endParaRPr>
                    </a:p>
                  </a:txBody>
                  <a:tcPr anchor="ctr"/>
                </a:tc>
              </a:tr>
              <a:tr h="512098">
                <a:tc>
                  <a:txBody>
                    <a:bodyPr/>
                    <a:lstStyle/>
                    <a:p>
                      <a:r>
                        <a:rPr lang="es-MX" sz="1200" dirty="0" smtClean="0">
                          <a:latin typeface="Maiandra GD" panose="020E0502030308020204" pitchFamily="34" charset="0"/>
                        </a:rPr>
                        <a:t>Accompanied</a:t>
                      </a:r>
                      <a:endParaRPr lang="es-MX" sz="1200" b="1" dirty="0">
                        <a:latin typeface="Maiandra GD" panose="020E0502030308020204" pitchFamily="34" charset="0"/>
                        <a:cs typeface="Arial" pitchFamily="34" charset="0"/>
                      </a:endParaRPr>
                    </a:p>
                  </a:txBody>
                  <a:tcPr/>
                </a:tc>
                <a:tc>
                  <a:txBody>
                    <a:bodyPr/>
                    <a:lstStyle/>
                    <a:p>
                      <a:r>
                        <a:rPr lang="es-MX" sz="1200" dirty="0" smtClean="0">
                          <a:latin typeface="Maiandra GD" panose="020E0502030308020204" pitchFamily="34" charset="0"/>
                        </a:rPr>
                        <a:t>12,155</a:t>
                      </a:r>
                      <a:endParaRPr lang="es-MX" sz="1200" b="0" dirty="0">
                        <a:latin typeface="Maiandra GD" panose="020E0502030308020204" pitchFamily="34" charset="0"/>
                        <a:cs typeface="Arial" pitchFamily="34" charset="0"/>
                      </a:endParaRPr>
                    </a:p>
                  </a:txBody>
                  <a:tcPr/>
                </a:tc>
                <a:tc>
                  <a:txBody>
                    <a:bodyPr/>
                    <a:lstStyle/>
                    <a:p>
                      <a:pPr algn="ctr"/>
                      <a:r>
                        <a:rPr lang="es-MX" sz="1200" dirty="0" smtClean="0">
                          <a:latin typeface="Maiandra GD" panose="020E0502030308020204" pitchFamily="34" charset="0"/>
                        </a:rPr>
                        <a:t>52.67%</a:t>
                      </a:r>
                      <a:endParaRPr lang="es-MX" sz="1200" b="0" dirty="0">
                        <a:latin typeface="Maiandra GD" panose="020E0502030308020204" pitchFamily="34" charset="0"/>
                        <a:cs typeface="Arial" pitchFamily="34" charset="0"/>
                      </a:endParaRPr>
                    </a:p>
                  </a:txBody>
                  <a:tcPr/>
                </a:tc>
                <a:tc>
                  <a:txBody>
                    <a:bodyPr/>
                    <a:lstStyle/>
                    <a:p>
                      <a:pPr algn="ctr"/>
                      <a:r>
                        <a:rPr lang="es-MX" sz="1200" dirty="0" smtClean="0">
                          <a:latin typeface="Maiandra GD" panose="020E0502030308020204" pitchFamily="34" charset="0"/>
                        </a:rPr>
                        <a:t>3,443</a:t>
                      </a:r>
                      <a:endParaRPr lang="es-MX" sz="1200" b="0" dirty="0">
                        <a:latin typeface="Maiandra GD" panose="020E0502030308020204" pitchFamily="34" charset="0"/>
                        <a:cs typeface="Arial" pitchFamily="34" charset="0"/>
                      </a:endParaRPr>
                    </a:p>
                  </a:txBody>
                  <a:tcPr/>
                </a:tc>
              </a:tr>
              <a:tr h="491262">
                <a:tc>
                  <a:txBody>
                    <a:bodyPr/>
                    <a:lstStyle/>
                    <a:p>
                      <a:r>
                        <a:rPr lang="es-MX" sz="1200" dirty="0" smtClean="0">
                          <a:latin typeface="Maiandra GD" panose="020E0502030308020204" pitchFamily="34" charset="0"/>
                        </a:rPr>
                        <a:t>Unaccompanied</a:t>
                      </a:r>
                      <a:endParaRPr lang="es-MX" sz="1200" b="1" dirty="0">
                        <a:latin typeface="Maiandra GD" panose="020E0502030308020204" pitchFamily="34" charset="0"/>
                        <a:cs typeface="Arial" pitchFamily="34" charset="0"/>
                      </a:endParaRPr>
                    </a:p>
                  </a:txBody>
                  <a:tcPr/>
                </a:tc>
                <a:tc>
                  <a:txBody>
                    <a:bodyPr/>
                    <a:lstStyle/>
                    <a:p>
                      <a:r>
                        <a:rPr lang="es-MX" sz="1200" dirty="0" smtClean="0">
                          <a:latin typeface="Maiandra GD" panose="020E0502030308020204" pitchFamily="34" charset="0"/>
                        </a:rPr>
                        <a:t>10,923</a:t>
                      </a:r>
                      <a:endParaRPr lang="es-MX" sz="1200" b="0" dirty="0">
                        <a:latin typeface="Maiandra GD" panose="020E0502030308020204" pitchFamily="34" charset="0"/>
                        <a:cs typeface="Arial" pitchFamily="34" charset="0"/>
                      </a:endParaRPr>
                    </a:p>
                  </a:txBody>
                  <a:tcPr/>
                </a:tc>
                <a:tc>
                  <a:txBody>
                    <a:bodyPr/>
                    <a:lstStyle/>
                    <a:p>
                      <a:pPr algn="ctr"/>
                      <a:r>
                        <a:rPr lang="es-MX" sz="1200" dirty="0" smtClean="0">
                          <a:latin typeface="Maiandra GD" panose="020E0502030308020204" pitchFamily="34" charset="0"/>
                        </a:rPr>
                        <a:t>47.33%</a:t>
                      </a:r>
                      <a:endParaRPr lang="es-MX" sz="1200" b="0" dirty="0">
                        <a:latin typeface="Maiandra GD" panose="020E0502030308020204" pitchFamily="34" charset="0"/>
                        <a:cs typeface="Arial" pitchFamily="34" charset="0"/>
                      </a:endParaRPr>
                    </a:p>
                  </a:txBody>
                  <a:tcPr/>
                </a:tc>
                <a:tc>
                  <a:txBody>
                    <a:bodyPr/>
                    <a:lstStyle/>
                    <a:p>
                      <a:pPr algn="ctr"/>
                      <a:r>
                        <a:rPr lang="es-MX" sz="1200" dirty="0" smtClean="0">
                          <a:latin typeface="Maiandra GD" panose="020E0502030308020204" pitchFamily="34" charset="0"/>
                        </a:rPr>
                        <a:t>3,877</a:t>
                      </a:r>
                      <a:endParaRPr lang="es-MX" sz="1200" b="0" dirty="0">
                        <a:latin typeface="Maiandra GD" panose="020E0502030308020204" pitchFamily="34" charset="0"/>
                        <a:cs typeface="Arial" pitchFamily="34" charset="0"/>
                      </a:endParaRPr>
                    </a:p>
                  </a:txBody>
                  <a:tcPr/>
                </a:tc>
              </a:tr>
              <a:tr h="470428">
                <a:tc>
                  <a:txBody>
                    <a:bodyPr/>
                    <a:lstStyle/>
                    <a:p>
                      <a:r>
                        <a:rPr lang="es-MX" sz="1200" dirty="0" smtClean="0">
                          <a:latin typeface="Maiandra GD" panose="020E0502030308020204" pitchFamily="34" charset="0"/>
                        </a:rPr>
                        <a:t>TOTAL</a:t>
                      </a:r>
                      <a:endParaRPr lang="es-MX" sz="1200" b="1" dirty="0">
                        <a:latin typeface="Maiandra GD" panose="020E0502030308020204" pitchFamily="34" charset="0"/>
                        <a:cs typeface="Arial" pitchFamily="34" charset="0"/>
                      </a:endParaRPr>
                    </a:p>
                  </a:txBody>
                  <a:tcPr/>
                </a:tc>
                <a:tc>
                  <a:txBody>
                    <a:bodyPr/>
                    <a:lstStyle/>
                    <a:p>
                      <a:r>
                        <a:rPr lang="es-MX" sz="1200" dirty="0" smtClean="0">
                          <a:latin typeface="Maiandra GD" panose="020E0502030308020204" pitchFamily="34" charset="0"/>
                        </a:rPr>
                        <a:t>23,078</a:t>
                      </a:r>
                      <a:endParaRPr lang="es-MX" sz="1200" b="1" dirty="0">
                        <a:latin typeface="Maiandra GD" panose="020E0502030308020204" pitchFamily="34" charset="0"/>
                        <a:cs typeface="Arial" pitchFamily="34" charset="0"/>
                      </a:endParaRPr>
                    </a:p>
                  </a:txBody>
                  <a:tcPr/>
                </a:tc>
                <a:tc>
                  <a:txBody>
                    <a:bodyPr/>
                    <a:lstStyle/>
                    <a:p>
                      <a:pPr algn="ctr"/>
                      <a:r>
                        <a:rPr lang="es-MX" sz="1200" dirty="0" smtClean="0">
                          <a:latin typeface="Maiandra GD" panose="020E0502030308020204" pitchFamily="34" charset="0"/>
                        </a:rPr>
                        <a:t>100%</a:t>
                      </a:r>
                      <a:endParaRPr lang="es-MX" sz="1200" b="1" dirty="0">
                        <a:latin typeface="Maiandra GD" panose="020E0502030308020204" pitchFamily="34" charset="0"/>
                        <a:cs typeface="Arial" pitchFamily="34" charset="0"/>
                      </a:endParaRPr>
                    </a:p>
                  </a:txBody>
                  <a:tcPr/>
                </a:tc>
                <a:tc>
                  <a:txBody>
                    <a:bodyPr/>
                    <a:lstStyle/>
                    <a:p>
                      <a:pPr algn="ctr"/>
                      <a:r>
                        <a:rPr lang="es-MX" sz="1200" dirty="0" smtClean="0">
                          <a:latin typeface="Maiandra GD" panose="020E0502030308020204" pitchFamily="34" charset="0"/>
                        </a:rPr>
                        <a:t>7,320</a:t>
                      </a:r>
                      <a:endParaRPr lang="es-MX" sz="1200" b="1" dirty="0">
                        <a:latin typeface="Maiandra GD" panose="020E0502030308020204" pitchFamily="34" charset="0"/>
                        <a:cs typeface="Arial" pitchFamily="34" charset="0"/>
                      </a:endParaRPr>
                    </a:p>
                  </a:txBody>
                  <a:tcPr/>
                </a:tc>
              </a:tr>
            </a:tbl>
          </a:graphicData>
        </a:graphic>
      </p:graphicFrame>
      <p:sp>
        <p:nvSpPr>
          <p:cNvPr id="11" name="10 Rectángulo"/>
          <p:cNvSpPr/>
          <p:nvPr/>
        </p:nvSpPr>
        <p:spPr>
          <a:xfrm>
            <a:off x="107504" y="620688"/>
            <a:ext cx="8928992" cy="50400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dirty="0"/>
          </a:p>
        </p:txBody>
      </p:sp>
      <p:sp>
        <p:nvSpPr>
          <p:cNvPr id="12" name="11 Rectángulo"/>
          <p:cNvSpPr/>
          <p:nvPr/>
        </p:nvSpPr>
        <p:spPr>
          <a:xfrm>
            <a:off x="223812" y="676160"/>
            <a:ext cx="8740676" cy="398806"/>
          </a:xfrm>
          <a:prstGeom prst="rect">
            <a:avLst/>
          </a:prstGeom>
          <a:no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12 CuadroTexto"/>
          <p:cNvSpPr txBox="1"/>
          <p:nvPr/>
        </p:nvSpPr>
        <p:spPr>
          <a:xfrm>
            <a:off x="539552" y="688022"/>
            <a:ext cx="8424936" cy="400110"/>
          </a:xfrm>
          <a:prstGeom prst="rect">
            <a:avLst/>
          </a:prstGeom>
          <a:noFill/>
        </p:spPr>
        <p:txBody>
          <a:bodyPr wrap="square" rtlCol="0">
            <a:spAutoFit/>
          </a:bodyPr>
          <a:lstStyle/>
          <a:p>
            <a:pPr lvl="0" algn="ctr"/>
            <a:r>
              <a:rPr lang="en-GB" sz="2000" b="1" dirty="0" smtClean="0">
                <a:solidFill>
                  <a:schemeClr val="bg1"/>
                </a:solidFill>
                <a:latin typeface="+mj-lt"/>
              </a:rPr>
              <a:t>Migrant Boys, Girls and Adolescents Assisted, 2009-2015</a:t>
            </a:r>
            <a:endParaRPr lang="en-GB" sz="2000" b="1" dirty="0">
              <a:solidFill>
                <a:schemeClr val="bg1"/>
              </a:solidFill>
              <a:latin typeface="Trajan Pro" pitchFamily="18" charset="0"/>
            </a:endParaRPr>
          </a:p>
        </p:txBody>
      </p:sp>
    </p:spTree>
    <p:extLst>
      <p:ext uri="{BB962C8B-B14F-4D97-AF65-F5344CB8AC3E}">
        <p14:creationId xmlns:p14="http://schemas.microsoft.com/office/powerpoint/2010/main" val="280237328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1431</TotalTime>
  <Words>698</Words>
  <Application>Microsoft Macintosh PowerPoint</Application>
  <PresentationFormat>Presentación en pantalla (4:3)</PresentationFormat>
  <Paragraphs>116</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de Office</vt:lpstr>
      <vt:lpstr>Presentation of the Model and Critical Path to Implement Child Protection Officers in  Central America, based on the Mexican Experience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Sanchez Andrade, Oswaldo</dc:creator>
  <cp:lastModifiedBy>Christiane Lehnhoff</cp:lastModifiedBy>
  <cp:revision>116</cp:revision>
  <cp:lastPrinted>2013-11-22T19:19:44Z</cp:lastPrinted>
  <dcterms:created xsi:type="dcterms:W3CDTF">2013-02-21T19:12:49Z</dcterms:created>
  <dcterms:modified xsi:type="dcterms:W3CDTF">2015-04-15T17:53:21Z</dcterms:modified>
</cp:coreProperties>
</file>