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4"/>
  </p:notesMasterIdLst>
  <p:handoutMasterIdLst>
    <p:handoutMasterId r:id="rId15"/>
  </p:handoutMasterIdLst>
  <p:sldIdLst>
    <p:sldId id="275" r:id="rId2"/>
    <p:sldId id="317" r:id="rId3"/>
    <p:sldId id="307" r:id="rId4"/>
    <p:sldId id="314" r:id="rId5"/>
    <p:sldId id="281" r:id="rId6"/>
    <p:sldId id="311" r:id="rId7"/>
    <p:sldId id="312" r:id="rId8"/>
    <p:sldId id="313" r:id="rId9"/>
    <p:sldId id="308" r:id="rId10"/>
    <p:sldId id="309" r:id="rId11"/>
    <p:sldId id="310" r:id="rId12"/>
    <p:sldId id="315" r:id="rId13"/>
  </p:sldIdLst>
  <p:sldSz cx="9144000" cy="6858000" type="screen4x3"/>
  <p:notesSz cx="6985000" cy="9271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98"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palacios.INM\Desktop\Coordinaci&#243;n%20de%20Asesores\CARPETA%20CIFRAS%202015\EXTRANJEROS%20PRESENTADOS%20Y%20DEVUELTOS%202015.xlsx"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C:\Users\epalacios.INM\Desktop\Coordinaci&#243;n%20de%20Asesores\CARPETA%20CIFRAS%202015\EXTRANJEROS%20PRESENTADOS%20Y%20DEVUELTOS%202015.xlsx"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oleObject" Target="file:///C:\Users\epalacios.INM\Desktop\Coordinaci&#243;n%20de%20Asesores\CARPETA%20CIFRAS%202015\EXTRANJEROS%20PRESENTADOS%20Y%20DEVUELTOS%202015.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R"/>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1.9203493523735217E-2"/>
          <c:y val="0.18518518518518517"/>
          <c:w val="0.96684323404773609"/>
          <c:h val="0.69883493729950419"/>
        </c:manualLayout>
      </c:layout>
      <c:bar3DChart>
        <c:barDir val="col"/>
        <c:grouping val="clustered"/>
        <c:varyColors val="0"/>
        <c:ser>
          <c:idx val="0"/>
          <c:order val="0"/>
          <c:tx>
            <c:strRef>
              <c:f>'Grafica comp'!$B$186</c:f>
              <c:strCache>
                <c:ptCount val="1"/>
                <c:pt idx="0">
                  <c:v>Rescatados 60,030</c:v>
                </c:pt>
              </c:strCache>
            </c:strRef>
          </c:tx>
          <c:invertIfNegative val="0"/>
          <c:dLbls>
            <c:dLbl>
              <c:idx val="0"/>
              <c:layout>
                <c:manualLayout>
                  <c:x val="7.5761679289238527E-3"/>
                  <c:y val="-2.5810140336710554E-2"/>
                </c:manualLayout>
              </c:layout>
              <c:showLegendKey val="0"/>
              <c:showVal val="1"/>
              <c:showCatName val="0"/>
              <c:showSerName val="0"/>
              <c:showPercent val="0"/>
              <c:showBubbleSize val="0"/>
            </c:dLbl>
            <c:dLbl>
              <c:idx val="1"/>
              <c:layout>
                <c:manualLayout>
                  <c:x val="3.0304671715695687E-3"/>
                  <c:y val="-3.441352044894741E-2"/>
                </c:manualLayout>
              </c:layout>
              <c:showLegendKey val="0"/>
              <c:showVal val="1"/>
              <c:showCatName val="0"/>
              <c:showSerName val="0"/>
              <c:showPercent val="0"/>
              <c:showBubbleSize val="0"/>
            </c:dLbl>
            <c:dLbl>
              <c:idx val="2"/>
              <c:layout>
                <c:manualLayout>
                  <c:x val="6.0609343431390818E-3"/>
                  <c:y val="-8.6033801122369306E-3"/>
                </c:manualLayout>
              </c:layout>
              <c:showLegendKey val="0"/>
              <c:showVal val="1"/>
              <c:showCatName val="0"/>
              <c:showSerName val="0"/>
              <c:showPercent val="0"/>
              <c:showBubbleSize val="0"/>
            </c:dLbl>
            <c:dLbl>
              <c:idx val="3"/>
              <c:layout>
                <c:manualLayout>
                  <c:x val="6.0609343431390818E-3"/>
                  <c:y val="-1.7206760224473705E-2"/>
                </c:manualLayout>
              </c:layout>
              <c:showLegendKey val="0"/>
              <c:showVal val="1"/>
              <c:showCatName val="0"/>
              <c:showSerName val="0"/>
              <c:showPercent val="0"/>
              <c:showBubbleSize val="0"/>
            </c:dLbl>
            <c:dLbl>
              <c:idx val="4"/>
              <c:layout>
                <c:manualLayout>
                  <c:x val="3.0304671715695409E-3"/>
                  <c:y val="-4.7318590617302682E-2"/>
                </c:manualLayout>
              </c:layout>
              <c:showLegendKey val="0"/>
              <c:showVal val="1"/>
              <c:showCatName val="0"/>
              <c:showSerName val="0"/>
              <c:showPercent val="0"/>
              <c:showBubbleSize val="0"/>
            </c:dLbl>
            <c:dLbl>
              <c:idx val="5"/>
              <c:layout>
                <c:manualLayout>
                  <c:x val="4.5457007573543118E-3"/>
                  <c:y val="-2.5810140336710554E-2"/>
                </c:manualLayout>
              </c:layout>
              <c:showLegendKey val="0"/>
              <c:showVal val="1"/>
              <c:showCatName val="0"/>
              <c:showSerName val="0"/>
              <c:showPercent val="0"/>
              <c:showBubbleSize val="0"/>
            </c:dLbl>
            <c:dLbl>
              <c:idx val="6"/>
              <c:layout>
                <c:manualLayout>
                  <c:x val="9.0071976019577542E-3"/>
                  <c:y val="-2.3148148148148234E-2"/>
                </c:manualLayout>
              </c:layout>
              <c:showLegendKey val="0"/>
              <c:showVal val="1"/>
              <c:showCatName val="0"/>
              <c:showSerName val="0"/>
              <c:showPercent val="0"/>
              <c:showBubbleSize val="0"/>
            </c:dLbl>
            <c:txPr>
              <a:bodyPr/>
              <a:lstStyle/>
              <a:p>
                <a:pPr>
                  <a:defRPr sz="1400" b="1"/>
                </a:pPr>
                <a:endParaRPr lang="es-CR"/>
              </a:p>
            </c:txPr>
            <c:showLegendKey val="0"/>
            <c:showVal val="1"/>
            <c:showCatName val="0"/>
            <c:showSerName val="0"/>
            <c:showPercent val="0"/>
            <c:showBubbleSize val="0"/>
            <c:showLeaderLines val="0"/>
          </c:dLbls>
          <c:cat>
            <c:numRef>
              <c:f>'Grafica comp'!$C$185:$I$185</c:f>
              <c:numCache>
                <c:formatCode>General</c:formatCode>
                <c:ptCount val="7"/>
                <c:pt idx="0">
                  <c:v>2009</c:v>
                </c:pt>
                <c:pt idx="1">
                  <c:v>2010</c:v>
                </c:pt>
                <c:pt idx="2">
                  <c:v>2011</c:v>
                </c:pt>
                <c:pt idx="3">
                  <c:v>2012</c:v>
                </c:pt>
                <c:pt idx="4">
                  <c:v>2013</c:v>
                </c:pt>
                <c:pt idx="5">
                  <c:v>2014</c:v>
                </c:pt>
                <c:pt idx="6">
                  <c:v>2015</c:v>
                </c:pt>
              </c:numCache>
            </c:numRef>
          </c:cat>
          <c:val>
            <c:numRef>
              <c:f>'Grafica comp'!$C$186:$I$186</c:f>
              <c:numCache>
                <c:formatCode>#,##0</c:formatCode>
                <c:ptCount val="7"/>
                <c:pt idx="0">
                  <c:v>5692</c:v>
                </c:pt>
                <c:pt idx="1">
                  <c:v>4043</c:v>
                </c:pt>
                <c:pt idx="2">
                  <c:v>4160</c:v>
                </c:pt>
                <c:pt idx="3">
                  <c:v>6107</c:v>
                </c:pt>
                <c:pt idx="4">
                  <c:v>9630</c:v>
                </c:pt>
                <c:pt idx="5">
                  <c:v>23078</c:v>
                </c:pt>
                <c:pt idx="6">
                  <c:v>7320</c:v>
                </c:pt>
              </c:numCache>
            </c:numRef>
          </c:val>
        </c:ser>
        <c:dLbls>
          <c:showLegendKey val="0"/>
          <c:showVal val="0"/>
          <c:showCatName val="0"/>
          <c:showSerName val="0"/>
          <c:showPercent val="0"/>
          <c:showBubbleSize val="0"/>
        </c:dLbls>
        <c:gapWidth val="150"/>
        <c:shape val="cylinder"/>
        <c:axId val="81495936"/>
        <c:axId val="81497472"/>
        <c:axId val="0"/>
      </c:bar3DChart>
      <c:catAx>
        <c:axId val="81495936"/>
        <c:scaling>
          <c:orientation val="minMax"/>
        </c:scaling>
        <c:delete val="0"/>
        <c:axPos val="b"/>
        <c:numFmt formatCode="General" sourceLinked="1"/>
        <c:majorTickMark val="out"/>
        <c:minorTickMark val="none"/>
        <c:tickLblPos val="nextTo"/>
        <c:txPr>
          <a:bodyPr/>
          <a:lstStyle/>
          <a:p>
            <a:pPr>
              <a:defRPr sz="1400" b="1"/>
            </a:pPr>
            <a:endParaRPr lang="es-CR"/>
          </a:p>
        </c:txPr>
        <c:crossAx val="81497472"/>
        <c:crosses val="autoZero"/>
        <c:auto val="1"/>
        <c:lblAlgn val="ctr"/>
        <c:lblOffset val="100"/>
        <c:noMultiLvlLbl val="0"/>
      </c:catAx>
      <c:valAx>
        <c:axId val="81497472"/>
        <c:scaling>
          <c:orientation val="minMax"/>
        </c:scaling>
        <c:delete val="1"/>
        <c:axPos val="l"/>
        <c:majorGridlines/>
        <c:numFmt formatCode="#,##0" sourceLinked="1"/>
        <c:majorTickMark val="out"/>
        <c:minorTickMark val="none"/>
        <c:tickLblPos val="nextTo"/>
        <c:crossAx val="81495936"/>
        <c:crosses val="autoZero"/>
        <c:crossBetween val="between"/>
      </c:valAx>
    </c:plotArea>
    <c:plotVisOnly val="1"/>
    <c:dispBlanksAs val="gap"/>
    <c:showDLblsOverMax val="0"/>
  </c:chart>
  <c:txPr>
    <a:bodyPr/>
    <a:lstStyle/>
    <a:p>
      <a:pPr>
        <a:defRPr sz="1800"/>
      </a:pPr>
      <a:endParaRPr lang="es-C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CR"/>
  <c:roundedCorners val="0"/>
  <mc:AlternateContent xmlns:mc="http://schemas.openxmlformats.org/markup-compatibility/2006">
    <mc:Choice xmlns:c14="http://schemas.microsoft.com/office/drawing/2007/8/2/chart" Requires="c14">
      <c14:style val="128"/>
    </mc:Choice>
    <mc:Fallback>
      <c:style val="2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7842646649986099E-3"/>
          <c:y val="5.0925925925925923E-2"/>
          <c:w val="0.98999851824271179"/>
          <c:h val="0.83309419655876349"/>
        </c:manualLayout>
      </c:layout>
      <c:barChart>
        <c:barDir val="col"/>
        <c:grouping val="stacked"/>
        <c:varyColors val="0"/>
        <c:ser>
          <c:idx val="0"/>
          <c:order val="0"/>
          <c:tx>
            <c:strRef>
              <c:f>'Grafica comp'!$B$116</c:f>
              <c:strCache>
                <c:ptCount val="1"/>
                <c:pt idx="0">
                  <c:v>Hombres 68.27%</c:v>
                </c:pt>
              </c:strCache>
            </c:strRef>
          </c:tx>
          <c:spPr>
            <a:solidFill>
              <a:schemeClr val="accent3">
                <a:lumMod val="75000"/>
              </a:schemeClr>
            </a:solidFill>
          </c:spPr>
          <c:invertIfNegative val="0"/>
          <c:dLbls>
            <c:dLbl>
              <c:idx val="12"/>
              <c:layout>
                <c:manualLayout>
                  <c:x val="4.4624116939560198E-4"/>
                  <c:y val="7.9332950271625569E-3"/>
                </c:manualLayout>
              </c:layout>
              <c:showLegendKey val="0"/>
              <c:showVal val="1"/>
              <c:showCatName val="0"/>
              <c:showSerName val="0"/>
              <c:showPercent val="0"/>
              <c:showBubbleSize val="0"/>
            </c:dLbl>
            <c:txPr>
              <a:bodyPr/>
              <a:lstStyle/>
              <a:p>
                <a:pPr>
                  <a:defRPr sz="800" b="1"/>
                </a:pPr>
                <a:endParaRPr lang="es-CR"/>
              </a:p>
            </c:txPr>
            <c:showLegendKey val="0"/>
            <c:showVal val="1"/>
            <c:showCatName val="0"/>
            <c:showSerName val="0"/>
            <c:showPercent val="0"/>
            <c:showBubbleSize val="0"/>
            <c:showLeaderLines val="0"/>
          </c:dLbls>
          <c:cat>
            <c:strRef>
              <c:f>'Grafica comp'!$C$115:$R$115</c:f>
              <c:strCache>
                <c:ptCount val="16"/>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pt idx="12">
                  <c:v>ENE_2015</c:v>
                </c:pt>
                <c:pt idx="13">
                  <c:v>FEB_2015</c:v>
                </c:pt>
                <c:pt idx="14">
                  <c:v>MAR_2015</c:v>
                </c:pt>
                <c:pt idx="15">
                  <c:v>ABR_2015</c:v>
                </c:pt>
              </c:strCache>
            </c:strRef>
          </c:cat>
          <c:val>
            <c:numRef>
              <c:f>'Grafica comp'!$C$116:$R$116</c:f>
              <c:numCache>
                <c:formatCode>#,##0</c:formatCode>
                <c:ptCount val="16"/>
                <c:pt idx="0">
                  <c:v>594</c:v>
                </c:pt>
                <c:pt idx="1">
                  <c:v>907</c:v>
                </c:pt>
                <c:pt idx="2">
                  <c:v>1223</c:v>
                </c:pt>
                <c:pt idx="3">
                  <c:v>1125</c:v>
                </c:pt>
                <c:pt idx="4">
                  <c:v>1454</c:v>
                </c:pt>
                <c:pt idx="5">
                  <c:v>2217</c:v>
                </c:pt>
                <c:pt idx="6">
                  <c:v>1380</c:v>
                </c:pt>
                <c:pt idx="7">
                  <c:v>1169</c:v>
                </c:pt>
                <c:pt idx="8">
                  <c:v>960</c:v>
                </c:pt>
                <c:pt idx="9">
                  <c:v>1289</c:v>
                </c:pt>
                <c:pt idx="10">
                  <c:v>1445</c:v>
                </c:pt>
                <c:pt idx="11">
                  <c:v>1067</c:v>
                </c:pt>
                <c:pt idx="12">
                  <c:v>1311</c:v>
                </c:pt>
                <c:pt idx="13">
                  <c:v>1364</c:v>
                </c:pt>
                <c:pt idx="14">
                  <c:v>1754</c:v>
                </c:pt>
                <c:pt idx="15">
                  <c:v>568</c:v>
                </c:pt>
              </c:numCache>
            </c:numRef>
          </c:val>
        </c:ser>
        <c:ser>
          <c:idx val="1"/>
          <c:order val="1"/>
          <c:tx>
            <c:strRef>
              <c:f>'Grafica comp'!$B$117</c:f>
              <c:strCache>
                <c:ptCount val="1"/>
                <c:pt idx="0">
                  <c:v>Mujeres 31.73%</c:v>
                </c:pt>
              </c:strCache>
            </c:strRef>
          </c:tx>
          <c:spPr>
            <a:solidFill>
              <a:schemeClr val="accent4">
                <a:lumMod val="75000"/>
              </a:schemeClr>
            </a:solidFill>
          </c:spPr>
          <c:invertIfNegative val="0"/>
          <c:dLbls>
            <c:dLbl>
              <c:idx val="11"/>
              <c:layout>
                <c:manualLayout>
                  <c:x val="0"/>
                  <c:y val="-2.7777777777777776E-2"/>
                </c:manualLayout>
              </c:layout>
              <c:showLegendKey val="0"/>
              <c:showVal val="1"/>
              <c:showCatName val="0"/>
              <c:showSerName val="0"/>
              <c:showPercent val="0"/>
              <c:showBubbleSize val="0"/>
            </c:dLbl>
            <c:dLbl>
              <c:idx val="12"/>
              <c:layout>
                <c:manualLayout>
                  <c:x val="3.1802821836835831E-3"/>
                  <c:y val="9.1151274550773081E-3"/>
                </c:manualLayout>
              </c:layout>
              <c:showLegendKey val="0"/>
              <c:showVal val="1"/>
              <c:showCatName val="0"/>
              <c:showSerName val="0"/>
              <c:showPercent val="0"/>
              <c:showBubbleSize val="0"/>
            </c:dLbl>
            <c:dLbl>
              <c:idx val="14"/>
              <c:layout>
                <c:manualLayout>
                  <c:x val="0"/>
                  <c:y val="8.7288582928277646E-3"/>
                </c:manualLayout>
              </c:layout>
              <c:showLegendKey val="0"/>
              <c:showVal val="1"/>
              <c:showCatName val="0"/>
              <c:showSerName val="0"/>
              <c:showPercent val="0"/>
              <c:showBubbleSize val="0"/>
            </c:dLbl>
            <c:txPr>
              <a:bodyPr/>
              <a:lstStyle/>
              <a:p>
                <a:pPr>
                  <a:defRPr sz="800" b="1">
                    <a:solidFill>
                      <a:schemeClr val="bg1"/>
                    </a:solidFill>
                  </a:defRPr>
                </a:pPr>
                <a:endParaRPr lang="es-CR"/>
              </a:p>
            </c:txPr>
            <c:showLegendKey val="0"/>
            <c:showVal val="1"/>
            <c:showCatName val="0"/>
            <c:showSerName val="0"/>
            <c:showPercent val="0"/>
            <c:showBubbleSize val="0"/>
            <c:showLeaderLines val="0"/>
          </c:dLbls>
          <c:cat>
            <c:strRef>
              <c:f>'Grafica comp'!$C$115:$R$115</c:f>
              <c:strCache>
                <c:ptCount val="16"/>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pt idx="12">
                  <c:v>ENE_2015</c:v>
                </c:pt>
                <c:pt idx="13">
                  <c:v>FEB_2015</c:v>
                </c:pt>
                <c:pt idx="14">
                  <c:v>MAR_2015</c:v>
                </c:pt>
                <c:pt idx="15">
                  <c:v>ABR_2015</c:v>
                </c:pt>
              </c:strCache>
            </c:strRef>
          </c:cat>
          <c:val>
            <c:numRef>
              <c:f>'Grafica comp'!$C$117:$R$117</c:f>
              <c:numCache>
                <c:formatCode>#,##0</c:formatCode>
                <c:ptCount val="16"/>
                <c:pt idx="0">
                  <c:v>261</c:v>
                </c:pt>
                <c:pt idx="1">
                  <c:v>386</c:v>
                </c:pt>
                <c:pt idx="2">
                  <c:v>599</c:v>
                </c:pt>
                <c:pt idx="3">
                  <c:v>551</c:v>
                </c:pt>
                <c:pt idx="4">
                  <c:v>903</c:v>
                </c:pt>
                <c:pt idx="5">
                  <c:v>1497</c:v>
                </c:pt>
                <c:pt idx="6">
                  <c:v>873</c:v>
                </c:pt>
                <c:pt idx="7">
                  <c:v>628</c:v>
                </c:pt>
                <c:pt idx="8">
                  <c:v>547</c:v>
                </c:pt>
                <c:pt idx="9">
                  <c:v>653</c:v>
                </c:pt>
                <c:pt idx="10">
                  <c:v>804</c:v>
                </c:pt>
                <c:pt idx="11">
                  <c:v>546</c:v>
                </c:pt>
                <c:pt idx="12">
                  <c:v>618</c:v>
                </c:pt>
                <c:pt idx="13">
                  <c:v>624</c:v>
                </c:pt>
                <c:pt idx="14">
                  <c:v>809</c:v>
                </c:pt>
                <c:pt idx="15">
                  <c:v>272</c:v>
                </c:pt>
              </c:numCache>
            </c:numRef>
          </c:val>
        </c:ser>
        <c:dLbls>
          <c:showLegendKey val="0"/>
          <c:showVal val="0"/>
          <c:showCatName val="0"/>
          <c:showSerName val="0"/>
          <c:showPercent val="0"/>
          <c:showBubbleSize val="0"/>
        </c:dLbls>
        <c:gapWidth val="55"/>
        <c:overlap val="100"/>
        <c:axId val="82639488"/>
        <c:axId val="82846080"/>
      </c:barChart>
      <c:catAx>
        <c:axId val="82639488"/>
        <c:scaling>
          <c:orientation val="minMax"/>
        </c:scaling>
        <c:delete val="0"/>
        <c:axPos val="b"/>
        <c:majorTickMark val="none"/>
        <c:minorTickMark val="none"/>
        <c:tickLblPos val="nextTo"/>
        <c:txPr>
          <a:bodyPr/>
          <a:lstStyle/>
          <a:p>
            <a:pPr>
              <a:defRPr sz="800"/>
            </a:pPr>
            <a:endParaRPr lang="es-CR"/>
          </a:p>
        </c:txPr>
        <c:crossAx val="82846080"/>
        <c:crosses val="autoZero"/>
        <c:auto val="1"/>
        <c:lblAlgn val="ctr"/>
        <c:lblOffset val="100"/>
        <c:noMultiLvlLbl val="0"/>
      </c:catAx>
      <c:valAx>
        <c:axId val="82846080"/>
        <c:scaling>
          <c:orientation val="minMax"/>
          <c:min val="0"/>
        </c:scaling>
        <c:delete val="1"/>
        <c:axPos val="l"/>
        <c:numFmt formatCode="#,##0" sourceLinked="1"/>
        <c:majorTickMark val="none"/>
        <c:minorTickMark val="none"/>
        <c:tickLblPos val="nextTo"/>
        <c:crossAx val="82639488"/>
        <c:crosses val="autoZero"/>
        <c:crossBetween val="between"/>
      </c:valAx>
    </c:plotArea>
    <c:legend>
      <c:legendPos val="r"/>
      <c:layout>
        <c:manualLayout>
          <c:xMode val="edge"/>
          <c:yMode val="edge"/>
          <c:x val="0.49431149577699168"/>
          <c:y val="4.105862392425226E-3"/>
          <c:w val="0.42777816193707469"/>
          <c:h val="0.14428623505395158"/>
        </c:manualLayout>
      </c:layout>
      <c:overlay val="0"/>
      <c:txPr>
        <a:bodyPr/>
        <a:lstStyle/>
        <a:p>
          <a:pPr>
            <a:defRPr sz="1200" b="1">
              <a:latin typeface="Arial" panose="020B0604020202020204" pitchFamily="34" charset="0"/>
              <a:cs typeface="Arial" panose="020B0604020202020204" pitchFamily="34" charset="0"/>
            </a:defRPr>
          </a:pPr>
          <a:endParaRPr lang="es-CR"/>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CR"/>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view3D>
      <c:rotX val="0"/>
      <c:rotY val="0"/>
      <c:rAngAx val="0"/>
      <c:perspective val="0"/>
    </c:view3D>
    <c:floor>
      <c:thickness val="0"/>
    </c:floor>
    <c:sideWall>
      <c:thickness val="0"/>
    </c:sideWall>
    <c:backWall>
      <c:thickness val="0"/>
    </c:backWall>
    <c:plotArea>
      <c:layout>
        <c:manualLayout>
          <c:layoutTarget val="inner"/>
          <c:xMode val="edge"/>
          <c:yMode val="edge"/>
          <c:x val="0"/>
          <c:y val="0.29113288257591741"/>
          <c:w val="0.99863532765743601"/>
          <c:h val="0.6160355578555422"/>
        </c:manualLayout>
      </c:layout>
      <c:bar3DChart>
        <c:barDir val="col"/>
        <c:grouping val="clustered"/>
        <c:varyColors val="0"/>
        <c:ser>
          <c:idx val="0"/>
          <c:order val="0"/>
          <c:tx>
            <c:strRef>
              <c:f>'Grafica comp'!$A$138</c:f>
              <c:strCache>
                <c:ptCount val="1"/>
                <c:pt idx="0">
                  <c:v>Honduras 31.00%</c:v>
                </c:pt>
              </c:strCache>
            </c:strRef>
          </c:tx>
          <c:spPr>
            <a:solidFill>
              <a:schemeClr val="accent5">
                <a:lumMod val="50000"/>
              </a:schemeClr>
            </a:solidFill>
          </c:spPr>
          <c:invertIfNegative val="0"/>
          <c:dLbls>
            <c:showLegendKey val="0"/>
            <c:showVal val="1"/>
            <c:showCatName val="0"/>
            <c:showSerName val="0"/>
            <c:showPercent val="0"/>
            <c:showBubbleSize val="0"/>
            <c:showLeaderLines val="0"/>
          </c:dLbls>
          <c:cat>
            <c:strRef>
              <c:f>'Grafica comp'!$B$137:$Q$137</c:f>
              <c:strCache>
                <c:ptCount val="16"/>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pt idx="12">
                  <c:v>ENE_2015</c:v>
                </c:pt>
                <c:pt idx="13">
                  <c:v>FEB_2015</c:v>
                </c:pt>
                <c:pt idx="14">
                  <c:v>MAR_2015</c:v>
                </c:pt>
                <c:pt idx="15">
                  <c:v>ABR_2015</c:v>
                </c:pt>
              </c:strCache>
            </c:strRef>
          </c:cat>
          <c:val>
            <c:numRef>
              <c:f>'Grafica comp'!$B$138:$Q$138</c:f>
              <c:numCache>
                <c:formatCode>#,##0</c:formatCode>
                <c:ptCount val="16"/>
                <c:pt idx="0">
                  <c:v>395</c:v>
                </c:pt>
                <c:pt idx="1">
                  <c:v>665</c:v>
                </c:pt>
                <c:pt idx="2">
                  <c:v>959</c:v>
                </c:pt>
                <c:pt idx="3">
                  <c:v>853</c:v>
                </c:pt>
                <c:pt idx="4">
                  <c:v>1371</c:v>
                </c:pt>
                <c:pt idx="5">
                  <c:v>1996</c:v>
                </c:pt>
                <c:pt idx="6">
                  <c:v>931</c:v>
                </c:pt>
                <c:pt idx="7">
                  <c:v>491</c:v>
                </c:pt>
                <c:pt idx="8">
                  <c:v>440</c:v>
                </c:pt>
                <c:pt idx="9">
                  <c:v>563</c:v>
                </c:pt>
                <c:pt idx="10">
                  <c:v>552</c:v>
                </c:pt>
                <c:pt idx="11">
                  <c:v>449</c:v>
                </c:pt>
                <c:pt idx="12">
                  <c:v>597</c:v>
                </c:pt>
                <c:pt idx="13">
                  <c:v>571</c:v>
                </c:pt>
                <c:pt idx="14">
                  <c:v>847</c:v>
                </c:pt>
                <c:pt idx="15">
                  <c:v>254</c:v>
                </c:pt>
              </c:numCache>
            </c:numRef>
          </c:val>
        </c:ser>
        <c:ser>
          <c:idx val="1"/>
          <c:order val="1"/>
          <c:tx>
            <c:strRef>
              <c:f>'Grafica comp'!$A$139</c:f>
              <c:strCache>
                <c:ptCount val="1"/>
                <c:pt idx="0">
                  <c:v>Guatemala 48.89%</c:v>
                </c:pt>
              </c:strCache>
            </c:strRef>
          </c:tx>
          <c:invertIfNegative val="0"/>
          <c:dLbls>
            <c:dLbl>
              <c:idx val="0"/>
              <c:layout>
                <c:manualLayout>
                  <c:x val="1.1484352569623888E-3"/>
                  <c:y val="-8.4875562720133283E-17"/>
                </c:manualLayout>
              </c:layout>
              <c:showLegendKey val="0"/>
              <c:showVal val="1"/>
              <c:showCatName val="0"/>
              <c:showSerName val="0"/>
              <c:showPercent val="0"/>
              <c:showBubbleSize val="0"/>
            </c:dLbl>
            <c:dLbl>
              <c:idx val="1"/>
              <c:layout>
                <c:manualLayout>
                  <c:x val="1.1484352569623888E-3"/>
                  <c:y val="4.6296296296296294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'Grafica comp'!$B$137:$Q$137</c:f>
              <c:strCache>
                <c:ptCount val="16"/>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pt idx="12">
                  <c:v>ENE_2015</c:v>
                </c:pt>
                <c:pt idx="13">
                  <c:v>FEB_2015</c:v>
                </c:pt>
                <c:pt idx="14">
                  <c:v>MAR_2015</c:v>
                </c:pt>
                <c:pt idx="15">
                  <c:v>ABR_2015</c:v>
                </c:pt>
              </c:strCache>
            </c:strRef>
          </c:cat>
          <c:val>
            <c:numRef>
              <c:f>'Grafica comp'!$B$139:$Q$139</c:f>
              <c:numCache>
                <c:formatCode>#,##0</c:formatCode>
                <c:ptCount val="16"/>
                <c:pt idx="0">
                  <c:v>314</c:v>
                </c:pt>
                <c:pt idx="1">
                  <c:v>426</c:v>
                </c:pt>
                <c:pt idx="2">
                  <c:v>472</c:v>
                </c:pt>
                <c:pt idx="3">
                  <c:v>485</c:v>
                </c:pt>
                <c:pt idx="4">
                  <c:v>419</c:v>
                </c:pt>
                <c:pt idx="5">
                  <c:v>891</c:v>
                </c:pt>
                <c:pt idx="6">
                  <c:v>665</c:v>
                </c:pt>
                <c:pt idx="7">
                  <c:v>758</c:v>
                </c:pt>
                <c:pt idx="8">
                  <c:v>633</c:v>
                </c:pt>
                <c:pt idx="9">
                  <c:v>887</c:v>
                </c:pt>
                <c:pt idx="10">
                  <c:v>1141</c:v>
                </c:pt>
                <c:pt idx="11">
                  <c:v>845</c:v>
                </c:pt>
                <c:pt idx="12">
                  <c:v>960</c:v>
                </c:pt>
                <c:pt idx="13">
                  <c:v>1048</c:v>
                </c:pt>
                <c:pt idx="14">
                  <c:v>1146</c:v>
                </c:pt>
                <c:pt idx="15">
                  <c:v>425</c:v>
                </c:pt>
              </c:numCache>
            </c:numRef>
          </c:val>
        </c:ser>
        <c:ser>
          <c:idx val="2"/>
          <c:order val="2"/>
          <c:tx>
            <c:strRef>
              <c:f>'Grafica comp'!$A$140</c:f>
              <c:strCache>
                <c:ptCount val="1"/>
                <c:pt idx="0">
                  <c:v>El Salvador 18.25%</c:v>
                </c:pt>
              </c:strCache>
            </c:strRef>
          </c:tx>
          <c:invertIfNegative val="0"/>
          <c:dLbls>
            <c:dLbl>
              <c:idx val="4"/>
              <c:layout>
                <c:manualLayout>
                  <c:x val="4.5937410278495553E-3"/>
                  <c:y val="1.388888888888888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'Grafica comp'!$B$137:$Q$137</c:f>
              <c:strCache>
                <c:ptCount val="16"/>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pt idx="12">
                  <c:v>ENE_2015</c:v>
                </c:pt>
                <c:pt idx="13">
                  <c:v>FEB_2015</c:v>
                </c:pt>
                <c:pt idx="14">
                  <c:v>MAR_2015</c:v>
                </c:pt>
                <c:pt idx="15">
                  <c:v>ABR_2015</c:v>
                </c:pt>
              </c:strCache>
            </c:strRef>
          </c:cat>
          <c:val>
            <c:numRef>
              <c:f>'Grafica comp'!$B$140:$Q$140</c:f>
              <c:numCache>
                <c:formatCode>#,##0</c:formatCode>
                <c:ptCount val="16"/>
                <c:pt idx="0">
                  <c:v>124</c:v>
                </c:pt>
                <c:pt idx="1">
                  <c:v>172</c:v>
                </c:pt>
                <c:pt idx="2">
                  <c:v>363</c:v>
                </c:pt>
                <c:pt idx="3">
                  <c:v>294</c:v>
                </c:pt>
                <c:pt idx="4">
                  <c:v>499</c:v>
                </c:pt>
                <c:pt idx="5">
                  <c:v>776</c:v>
                </c:pt>
                <c:pt idx="6">
                  <c:v>599</c:v>
                </c:pt>
                <c:pt idx="7">
                  <c:v>491</c:v>
                </c:pt>
                <c:pt idx="8">
                  <c:v>389</c:v>
                </c:pt>
                <c:pt idx="9">
                  <c:v>448</c:v>
                </c:pt>
                <c:pt idx="10">
                  <c:v>489</c:v>
                </c:pt>
                <c:pt idx="11">
                  <c:v>237</c:v>
                </c:pt>
                <c:pt idx="12">
                  <c:v>323</c:v>
                </c:pt>
                <c:pt idx="13">
                  <c:v>335</c:v>
                </c:pt>
                <c:pt idx="14">
                  <c:v>536</c:v>
                </c:pt>
                <c:pt idx="15">
                  <c:v>142</c:v>
                </c:pt>
              </c:numCache>
            </c:numRef>
          </c:val>
        </c:ser>
        <c:ser>
          <c:idx val="3"/>
          <c:order val="3"/>
          <c:tx>
            <c:strRef>
              <c:f>'Grafica comp'!$A$141</c:f>
              <c:strCache>
                <c:ptCount val="1"/>
                <c:pt idx="0">
                  <c:v>Otros 1.86%</c:v>
                </c:pt>
              </c:strCache>
            </c:strRef>
          </c:tx>
          <c:invertIfNegative val="0"/>
          <c:cat>
            <c:strRef>
              <c:f>'Grafica comp'!$B$137:$Q$137</c:f>
              <c:strCache>
                <c:ptCount val="16"/>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pt idx="12">
                  <c:v>ENE_2015</c:v>
                </c:pt>
                <c:pt idx="13">
                  <c:v>FEB_2015</c:v>
                </c:pt>
                <c:pt idx="14">
                  <c:v>MAR_2015</c:v>
                </c:pt>
                <c:pt idx="15">
                  <c:v>ABR_2015</c:v>
                </c:pt>
              </c:strCache>
            </c:strRef>
          </c:cat>
          <c:val>
            <c:numRef>
              <c:f>'Grafica comp'!$B$141:$Q$141</c:f>
              <c:numCache>
                <c:formatCode>#,##0</c:formatCode>
                <c:ptCount val="16"/>
                <c:pt idx="0">
                  <c:v>22</c:v>
                </c:pt>
                <c:pt idx="1">
                  <c:v>30</c:v>
                </c:pt>
                <c:pt idx="2">
                  <c:v>28</c:v>
                </c:pt>
                <c:pt idx="3">
                  <c:v>44</c:v>
                </c:pt>
                <c:pt idx="4">
                  <c:v>68</c:v>
                </c:pt>
                <c:pt idx="5">
                  <c:v>51</c:v>
                </c:pt>
                <c:pt idx="6">
                  <c:v>58</c:v>
                </c:pt>
                <c:pt idx="7">
                  <c:v>57</c:v>
                </c:pt>
                <c:pt idx="8">
                  <c:v>45</c:v>
                </c:pt>
                <c:pt idx="9">
                  <c:v>44</c:v>
                </c:pt>
                <c:pt idx="10">
                  <c:v>67</c:v>
                </c:pt>
                <c:pt idx="11">
                  <c:v>82</c:v>
                </c:pt>
                <c:pt idx="12">
                  <c:v>49</c:v>
                </c:pt>
                <c:pt idx="13">
                  <c:v>34</c:v>
                </c:pt>
                <c:pt idx="14">
                  <c:v>34</c:v>
                </c:pt>
                <c:pt idx="15">
                  <c:v>19</c:v>
                </c:pt>
              </c:numCache>
            </c:numRef>
          </c:val>
        </c:ser>
        <c:dLbls>
          <c:showLegendKey val="0"/>
          <c:showVal val="0"/>
          <c:showCatName val="0"/>
          <c:showSerName val="0"/>
          <c:showPercent val="0"/>
          <c:showBubbleSize val="0"/>
        </c:dLbls>
        <c:gapWidth val="150"/>
        <c:shape val="cylinder"/>
        <c:axId val="91523328"/>
        <c:axId val="91537408"/>
        <c:axId val="0"/>
      </c:bar3DChart>
      <c:catAx>
        <c:axId val="91523328"/>
        <c:scaling>
          <c:orientation val="minMax"/>
        </c:scaling>
        <c:delete val="0"/>
        <c:axPos val="b"/>
        <c:majorTickMark val="out"/>
        <c:minorTickMark val="none"/>
        <c:tickLblPos val="nextTo"/>
        <c:txPr>
          <a:bodyPr/>
          <a:lstStyle/>
          <a:p>
            <a:pPr>
              <a:defRPr sz="900"/>
            </a:pPr>
            <a:endParaRPr lang="es-CR"/>
          </a:p>
        </c:txPr>
        <c:crossAx val="91537408"/>
        <c:crosses val="autoZero"/>
        <c:auto val="1"/>
        <c:lblAlgn val="ctr"/>
        <c:lblOffset val="100"/>
        <c:noMultiLvlLbl val="0"/>
      </c:catAx>
      <c:valAx>
        <c:axId val="91537408"/>
        <c:scaling>
          <c:orientation val="minMax"/>
        </c:scaling>
        <c:delete val="1"/>
        <c:axPos val="l"/>
        <c:numFmt formatCode="#,##0" sourceLinked="1"/>
        <c:majorTickMark val="out"/>
        <c:minorTickMark val="none"/>
        <c:tickLblPos val="nextTo"/>
        <c:crossAx val="91523328"/>
        <c:crosses val="autoZero"/>
        <c:crossBetween val="between"/>
      </c:valAx>
    </c:plotArea>
    <c:legend>
      <c:legendPos val="r"/>
      <c:layout>
        <c:manualLayout>
          <c:xMode val="edge"/>
          <c:yMode val="edge"/>
          <c:x val="0.34192365026571553"/>
          <c:y val="0"/>
          <c:w val="0.63623066263334549"/>
          <c:h val="0.15487273932333809"/>
        </c:manualLayout>
      </c:layout>
      <c:overlay val="0"/>
      <c:txPr>
        <a:bodyPr/>
        <a:lstStyle/>
        <a:p>
          <a:pPr>
            <a:defRPr sz="1400"/>
          </a:pPr>
          <a:endParaRPr lang="es-CR"/>
        </a:p>
      </c:txPr>
    </c:legend>
    <c:plotVisOnly val="1"/>
    <c:dispBlanksAs val="gap"/>
    <c:showDLblsOverMax val="0"/>
  </c:chart>
  <c:txPr>
    <a:bodyPr/>
    <a:lstStyle/>
    <a:p>
      <a:pPr>
        <a:defRPr sz="1050"/>
      </a:pPr>
      <a:endParaRPr lang="es-CR"/>
    </a:p>
  </c:txPr>
  <c:externalData r:id="rId2">
    <c:autoUpdate val="0"/>
  </c:externalData>
</c:chartSpace>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image" Target="../media/image4.png"/><Relationship Id="rId4" Type="http://schemas.openxmlformats.org/officeDocument/2006/relationships/image" Target="../media/image7.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image" Target="../media/image4.png"/><Relationship Id="rId4" Type="http://schemas.openxmlformats.org/officeDocument/2006/relationships/image" Target="../media/image7.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376C80-B991-4238-8793-010801E5B7EF}" type="doc">
      <dgm:prSet loTypeId="urn:microsoft.com/office/officeart/2005/8/layout/hList7#1" loCatId="list" qsTypeId="urn:microsoft.com/office/officeart/2005/8/quickstyle/simple1" qsCatId="simple" csTypeId="urn:microsoft.com/office/officeart/2005/8/colors/colorful5" csCatId="colorful" phldr="1"/>
      <dgm:spPr/>
      <dgm:t>
        <a:bodyPr/>
        <a:lstStyle/>
        <a:p>
          <a:endParaRPr lang="es-MX"/>
        </a:p>
      </dgm:t>
    </dgm:pt>
    <dgm:pt modelId="{73723B92-423E-4E59-9CD3-AE5D04F07C0D}">
      <dgm:prSet phldrT="[Texto]" custT="1"/>
      <dgm:spPr>
        <a:solidFill>
          <a:schemeClr val="accent6">
            <a:lumMod val="40000"/>
            <a:lumOff val="60000"/>
          </a:schemeClr>
        </a:solidFill>
        <a:ln>
          <a:solidFill>
            <a:schemeClr val="bg1"/>
          </a:solidFill>
        </a:ln>
      </dgm:spPr>
      <dgm:t>
        <a:bodyPr/>
        <a:lstStyle/>
        <a:p>
          <a:pPr algn="ctr"/>
          <a:r>
            <a:rPr lang="es-ES" sz="1500" dirty="0" smtClean="0">
              <a:solidFill>
                <a:srgbClr val="002060"/>
              </a:solidFill>
              <a:latin typeface="Maiandra GD" panose="020E0502030308020204" pitchFamily="34" charset="0"/>
              <a:cs typeface="Arial" panose="020B0604020202020204" pitchFamily="34" charset="0"/>
            </a:rPr>
            <a:t>Salvaguardar la integridad física y mental de los NNA</a:t>
          </a:r>
          <a:endParaRPr lang="es-MX" sz="1400" u="sng" dirty="0">
            <a:solidFill>
              <a:sysClr val="windowText" lastClr="000000"/>
            </a:solidFill>
            <a:latin typeface="Arial" pitchFamily="34" charset="0"/>
            <a:cs typeface="Arial" pitchFamily="34" charset="0"/>
          </a:endParaRPr>
        </a:p>
      </dgm:t>
    </dgm:pt>
    <dgm:pt modelId="{4620228F-B997-4BB7-B5AE-9EADC621DC7C}" type="parTrans" cxnId="{9BBAC1FB-C0E7-4B02-95FA-E18C9C0E6E6E}">
      <dgm:prSet/>
      <dgm:spPr/>
      <dgm:t>
        <a:bodyPr/>
        <a:lstStyle/>
        <a:p>
          <a:pPr algn="ctr"/>
          <a:endParaRPr lang="es-MX" sz="1400">
            <a:solidFill>
              <a:sysClr val="windowText" lastClr="000000"/>
            </a:solidFill>
            <a:latin typeface="Arial" pitchFamily="34" charset="0"/>
            <a:cs typeface="Arial" pitchFamily="34" charset="0"/>
          </a:endParaRPr>
        </a:p>
      </dgm:t>
    </dgm:pt>
    <dgm:pt modelId="{FDDA04CD-1869-435B-9460-AF5F2A2B2F68}" type="sibTrans" cxnId="{9BBAC1FB-C0E7-4B02-95FA-E18C9C0E6E6E}">
      <dgm:prSet/>
      <dgm:spPr/>
      <dgm:t>
        <a:bodyPr/>
        <a:lstStyle/>
        <a:p>
          <a:pPr algn="ctr"/>
          <a:endParaRPr lang="es-MX" sz="1400">
            <a:solidFill>
              <a:sysClr val="windowText" lastClr="000000"/>
            </a:solidFill>
            <a:latin typeface="Arial" pitchFamily="34" charset="0"/>
            <a:cs typeface="Arial" pitchFamily="34" charset="0"/>
          </a:endParaRPr>
        </a:p>
      </dgm:t>
    </dgm:pt>
    <dgm:pt modelId="{4A315E0A-D17B-4BCD-831E-868C6E8C6519}">
      <dgm:prSet custT="1"/>
      <dgm:spPr>
        <a:solidFill>
          <a:schemeClr val="accent4">
            <a:lumMod val="40000"/>
            <a:lumOff val="60000"/>
          </a:schemeClr>
        </a:solidFill>
        <a:ln>
          <a:solidFill>
            <a:schemeClr val="bg1"/>
          </a:solidFill>
        </a:ln>
      </dgm:spPr>
      <dgm:t>
        <a:bodyPr/>
        <a:lstStyle/>
        <a:p>
          <a:pPr algn="just"/>
          <a:r>
            <a:rPr lang="es-ES" sz="1500" dirty="0" smtClean="0">
              <a:solidFill>
                <a:srgbClr val="002060"/>
              </a:solidFill>
              <a:latin typeface="Maiandra GD" panose="020E0502030308020204" pitchFamily="34" charset="0"/>
              <a:cs typeface="Arial" panose="020B0604020202020204" pitchFamily="34" charset="0"/>
            </a:rPr>
            <a:t>Facilitar al NNA el contacto con sus familiares a través de llamadas telefónicas gratuitas</a:t>
          </a:r>
          <a:r>
            <a:rPr lang="es-ES" sz="1500" dirty="0" smtClean="0">
              <a:solidFill>
                <a:srgbClr val="002060"/>
              </a:solidFill>
              <a:latin typeface="Arial" panose="020B0604020202020204" pitchFamily="34" charset="0"/>
              <a:cs typeface="Arial" panose="020B0604020202020204" pitchFamily="34" charset="0"/>
            </a:rPr>
            <a:t>.</a:t>
          </a:r>
          <a:endParaRPr lang="es-MX" sz="1400" dirty="0">
            <a:solidFill>
              <a:sysClr val="windowText" lastClr="000000"/>
            </a:solidFill>
            <a:latin typeface="Arial" pitchFamily="34" charset="0"/>
            <a:cs typeface="Arial" pitchFamily="34" charset="0"/>
          </a:endParaRPr>
        </a:p>
      </dgm:t>
    </dgm:pt>
    <dgm:pt modelId="{F3AABC70-858B-4C7B-A2A4-335CF8D66B8A}" type="parTrans" cxnId="{9A302341-D310-4486-A6FA-B96B231A92EE}">
      <dgm:prSet/>
      <dgm:spPr/>
      <dgm:t>
        <a:bodyPr/>
        <a:lstStyle/>
        <a:p>
          <a:pPr algn="ctr"/>
          <a:endParaRPr lang="es-MX" sz="1400">
            <a:solidFill>
              <a:sysClr val="windowText" lastClr="000000"/>
            </a:solidFill>
            <a:latin typeface="Arial" pitchFamily="34" charset="0"/>
            <a:cs typeface="Arial" pitchFamily="34" charset="0"/>
          </a:endParaRPr>
        </a:p>
      </dgm:t>
    </dgm:pt>
    <dgm:pt modelId="{940F8272-7A22-4C2D-8910-87AA62AB74EE}" type="sibTrans" cxnId="{9A302341-D310-4486-A6FA-B96B231A92EE}">
      <dgm:prSet/>
      <dgm:spPr/>
      <dgm:t>
        <a:bodyPr/>
        <a:lstStyle/>
        <a:p>
          <a:pPr algn="ctr"/>
          <a:endParaRPr lang="es-MX" sz="1400">
            <a:solidFill>
              <a:sysClr val="windowText" lastClr="000000"/>
            </a:solidFill>
            <a:latin typeface="Arial" pitchFamily="34" charset="0"/>
            <a:cs typeface="Arial" pitchFamily="34" charset="0"/>
          </a:endParaRPr>
        </a:p>
      </dgm:t>
    </dgm:pt>
    <dgm:pt modelId="{203CDC1A-2CB9-4A99-AC4C-4608D9D50E15}">
      <dgm:prSet custT="1"/>
      <dgm:spPr>
        <a:solidFill>
          <a:schemeClr val="tx2">
            <a:lumMod val="20000"/>
            <a:lumOff val="80000"/>
          </a:schemeClr>
        </a:solidFill>
        <a:ln>
          <a:solidFill>
            <a:schemeClr val="bg1"/>
          </a:solidFill>
        </a:ln>
      </dgm:spPr>
      <dgm:t>
        <a:bodyPr/>
        <a:lstStyle/>
        <a:p>
          <a:pPr algn="ctr"/>
          <a:r>
            <a:rPr lang="es-ES" sz="1500" dirty="0" smtClean="0">
              <a:solidFill>
                <a:srgbClr val="002060"/>
              </a:solidFill>
              <a:latin typeface="Maiandra GD" panose="020E0502030308020204" pitchFamily="34" charset="0"/>
              <a:cs typeface="Arial" panose="020B0604020202020204" pitchFamily="34" charset="0"/>
            </a:rPr>
            <a:t>Mantener informado al NNA sobre su situación migratoria utilizando un lenguaje amable y de acuerdo a su edad. </a:t>
          </a:r>
          <a:endParaRPr lang="es-ES" sz="1400" dirty="0">
            <a:solidFill>
              <a:sysClr val="windowText" lastClr="000000"/>
            </a:solidFill>
            <a:latin typeface="Arial" pitchFamily="34" charset="0"/>
            <a:cs typeface="Arial" pitchFamily="34" charset="0"/>
          </a:endParaRPr>
        </a:p>
      </dgm:t>
    </dgm:pt>
    <dgm:pt modelId="{11FB1CB9-7DE7-48C9-9414-62DAAD766DDD}" type="parTrans" cxnId="{F214749C-B854-40EC-B1CE-BF16FDF02858}">
      <dgm:prSet/>
      <dgm:spPr/>
      <dgm:t>
        <a:bodyPr/>
        <a:lstStyle/>
        <a:p>
          <a:pPr algn="ctr"/>
          <a:endParaRPr lang="es-MX" sz="1400">
            <a:solidFill>
              <a:sysClr val="windowText" lastClr="000000"/>
            </a:solidFill>
            <a:latin typeface="Arial" pitchFamily="34" charset="0"/>
            <a:cs typeface="Arial" pitchFamily="34" charset="0"/>
          </a:endParaRPr>
        </a:p>
      </dgm:t>
    </dgm:pt>
    <dgm:pt modelId="{A25D6C82-604B-40D6-9133-22A8429563FB}" type="sibTrans" cxnId="{F214749C-B854-40EC-B1CE-BF16FDF02858}">
      <dgm:prSet/>
      <dgm:spPr/>
      <dgm:t>
        <a:bodyPr/>
        <a:lstStyle/>
        <a:p>
          <a:pPr algn="ctr"/>
          <a:endParaRPr lang="es-MX" sz="1400">
            <a:solidFill>
              <a:sysClr val="windowText" lastClr="000000"/>
            </a:solidFill>
            <a:latin typeface="Arial" pitchFamily="34" charset="0"/>
            <a:cs typeface="Arial" pitchFamily="34" charset="0"/>
          </a:endParaRPr>
        </a:p>
      </dgm:t>
    </dgm:pt>
    <dgm:pt modelId="{13EFCE29-A9BA-4151-9D0C-77B78750D087}">
      <dgm:prSet phldrT="[Texto]" custT="1"/>
      <dgm:spPr>
        <a:solidFill>
          <a:schemeClr val="accent3">
            <a:lumMod val="40000"/>
            <a:lumOff val="60000"/>
          </a:schemeClr>
        </a:solidFill>
        <a:ln>
          <a:solidFill>
            <a:schemeClr val="bg1"/>
          </a:solidFill>
        </a:ln>
      </dgm:spPr>
      <dgm:t>
        <a:bodyPr/>
        <a:lstStyle/>
        <a:p>
          <a:pPr algn="ctr"/>
          <a:r>
            <a:rPr lang="es-ES" sz="1500" dirty="0" smtClean="0">
              <a:solidFill>
                <a:srgbClr val="002060"/>
              </a:solidFill>
              <a:latin typeface="Maiandra GD" panose="020E0502030308020204" pitchFamily="34" charset="0"/>
              <a:cs typeface="Arial" panose="020B0604020202020204" pitchFamily="34" charset="0"/>
            </a:rPr>
            <a:t>Brindar de manera inmediata los servicios básicos de salud, alimento, vestido y descanso</a:t>
          </a:r>
          <a:endParaRPr lang="es-MX" sz="1400" dirty="0">
            <a:solidFill>
              <a:sysClr val="windowText" lastClr="000000"/>
            </a:solidFill>
            <a:latin typeface="Arial" pitchFamily="34" charset="0"/>
            <a:cs typeface="Arial" pitchFamily="34" charset="0"/>
          </a:endParaRPr>
        </a:p>
      </dgm:t>
    </dgm:pt>
    <dgm:pt modelId="{75FC6F47-C026-48C1-AA76-36E73649A9EC}" type="sibTrans" cxnId="{8B5620B5-FFEE-4B62-8B5A-D5B11840EA14}">
      <dgm:prSet/>
      <dgm:spPr/>
      <dgm:t>
        <a:bodyPr/>
        <a:lstStyle/>
        <a:p>
          <a:pPr algn="ctr"/>
          <a:endParaRPr lang="es-MX" sz="1400">
            <a:solidFill>
              <a:sysClr val="windowText" lastClr="000000"/>
            </a:solidFill>
            <a:latin typeface="Arial" pitchFamily="34" charset="0"/>
            <a:cs typeface="Arial" pitchFamily="34" charset="0"/>
          </a:endParaRPr>
        </a:p>
      </dgm:t>
    </dgm:pt>
    <dgm:pt modelId="{D50192A3-9546-4FFB-9574-88AD423DF70D}" type="parTrans" cxnId="{8B5620B5-FFEE-4B62-8B5A-D5B11840EA14}">
      <dgm:prSet/>
      <dgm:spPr/>
      <dgm:t>
        <a:bodyPr/>
        <a:lstStyle/>
        <a:p>
          <a:pPr algn="ctr"/>
          <a:endParaRPr lang="es-MX" sz="1400">
            <a:solidFill>
              <a:sysClr val="windowText" lastClr="000000"/>
            </a:solidFill>
            <a:latin typeface="Arial" pitchFamily="34" charset="0"/>
            <a:cs typeface="Arial" pitchFamily="34" charset="0"/>
          </a:endParaRPr>
        </a:p>
      </dgm:t>
    </dgm:pt>
    <dgm:pt modelId="{2D7CC430-19BC-48C1-8064-0D62A6B3C56D}" type="pres">
      <dgm:prSet presAssocID="{80376C80-B991-4238-8793-010801E5B7EF}" presName="Name0" presStyleCnt="0">
        <dgm:presLayoutVars>
          <dgm:dir/>
          <dgm:resizeHandles val="exact"/>
        </dgm:presLayoutVars>
      </dgm:prSet>
      <dgm:spPr/>
      <dgm:t>
        <a:bodyPr/>
        <a:lstStyle/>
        <a:p>
          <a:endParaRPr lang="es-ES"/>
        </a:p>
      </dgm:t>
    </dgm:pt>
    <dgm:pt modelId="{14D2C837-12BD-4C8B-BBC8-9B4A07669458}" type="pres">
      <dgm:prSet presAssocID="{80376C80-B991-4238-8793-010801E5B7EF}" presName="fgShape" presStyleLbl="fgShp" presStyleIdx="0" presStyleCnt="1" custScaleX="99930" custScaleY="46667"/>
      <dgm:spPr>
        <a:ln>
          <a:solidFill>
            <a:schemeClr val="bg1"/>
          </a:solidFill>
        </a:ln>
      </dgm:spPr>
      <dgm:t>
        <a:bodyPr/>
        <a:lstStyle/>
        <a:p>
          <a:endParaRPr lang="es-MX"/>
        </a:p>
      </dgm:t>
    </dgm:pt>
    <dgm:pt modelId="{2DC8C941-914B-44E5-AB1B-47A83B741812}" type="pres">
      <dgm:prSet presAssocID="{80376C80-B991-4238-8793-010801E5B7EF}" presName="linComp" presStyleCnt="0"/>
      <dgm:spPr/>
    </dgm:pt>
    <dgm:pt modelId="{55A336F5-F1D3-4063-8747-73B77651F0EE}" type="pres">
      <dgm:prSet presAssocID="{73723B92-423E-4E59-9CD3-AE5D04F07C0D}" presName="compNode" presStyleCnt="0"/>
      <dgm:spPr/>
    </dgm:pt>
    <dgm:pt modelId="{6D94438B-C7FF-4B4F-996B-849CA8312C51}" type="pres">
      <dgm:prSet presAssocID="{73723B92-423E-4E59-9CD3-AE5D04F07C0D}" presName="bkgdShape" presStyleLbl="node1" presStyleIdx="0" presStyleCnt="4"/>
      <dgm:spPr/>
      <dgm:t>
        <a:bodyPr/>
        <a:lstStyle/>
        <a:p>
          <a:endParaRPr lang="es-ES"/>
        </a:p>
      </dgm:t>
    </dgm:pt>
    <dgm:pt modelId="{C676B0F3-8CE0-41DF-BD7D-1FA4EA62E577}" type="pres">
      <dgm:prSet presAssocID="{73723B92-423E-4E59-9CD3-AE5D04F07C0D}" presName="nodeTx" presStyleLbl="node1" presStyleIdx="0" presStyleCnt="4">
        <dgm:presLayoutVars>
          <dgm:bulletEnabled val="1"/>
        </dgm:presLayoutVars>
      </dgm:prSet>
      <dgm:spPr/>
      <dgm:t>
        <a:bodyPr/>
        <a:lstStyle/>
        <a:p>
          <a:endParaRPr lang="es-ES"/>
        </a:p>
      </dgm:t>
    </dgm:pt>
    <dgm:pt modelId="{FA5FCC06-B123-4ADA-97FE-69013ACE692B}" type="pres">
      <dgm:prSet presAssocID="{73723B92-423E-4E59-9CD3-AE5D04F07C0D}" presName="invisiNode" presStyleLbl="node1" presStyleIdx="0" presStyleCnt="4"/>
      <dgm:spPr/>
    </dgm:pt>
    <dgm:pt modelId="{13BC4C0D-7534-4613-8575-D824FB769B49}" type="pres">
      <dgm:prSet presAssocID="{73723B92-423E-4E59-9CD3-AE5D04F07C0D}" presName="imagNode" presStyleLbl="fgImgPlace1" presStyleIdx="0" presStyleCnt="4"/>
      <dgm:spPr>
        <a:blipFill rotWithShape="1">
          <a:blip xmlns:r="http://schemas.openxmlformats.org/officeDocument/2006/relationships" r:embed="rId1" cstate="email">
            <a:extLst>
              <a:ext uri="{28A0092B-C50C-407E-A947-70E740481C1C}">
                <a14:useLocalDpi xmlns:a14="http://schemas.microsoft.com/office/drawing/2010/main"/>
              </a:ext>
            </a:extLst>
          </a:blip>
          <a:stretch>
            <a:fillRect/>
          </a:stretch>
        </a:blipFill>
      </dgm:spPr>
      <dgm:t>
        <a:bodyPr/>
        <a:lstStyle/>
        <a:p>
          <a:endParaRPr lang="es-ES"/>
        </a:p>
      </dgm:t>
    </dgm:pt>
    <dgm:pt modelId="{92AEB56B-8667-47C8-9AE5-28870F4E4D62}" type="pres">
      <dgm:prSet presAssocID="{FDDA04CD-1869-435B-9460-AF5F2A2B2F68}" presName="sibTrans" presStyleLbl="sibTrans2D1" presStyleIdx="0" presStyleCnt="0"/>
      <dgm:spPr/>
      <dgm:t>
        <a:bodyPr/>
        <a:lstStyle/>
        <a:p>
          <a:endParaRPr lang="es-ES"/>
        </a:p>
      </dgm:t>
    </dgm:pt>
    <dgm:pt modelId="{BD48E53E-2535-4E68-9843-9E3044D7604D}" type="pres">
      <dgm:prSet presAssocID="{13EFCE29-A9BA-4151-9D0C-77B78750D087}" presName="compNode" presStyleCnt="0"/>
      <dgm:spPr/>
    </dgm:pt>
    <dgm:pt modelId="{EDA5D8CF-3265-454A-8FEF-D1B6D96C4D0A}" type="pres">
      <dgm:prSet presAssocID="{13EFCE29-A9BA-4151-9D0C-77B78750D087}" presName="bkgdShape" presStyleLbl="node1" presStyleIdx="1" presStyleCnt="4"/>
      <dgm:spPr/>
      <dgm:t>
        <a:bodyPr/>
        <a:lstStyle/>
        <a:p>
          <a:endParaRPr lang="es-ES"/>
        </a:p>
      </dgm:t>
    </dgm:pt>
    <dgm:pt modelId="{3EA3B4D9-83B1-4D80-941A-9576A2F9EF01}" type="pres">
      <dgm:prSet presAssocID="{13EFCE29-A9BA-4151-9D0C-77B78750D087}" presName="nodeTx" presStyleLbl="node1" presStyleIdx="1" presStyleCnt="4">
        <dgm:presLayoutVars>
          <dgm:bulletEnabled val="1"/>
        </dgm:presLayoutVars>
      </dgm:prSet>
      <dgm:spPr/>
      <dgm:t>
        <a:bodyPr/>
        <a:lstStyle/>
        <a:p>
          <a:endParaRPr lang="es-ES"/>
        </a:p>
      </dgm:t>
    </dgm:pt>
    <dgm:pt modelId="{80E480FF-1D56-42C6-A90A-BA18FB830940}" type="pres">
      <dgm:prSet presAssocID="{13EFCE29-A9BA-4151-9D0C-77B78750D087}" presName="invisiNode" presStyleLbl="node1" presStyleIdx="1" presStyleCnt="4"/>
      <dgm:spPr/>
    </dgm:pt>
    <dgm:pt modelId="{71A7D168-8A2A-4762-B649-CB1CD496A866}" type="pres">
      <dgm:prSet presAssocID="{13EFCE29-A9BA-4151-9D0C-77B78750D087}" presName="imagNode" presStyleLbl="fgImgPlace1" presStyleIdx="1" presStyleCnt="4"/>
      <dgm:spPr>
        <a:blipFill rotWithShape="1">
          <a:blip xmlns:r="http://schemas.openxmlformats.org/officeDocument/2006/relationships" r:embed="rId2" cstate="email">
            <a:extLst>
              <a:ext uri="{28A0092B-C50C-407E-A947-70E740481C1C}">
                <a14:useLocalDpi xmlns:a14="http://schemas.microsoft.com/office/drawing/2010/main"/>
              </a:ext>
            </a:extLst>
          </a:blip>
          <a:stretch>
            <a:fillRect/>
          </a:stretch>
        </a:blipFill>
      </dgm:spPr>
      <dgm:t>
        <a:bodyPr/>
        <a:lstStyle/>
        <a:p>
          <a:endParaRPr lang="es-ES"/>
        </a:p>
      </dgm:t>
    </dgm:pt>
    <dgm:pt modelId="{65ED9A77-23E9-4D95-B9EB-267DA703810C}" type="pres">
      <dgm:prSet presAssocID="{75FC6F47-C026-48C1-AA76-36E73649A9EC}" presName="sibTrans" presStyleLbl="sibTrans2D1" presStyleIdx="0" presStyleCnt="0"/>
      <dgm:spPr/>
      <dgm:t>
        <a:bodyPr/>
        <a:lstStyle/>
        <a:p>
          <a:endParaRPr lang="es-ES"/>
        </a:p>
      </dgm:t>
    </dgm:pt>
    <dgm:pt modelId="{5296EF48-EFE4-43B9-A3BB-983865789579}" type="pres">
      <dgm:prSet presAssocID="{4A315E0A-D17B-4BCD-831E-868C6E8C6519}" presName="compNode" presStyleCnt="0"/>
      <dgm:spPr/>
    </dgm:pt>
    <dgm:pt modelId="{7931173D-26C3-4984-856F-75B60F29B810}" type="pres">
      <dgm:prSet presAssocID="{4A315E0A-D17B-4BCD-831E-868C6E8C6519}" presName="bkgdShape" presStyleLbl="node1" presStyleIdx="2" presStyleCnt="4"/>
      <dgm:spPr/>
      <dgm:t>
        <a:bodyPr/>
        <a:lstStyle/>
        <a:p>
          <a:endParaRPr lang="es-ES"/>
        </a:p>
      </dgm:t>
    </dgm:pt>
    <dgm:pt modelId="{792B327F-535E-4455-8536-F079ABE7F417}" type="pres">
      <dgm:prSet presAssocID="{4A315E0A-D17B-4BCD-831E-868C6E8C6519}" presName="nodeTx" presStyleLbl="node1" presStyleIdx="2" presStyleCnt="4">
        <dgm:presLayoutVars>
          <dgm:bulletEnabled val="1"/>
        </dgm:presLayoutVars>
      </dgm:prSet>
      <dgm:spPr/>
      <dgm:t>
        <a:bodyPr/>
        <a:lstStyle/>
        <a:p>
          <a:endParaRPr lang="es-ES"/>
        </a:p>
      </dgm:t>
    </dgm:pt>
    <dgm:pt modelId="{2A0F82C4-7033-4407-94EF-656D9386F082}" type="pres">
      <dgm:prSet presAssocID="{4A315E0A-D17B-4BCD-831E-868C6E8C6519}" presName="invisiNode" presStyleLbl="node1" presStyleIdx="2" presStyleCnt="4"/>
      <dgm:spPr/>
    </dgm:pt>
    <dgm:pt modelId="{4CF9EF9B-9760-4351-A5FE-1428A37CE22C}" type="pres">
      <dgm:prSet presAssocID="{4A315E0A-D17B-4BCD-831E-868C6E8C6519}" presName="imagNode" presStyleLbl="fgImgPlace1" presStyleIdx="2" presStyleCnt="4"/>
      <dgm:spPr>
        <a:blipFill rotWithShape="0">
          <a:blip xmlns:r="http://schemas.openxmlformats.org/officeDocument/2006/relationships" r:embed="rId3" cstate="email">
            <a:extLst>
              <a:ext uri="{28A0092B-C50C-407E-A947-70E740481C1C}">
                <a14:useLocalDpi xmlns:a14="http://schemas.microsoft.com/office/drawing/2010/main"/>
              </a:ext>
            </a:extLst>
          </a:blip>
          <a:stretch>
            <a:fillRect/>
          </a:stretch>
        </a:blipFill>
      </dgm:spPr>
      <dgm:t>
        <a:bodyPr/>
        <a:lstStyle/>
        <a:p>
          <a:endParaRPr lang="es-ES"/>
        </a:p>
      </dgm:t>
    </dgm:pt>
    <dgm:pt modelId="{4179CDE5-FF34-4F35-A0AB-5A5845C57593}" type="pres">
      <dgm:prSet presAssocID="{940F8272-7A22-4C2D-8910-87AA62AB74EE}" presName="sibTrans" presStyleLbl="sibTrans2D1" presStyleIdx="0" presStyleCnt="0"/>
      <dgm:spPr/>
      <dgm:t>
        <a:bodyPr/>
        <a:lstStyle/>
        <a:p>
          <a:endParaRPr lang="es-ES"/>
        </a:p>
      </dgm:t>
    </dgm:pt>
    <dgm:pt modelId="{3F9CFE0E-EDFA-4CF2-9BB7-1E23782FCB51}" type="pres">
      <dgm:prSet presAssocID="{203CDC1A-2CB9-4A99-AC4C-4608D9D50E15}" presName="compNode" presStyleCnt="0"/>
      <dgm:spPr/>
    </dgm:pt>
    <dgm:pt modelId="{B10C19F7-9A86-44BE-84A2-7E2A2832D70B}" type="pres">
      <dgm:prSet presAssocID="{203CDC1A-2CB9-4A99-AC4C-4608D9D50E15}" presName="bkgdShape" presStyleLbl="node1" presStyleIdx="3" presStyleCnt="4"/>
      <dgm:spPr/>
      <dgm:t>
        <a:bodyPr/>
        <a:lstStyle/>
        <a:p>
          <a:endParaRPr lang="es-ES"/>
        </a:p>
      </dgm:t>
    </dgm:pt>
    <dgm:pt modelId="{AF0519E9-ED52-4003-977E-F6880A81A93A}" type="pres">
      <dgm:prSet presAssocID="{203CDC1A-2CB9-4A99-AC4C-4608D9D50E15}" presName="nodeTx" presStyleLbl="node1" presStyleIdx="3" presStyleCnt="4">
        <dgm:presLayoutVars>
          <dgm:bulletEnabled val="1"/>
        </dgm:presLayoutVars>
      </dgm:prSet>
      <dgm:spPr/>
      <dgm:t>
        <a:bodyPr/>
        <a:lstStyle/>
        <a:p>
          <a:endParaRPr lang="es-ES"/>
        </a:p>
      </dgm:t>
    </dgm:pt>
    <dgm:pt modelId="{206CA920-0376-4A33-97A8-AD0506FAE373}" type="pres">
      <dgm:prSet presAssocID="{203CDC1A-2CB9-4A99-AC4C-4608D9D50E15}" presName="invisiNode" presStyleLbl="node1" presStyleIdx="3" presStyleCnt="4"/>
      <dgm:spPr/>
    </dgm:pt>
    <dgm:pt modelId="{82E2E71B-3F53-486A-8900-A2B2AFC6E41E}" type="pres">
      <dgm:prSet presAssocID="{203CDC1A-2CB9-4A99-AC4C-4608D9D50E15}" presName="imagNode" presStyleLbl="fgImgPlace1" presStyleIdx="3" presStyleCnt="4"/>
      <dgm:spPr>
        <a:blipFill>
          <a:blip xmlns:r="http://schemas.openxmlformats.org/officeDocument/2006/relationships" r:embed="rId4" cstate="email">
            <a:extLst>
              <a:ext uri="{28A0092B-C50C-407E-A947-70E740481C1C}">
                <a14:useLocalDpi xmlns:a14="http://schemas.microsoft.com/office/drawing/2010/main"/>
              </a:ext>
            </a:extLst>
          </a:blip>
          <a:srcRect/>
          <a:stretch>
            <a:fillRect/>
          </a:stretch>
        </a:blipFill>
      </dgm:spPr>
      <dgm:t>
        <a:bodyPr/>
        <a:lstStyle/>
        <a:p>
          <a:endParaRPr lang="es-ES"/>
        </a:p>
      </dgm:t>
    </dgm:pt>
  </dgm:ptLst>
  <dgm:cxnLst>
    <dgm:cxn modelId="{E90D0008-080D-4E78-BD29-4BD5C34E3A36}" type="presOf" srcId="{203CDC1A-2CB9-4A99-AC4C-4608D9D50E15}" destId="{B10C19F7-9A86-44BE-84A2-7E2A2832D70B}" srcOrd="0" destOrd="0" presId="urn:microsoft.com/office/officeart/2005/8/layout/hList7#1"/>
    <dgm:cxn modelId="{EA01451E-F469-4A90-B871-0077CD5ADB72}" type="presOf" srcId="{75FC6F47-C026-48C1-AA76-36E73649A9EC}" destId="{65ED9A77-23E9-4D95-B9EB-267DA703810C}" srcOrd="0" destOrd="0" presId="urn:microsoft.com/office/officeart/2005/8/layout/hList7#1"/>
    <dgm:cxn modelId="{F214749C-B854-40EC-B1CE-BF16FDF02858}" srcId="{80376C80-B991-4238-8793-010801E5B7EF}" destId="{203CDC1A-2CB9-4A99-AC4C-4608D9D50E15}" srcOrd="3" destOrd="0" parTransId="{11FB1CB9-7DE7-48C9-9414-62DAAD766DDD}" sibTransId="{A25D6C82-604B-40D6-9133-22A8429563FB}"/>
    <dgm:cxn modelId="{0FAFF153-439F-4E62-903B-67B198E96EC1}" type="presOf" srcId="{FDDA04CD-1869-435B-9460-AF5F2A2B2F68}" destId="{92AEB56B-8667-47C8-9AE5-28870F4E4D62}" srcOrd="0" destOrd="0" presId="urn:microsoft.com/office/officeart/2005/8/layout/hList7#1"/>
    <dgm:cxn modelId="{9BBAC1FB-C0E7-4B02-95FA-E18C9C0E6E6E}" srcId="{80376C80-B991-4238-8793-010801E5B7EF}" destId="{73723B92-423E-4E59-9CD3-AE5D04F07C0D}" srcOrd="0" destOrd="0" parTransId="{4620228F-B997-4BB7-B5AE-9EADC621DC7C}" sibTransId="{FDDA04CD-1869-435B-9460-AF5F2A2B2F68}"/>
    <dgm:cxn modelId="{2068923D-C8F8-45EA-AF08-D923403A2F8A}" type="presOf" srcId="{4A315E0A-D17B-4BCD-831E-868C6E8C6519}" destId="{792B327F-535E-4455-8536-F079ABE7F417}" srcOrd="1" destOrd="0" presId="urn:microsoft.com/office/officeart/2005/8/layout/hList7#1"/>
    <dgm:cxn modelId="{9590D950-EA4E-4036-A5D0-5F259A1EA602}" type="presOf" srcId="{4A315E0A-D17B-4BCD-831E-868C6E8C6519}" destId="{7931173D-26C3-4984-856F-75B60F29B810}" srcOrd="0" destOrd="0" presId="urn:microsoft.com/office/officeart/2005/8/layout/hList7#1"/>
    <dgm:cxn modelId="{97E2A738-A827-4AA4-8A19-BD974DBFFFA3}" type="presOf" srcId="{73723B92-423E-4E59-9CD3-AE5D04F07C0D}" destId="{6D94438B-C7FF-4B4F-996B-849CA8312C51}" srcOrd="0" destOrd="0" presId="urn:microsoft.com/office/officeart/2005/8/layout/hList7#1"/>
    <dgm:cxn modelId="{8F2BEC08-AB79-422F-9586-E861D848DB27}" type="presOf" srcId="{203CDC1A-2CB9-4A99-AC4C-4608D9D50E15}" destId="{AF0519E9-ED52-4003-977E-F6880A81A93A}" srcOrd="1" destOrd="0" presId="urn:microsoft.com/office/officeart/2005/8/layout/hList7#1"/>
    <dgm:cxn modelId="{92493036-8C49-4D2F-B9C8-673287D95234}" type="presOf" srcId="{80376C80-B991-4238-8793-010801E5B7EF}" destId="{2D7CC430-19BC-48C1-8064-0D62A6B3C56D}" srcOrd="0" destOrd="0" presId="urn:microsoft.com/office/officeart/2005/8/layout/hList7#1"/>
    <dgm:cxn modelId="{6A7FB076-6A8B-466A-9E64-755086B5E7F9}" type="presOf" srcId="{13EFCE29-A9BA-4151-9D0C-77B78750D087}" destId="{3EA3B4D9-83B1-4D80-941A-9576A2F9EF01}" srcOrd="1" destOrd="0" presId="urn:microsoft.com/office/officeart/2005/8/layout/hList7#1"/>
    <dgm:cxn modelId="{976F0B80-875F-4C65-B4DD-E91F2E045CA0}" type="presOf" srcId="{940F8272-7A22-4C2D-8910-87AA62AB74EE}" destId="{4179CDE5-FF34-4F35-A0AB-5A5845C57593}" srcOrd="0" destOrd="0" presId="urn:microsoft.com/office/officeart/2005/8/layout/hList7#1"/>
    <dgm:cxn modelId="{9A302341-D310-4486-A6FA-B96B231A92EE}" srcId="{80376C80-B991-4238-8793-010801E5B7EF}" destId="{4A315E0A-D17B-4BCD-831E-868C6E8C6519}" srcOrd="2" destOrd="0" parTransId="{F3AABC70-858B-4C7B-A2A4-335CF8D66B8A}" sibTransId="{940F8272-7A22-4C2D-8910-87AA62AB74EE}"/>
    <dgm:cxn modelId="{BC11A39E-EB9A-469D-A0A5-BD5CFFD77F00}" type="presOf" srcId="{73723B92-423E-4E59-9CD3-AE5D04F07C0D}" destId="{C676B0F3-8CE0-41DF-BD7D-1FA4EA62E577}" srcOrd="1" destOrd="0" presId="urn:microsoft.com/office/officeart/2005/8/layout/hList7#1"/>
    <dgm:cxn modelId="{8B5620B5-FFEE-4B62-8B5A-D5B11840EA14}" srcId="{80376C80-B991-4238-8793-010801E5B7EF}" destId="{13EFCE29-A9BA-4151-9D0C-77B78750D087}" srcOrd="1" destOrd="0" parTransId="{D50192A3-9546-4FFB-9574-88AD423DF70D}" sibTransId="{75FC6F47-C026-48C1-AA76-36E73649A9EC}"/>
    <dgm:cxn modelId="{E5043E2B-7276-411F-B7D5-E9C6F6E38D03}" type="presOf" srcId="{13EFCE29-A9BA-4151-9D0C-77B78750D087}" destId="{EDA5D8CF-3265-454A-8FEF-D1B6D96C4D0A}" srcOrd="0" destOrd="0" presId="urn:microsoft.com/office/officeart/2005/8/layout/hList7#1"/>
    <dgm:cxn modelId="{71CD9B55-B7E7-41F9-B6CD-CE97FEA13C0A}" type="presParOf" srcId="{2D7CC430-19BC-48C1-8064-0D62A6B3C56D}" destId="{14D2C837-12BD-4C8B-BBC8-9B4A07669458}" srcOrd="0" destOrd="0" presId="urn:microsoft.com/office/officeart/2005/8/layout/hList7#1"/>
    <dgm:cxn modelId="{A791E3DF-2D6D-4207-804C-E4A8B5C7DAFF}" type="presParOf" srcId="{2D7CC430-19BC-48C1-8064-0D62A6B3C56D}" destId="{2DC8C941-914B-44E5-AB1B-47A83B741812}" srcOrd="1" destOrd="0" presId="urn:microsoft.com/office/officeart/2005/8/layout/hList7#1"/>
    <dgm:cxn modelId="{5E895FB8-EB10-4E0F-B6B4-B2933D759E1B}" type="presParOf" srcId="{2DC8C941-914B-44E5-AB1B-47A83B741812}" destId="{55A336F5-F1D3-4063-8747-73B77651F0EE}" srcOrd="0" destOrd="0" presId="urn:microsoft.com/office/officeart/2005/8/layout/hList7#1"/>
    <dgm:cxn modelId="{17849C64-9CBC-4B12-AA94-C399370ED5C7}" type="presParOf" srcId="{55A336F5-F1D3-4063-8747-73B77651F0EE}" destId="{6D94438B-C7FF-4B4F-996B-849CA8312C51}" srcOrd="0" destOrd="0" presId="urn:microsoft.com/office/officeart/2005/8/layout/hList7#1"/>
    <dgm:cxn modelId="{600DEF91-5288-49B1-9BAB-7C3C51D62718}" type="presParOf" srcId="{55A336F5-F1D3-4063-8747-73B77651F0EE}" destId="{C676B0F3-8CE0-41DF-BD7D-1FA4EA62E577}" srcOrd="1" destOrd="0" presId="urn:microsoft.com/office/officeart/2005/8/layout/hList7#1"/>
    <dgm:cxn modelId="{9C5B3832-24AC-46A2-82F1-653941F8CD37}" type="presParOf" srcId="{55A336F5-F1D3-4063-8747-73B77651F0EE}" destId="{FA5FCC06-B123-4ADA-97FE-69013ACE692B}" srcOrd="2" destOrd="0" presId="urn:microsoft.com/office/officeart/2005/8/layout/hList7#1"/>
    <dgm:cxn modelId="{D7611FE4-60B6-4D93-9139-D5D89E45CCF1}" type="presParOf" srcId="{55A336F5-F1D3-4063-8747-73B77651F0EE}" destId="{13BC4C0D-7534-4613-8575-D824FB769B49}" srcOrd="3" destOrd="0" presId="urn:microsoft.com/office/officeart/2005/8/layout/hList7#1"/>
    <dgm:cxn modelId="{0233CC65-6011-47D9-B4EC-033C33EC0523}" type="presParOf" srcId="{2DC8C941-914B-44E5-AB1B-47A83B741812}" destId="{92AEB56B-8667-47C8-9AE5-28870F4E4D62}" srcOrd="1" destOrd="0" presId="urn:microsoft.com/office/officeart/2005/8/layout/hList7#1"/>
    <dgm:cxn modelId="{40EC7A2F-9DA3-4DDE-8D57-31CD03FBC3DF}" type="presParOf" srcId="{2DC8C941-914B-44E5-AB1B-47A83B741812}" destId="{BD48E53E-2535-4E68-9843-9E3044D7604D}" srcOrd="2" destOrd="0" presId="urn:microsoft.com/office/officeart/2005/8/layout/hList7#1"/>
    <dgm:cxn modelId="{CCECC32C-309E-4ABE-9F1A-5DD8644D202A}" type="presParOf" srcId="{BD48E53E-2535-4E68-9843-9E3044D7604D}" destId="{EDA5D8CF-3265-454A-8FEF-D1B6D96C4D0A}" srcOrd="0" destOrd="0" presId="urn:microsoft.com/office/officeart/2005/8/layout/hList7#1"/>
    <dgm:cxn modelId="{46483F4E-7334-4FC0-B8E4-28D7FE7582B6}" type="presParOf" srcId="{BD48E53E-2535-4E68-9843-9E3044D7604D}" destId="{3EA3B4D9-83B1-4D80-941A-9576A2F9EF01}" srcOrd="1" destOrd="0" presId="urn:microsoft.com/office/officeart/2005/8/layout/hList7#1"/>
    <dgm:cxn modelId="{6D3A0F8A-25CB-45E9-BB37-B67743F63CD7}" type="presParOf" srcId="{BD48E53E-2535-4E68-9843-9E3044D7604D}" destId="{80E480FF-1D56-42C6-A90A-BA18FB830940}" srcOrd="2" destOrd="0" presId="urn:microsoft.com/office/officeart/2005/8/layout/hList7#1"/>
    <dgm:cxn modelId="{B7EC9BCB-1D70-4CA7-AEFF-17B086D02400}" type="presParOf" srcId="{BD48E53E-2535-4E68-9843-9E3044D7604D}" destId="{71A7D168-8A2A-4762-B649-CB1CD496A866}" srcOrd="3" destOrd="0" presId="urn:microsoft.com/office/officeart/2005/8/layout/hList7#1"/>
    <dgm:cxn modelId="{E77FD396-1918-408E-90EC-259BA655C103}" type="presParOf" srcId="{2DC8C941-914B-44E5-AB1B-47A83B741812}" destId="{65ED9A77-23E9-4D95-B9EB-267DA703810C}" srcOrd="3" destOrd="0" presId="urn:microsoft.com/office/officeart/2005/8/layout/hList7#1"/>
    <dgm:cxn modelId="{95D5BCCA-0010-4BB6-B476-CE19AEF5B4D0}" type="presParOf" srcId="{2DC8C941-914B-44E5-AB1B-47A83B741812}" destId="{5296EF48-EFE4-43B9-A3BB-983865789579}" srcOrd="4" destOrd="0" presId="urn:microsoft.com/office/officeart/2005/8/layout/hList7#1"/>
    <dgm:cxn modelId="{F6398917-F659-4C27-A6D7-468BC317113B}" type="presParOf" srcId="{5296EF48-EFE4-43B9-A3BB-983865789579}" destId="{7931173D-26C3-4984-856F-75B60F29B810}" srcOrd="0" destOrd="0" presId="urn:microsoft.com/office/officeart/2005/8/layout/hList7#1"/>
    <dgm:cxn modelId="{7E093A83-1574-4579-A139-AEB7B9D79777}" type="presParOf" srcId="{5296EF48-EFE4-43B9-A3BB-983865789579}" destId="{792B327F-535E-4455-8536-F079ABE7F417}" srcOrd="1" destOrd="0" presId="urn:microsoft.com/office/officeart/2005/8/layout/hList7#1"/>
    <dgm:cxn modelId="{1583466E-5CEB-4010-A6B1-F821769B2C1D}" type="presParOf" srcId="{5296EF48-EFE4-43B9-A3BB-983865789579}" destId="{2A0F82C4-7033-4407-94EF-656D9386F082}" srcOrd="2" destOrd="0" presId="urn:microsoft.com/office/officeart/2005/8/layout/hList7#1"/>
    <dgm:cxn modelId="{CD8EB452-7FB2-4C3B-AFF6-726DDC204196}" type="presParOf" srcId="{5296EF48-EFE4-43B9-A3BB-983865789579}" destId="{4CF9EF9B-9760-4351-A5FE-1428A37CE22C}" srcOrd="3" destOrd="0" presId="urn:microsoft.com/office/officeart/2005/8/layout/hList7#1"/>
    <dgm:cxn modelId="{848B8727-BADA-455A-B12E-E160F737B50A}" type="presParOf" srcId="{2DC8C941-914B-44E5-AB1B-47A83B741812}" destId="{4179CDE5-FF34-4F35-A0AB-5A5845C57593}" srcOrd="5" destOrd="0" presId="urn:microsoft.com/office/officeart/2005/8/layout/hList7#1"/>
    <dgm:cxn modelId="{018C7379-344A-4D5C-B9F3-502DECC62FEE}" type="presParOf" srcId="{2DC8C941-914B-44E5-AB1B-47A83B741812}" destId="{3F9CFE0E-EDFA-4CF2-9BB7-1E23782FCB51}" srcOrd="6" destOrd="0" presId="urn:microsoft.com/office/officeart/2005/8/layout/hList7#1"/>
    <dgm:cxn modelId="{54609872-F43A-4F7F-BF6F-4C7D9FB4A736}" type="presParOf" srcId="{3F9CFE0E-EDFA-4CF2-9BB7-1E23782FCB51}" destId="{B10C19F7-9A86-44BE-84A2-7E2A2832D70B}" srcOrd="0" destOrd="0" presId="urn:microsoft.com/office/officeart/2005/8/layout/hList7#1"/>
    <dgm:cxn modelId="{1BF94110-A5DA-482D-9511-AA674E29C917}" type="presParOf" srcId="{3F9CFE0E-EDFA-4CF2-9BB7-1E23782FCB51}" destId="{AF0519E9-ED52-4003-977E-F6880A81A93A}" srcOrd="1" destOrd="0" presId="urn:microsoft.com/office/officeart/2005/8/layout/hList7#1"/>
    <dgm:cxn modelId="{8F26BD7B-9744-4DF5-890C-D523F5C91D1A}" type="presParOf" srcId="{3F9CFE0E-EDFA-4CF2-9BB7-1E23782FCB51}" destId="{206CA920-0376-4A33-97A8-AD0506FAE373}" srcOrd="2" destOrd="0" presId="urn:microsoft.com/office/officeart/2005/8/layout/hList7#1"/>
    <dgm:cxn modelId="{3B447406-091B-4209-BB56-033A6F55929F}" type="presParOf" srcId="{3F9CFE0E-EDFA-4CF2-9BB7-1E23782FCB51}" destId="{82E2E71B-3F53-486A-8900-A2B2AFC6E41E}" srcOrd="3" destOrd="0" presId="urn:microsoft.com/office/officeart/2005/8/layout/hList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4438B-C7FF-4B4F-996B-849CA8312C51}">
      <dsp:nvSpPr>
        <dsp:cNvPr id="0" name=""/>
        <dsp:cNvSpPr/>
      </dsp:nvSpPr>
      <dsp:spPr>
        <a:xfrm>
          <a:off x="2081" y="0"/>
          <a:ext cx="2182109" cy="5400600"/>
        </a:xfrm>
        <a:prstGeom prst="roundRect">
          <a:avLst>
            <a:gd name="adj" fmla="val 10000"/>
          </a:avLst>
        </a:prstGeom>
        <a:solidFill>
          <a:schemeClr val="accent6">
            <a:lumMod val="40000"/>
            <a:lumOff val="60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s-ES" sz="1500" kern="1200" dirty="0" smtClean="0">
              <a:solidFill>
                <a:srgbClr val="002060"/>
              </a:solidFill>
              <a:latin typeface="Maiandra GD" panose="020E0502030308020204" pitchFamily="34" charset="0"/>
              <a:cs typeface="Arial" panose="020B0604020202020204" pitchFamily="34" charset="0"/>
            </a:rPr>
            <a:t>Salvaguardar la integridad física y mental de los NNA</a:t>
          </a:r>
          <a:endParaRPr lang="es-MX" sz="1400" u="sng" kern="1200" dirty="0">
            <a:solidFill>
              <a:sysClr val="windowText" lastClr="000000"/>
            </a:solidFill>
            <a:latin typeface="Arial" pitchFamily="34" charset="0"/>
            <a:cs typeface="Arial" pitchFamily="34" charset="0"/>
          </a:endParaRPr>
        </a:p>
      </dsp:txBody>
      <dsp:txXfrm>
        <a:off x="2081" y="2160240"/>
        <a:ext cx="2182109" cy="2160240"/>
      </dsp:txXfrm>
    </dsp:sp>
    <dsp:sp modelId="{13BC4C0D-7534-4613-8575-D824FB769B49}">
      <dsp:nvSpPr>
        <dsp:cNvPr id="0" name=""/>
        <dsp:cNvSpPr/>
      </dsp:nvSpPr>
      <dsp:spPr>
        <a:xfrm>
          <a:off x="193936" y="324036"/>
          <a:ext cx="1798399" cy="1798399"/>
        </a:xfrm>
        <a:prstGeom prst="ellipse">
          <a:avLst/>
        </a:prstGeom>
        <a:blipFill rotWithShape="1">
          <a:blip xmlns:r="http://schemas.openxmlformats.org/officeDocument/2006/relationships" r:embed="rId1" cstate="email">
            <a:extLst>
              <a:ext uri="{28A0092B-C50C-407E-A947-70E740481C1C}">
                <a14:useLocalDpi xmlns:a14="http://schemas.microsoft.com/office/drawing/2010/main"/>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DA5D8CF-3265-454A-8FEF-D1B6D96C4D0A}">
      <dsp:nvSpPr>
        <dsp:cNvPr id="0" name=""/>
        <dsp:cNvSpPr/>
      </dsp:nvSpPr>
      <dsp:spPr>
        <a:xfrm>
          <a:off x="2249654" y="0"/>
          <a:ext cx="2182109" cy="5400600"/>
        </a:xfrm>
        <a:prstGeom prst="roundRect">
          <a:avLst>
            <a:gd name="adj" fmla="val 10000"/>
          </a:avLst>
        </a:prstGeom>
        <a:solidFill>
          <a:schemeClr val="accent3">
            <a:lumMod val="40000"/>
            <a:lumOff val="60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s-ES" sz="1500" kern="1200" dirty="0" smtClean="0">
              <a:solidFill>
                <a:srgbClr val="002060"/>
              </a:solidFill>
              <a:latin typeface="Maiandra GD" panose="020E0502030308020204" pitchFamily="34" charset="0"/>
              <a:cs typeface="Arial" panose="020B0604020202020204" pitchFamily="34" charset="0"/>
            </a:rPr>
            <a:t>Brindar de manera inmediata los servicios básicos de salud, alimento, vestido y descanso</a:t>
          </a:r>
          <a:endParaRPr lang="es-MX" sz="1400" kern="1200" dirty="0">
            <a:solidFill>
              <a:sysClr val="windowText" lastClr="000000"/>
            </a:solidFill>
            <a:latin typeface="Arial" pitchFamily="34" charset="0"/>
            <a:cs typeface="Arial" pitchFamily="34" charset="0"/>
          </a:endParaRPr>
        </a:p>
      </dsp:txBody>
      <dsp:txXfrm>
        <a:off x="2249654" y="2160240"/>
        <a:ext cx="2182109" cy="2160240"/>
      </dsp:txXfrm>
    </dsp:sp>
    <dsp:sp modelId="{71A7D168-8A2A-4762-B649-CB1CD496A866}">
      <dsp:nvSpPr>
        <dsp:cNvPr id="0" name=""/>
        <dsp:cNvSpPr/>
      </dsp:nvSpPr>
      <dsp:spPr>
        <a:xfrm>
          <a:off x="2441509" y="324036"/>
          <a:ext cx="1798399" cy="1798399"/>
        </a:xfrm>
        <a:prstGeom prst="ellipse">
          <a:avLst/>
        </a:prstGeom>
        <a:blipFill rotWithShape="1">
          <a:blip xmlns:r="http://schemas.openxmlformats.org/officeDocument/2006/relationships" r:embed="rId2" cstate="email">
            <a:extLst>
              <a:ext uri="{28A0092B-C50C-407E-A947-70E740481C1C}">
                <a14:useLocalDpi xmlns:a14="http://schemas.microsoft.com/office/drawing/2010/main"/>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31173D-26C3-4984-856F-75B60F29B810}">
      <dsp:nvSpPr>
        <dsp:cNvPr id="0" name=""/>
        <dsp:cNvSpPr/>
      </dsp:nvSpPr>
      <dsp:spPr>
        <a:xfrm>
          <a:off x="4497227" y="0"/>
          <a:ext cx="2182109" cy="5400600"/>
        </a:xfrm>
        <a:prstGeom prst="roundRect">
          <a:avLst>
            <a:gd name="adj" fmla="val 10000"/>
          </a:avLst>
        </a:prstGeom>
        <a:solidFill>
          <a:schemeClr val="accent4">
            <a:lumMod val="40000"/>
            <a:lumOff val="60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666750">
            <a:lnSpc>
              <a:spcPct val="90000"/>
            </a:lnSpc>
            <a:spcBef>
              <a:spcPct val="0"/>
            </a:spcBef>
            <a:spcAft>
              <a:spcPct val="35000"/>
            </a:spcAft>
          </a:pPr>
          <a:r>
            <a:rPr lang="es-ES" sz="1500" kern="1200" dirty="0" smtClean="0">
              <a:solidFill>
                <a:srgbClr val="002060"/>
              </a:solidFill>
              <a:latin typeface="Maiandra GD" panose="020E0502030308020204" pitchFamily="34" charset="0"/>
              <a:cs typeface="Arial" panose="020B0604020202020204" pitchFamily="34" charset="0"/>
            </a:rPr>
            <a:t>Facilitar al NNA el contacto con sus familiares a través de llamadas telefónicas gratuitas</a:t>
          </a:r>
          <a:r>
            <a:rPr lang="es-ES" sz="1500" kern="1200" dirty="0" smtClean="0">
              <a:solidFill>
                <a:srgbClr val="002060"/>
              </a:solidFill>
              <a:latin typeface="Arial" panose="020B0604020202020204" pitchFamily="34" charset="0"/>
              <a:cs typeface="Arial" panose="020B0604020202020204" pitchFamily="34" charset="0"/>
            </a:rPr>
            <a:t>.</a:t>
          </a:r>
          <a:endParaRPr lang="es-MX" sz="1400" kern="1200" dirty="0">
            <a:solidFill>
              <a:sysClr val="windowText" lastClr="000000"/>
            </a:solidFill>
            <a:latin typeface="Arial" pitchFamily="34" charset="0"/>
            <a:cs typeface="Arial" pitchFamily="34" charset="0"/>
          </a:endParaRPr>
        </a:p>
      </dsp:txBody>
      <dsp:txXfrm>
        <a:off x="4497227" y="2160240"/>
        <a:ext cx="2182109" cy="2160240"/>
      </dsp:txXfrm>
    </dsp:sp>
    <dsp:sp modelId="{4CF9EF9B-9760-4351-A5FE-1428A37CE22C}">
      <dsp:nvSpPr>
        <dsp:cNvPr id="0" name=""/>
        <dsp:cNvSpPr/>
      </dsp:nvSpPr>
      <dsp:spPr>
        <a:xfrm>
          <a:off x="4689082" y="324036"/>
          <a:ext cx="1798399" cy="1798399"/>
        </a:xfrm>
        <a:prstGeom prst="ellipse">
          <a:avLst/>
        </a:prstGeom>
        <a:blipFill rotWithShape="0">
          <a:blip xmlns:r="http://schemas.openxmlformats.org/officeDocument/2006/relationships" r:embed="rId3" cstate="email">
            <a:extLst>
              <a:ext uri="{28A0092B-C50C-407E-A947-70E740481C1C}">
                <a14:useLocalDpi xmlns:a14="http://schemas.microsoft.com/office/drawing/2010/main"/>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0C19F7-9A86-44BE-84A2-7E2A2832D70B}">
      <dsp:nvSpPr>
        <dsp:cNvPr id="0" name=""/>
        <dsp:cNvSpPr/>
      </dsp:nvSpPr>
      <dsp:spPr>
        <a:xfrm>
          <a:off x="6744800" y="0"/>
          <a:ext cx="2182109" cy="5400600"/>
        </a:xfrm>
        <a:prstGeom prst="roundRect">
          <a:avLst>
            <a:gd name="adj" fmla="val 10000"/>
          </a:avLst>
        </a:prstGeom>
        <a:solidFill>
          <a:schemeClr val="tx2">
            <a:lumMod val="20000"/>
            <a:lumOff val="80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s-ES" sz="1500" kern="1200" dirty="0" smtClean="0">
              <a:solidFill>
                <a:srgbClr val="002060"/>
              </a:solidFill>
              <a:latin typeface="Maiandra GD" panose="020E0502030308020204" pitchFamily="34" charset="0"/>
              <a:cs typeface="Arial" panose="020B0604020202020204" pitchFamily="34" charset="0"/>
            </a:rPr>
            <a:t>Mantener informado al NNA sobre su situación migratoria utilizando un lenguaje amable y de acuerdo a su edad. </a:t>
          </a:r>
          <a:endParaRPr lang="es-ES" sz="1400" kern="1200" dirty="0">
            <a:solidFill>
              <a:sysClr val="windowText" lastClr="000000"/>
            </a:solidFill>
            <a:latin typeface="Arial" pitchFamily="34" charset="0"/>
            <a:cs typeface="Arial" pitchFamily="34" charset="0"/>
          </a:endParaRPr>
        </a:p>
      </dsp:txBody>
      <dsp:txXfrm>
        <a:off x="6744800" y="2160240"/>
        <a:ext cx="2182109" cy="2160240"/>
      </dsp:txXfrm>
    </dsp:sp>
    <dsp:sp modelId="{82E2E71B-3F53-486A-8900-A2B2AFC6E41E}">
      <dsp:nvSpPr>
        <dsp:cNvPr id="0" name=""/>
        <dsp:cNvSpPr/>
      </dsp:nvSpPr>
      <dsp:spPr>
        <a:xfrm>
          <a:off x="6936655" y="324036"/>
          <a:ext cx="1798399" cy="1798399"/>
        </a:xfrm>
        <a:prstGeom prst="ellipse">
          <a:avLst/>
        </a:prstGeom>
        <a:blipFill>
          <a:blip xmlns:r="http://schemas.openxmlformats.org/officeDocument/2006/relationships" r:embed="rId4" cstate="email">
            <a:extLst>
              <a:ext uri="{28A0092B-C50C-407E-A947-70E740481C1C}">
                <a14:useLocalDpi xmlns:a14="http://schemas.microsoft.com/office/drawing/2010/main"/>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D2C837-12BD-4C8B-BBC8-9B4A07669458}">
      <dsp:nvSpPr>
        <dsp:cNvPr id="0" name=""/>
        <dsp:cNvSpPr/>
      </dsp:nvSpPr>
      <dsp:spPr>
        <a:xfrm>
          <a:off x="360034" y="4536502"/>
          <a:ext cx="8208922" cy="378044"/>
        </a:xfrm>
        <a:prstGeom prst="leftRightArrow">
          <a:avLst/>
        </a:prstGeom>
        <a:solidFill>
          <a:schemeClr val="accent5">
            <a:tint val="40000"/>
            <a:hueOff val="0"/>
            <a:satOff val="0"/>
            <a:lumOff val="0"/>
            <a:alphaOff val="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26833" cy="463550"/>
          </a:xfrm>
          <a:prstGeom prst="rect">
            <a:avLst/>
          </a:prstGeom>
        </p:spPr>
        <p:txBody>
          <a:bodyPr vert="horz" lIns="92885" tIns="46442" rIns="92885" bIns="46442" rtlCol="0"/>
          <a:lstStyle>
            <a:lvl1pPr algn="l">
              <a:defRPr sz="1200"/>
            </a:lvl1pPr>
          </a:lstStyle>
          <a:p>
            <a:endParaRPr lang="es-MX"/>
          </a:p>
        </p:txBody>
      </p:sp>
      <p:sp>
        <p:nvSpPr>
          <p:cNvPr id="3" name="2 Marcador de fecha"/>
          <p:cNvSpPr>
            <a:spLocks noGrp="1"/>
          </p:cNvSpPr>
          <p:nvPr>
            <p:ph type="dt" sz="quarter" idx="1"/>
          </p:nvPr>
        </p:nvSpPr>
        <p:spPr>
          <a:xfrm>
            <a:off x="3956550" y="0"/>
            <a:ext cx="3026833" cy="463550"/>
          </a:xfrm>
          <a:prstGeom prst="rect">
            <a:avLst/>
          </a:prstGeom>
        </p:spPr>
        <p:txBody>
          <a:bodyPr vert="horz" lIns="92885" tIns="46442" rIns="92885" bIns="46442" rtlCol="0"/>
          <a:lstStyle>
            <a:lvl1pPr algn="r">
              <a:defRPr sz="1200"/>
            </a:lvl1pPr>
          </a:lstStyle>
          <a:p>
            <a:fld id="{8746C391-9DCF-403E-8450-643193482B5F}" type="datetimeFigureOut">
              <a:rPr lang="es-MX" smtClean="0"/>
              <a:t>14/04/2015</a:t>
            </a:fld>
            <a:endParaRPr lang="es-MX"/>
          </a:p>
        </p:txBody>
      </p:sp>
      <p:sp>
        <p:nvSpPr>
          <p:cNvPr id="4" name="3 Marcador de pie de página"/>
          <p:cNvSpPr>
            <a:spLocks noGrp="1"/>
          </p:cNvSpPr>
          <p:nvPr>
            <p:ph type="ftr" sz="quarter" idx="2"/>
          </p:nvPr>
        </p:nvSpPr>
        <p:spPr>
          <a:xfrm>
            <a:off x="0" y="8805841"/>
            <a:ext cx="3026833" cy="463550"/>
          </a:xfrm>
          <a:prstGeom prst="rect">
            <a:avLst/>
          </a:prstGeom>
        </p:spPr>
        <p:txBody>
          <a:bodyPr vert="horz" lIns="92885" tIns="46442" rIns="92885" bIns="46442"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956550" y="8805841"/>
            <a:ext cx="3026833" cy="463550"/>
          </a:xfrm>
          <a:prstGeom prst="rect">
            <a:avLst/>
          </a:prstGeom>
        </p:spPr>
        <p:txBody>
          <a:bodyPr vert="horz" lIns="92885" tIns="46442" rIns="92885" bIns="46442" rtlCol="0" anchor="b"/>
          <a:lstStyle>
            <a:lvl1pPr algn="r">
              <a:defRPr sz="1200"/>
            </a:lvl1pPr>
          </a:lstStyle>
          <a:p>
            <a:fld id="{A942DD2B-AF9B-4A49-9535-5D776096BA73}" type="slidenum">
              <a:rPr lang="es-MX" smtClean="0"/>
              <a:t>‹#›</a:t>
            </a:fld>
            <a:endParaRPr lang="es-MX"/>
          </a:p>
        </p:txBody>
      </p:sp>
    </p:spTree>
    <p:extLst>
      <p:ext uri="{BB962C8B-B14F-4D97-AF65-F5344CB8AC3E}">
        <p14:creationId xmlns:p14="http://schemas.microsoft.com/office/powerpoint/2010/main" val="488314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26833" cy="463550"/>
          </a:xfrm>
          <a:prstGeom prst="rect">
            <a:avLst/>
          </a:prstGeom>
        </p:spPr>
        <p:txBody>
          <a:bodyPr vert="horz" lIns="92885" tIns="46442" rIns="92885" bIns="46442" rtlCol="0"/>
          <a:lstStyle>
            <a:lvl1pPr algn="l">
              <a:defRPr sz="1200"/>
            </a:lvl1pPr>
          </a:lstStyle>
          <a:p>
            <a:endParaRPr lang="es-MX"/>
          </a:p>
        </p:txBody>
      </p:sp>
      <p:sp>
        <p:nvSpPr>
          <p:cNvPr id="3" name="2 Marcador de fecha"/>
          <p:cNvSpPr>
            <a:spLocks noGrp="1"/>
          </p:cNvSpPr>
          <p:nvPr>
            <p:ph type="dt" idx="1"/>
          </p:nvPr>
        </p:nvSpPr>
        <p:spPr>
          <a:xfrm>
            <a:off x="3956550" y="0"/>
            <a:ext cx="3026833" cy="463550"/>
          </a:xfrm>
          <a:prstGeom prst="rect">
            <a:avLst/>
          </a:prstGeom>
        </p:spPr>
        <p:txBody>
          <a:bodyPr vert="horz" lIns="92885" tIns="46442" rIns="92885" bIns="46442" rtlCol="0"/>
          <a:lstStyle>
            <a:lvl1pPr algn="r">
              <a:defRPr sz="1200"/>
            </a:lvl1pPr>
          </a:lstStyle>
          <a:p>
            <a:fld id="{A8D01AC3-6761-46EE-BCC9-6F53E9ADF279}" type="datetimeFigureOut">
              <a:rPr lang="es-MX" smtClean="0"/>
              <a:pPr/>
              <a:t>14/04/2015</a:t>
            </a:fld>
            <a:endParaRPr lang="es-MX"/>
          </a:p>
        </p:txBody>
      </p:sp>
      <p:sp>
        <p:nvSpPr>
          <p:cNvPr id="4" name="3 Marcador de imagen de diapositiva"/>
          <p:cNvSpPr>
            <a:spLocks noGrp="1" noRot="1" noChangeAspect="1"/>
          </p:cNvSpPr>
          <p:nvPr>
            <p:ph type="sldImg" idx="2"/>
          </p:nvPr>
        </p:nvSpPr>
        <p:spPr>
          <a:xfrm>
            <a:off x="1174750" y="695325"/>
            <a:ext cx="4635500" cy="3476625"/>
          </a:xfrm>
          <a:prstGeom prst="rect">
            <a:avLst/>
          </a:prstGeom>
          <a:noFill/>
          <a:ln w="12700">
            <a:solidFill>
              <a:prstClr val="black"/>
            </a:solidFill>
          </a:ln>
        </p:spPr>
        <p:txBody>
          <a:bodyPr vert="horz" lIns="92885" tIns="46442" rIns="92885" bIns="46442" rtlCol="0" anchor="ctr"/>
          <a:lstStyle/>
          <a:p>
            <a:endParaRPr lang="es-MX"/>
          </a:p>
        </p:txBody>
      </p:sp>
      <p:sp>
        <p:nvSpPr>
          <p:cNvPr id="5" name="4 Marcador de notas"/>
          <p:cNvSpPr>
            <a:spLocks noGrp="1"/>
          </p:cNvSpPr>
          <p:nvPr>
            <p:ph type="body" sz="quarter" idx="3"/>
          </p:nvPr>
        </p:nvSpPr>
        <p:spPr>
          <a:xfrm>
            <a:off x="698500" y="4403725"/>
            <a:ext cx="5588000" cy="4171950"/>
          </a:xfrm>
          <a:prstGeom prst="rect">
            <a:avLst/>
          </a:prstGeom>
        </p:spPr>
        <p:txBody>
          <a:bodyPr vert="horz" lIns="92885" tIns="46442" rIns="92885" bIns="46442"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805841"/>
            <a:ext cx="3026833" cy="463550"/>
          </a:xfrm>
          <a:prstGeom prst="rect">
            <a:avLst/>
          </a:prstGeom>
        </p:spPr>
        <p:txBody>
          <a:bodyPr vert="horz" lIns="92885" tIns="46442" rIns="92885" bIns="46442"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56550" y="8805841"/>
            <a:ext cx="3026833" cy="463550"/>
          </a:xfrm>
          <a:prstGeom prst="rect">
            <a:avLst/>
          </a:prstGeom>
        </p:spPr>
        <p:txBody>
          <a:bodyPr vert="horz" lIns="92885" tIns="46442" rIns="92885" bIns="46442" rtlCol="0" anchor="b"/>
          <a:lstStyle>
            <a:lvl1pPr algn="r">
              <a:defRPr sz="1200"/>
            </a:lvl1pPr>
          </a:lstStyle>
          <a:p>
            <a:fld id="{048D6A92-2BCF-4CB9-86C6-D6AAFD7AF7F2}" type="slidenum">
              <a:rPr lang="es-MX" smtClean="0"/>
              <a:pPr/>
              <a:t>‹#›</a:t>
            </a:fld>
            <a:endParaRPr lang="es-MX"/>
          </a:p>
        </p:txBody>
      </p:sp>
    </p:spTree>
    <p:extLst>
      <p:ext uri="{BB962C8B-B14F-4D97-AF65-F5344CB8AC3E}">
        <p14:creationId xmlns:p14="http://schemas.microsoft.com/office/powerpoint/2010/main" val="2577698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E0176819-C8B7-429C-B4F1-89CEC1BF9DCD}" type="datetimeFigureOut">
              <a:rPr lang="es-MX" smtClean="0"/>
              <a:pPr/>
              <a:t>14/04/2015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683C9E2-8F8D-4010-8432-9857C805D9D8}" type="slidenum">
              <a:rPr lang="es-MX" smtClean="0"/>
              <a:pPr/>
              <a:t>‹#›</a:t>
            </a:fld>
            <a:endParaRPr lang="es-MX"/>
          </a:p>
        </p:txBody>
      </p:sp>
    </p:spTree>
    <p:extLst>
      <p:ext uri="{BB962C8B-B14F-4D97-AF65-F5344CB8AC3E}">
        <p14:creationId xmlns:p14="http://schemas.microsoft.com/office/powerpoint/2010/main" val="1001458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0176819-C8B7-429C-B4F1-89CEC1BF9DCD}" type="datetimeFigureOut">
              <a:rPr lang="es-MX" smtClean="0"/>
              <a:pPr/>
              <a:t>14/04/2015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683C9E2-8F8D-4010-8432-9857C805D9D8}" type="slidenum">
              <a:rPr lang="es-MX" smtClean="0"/>
              <a:pPr/>
              <a:t>‹#›</a:t>
            </a:fld>
            <a:endParaRPr lang="es-MX"/>
          </a:p>
        </p:txBody>
      </p:sp>
    </p:spTree>
    <p:extLst>
      <p:ext uri="{BB962C8B-B14F-4D97-AF65-F5344CB8AC3E}">
        <p14:creationId xmlns:p14="http://schemas.microsoft.com/office/powerpoint/2010/main" val="3758635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0176819-C8B7-429C-B4F1-89CEC1BF9DCD}" type="datetimeFigureOut">
              <a:rPr lang="es-MX" smtClean="0"/>
              <a:pPr/>
              <a:t>14/04/2015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683C9E2-8F8D-4010-8432-9857C805D9D8}" type="slidenum">
              <a:rPr lang="es-MX" smtClean="0"/>
              <a:pPr/>
              <a:t>‹#›</a:t>
            </a:fld>
            <a:endParaRPr lang="es-MX"/>
          </a:p>
        </p:txBody>
      </p:sp>
    </p:spTree>
    <p:extLst>
      <p:ext uri="{BB962C8B-B14F-4D97-AF65-F5344CB8AC3E}">
        <p14:creationId xmlns:p14="http://schemas.microsoft.com/office/powerpoint/2010/main" val="4156910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0176819-C8B7-429C-B4F1-89CEC1BF9DCD}" type="datetimeFigureOut">
              <a:rPr lang="es-MX" smtClean="0"/>
              <a:pPr/>
              <a:t>14/04/2015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683C9E2-8F8D-4010-8432-9857C805D9D8}" type="slidenum">
              <a:rPr lang="es-MX" smtClean="0"/>
              <a:pPr/>
              <a:t>‹#›</a:t>
            </a:fld>
            <a:endParaRPr lang="es-MX"/>
          </a:p>
        </p:txBody>
      </p:sp>
    </p:spTree>
    <p:extLst>
      <p:ext uri="{BB962C8B-B14F-4D97-AF65-F5344CB8AC3E}">
        <p14:creationId xmlns:p14="http://schemas.microsoft.com/office/powerpoint/2010/main" val="4094067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0176819-C8B7-429C-B4F1-89CEC1BF9DCD}" type="datetimeFigureOut">
              <a:rPr lang="es-MX" smtClean="0"/>
              <a:pPr/>
              <a:t>14/04/2015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683C9E2-8F8D-4010-8432-9857C805D9D8}" type="slidenum">
              <a:rPr lang="es-MX" smtClean="0"/>
              <a:pPr/>
              <a:t>‹#›</a:t>
            </a:fld>
            <a:endParaRPr lang="es-MX"/>
          </a:p>
        </p:txBody>
      </p:sp>
    </p:spTree>
    <p:extLst>
      <p:ext uri="{BB962C8B-B14F-4D97-AF65-F5344CB8AC3E}">
        <p14:creationId xmlns:p14="http://schemas.microsoft.com/office/powerpoint/2010/main" val="1733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E0176819-C8B7-429C-B4F1-89CEC1BF9DCD}" type="datetimeFigureOut">
              <a:rPr lang="es-MX" smtClean="0"/>
              <a:pPr/>
              <a:t>14/04/2015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683C9E2-8F8D-4010-8432-9857C805D9D8}" type="slidenum">
              <a:rPr lang="es-MX" smtClean="0"/>
              <a:pPr/>
              <a:t>‹#›</a:t>
            </a:fld>
            <a:endParaRPr lang="es-MX"/>
          </a:p>
        </p:txBody>
      </p:sp>
    </p:spTree>
    <p:extLst>
      <p:ext uri="{BB962C8B-B14F-4D97-AF65-F5344CB8AC3E}">
        <p14:creationId xmlns:p14="http://schemas.microsoft.com/office/powerpoint/2010/main" val="2882699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E0176819-C8B7-429C-B4F1-89CEC1BF9DCD}" type="datetimeFigureOut">
              <a:rPr lang="es-MX" smtClean="0"/>
              <a:pPr/>
              <a:t>14/04/2015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683C9E2-8F8D-4010-8432-9857C805D9D8}" type="slidenum">
              <a:rPr lang="es-MX" smtClean="0"/>
              <a:pPr/>
              <a:t>‹#›</a:t>
            </a:fld>
            <a:endParaRPr lang="es-MX"/>
          </a:p>
        </p:txBody>
      </p:sp>
    </p:spTree>
    <p:extLst>
      <p:ext uri="{BB962C8B-B14F-4D97-AF65-F5344CB8AC3E}">
        <p14:creationId xmlns:p14="http://schemas.microsoft.com/office/powerpoint/2010/main" val="1054156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E0176819-C8B7-429C-B4F1-89CEC1BF9DCD}" type="datetimeFigureOut">
              <a:rPr lang="es-MX" smtClean="0"/>
              <a:pPr/>
              <a:t>14/04/2015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683C9E2-8F8D-4010-8432-9857C805D9D8}" type="slidenum">
              <a:rPr lang="es-MX" smtClean="0"/>
              <a:pPr/>
              <a:t>‹#›</a:t>
            </a:fld>
            <a:endParaRPr lang="es-MX"/>
          </a:p>
        </p:txBody>
      </p:sp>
    </p:spTree>
    <p:extLst>
      <p:ext uri="{BB962C8B-B14F-4D97-AF65-F5344CB8AC3E}">
        <p14:creationId xmlns:p14="http://schemas.microsoft.com/office/powerpoint/2010/main" val="2327118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0176819-C8B7-429C-B4F1-89CEC1BF9DCD}" type="datetimeFigureOut">
              <a:rPr lang="es-MX" smtClean="0"/>
              <a:pPr/>
              <a:t>14/04/2015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683C9E2-8F8D-4010-8432-9857C805D9D8}" type="slidenum">
              <a:rPr lang="es-MX" smtClean="0"/>
              <a:pPr/>
              <a:t>‹#›</a:t>
            </a:fld>
            <a:endParaRPr lang="es-MX"/>
          </a:p>
        </p:txBody>
      </p:sp>
    </p:spTree>
    <p:extLst>
      <p:ext uri="{BB962C8B-B14F-4D97-AF65-F5344CB8AC3E}">
        <p14:creationId xmlns:p14="http://schemas.microsoft.com/office/powerpoint/2010/main" val="1977093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0176819-C8B7-429C-B4F1-89CEC1BF9DCD}" type="datetimeFigureOut">
              <a:rPr lang="es-MX" smtClean="0"/>
              <a:pPr/>
              <a:t>14/04/2015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683C9E2-8F8D-4010-8432-9857C805D9D8}" type="slidenum">
              <a:rPr lang="es-MX" smtClean="0"/>
              <a:pPr/>
              <a:t>‹#›</a:t>
            </a:fld>
            <a:endParaRPr lang="es-MX"/>
          </a:p>
        </p:txBody>
      </p:sp>
    </p:spTree>
    <p:extLst>
      <p:ext uri="{BB962C8B-B14F-4D97-AF65-F5344CB8AC3E}">
        <p14:creationId xmlns:p14="http://schemas.microsoft.com/office/powerpoint/2010/main" val="3356032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0176819-C8B7-429C-B4F1-89CEC1BF9DCD}" type="datetimeFigureOut">
              <a:rPr lang="es-MX" smtClean="0"/>
              <a:pPr/>
              <a:t>14/04/2015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683C9E2-8F8D-4010-8432-9857C805D9D8}" type="slidenum">
              <a:rPr lang="es-MX" smtClean="0"/>
              <a:pPr/>
              <a:t>‹#›</a:t>
            </a:fld>
            <a:endParaRPr lang="es-MX"/>
          </a:p>
        </p:txBody>
      </p:sp>
    </p:spTree>
    <p:extLst>
      <p:ext uri="{BB962C8B-B14F-4D97-AF65-F5344CB8AC3E}">
        <p14:creationId xmlns:p14="http://schemas.microsoft.com/office/powerpoint/2010/main" val="1031189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76819-C8B7-429C-B4F1-89CEC1BF9DCD}" type="datetimeFigureOut">
              <a:rPr lang="es-MX" smtClean="0"/>
              <a:pPr/>
              <a:t>14/04/2015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3C9E2-8F8D-4010-8432-9857C805D9D8}" type="slidenum">
              <a:rPr lang="es-MX" smtClean="0"/>
              <a:pPr/>
              <a:t>‹#›</a:t>
            </a:fld>
            <a:endParaRPr lang="es-MX"/>
          </a:p>
        </p:txBody>
      </p:sp>
    </p:spTree>
    <p:extLst>
      <p:ext uri="{BB962C8B-B14F-4D97-AF65-F5344CB8AC3E}">
        <p14:creationId xmlns:p14="http://schemas.microsoft.com/office/powerpoint/2010/main" val="1972007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dggarcia@inami.gob.m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r>
              <a:rPr lang="es-MX" sz="2400" dirty="0" smtClean="0">
                <a:latin typeface="Trajan Pro" pitchFamily="18" charset="0"/>
              </a:rPr>
              <a:t>Presentación del Modelo y Ruta Crítica para la operación de Oficiales de Protección a la Infancia en América Central, con base en la adopción de la práctica Mexicana.</a:t>
            </a:r>
            <a:endParaRPr lang="es-MX" sz="2400" dirty="0">
              <a:latin typeface="Trajan Pro" pitchFamily="18" charset="0"/>
            </a:endParaRPr>
          </a:p>
        </p:txBody>
      </p:sp>
      <p:sp>
        <p:nvSpPr>
          <p:cNvPr id="3" name="2 Subtítulo"/>
          <p:cNvSpPr>
            <a:spLocks noGrp="1"/>
          </p:cNvSpPr>
          <p:nvPr>
            <p:ph type="subTitle" idx="1"/>
          </p:nvPr>
        </p:nvSpPr>
        <p:spPr>
          <a:xfrm>
            <a:off x="1267544" y="5060776"/>
            <a:ext cx="6400800" cy="1752600"/>
          </a:xfrm>
        </p:spPr>
        <p:txBody>
          <a:bodyPr>
            <a:normAutofit/>
          </a:bodyPr>
          <a:lstStyle/>
          <a:p>
            <a:r>
              <a:rPr lang="es-MX" sz="2400" dirty="0" smtClean="0">
                <a:latin typeface="Trajan Pro" pitchFamily="18" charset="0"/>
              </a:rPr>
              <a:t>Dalia Gabriela García Acoltzi</a:t>
            </a:r>
            <a:endParaRPr lang="es-MX" sz="2400" dirty="0">
              <a:latin typeface="Trajan Pro"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7 Gráfico"/>
          <p:cNvGraphicFramePr>
            <a:graphicFrameLocks/>
          </p:cNvGraphicFramePr>
          <p:nvPr>
            <p:extLst>
              <p:ext uri="{D42A27DB-BD31-4B8C-83A1-F6EECF244321}">
                <p14:modId xmlns:p14="http://schemas.microsoft.com/office/powerpoint/2010/main" val="3874264634"/>
              </p:ext>
            </p:extLst>
          </p:nvPr>
        </p:nvGraphicFramePr>
        <p:xfrm>
          <a:off x="827584" y="2060848"/>
          <a:ext cx="7084081" cy="4176464"/>
        </p:xfrm>
        <a:graphic>
          <a:graphicData uri="http://schemas.openxmlformats.org/drawingml/2006/chart">
            <c:chart xmlns:c="http://schemas.openxmlformats.org/drawingml/2006/chart" xmlns:r="http://schemas.openxmlformats.org/officeDocument/2006/relationships" r:id="rId2"/>
          </a:graphicData>
        </a:graphic>
      </p:graphicFrame>
      <p:sp>
        <p:nvSpPr>
          <p:cNvPr id="7" name="1 Rectángulo redondeado"/>
          <p:cNvSpPr/>
          <p:nvPr/>
        </p:nvSpPr>
        <p:spPr>
          <a:xfrm>
            <a:off x="683568" y="1772816"/>
            <a:ext cx="1692188" cy="283700"/>
          </a:xfrm>
          <a:prstGeom prst="roundRect">
            <a:avLst/>
          </a:prstGeom>
        </p:spPr>
        <p:style>
          <a:lnRef idx="1">
            <a:schemeClr val="accent4"/>
          </a:lnRef>
          <a:fillRef idx="2">
            <a:schemeClr val="accent4"/>
          </a:fillRef>
          <a:effectRef idx="1">
            <a:schemeClr val="accent4"/>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s-MX" sz="1200" b="1" dirty="0" smtClean="0"/>
              <a:t>POR GENERO</a:t>
            </a:r>
            <a:endParaRPr lang="es-MX" sz="1200" b="1" dirty="0"/>
          </a:p>
        </p:txBody>
      </p:sp>
      <p:graphicFrame>
        <p:nvGraphicFramePr>
          <p:cNvPr id="8" name="7 Tabla"/>
          <p:cNvGraphicFramePr>
            <a:graphicFrameLocks noGrp="1"/>
          </p:cNvGraphicFramePr>
          <p:nvPr>
            <p:extLst>
              <p:ext uri="{D42A27DB-BD31-4B8C-83A1-F6EECF244321}">
                <p14:modId xmlns:p14="http://schemas.microsoft.com/office/powerpoint/2010/main" val="1584502944"/>
              </p:ext>
            </p:extLst>
          </p:nvPr>
        </p:nvGraphicFramePr>
        <p:xfrm>
          <a:off x="223812" y="2060848"/>
          <a:ext cx="2487296" cy="1134758"/>
        </p:xfrm>
        <a:graphic>
          <a:graphicData uri="http://schemas.openxmlformats.org/drawingml/2006/table">
            <a:tbl>
              <a:tblPr firstRow="1" bandRow="1">
                <a:tableStyleId>{00A15C55-8517-42AA-B614-E9B94910E393}</a:tableStyleId>
              </a:tblPr>
              <a:tblGrid>
                <a:gridCol w="767080"/>
                <a:gridCol w="570230"/>
                <a:gridCol w="644843"/>
                <a:gridCol w="505143"/>
              </a:tblGrid>
              <a:tr h="370840">
                <a:tc>
                  <a:txBody>
                    <a:bodyPr/>
                    <a:lstStyle/>
                    <a:p>
                      <a:pPr algn="ctr"/>
                      <a:r>
                        <a:rPr lang="es-MX" sz="1000" dirty="0" smtClean="0">
                          <a:latin typeface="Arial" pitchFamily="34" charset="0"/>
                          <a:cs typeface="Arial" pitchFamily="34" charset="0"/>
                        </a:rPr>
                        <a:t>Genero</a:t>
                      </a:r>
                      <a:endParaRPr lang="es-MX" sz="1000" b="1" dirty="0">
                        <a:solidFill>
                          <a:schemeClr val="tx1"/>
                        </a:solidFill>
                        <a:latin typeface="Arial" pitchFamily="34" charset="0"/>
                        <a:cs typeface="Arial" pitchFamily="34" charset="0"/>
                      </a:endParaRPr>
                    </a:p>
                  </a:txBody>
                  <a:tcPr anchor="ctr"/>
                </a:tc>
                <a:tc>
                  <a:txBody>
                    <a:bodyPr/>
                    <a:lstStyle/>
                    <a:p>
                      <a:pPr algn="ctr"/>
                      <a:r>
                        <a:rPr lang="es-MX" sz="1000" dirty="0" smtClean="0">
                          <a:latin typeface="Arial" pitchFamily="34" charset="0"/>
                          <a:cs typeface="Arial" pitchFamily="34" charset="0"/>
                        </a:rPr>
                        <a:t>2014</a:t>
                      </a:r>
                      <a:endParaRPr lang="es-MX" sz="1000" b="1" dirty="0">
                        <a:solidFill>
                          <a:schemeClr val="tx1"/>
                        </a:solidFill>
                        <a:latin typeface="Arial" pitchFamily="34" charset="0"/>
                        <a:cs typeface="Arial" pitchFamily="34" charset="0"/>
                      </a:endParaRPr>
                    </a:p>
                  </a:txBody>
                  <a:tcPr anchor="ctr"/>
                </a:tc>
                <a:tc>
                  <a:txBody>
                    <a:bodyPr/>
                    <a:lstStyle/>
                    <a:p>
                      <a:pPr algn="ctr"/>
                      <a:r>
                        <a:rPr lang="es-MX" sz="1000" b="1" dirty="0" smtClean="0">
                          <a:solidFill>
                            <a:schemeClr val="bg1"/>
                          </a:solidFill>
                          <a:latin typeface="Arial" pitchFamily="34" charset="0"/>
                          <a:cs typeface="Arial" pitchFamily="34" charset="0"/>
                        </a:rPr>
                        <a:t>%</a:t>
                      </a:r>
                      <a:endParaRPr lang="es-MX" sz="1000" b="1" dirty="0">
                        <a:solidFill>
                          <a:schemeClr val="bg1"/>
                        </a:solidFill>
                        <a:latin typeface="Arial" pitchFamily="34" charset="0"/>
                        <a:cs typeface="Arial" pitchFamily="34" charset="0"/>
                      </a:endParaRPr>
                    </a:p>
                  </a:txBody>
                  <a:tcPr anchor="ctr"/>
                </a:tc>
                <a:tc>
                  <a:txBody>
                    <a:bodyPr/>
                    <a:lstStyle/>
                    <a:p>
                      <a:pPr algn="ctr"/>
                      <a:r>
                        <a:rPr lang="es-MX" sz="1000" dirty="0" smtClean="0">
                          <a:latin typeface="Arial" pitchFamily="34" charset="0"/>
                          <a:cs typeface="Arial" pitchFamily="34" charset="0"/>
                        </a:rPr>
                        <a:t>2015</a:t>
                      </a:r>
                      <a:endParaRPr lang="es-MX" sz="1000" b="1" dirty="0">
                        <a:solidFill>
                          <a:schemeClr val="tx1"/>
                        </a:solidFill>
                        <a:latin typeface="Arial" pitchFamily="34" charset="0"/>
                        <a:cs typeface="Arial" pitchFamily="34" charset="0"/>
                      </a:endParaRPr>
                    </a:p>
                  </a:txBody>
                  <a:tcPr anchor="ctr"/>
                </a:tc>
              </a:tr>
              <a:tr h="265439">
                <a:tc>
                  <a:txBody>
                    <a:bodyPr/>
                    <a:lstStyle/>
                    <a:p>
                      <a:r>
                        <a:rPr lang="es-MX" sz="1000" b="1" dirty="0" smtClean="0">
                          <a:latin typeface="Arial" pitchFamily="34" charset="0"/>
                          <a:cs typeface="Arial" pitchFamily="34" charset="0"/>
                        </a:rPr>
                        <a:t>Hombres</a:t>
                      </a:r>
                      <a:endParaRPr lang="es-MX" sz="1000" b="1" dirty="0">
                        <a:latin typeface="Arial" pitchFamily="34" charset="0"/>
                        <a:cs typeface="Arial" pitchFamily="34" charset="0"/>
                      </a:endParaRPr>
                    </a:p>
                  </a:txBody>
                  <a:tcPr/>
                </a:tc>
                <a:tc>
                  <a:txBody>
                    <a:bodyPr/>
                    <a:lstStyle/>
                    <a:p>
                      <a:r>
                        <a:rPr lang="es-MX" sz="1000" dirty="0" smtClean="0">
                          <a:latin typeface="Arial" pitchFamily="34" charset="0"/>
                          <a:cs typeface="Arial" pitchFamily="34" charset="0"/>
                        </a:rPr>
                        <a:t>14,830</a:t>
                      </a:r>
                      <a:endParaRPr lang="es-MX" sz="1000" b="0" dirty="0">
                        <a:latin typeface="Arial" pitchFamily="34" charset="0"/>
                        <a:cs typeface="Arial" pitchFamily="34" charset="0"/>
                      </a:endParaRPr>
                    </a:p>
                  </a:txBody>
                  <a:tcPr/>
                </a:tc>
                <a:tc>
                  <a:txBody>
                    <a:bodyPr/>
                    <a:lstStyle/>
                    <a:p>
                      <a:r>
                        <a:rPr lang="es-MX" sz="1000" b="0" dirty="0" smtClean="0">
                          <a:latin typeface="Arial" pitchFamily="34" charset="0"/>
                          <a:cs typeface="Arial" pitchFamily="34" charset="0"/>
                        </a:rPr>
                        <a:t>64.26%</a:t>
                      </a:r>
                      <a:endParaRPr lang="es-MX" sz="1000" b="0" dirty="0">
                        <a:latin typeface="Arial" pitchFamily="34" charset="0"/>
                        <a:cs typeface="Arial" pitchFamily="34" charset="0"/>
                      </a:endParaRPr>
                    </a:p>
                  </a:txBody>
                  <a:tcPr/>
                </a:tc>
                <a:tc>
                  <a:txBody>
                    <a:bodyPr/>
                    <a:lstStyle/>
                    <a:p>
                      <a:r>
                        <a:rPr lang="es-MX" sz="1000" b="0" dirty="0" smtClean="0">
                          <a:latin typeface="Arial" pitchFamily="34" charset="0"/>
                          <a:cs typeface="Arial" pitchFamily="34" charset="0"/>
                        </a:rPr>
                        <a:t>4,997</a:t>
                      </a:r>
                      <a:endParaRPr lang="es-MX" sz="1000" b="0" dirty="0">
                        <a:latin typeface="Arial" pitchFamily="34" charset="0"/>
                        <a:cs typeface="Arial" pitchFamily="34" charset="0"/>
                      </a:endParaRPr>
                    </a:p>
                  </a:txBody>
                  <a:tcPr/>
                </a:tc>
              </a:tr>
              <a:tr h="254639">
                <a:tc>
                  <a:txBody>
                    <a:bodyPr/>
                    <a:lstStyle/>
                    <a:p>
                      <a:r>
                        <a:rPr lang="es-MX" sz="1000" b="1" dirty="0" smtClean="0">
                          <a:latin typeface="Arial" pitchFamily="34" charset="0"/>
                          <a:cs typeface="Arial" pitchFamily="34" charset="0"/>
                        </a:rPr>
                        <a:t>Mujeres</a:t>
                      </a:r>
                      <a:endParaRPr lang="es-MX" sz="1000" b="1" dirty="0">
                        <a:latin typeface="Arial" pitchFamily="34" charset="0"/>
                        <a:cs typeface="Arial" pitchFamily="34" charset="0"/>
                      </a:endParaRPr>
                    </a:p>
                  </a:txBody>
                  <a:tcPr/>
                </a:tc>
                <a:tc>
                  <a:txBody>
                    <a:bodyPr/>
                    <a:lstStyle/>
                    <a:p>
                      <a:r>
                        <a:rPr lang="es-MX" sz="1000" dirty="0" smtClean="0">
                          <a:latin typeface="Arial" pitchFamily="34" charset="0"/>
                          <a:cs typeface="Arial" pitchFamily="34" charset="0"/>
                        </a:rPr>
                        <a:t>8,248</a:t>
                      </a:r>
                      <a:endParaRPr lang="es-MX" sz="1000" b="0" dirty="0">
                        <a:latin typeface="Arial" pitchFamily="34" charset="0"/>
                        <a:cs typeface="Arial" pitchFamily="34" charset="0"/>
                      </a:endParaRPr>
                    </a:p>
                  </a:txBody>
                  <a:tcPr/>
                </a:tc>
                <a:tc>
                  <a:txBody>
                    <a:bodyPr/>
                    <a:lstStyle/>
                    <a:p>
                      <a:r>
                        <a:rPr lang="es-MX" sz="1000" b="0" dirty="0" smtClean="0">
                          <a:latin typeface="Arial" pitchFamily="34" charset="0"/>
                          <a:cs typeface="Arial" pitchFamily="34" charset="0"/>
                        </a:rPr>
                        <a:t>35.74%</a:t>
                      </a:r>
                      <a:endParaRPr lang="es-MX" sz="1000" b="0" dirty="0">
                        <a:latin typeface="Arial" pitchFamily="34" charset="0"/>
                        <a:cs typeface="Arial" pitchFamily="34" charset="0"/>
                      </a:endParaRPr>
                    </a:p>
                  </a:txBody>
                  <a:tcPr/>
                </a:tc>
                <a:tc>
                  <a:txBody>
                    <a:bodyPr/>
                    <a:lstStyle/>
                    <a:p>
                      <a:r>
                        <a:rPr lang="es-MX" sz="1000" b="0" dirty="0" smtClean="0">
                          <a:latin typeface="Arial" pitchFamily="34" charset="0"/>
                          <a:cs typeface="Arial" pitchFamily="34" charset="0"/>
                        </a:rPr>
                        <a:t>2,323</a:t>
                      </a:r>
                      <a:endParaRPr lang="es-MX" sz="1000" b="0" dirty="0">
                        <a:latin typeface="Arial" pitchFamily="34" charset="0"/>
                        <a:cs typeface="Arial" pitchFamily="34" charset="0"/>
                      </a:endParaRPr>
                    </a:p>
                  </a:txBody>
                  <a:tcPr/>
                </a:tc>
              </a:tr>
              <a:tr h="231579">
                <a:tc>
                  <a:txBody>
                    <a:bodyPr/>
                    <a:lstStyle/>
                    <a:p>
                      <a:r>
                        <a:rPr lang="es-MX" sz="1000" b="1" dirty="0" smtClean="0">
                          <a:latin typeface="Arial" pitchFamily="34" charset="0"/>
                          <a:cs typeface="Arial" pitchFamily="34" charset="0"/>
                        </a:rPr>
                        <a:t>TOTAL</a:t>
                      </a:r>
                      <a:endParaRPr lang="es-MX" sz="1000" b="1" dirty="0">
                        <a:latin typeface="Arial" pitchFamily="34" charset="0"/>
                        <a:cs typeface="Arial" pitchFamily="34" charset="0"/>
                      </a:endParaRPr>
                    </a:p>
                  </a:txBody>
                  <a:tcPr/>
                </a:tc>
                <a:tc>
                  <a:txBody>
                    <a:bodyPr/>
                    <a:lstStyle/>
                    <a:p>
                      <a:r>
                        <a:rPr lang="es-MX" sz="1000" b="1" dirty="0" smtClean="0">
                          <a:latin typeface="Arial" pitchFamily="34" charset="0"/>
                          <a:cs typeface="Arial" pitchFamily="34" charset="0"/>
                        </a:rPr>
                        <a:t>23,078</a:t>
                      </a:r>
                      <a:endParaRPr lang="es-MX" sz="1000" b="1" dirty="0">
                        <a:latin typeface="Arial" pitchFamily="34" charset="0"/>
                        <a:cs typeface="Arial" pitchFamily="34" charset="0"/>
                      </a:endParaRPr>
                    </a:p>
                  </a:txBody>
                  <a:tcPr/>
                </a:tc>
                <a:tc>
                  <a:txBody>
                    <a:bodyPr/>
                    <a:lstStyle/>
                    <a:p>
                      <a:r>
                        <a:rPr lang="es-MX" sz="1000" b="1" dirty="0" smtClean="0">
                          <a:latin typeface="Arial" pitchFamily="34" charset="0"/>
                          <a:cs typeface="Arial" pitchFamily="34" charset="0"/>
                        </a:rPr>
                        <a:t>100%</a:t>
                      </a:r>
                      <a:endParaRPr lang="es-MX" sz="1000" b="1" dirty="0">
                        <a:latin typeface="Arial" pitchFamily="34" charset="0"/>
                        <a:cs typeface="Arial" pitchFamily="34" charset="0"/>
                      </a:endParaRPr>
                    </a:p>
                  </a:txBody>
                  <a:tcPr/>
                </a:tc>
                <a:tc>
                  <a:txBody>
                    <a:bodyPr/>
                    <a:lstStyle/>
                    <a:p>
                      <a:r>
                        <a:rPr lang="es-MX" sz="1000" b="1" dirty="0" smtClean="0">
                          <a:latin typeface="Arial" pitchFamily="34" charset="0"/>
                          <a:cs typeface="Arial" pitchFamily="34" charset="0"/>
                        </a:rPr>
                        <a:t>7,320</a:t>
                      </a:r>
                      <a:endParaRPr lang="es-MX" sz="1000" b="1" dirty="0">
                        <a:latin typeface="Arial" pitchFamily="34" charset="0"/>
                        <a:cs typeface="Arial" pitchFamily="34" charset="0"/>
                      </a:endParaRPr>
                    </a:p>
                  </a:txBody>
                  <a:tcPr/>
                </a:tc>
              </a:tr>
            </a:tbl>
          </a:graphicData>
        </a:graphic>
      </p:graphicFrame>
      <p:sp>
        <p:nvSpPr>
          <p:cNvPr id="9" name="8 Rectángulo"/>
          <p:cNvSpPr/>
          <p:nvPr/>
        </p:nvSpPr>
        <p:spPr>
          <a:xfrm>
            <a:off x="107504" y="764760"/>
            <a:ext cx="8928992" cy="504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0" name="9 Rectángulo"/>
          <p:cNvSpPr/>
          <p:nvPr/>
        </p:nvSpPr>
        <p:spPr>
          <a:xfrm>
            <a:off x="223812" y="820232"/>
            <a:ext cx="8740676" cy="398806"/>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10 CuadroTexto"/>
          <p:cNvSpPr txBox="1"/>
          <p:nvPr/>
        </p:nvSpPr>
        <p:spPr>
          <a:xfrm>
            <a:off x="539552" y="832094"/>
            <a:ext cx="8424936" cy="400110"/>
          </a:xfrm>
          <a:prstGeom prst="rect">
            <a:avLst/>
          </a:prstGeom>
          <a:noFill/>
        </p:spPr>
        <p:txBody>
          <a:bodyPr wrap="square" rtlCol="0">
            <a:spAutoFit/>
          </a:bodyPr>
          <a:lstStyle/>
          <a:p>
            <a:pPr lvl="0" algn="ctr"/>
            <a:r>
              <a:rPr lang="es-MX" sz="2000" b="1" dirty="0" smtClean="0">
                <a:solidFill>
                  <a:schemeClr val="bg1"/>
                </a:solidFill>
                <a:latin typeface="+mj-lt"/>
              </a:rPr>
              <a:t>Niñas, Niños y Adolescentes Migrantes Atendidos</a:t>
            </a:r>
            <a:r>
              <a:rPr lang="es-MX" sz="2000" b="1" dirty="0" smtClean="0">
                <a:solidFill>
                  <a:schemeClr val="bg1"/>
                </a:solidFill>
                <a:latin typeface="Trajan Pro" pitchFamily="18" charset="0"/>
              </a:rPr>
              <a:t>.</a:t>
            </a:r>
            <a:endParaRPr lang="es-MX" sz="2000" b="1" dirty="0">
              <a:solidFill>
                <a:schemeClr val="bg1"/>
              </a:solidFill>
              <a:latin typeface="Trajan Pro" pitchFamily="18" charset="0"/>
            </a:endParaRPr>
          </a:p>
        </p:txBody>
      </p:sp>
    </p:spTree>
    <p:extLst>
      <p:ext uri="{BB962C8B-B14F-4D97-AF65-F5344CB8AC3E}">
        <p14:creationId xmlns:p14="http://schemas.microsoft.com/office/powerpoint/2010/main" val="482132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Gráfico"/>
          <p:cNvGraphicFramePr>
            <a:graphicFrameLocks/>
          </p:cNvGraphicFramePr>
          <p:nvPr>
            <p:extLst>
              <p:ext uri="{D42A27DB-BD31-4B8C-83A1-F6EECF244321}">
                <p14:modId xmlns:p14="http://schemas.microsoft.com/office/powerpoint/2010/main" val="2280542901"/>
              </p:ext>
            </p:extLst>
          </p:nvPr>
        </p:nvGraphicFramePr>
        <p:xfrm>
          <a:off x="13722" y="1772816"/>
          <a:ext cx="9149449" cy="4330998"/>
        </p:xfrm>
        <a:graphic>
          <a:graphicData uri="http://schemas.openxmlformats.org/drawingml/2006/chart">
            <c:chart xmlns:c="http://schemas.openxmlformats.org/drawingml/2006/chart" xmlns:r="http://schemas.openxmlformats.org/officeDocument/2006/relationships" r:id="rId2"/>
          </a:graphicData>
        </a:graphic>
      </p:graphicFrame>
      <p:sp>
        <p:nvSpPr>
          <p:cNvPr id="5" name="1 Rectángulo redondeado"/>
          <p:cNvSpPr/>
          <p:nvPr/>
        </p:nvSpPr>
        <p:spPr>
          <a:xfrm>
            <a:off x="251520" y="836712"/>
            <a:ext cx="1692188" cy="283700"/>
          </a:xfrm>
          <a:prstGeom prst="roundRect">
            <a:avLst/>
          </a:prstGeom>
        </p:spPr>
        <p:style>
          <a:lnRef idx="1">
            <a:schemeClr val="accent2"/>
          </a:lnRef>
          <a:fillRef idx="2">
            <a:schemeClr val="accent2"/>
          </a:fillRef>
          <a:effectRef idx="1">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s-MX" sz="1200" b="1" dirty="0" smtClean="0"/>
              <a:t>POR NACIONALIDAD</a:t>
            </a:r>
            <a:endParaRPr lang="es-MX" sz="1200" b="1" dirty="0"/>
          </a:p>
        </p:txBody>
      </p:sp>
      <p:graphicFrame>
        <p:nvGraphicFramePr>
          <p:cNvPr id="6" name="5 Tabla"/>
          <p:cNvGraphicFramePr>
            <a:graphicFrameLocks noGrp="1"/>
          </p:cNvGraphicFramePr>
          <p:nvPr>
            <p:extLst>
              <p:ext uri="{D42A27DB-BD31-4B8C-83A1-F6EECF244321}">
                <p14:modId xmlns:p14="http://schemas.microsoft.com/office/powerpoint/2010/main" val="2800112939"/>
              </p:ext>
            </p:extLst>
          </p:nvPr>
        </p:nvGraphicFramePr>
        <p:xfrm>
          <a:off x="121572" y="1171709"/>
          <a:ext cx="2642870" cy="1463040"/>
        </p:xfrm>
        <a:graphic>
          <a:graphicData uri="http://schemas.openxmlformats.org/drawingml/2006/table">
            <a:tbl>
              <a:tblPr firstRow="1" bandRow="1">
                <a:tableStyleId>{21E4AEA4-8DFA-4A89-87EB-49C32662AFE0}</a:tableStyleId>
              </a:tblPr>
              <a:tblGrid>
                <a:gridCol w="863918"/>
                <a:gridCol w="601980"/>
                <a:gridCol w="644842"/>
                <a:gridCol w="532130"/>
              </a:tblGrid>
              <a:tr h="169059">
                <a:tc>
                  <a:txBody>
                    <a:bodyPr/>
                    <a:lstStyle/>
                    <a:p>
                      <a:r>
                        <a:rPr lang="es-MX" sz="1000" dirty="0" smtClean="0">
                          <a:solidFill>
                            <a:schemeClr val="tx1"/>
                          </a:solidFill>
                          <a:latin typeface="Arial" pitchFamily="34" charset="0"/>
                          <a:cs typeface="Arial" pitchFamily="34" charset="0"/>
                        </a:rPr>
                        <a:t>País</a:t>
                      </a:r>
                      <a:endParaRPr lang="es-MX" sz="1000" b="1" dirty="0">
                        <a:solidFill>
                          <a:schemeClr val="tx1"/>
                        </a:solidFill>
                        <a:latin typeface="Arial" pitchFamily="34" charset="0"/>
                        <a:cs typeface="Arial" pitchFamily="34" charset="0"/>
                      </a:endParaRPr>
                    </a:p>
                  </a:txBody>
                  <a:tcPr anchor="ctr">
                    <a:solidFill>
                      <a:schemeClr val="accent2">
                        <a:lumMod val="60000"/>
                        <a:lumOff val="40000"/>
                      </a:schemeClr>
                    </a:solidFill>
                  </a:tcPr>
                </a:tc>
                <a:tc>
                  <a:txBody>
                    <a:bodyPr/>
                    <a:lstStyle/>
                    <a:p>
                      <a:r>
                        <a:rPr lang="es-MX" sz="1000" dirty="0" smtClean="0">
                          <a:solidFill>
                            <a:schemeClr val="tx1"/>
                          </a:solidFill>
                          <a:latin typeface="Arial" pitchFamily="34" charset="0"/>
                          <a:cs typeface="Arial" pitchFamily="34" charset="0"/>
                        </a:rPr>
                        <a:t>2014</a:t>
                      </a:r>
                      <a:endParaRPr lang="es-MX" sz="1000" b="1" dirty="0">
                        <a:solidFill>
                          <a:schemeClr val="tx1"/>
                        </a:solidFill>
                        <a:latin typeface="Arial" pitchFamily="34" charset="0"/>
                        <a:cs typeface="Arial" pitchFamily="34" charset="0"/>
                      </a:endParaRPr>
                    </a:p>
                  </a:txBody>
                  <a:tcPr anchor="ctr">
                    <a:solidFill>
                      <a:schemeClr val="accent2">
                        <a:lumMod val="60000"/>
                        <a:lumOff val="40000"/>
                      </a:schemeClr>
                    </a:solidFill>
                  </a:tcPr>
                </a:tc>
                <a:tc>
                  <a:txBody>
                    <a:bodyPr/>
                    <a:lstStyle/>
                    <a:p>
                      <a:pPr algn="ctr"/>
                      <a:r>
                        <a:rPr lang="es-MX" sz="1000" b="1" dirty="0" smtClean="0">
                          <a:solidFill>
                            <a:schemeClr val="tx1"/>
                          </a:solidFill>
                          <a:latin typeface="Arial" pitchFamily="34" charset="0"/>
                          <a:cs typeface="Arial" pitchFamily="34" charset="0"/>
                        </a:rPr>
                        <a:t>%</a:t>
                      </a:r>
                      <a:endParaRPr lang="es-MX" sz="1000" b="1" dirty="0">
                        <a:solidFill>
                          <a:schemeClr val="tx1"/>
                        </a:solidFill>
                        <a:latin typeface="Arial" pitchFamily="34" charset="0"/>
                        <a:cs typeface="Arial" pitchFamily="34" charset="0"/>
                      </a:endParaRPr>
                    </a:p>
                  </a:txBody>
                  <a:tcPr anchor="ctr">
                    <a:solidFill>
                      <a:schemeClr val="accent2">
                        <a:lumMod val="60000"/>
                        <a:lumOff val="40000"/>
                      </a:schemeClr>
                    </a:solidFill>
                  </a:tcPr>
                </a:tc>
                <a:tc>
                  <a:txBody>
                    <a:bodyPr/>
                    <a:lstStyle/>
                    <a:p>
                      <a:r>
                        <a:rPr lang="es-MX" sz="1000" dirty="0" smtClean="0">
                          <a:solidFill>
                            <a:schemeClr val="tx1"/>
                          </a:solidFill>
                          <a:latin typeface="Arial" pitchFamily="34" charset="0"/>
                          <a:cs typeface="Arial" pitchFamily="34" charset="0"/>
                        </a:rPr>
                        <a:t>2015</a:t>
                      </a:r>
                      <a:endParaRPr lang="es-MX" sz="1000" b="1" dirty="0">
                        <a:solidFill>
                          <a:schemeClr val="tx1"/>
                        </a:solidFill>
                        <a:latin typeface="Arial" pitchFamily="34" charset="0"/>
                        <a:cs typeface="Arial" pitchFamily="34" charset="0"/>
                      </a:endParaRPr>
                    </a:p>
                  </a:txBody>
                  <a:tcPr anchor="ctr">
                    <a:solidFill>
                      <a:schemeClr val="accent2">
                        <a:lumMod val="60000"/>
                        <a:lumOff val="40000"/>
                      </a:schemeClr>
                    </a:solidFill>
                  </a:tcPr>
                </a:tc>
              </a:tr>
              <a:tr h="234955">
                <a:tc>
                  <a:txBody>
                    <a:bodyPr/>
                    <a:lstStyle/>
                    <a:p>
                      <a:r>
                        <a:rPr lang="es-MX" sz="1000" dirty="0" smtClean="0">
                          <a:latin typeface="Arial" pitchFamily="34" charset="0"/>
                          <a:cs typeface="Arial" pitchFamily="34" charset="0"/>
                        </a:rPr>
                        <a:t>Honduras</a:t>
                      </a:r>
                      <a:endParaRPr lang="es-MX" sz="1000" b="1" dirty="0">
                        <a:latin typeface="Arial" pitchFamily="34" charset="0"/>
                        <a:cs typeface="Arial" pitchFamily="34" charset="0"/>
                      </a:endParaRPr>
                    </a:p>
                  </a:txBody>
                  <a:tcPr/>
                </a:tc>
                <a:tc>
                  <a:txBody>
                    <a:bodyPr/>
                    <a:lstStyle/>
                    <a:p>
                      <a:pPr algn="ctr"/>
                      <a:r>
                        <a:rPr lang="es-MX" sz="1000" dirty="0" smtClean="0">
                          <a:latin typeface="Arial" pitchFamily="34" charset="0"/>
                          <a:cs typeface="Arial" pitchFamily="34" charset="0"/>
                        </a:rPr>
                        <a:t>9,665</a:t>
                      </a:r>
                      <a:endParaRPr lang="es-MX" sz="1000" b="1" dirty="0">
                        <a:latin typeface="Arial" pitchFamily="34" charset="0"/>
                        <a:cs typeface="Arial" pitchFamily="34" charset="0"/>
                      </a:endParaRPr>
                    </a:p>
                  </a:txBody>
                  <a:tcPr/>
                </a:tc>
                <a:tc>
                  <a:txBody>
                    <a:bodyPr/>
                    <a:lstStyle/>
                    <a:p>
                      <a:pPr marL="0" algn="ctr" defTabSz="914400" rtl="0" eaLnBrk="1" latinLnBrk="0" hangingPunct="1"/>
                      <a:r>
                        <a:rPr lang="es-MX" sz="1000" kern="1200" dirty="0" smtClean="0">
                          <a:solidFill>
                            <a:schemeClr val="dk1"/>
                          </a:solidFill>
                          <a:latin typeface="Arial" pitchFamily="34" charset="0"/>
                          <a:ea typeface="+mn-ea"/>
                          <a:cs typeface="Arial" pitchFamily="34" charset="0"/>
                        </a:rPr>
                        <a:t>41.88%</a:t>
                      </a:r>
                      <a:endParaRPr lang="es-MX" sz="1000" kern="1200" dirty="0">
                        <a:solidFill>
                          <a:schemeClr val="dk1"/>
                        </a:solidFill>
                        <a:latin typeface="Arial" pitchFamily="34" charset="0"/>
                        <a:ea typeface="+mn-ea"/>
                        <a:cs typeface="Arial" pitchFamily="34" charset="0"/>
                      </a:endParaRPr>
                    </a:p>
                  </a:txBody>
                  <a:tcPr/>
                </a:tc>
                <a:tc>
                  <a:txBody>
                    <a:bodyPr/>
                    <a:lstStyle/>
                    <a:p>
                      <a:pPr algn="ctr"/>
                      <a:r>
                        <a:rPr lang="es-MX" sz="1000" b="0" dirty="0" smtClean="0">
                          <a:latin typeface="Arial" pitchFamily="34" charset="0"/>
                          <a:cs typeface="Arial" pitchFamily="34" charset="0"/>
                        </a:rPr>
                        <a:t>2,269</a:t>
                      </a:r>
                      <a:endParaRPr lang="es-MX" sz="1000" b="1" dirty="0">
                        <a:latin typeface="Arial" pitchFamily="34" charset="0"/>
                        <a:cs typeface="Arial" pitchFamily="34" charset="0"/>
                      </a:endParaRPr>
                    </a:p>
                  </a:txBody>
                  <a:tcPr/>
                </a:tc>
              </a:tr>
              <a:tr h="144016">
                <a:tc>
                  <a:txBody>
                    <a:bodyPr/>
                    <a:lstStyle/>
                    <a:p>
                      <a:r>
                        <a:rPr lang="es-MX" sz="1000" dirty="0" smtClean="0">
                          <a:latin typeface="Arial" pitchFamily="34" charset="0"/>
                          <a:cs typeface="Arial" pitchFamily="34" charset="0"/>
                        </a:rPr>
                        <a:t>Guatemala</a:t>
                      </a:r>
                      <a:endParaRPr lang="es-MX" sz="1000" b="1" dirty="0">
                        <a:latin typeface="Arial" pitchFamily="34" charset="0"/>
                        <a:cs typeface="Arial" pitchFamily="34" charset="0"/>
                      </a:endParaRPr>
                    </a:p>
                  </a:txBody>
                  <a:tcPr/>
                </a:tc>
                <a:tc>
                  <a:txBody>
                    <a:bodyPr/>
                    <a:lstStyle/>
                    <a:p>
                      <a:pPr algn="ctr"/>
                      <a:r>
                        <a:rPr lang="es-MX" sz="1000" dirty="0" smtClean="0">
                          <a:latin typeface="Arial" pitchFamily="34" charset="0"/>
                          <a:cs typeface="Arial" pitchFamily="34" charset="0"/>
                        </a:rPr>
                        <a:t>7,936</a:t>
                      </a:r>
                      <a:endParaRPr lang="es-MX" sz="1000" b="1" dirty="0">
                        <a:latin typeface="Arial" pitchFamily="34" charset="0"/>
                        <a:cs typeface="Arial" pitchFamily="34" charset="0"/>
                      </a:endParaRPr>
                    </a:p>
                  </a:txBody>
                  <a:tcPr/>
                </a:tc>
                <a:tc>
                  <a:txBody>
                    <a:bodyPr/>
                    <a:lstStyle/>
                    <a:p>
                      <a:pPr marL="0" algn="ctr" defTabSz="914400" rtl="0" eaLnBrk="1" latinLnBrk="0" hangingPunct="1"/>
                      <a:r>
                        <a:rPr lang="es-MX" sz="1000" kern="1200" dirty="0" smtClean="0">
                          <a:solidFill>
                            <a:schemeClr val="dk1"/>
                          </a:solidFill>
                          <a:latin typeface="Arial" pitchFamily="34" charset="0"/>
                          <a:ea typeface="+mn-ea"/>
                          <a:cs typeface="Arial" pitchFamily="34" charset="0"/>
                        </a:rPr>
                        <a:t>34.39</a:t>
                      </a:r>
                      <a:endParaRPr lang="es-MX" sz="1000" kern="1200" dirty="0">
                        <a:solidFill>
                          <a:schemeClr val="dk1"/>
                        </a:solidFill>
                        <a:latin typeface="Arial" pitchFamily="34" charset="0"/>
                        <a:ea typeface="+mn-ea"/>
                        <a:cs typeface="Arial" pitchFamily="34" charset="0"/>
                      </a:endParaRPr>
                    </a:p>
                  </a:txBody>
                  <a:tcPr/>
                </a:tc>
                <a:tc>
                  <a:txBody>
                    <a:bodyPr/>
                    <a:lstStyle/>
                    <a:p>
                      <a:pPr algn="ctr"/>
                      <a:r>
                        <a:rPr lang="es-MX" sz="1000" b="0" dirty="0" smtClean="0">
                          <a:latin typeface="Arial" pitchFamily="34" charset="0"/>
                          <a:cs typeface="Arial" pitchFamily="34" charset="0"/>
                        </a:rPr>
                        <a:t>3,579</a:t>
                      </a:r>
                      <a:endParaRPr lang="es-MX" sz="1000" b="1" dirty="0">
                        <a:latin typeface="Arial" pitchFamily="34" charset="0"/>
                        <a:cs typeface="Arial" pitchFamily="34" charset="0"/>
                      </a:endParaRPr>
                    </a:p>
                  </a:txBody>
                  <a:tcPr/>
                </a:tc>
              </a:tr>
              <a:tr h="203448">
                <a:tc>
                  <a:txBody>
                    <a:bodyPr/>
                    <a:lstStyle/>
                    <a:p>
                      <a:r>
                        <a:rPr lang="es-MX" sz="1000" dirty="0" smtClean="0">
                          <a:latin typeface="Arial" pitchFamily="34" charset="0"/>
                          <a:cs typeface="Arial" pitchFamily="34" charset="0"/>
                        </a:rPr>
                        <a:t>El Salvador</a:t>
                      </a:r>
                      <a:endParaRPr lang="es-MX" sz="1000" b="1" dirty="0">
                        <a:latin typeface="Arial" pitchFamily="34" charset="0"/>
                        <a:cs typeface="Arial" pitchFamily="34" charset="0"/>
                      </a:endParaRPr>
                    </a:p>
                  </a:txBody>
                  <a:tcPr/>
                </a:tc>
                <a:tc>
                  <a:txBody>
                    <a:bodyPr/>
                    <a:lstStyle/>
                    <a:p>
                      <a:pPr algn="ctr"/>
                      <a:r>
                        <a:rPr lang="es-MX" sz="1000" dirty="0" smtClean="0">
                          <a:latin typeface="Arial" pitchFamily="34" charset="0"/>
                          <a:cs typeface="Arial" pitchFamily="34" charset="0"/>
                        </a:rPr>
                        <a:t>4,881</a:t>
                      </a:r>
                      <a:endParaRPr lang="es-MX" sz="1000" b="1" dirty="0">
                        <a:latin typeface="Arial" pitchFamily="34" charset="0"/>
                        <a:cs typeface="Arial" pitchFamily="34" charset="0"/>
                      </a:endParaRPr>
                    </a:p>
                  </a:txBody>
                  <a:tcPr/>
                </a:tc>
                <a:tc>
                  <a:txBody>
                    <a:bodyPr/>
                    <a:lstStyle/>
                    <a:p>
                      <a:pPr marL="0" algn="ctr" defTabSz="914400" rtl="0" eaLnBrk="1" latinLnBrk="0" hangingPunct="1"/>
                      <a:r>
                        <a:rPr lang="es-MX" sz="1000" kern="1200" dirty="0" smtClean="0">
                          <a:solidFill>
                            <a:schemeClr val="dk1"/>
                          </a:solidFill>
                          <a:latin typeface="Arial" pitchFamily="34" charset="0"/>
                          <a:ea typeface="+mn-ea"/>
                          <a:cs typeface="Arial" pitchFamily="34" charset="0"/>
                        </a:rPr>
                        <a:t>21.15%</a:t>
                      </a:r>
                      <a:endParaRPr lang="es-MX" sz="1000" kern="1200" dirty="0">
                        <a:solidFill>
                          <a:schemeClr val="dk1"/>
                        </a:solidFill>
                        <a:latin typeface="Arial" pitchFamily="34" charset="0"/>
                        <a:ea typeface="+mn-ea"/>
                        <a:cs typeface="Arial" pitchFamily="34" charset="0"/>
                      </a:endParaRPr>
                    </a:p>
                  </a:txBody>
                  <a:tcPr/>
                </a:tc>
                <a:tc>
                  <a:txBody>
                    <a:bodyPr/>
                    <a:lstStyle/>
                    <a:p>
                      <a:pPr algn="ctr"/>
                      <a:r>
                        <a:rPr lang="es-MX" sz="1000" b="0" dirty="0" smtClean="0">
                          <a:latin typeface="Arial" pitchFamily="34" charset="0"/>
                          <a:cs typeface="Arial" pitchFamily="34" charset="0"/>
                        </a:rPr>
                        <a:t>1,336</a:t>
                      </a:r>
                      <a:endParaRPr lang="es-MX" sz="1000" b="1" dirty="0">
                        <a:latin typeface="Arial" pitchFamily="34" charset="0"/>
                        <a:cs typeface="Arial" pitchFamily="34" charset="0"/>
                      </a:endParaRPr>
                    </a:p>
                  </a:txBody>
                  <a:tcPr/>
                </a:tc>
              </a:tr>
              <a:tr h="190872">
                <a:tc>
                  <a:txBody>
                    <a:bodyPr/>
                    <a:lstStyle/>
                    <a:p>
                      <a:r>
                        <a:rPr lang="es-MX" sz="1000" dirty="0" smtClean="0">
                          <a:latin typeface="Arial" pitchFamily="34" charset="0"/>
                          <a:cs typeface="Arial" pitchFamily="34" charset="0"/>
                        </a:rPr>
                        <a:t>Otros</a:t>
                      </a:r>
                      <a:endParaRPr lang="es-MX" sz="1000" b="1" dirty="0">
                        <a:latin typeface="Arial" pitchFamily="34" charset="0"/>
                        <a:cs typeface="Arial" pitchFamily="34" charset="0"/>
                      </a:endParaRPr>
                    </a:p>
                  </a:txBody>
                  <a:tcPr/>
                </a:tc>
                <a:tc>
                  <a:txBody>
                    <a:bodyPr/>
                    <a:lstStyle/>
                    <a:p>
                      <a:pPr algn="ctr"/>
                      <a:r>
                        <a:rPr lang="es-MX" sz="1000" dirty="0" smtClean="0">
                          <a:latin typeface="Arial" pitchFamily="34" charset="0"/>
                          <a:cs typeface="Arial" pitchFamily="34" charset="0"/>
                        </a:rPr>
                        <a:t>596</a:t>
                      </a:r>
                      <a:endParaRPr lang="es-MX" sz="1000" b="1" dirty="0">
                        <a:latin typeface="Arial" pitchFamily="34" charset="0"/>
                        <a:cs typeface="Arial" pitchFamily="34" charset="0"/>
                      </a:endParaRPr>
                    </a:p>
                  </a:txBody>
                  <a:tcPr/>
                </a:tc>
                <a:tc>
                  <a:txBody>
                    <a:bodyPr/>
                    <a:lstStyle/>
                    <a:p>
                      <a:pPr marL="0" algn="ctr" defTabSz="914400" rtl="0" eaLnBrk="1" latinLnBrk="0" hangingPunct="1"/>
                      <a:r>
                        <a:rPr lang="es-MX" sz="1000" kern="1200" dirty="0" smtClean="0">
                          <a:solidFill>
                            <a:schemeClr val="dk1"/>
                          </a:solidFill>
                          <a:latin typeface="Arial" pitchFamily="34" charset="0"/>
                          <a:ea typeface="+mn-ea"/>
                          <a:cs typeface="Arial" pitchFamily="34" charset="0"/>
                        </a:rPr>
                        <a:t>2.58%</a:t>
                      </a:r>
                      <a:endParaRPr lang="es-MX" sz="1000" kern="1200" dirty="0">
                        <a:solidFill>
                          <a:schemeClr val="dk1"/>
                        </a:solidFill>
                        <a:latin typeface="Arial" pitchFamily="34" charset="0"/>
                        <a:ea typeface="+mn-ea"/>
                        <a:cs typeface="Arial" pitchFamily="34" charset="0"/>
                      </a:endParaRPr>
                    </a:p>
                  </a:txBody>
                  <a:tcPr/>
                </a:tc>
                <a:tc>
                  <a:txBody>
                    <a:bodyPr/>
                    <a:lstStyle/>
                    <a:p>
                      <a:pPr algn="ctr"/>
                      <a:r>
                        <a:rPr lang="es-MX" sz="1000" b="0" dirty="0" smtClean="0">
                          <a:latin typeface="Arial" pitchFamily="34" charset="0"/>
                          <a:cs typeface="Arial" pitchFamily="34" charset="0"/>
                        </a:rPr>
                        <a:t>136</a:t>
                      </a:r>
                      <a:endParaRPr lang="es-MX" sz="1000" b="1" dirty="0">
                        <a:latin typeface="Arial" pitchFamily="34" charset="0"/>
                        <a:cs typeface="Arial" pitchFamily="34" charset="0"/>
                      </a:endParaRPr>
                    </a:p>
                  </a:txBody>
                  <a:tcPr/>
                </a:tc>
              </a:tr>
              <a:tr h="178296">
                <a:tc>
                  <a:txBody>
                    <a:bodyPr/>
                    <a:lstStyle/>
                    <a:p>
                      <a:r>
                        <a:rPr lang="es-MX" sz="1000" b="1" dirty="0" smtClean="0">
                          <a:solidFill>
                            <a:schemeClr val="tx1"/>
                          </a:solidFill>
                          <a:latin typeface="Arial" pitchFamily="34" charset="0"/>
                          <a:cs typeface="Arial" pitchFamily="34" charset="0"/>
                        </a:rPr>
                        <a:t>Total</a:t>
                      </a:r>
                      <a:endParaRPr lang="es-MX" sz="1000" b="1" dirty="0">
                        <a:solidFill>
                          <a:schemeClr val="tx1"/>
                        </a:solidFill>
                        <a:latin typeface="Arial" pitchFamily="34" charset="0"/>
                        <a:cs typeface="Arial" pitchFamily="34" charset="0"/>
                      </a:endParaRPr>
                    </a:p>
                  </a:txBody>
                  <a:tcPr/>
                </a:tc>
                <a:tc>
                  <a:txBody>
                    <a:bodyPr/>
                    <a:lstStyle/>
                    <a:p>
                      <a:pPr algn="ctr"/>
                      <a:r>
                        <a:rPr lang="es-MX" sz="1000" b="1" dirty="0" smtClean="0">
                          <a:solidFill>
                            <a:schemeClr val="tx1"/>
                          </a:solidFill>
                          <a:latin typeface="Arial" pitchFamily="34" charset="0"/>
                          <a:cs typeface="Arial" pitchFamily="34" charset="0"/>
                        </a:rPr>
                        <a:t>23,078</a:t>
                      </a:r>
                      <a:endParaRPr lang="es-MX" sz="1000" b="1" dirty="0">
                        <a:solidFill>
                          <a:schemeClr val="tx1"/>
                        </a:solidFill>
                        <a:latin typeface="Arial" pitchFamily="34" charset="0"/>
                        <a:cs typeface="Arial" pitchFamily="34" charset="0"/>
                      </a:endParaRPr>
                    </a:p>
                  </a:txBody>
                  <a:tcPr/>
                </a:tc>
                <a:tc>
                  <a:txBody>
                    <a:bodyPr/>
                    <a:lstStyle/>
                    <a:p>
                      <a:pPr marL="0" algn="ctr" defTabSz="914400" rtl="0" eaLnBrk="1" latinLnBrk="0" hangingPunct="1"/>
                      <a:r>
                        <a:rPr lang="es-MX" sz="1000" b="1" kern="1200" dirty="0" smtClean="0">
                          <a:solidFill>
                            <a:schemeClr val="tx1"/>
                          </a:solidFill>
                          <a:latin typeface="Arial" pitchFamily="34" charset="0"/>
                          <a:ea typeface="+mn-ea"/>
                          <a:cs typeface="Arial" pitchFamily="34" charset="0"/>
                        </a:rPr>
                        <a:t>100%</a:t>
                      </a:r>
                      <a:endParaRPr lang="es-MX" sz="1000" b="1" kern="1200" dirty="0">
                        <a:solidFill>
                          <a:schemeClr val="tx1"/>
                        </a:solidFill>
                        <a:latin typeface="Arial" pitchFamily="34" charset="0"/>
                        <a:ea typeface="+mn-ea"/>
                        <a:cs typeface="Arial" pitchFamily="34" charset="0"/>
                      </a:endParaRPr>
                    </a:p>
                  </a:txBody>
                  <a:tcPr/>
                </a:tc>
                <a:tc>
                  <a:txBody>
                    <a:bodyPr/>
                    <a:lstStyle/>
                    <a:p>
                      <a:pPr algn="ctr"/>
                      <a:r>
                        <a:rPr lang="es-MX" sz="1000" b="1" dirty="0" smtClean="0">
                          <a:solidFill>
                            <a:schemeClr val="tx1"/>
                          </a:solidFill>
                          <a:latin typeface="Arial" pitchFamily="34" charset="0"/>
                          <a:cs typeface="Arial" pitchFamily="34" charset="0"/>
                        </a:rPr>
                        <a:t>7,320</a:t>
                      </a:r>
                      <a:endParaRPr lang="es-MX" sz="1000" b="1" dirty="0">
                        <a:solidFill>
                          <a:schemeClr val="tx1"/>
                        </a:solidFill>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val="3226415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lgn="ctr">
              <a:buNone/>
            </a:pPr>
            <a:r>
              <a:rPr lang="es-MX" dirty="0" smtClean="0">
                <a:latin typeface="Trajan Pro" pitchFamily="18" charset="0"/>
              </a:rPr>
              <a:t>Muchas Gracias</a:t>
            </a:r>
          </a:p>
          <a:p>
            <a:pPr marL="0" indent="0" algn="ctr">
              <a:buNone/>
            </a:pPr>
            <a:r>
              <a:rPr lang="es-MX" dirty="0" smtClean="0">
                <a:latin typeface="Trajan Pro" pitchFamily="18" charset="0"/>
              </a:rPr>
              <a:t>Dalia Gabriela García Acoltzi</a:t>
            </a:r>
          </a:p>
          <a:p>
            <a:pPr marL="0" indent="0" algn="ctr">
              <a:buNone/>
            </a:pPr>
            <a:r>
              <a:rPr lang="es-MX" dirty="0" smtClean="0">
                <a:hlinkClick r:id="rId2"/>
              </a:rPr>
              <a:t>dggarcia@inami.gob.mx</a:t>
            </a:r>
            <a:endParaRPr lang="es-MX" dirty="0" smtClean="0"/>
          </a:p>
          <a:p>
            <a:pPr marL="0" indent="0" algn="ctr">
              <a:buNone/>
            </a:pPr>
            <a:endParaRPr lang="es-MX" dirty="0"/>
          </a:p>
        </p:txBody>
      </p:sp>
    </p:spTree>
    <p:extLst>
      <p:ext uri="{BB962C8B-B14F-4D97-AF65-F5344CB8AC3E}">
        <p14:creationId xmlns:p14="http://schemas.microsoft.com/office/powerpoint/2010/main" val="418737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5508104" y="1916832"/>
            <a:ext cx="3197646" cy="2886095"/>
          </a:xfrm>
          <a:prstGeom prst="roundRect">
            <a:avLst>
              <a:gd name="adj" fmla="val 10000"/>
            </a:avLst>
          </a:prstGeom>
          <a:blipFill rotWithShape="0">
            <a:blip r:embed="rId2" cstate="email">
              <a:extLst>
                <a:ext uri="{28A0092B-C50C-407E-A947-70E740481C1C}">
                  <a14:useLocalDpi xmlns:a14="http://schemas.microsoft.com/office/drawing/2010/main"/>
                </a:ext>
              </a:extLst>
            </a:blip>
            <a:stretch>
              <a:fillRect/>
            </a:stretch>
          </a:blipFill>
        </p:spPr>
        <p:style>
          <a:lnRef idx="2">
            <a:schemeClr val="accent2">
              <a:tint val="40000"/>
              <a:alpha val="90000"/>
              <a:hueOff val="0"/>
              <a:satOff val="0"/>
              <a:lumOff val="0"/>
              <a:alphaOff val="0"/>
            </a:schemeClr>
          </a:lnRef>
          <a:fillRef idx="1">
            <a:scrgbClr r="0" g="0" b="0"/>
          </a:fillRef>
          <a:effectRef idx="0">
            <a:schemeClr val="accent2">
              <a:tint val="40000"/>
              <a:alpha val="90000"/>
              <a:hueOff val="0"/>
              <a:satOff val="0"/>
              <a:lumOff val="0"/>
              <a:alphaOff val="0"/>
            </a:schemeClr>
          </a:effectRef>
          <a:fontRef idx="minor">
            <a:schemeClr val="dk1">
              <a:hueOff val="0"/>
              <a:satOff val="0"/>
              <a:lumOff val="0"/>
              <a:alphaOff val="0"/>
            </a:schemeClr>
          </a:fontRef>
        </p:style>
      </p:sp>
      <p:sp>
        <p:nvSpPr>
          <p:cNvPr id="4" name="3 CuadroTexto"/>
          <p:cNvSpPr txBox="1"/>
          <p:nvPr/>
        </p:nvSpPr>
        <p:spPr>
          <a:xfrm>
            <a:off x="436712" y="1556792"/>
            <a:ext cx="4752528" cy="4247317"/>
          </a:xfrm>
          <a:prstGeom prst="rect">
            <a:avLst/>
          </a:prstGeom>
          <a:noFill/>
        </p:spPr>
        <p:txBody>
          <a:bodyPr wrap="square" rtlCol="0">
            <a:spAutoFit/>
          </a:bodyPr>
          <a:lstStyle/>
          <a:p>
            <a:pPr marL="285750" lvl="0" indent="-285750" algn="just">
              <a:buBlip>
                <a:blip r:embed="rId3"/>
              </a:buBlip>
            </a:pPr>
            <a:r>
              <a:rPr lang="es-MX" sz="1400" dirty="0">
                <a:latin typeface="Maiandra GD" panose="020E0502030308020204" pitchFamily="34" charset="0"/>
              </a:rPr>
              <a:t>El 30 de marzo del 2007, se instaló la </a:t>
            </a:r>
            <a:r>
              <a:rPr lang="es-MX" sz="1400" b="1" dirty="0">
                <a:latin typeface="Maiandra GD" panose="020E0502030308020204" pitchFamily="34" charset="0"/>
              </a:rPr>
              <a:t>Mesa de Diálogo Interinstitucional sobre Niñas, Niños y Adolescentes No Acompañados y Mujeres Migrantes</a:t>
            </a:r>
            <a:r>
              <a:rPr lang="es-MX" sz="1400" dirty="0">
                <a:latin typeface="Maiandra GD" panose="020E0502030308020204" pitchFamily="34" charset="0"/>
              </a:rPr>
              <a:t>, la cual tiene como objetivo primordial diseñar acciones concretas para atender esta situación</a:t>
            </a:r>
            <a:r>
              <a:rPr lang="es-MX" sz="1400" dirty="0" smtClean="0">
                <a:latin typeface="Maiandra GD" panose="020E0502030308020204" pitchFamily="34" charset="0"/>
              </a:rPr>
              <a:t>..</a:t>
            </a:r>
          </a:p>
          <a:p>
            <a:pPr marL="285750" lvl="0" indent="-285750" algn="just">
              <a:buBlip>
                <a:blip r:embed="rId3"/>
              </a:buBlip>
            </a:pPr>
            <a:endParaRPr lang="es-MX" sz="1400" dirty="0">
              <a:latin typeface="Maiandra GD" panose="020E0502030308020204" pitchFamily="34" charset="0"/>
            </a:endParaRPr>
          </a:p>
          <a:p>
            <a:pPr marL="285750" indent="-285750" algn="just">
              <a:buBlip>
                <a:blip r:embed="rId3"/>
              </a:buBlip>
            </a:pPr>
            <a:r>
              <a:rPr lang="es-ES" sz="1400" dirty="0">
                <a:latin typeface="Maiandra GD" panose="020E0502030308020204" pitchFamily="34" charset="0"/>
              </a:rPr>
              <a:t>En esta Mesa de Diálogo se </a:t>
            </a:r>
            <a:r>
              <a:rPr lang="es-ES" sz="1400" dirty="0" smtClean="0">
                <a:latin typeface="Maiandra GD" panose="020E0502030308020204" pitchFamily="34" charset="0"/>
              </a:rPr>
              <a:t>creó </a:t>
            </a:r>
            <a:r>
              <a:rPr lang="es-ES" sz="1400" dirty="0">
                <a:latin typeface="Maiandra GD" panose="020E0502030308020204" pitchFamily="34" charset="0"/>
              </a:rPr>
              <a:t>el “Modelo de Protección de los Derechos de los Niños, Niñas y Adolescentes Migrantes y Repatriados”, en donde se contempló la instauración de la figura del “Oficial de Protección a la Infancia” (OPI</a:t>
            </a:r>
            <a:r>
              <a:rPr lang="es-ES" sz="1400" dirty="0" smtClean="0">
                <a:latin typeface="Maiandra GD" panose="020E0502030308020204" pitchFamily="34" charset="0"/>
              </a:rPr>
              <a:t>).</a:t>
            </a:r>
          </a:p>
          <a:p>
            <a:pPr marL="285750" indent="-285750" algn="just">
              <a:buBlip>
                <a:blip r:embed="rId3"/>
              </a:buBlip>
            </a:pPr>
            <a:endParaRPr lang="es-ES" sz="1400" i="1" dirty="0">
              <a:latin typeface="Maiandra GD" panose="020E0502030308020204" pitchFamily="34" charset="0"/>
              <a:cs typeface="Arial" panose="020B0604020202020204" pitchFamily="34" charset="0"/>
            </a:endParaRPr>
          </a:p>
          <a:p>
            <a:pPr marL="285750" indent="-285750" algn="just">
              <a:buBlip>
                <a:blip r:embed="rId3"/>
              </a:buBlip>
            </a:pPr>
            <a:r>
              <a:rPr lang="es-MX" sz="1400" dirty="0">
                <a:latin typeface="Maiandra GD" panose="020E0502030308020204" pitchFamily="34" charset="0"/>
              </a:rPr>
              <a:t>Los OPIS son Agentes Federales de Migración que tienen como principal tarea, garantizar el respeto a los derechos humanos de los niños, niñas y adolescentes migrantes (NNA), en especial de los no acompañados, y sus principales funciones son las siguientes:</a:t>
            </a:r>
          </a:p>
          <a:p>
            <a:pPr lvl="0" algn="just"/>
            <a:endParaRPr lang="es-MX" sz="1400" dirty="0" smtClean="0">
              <a:latin typeface="Maiandra GD" panose="020E0502030308020204" pitchFamily="34" charset="0"/>
            </a:endParaRPr>
          </a:p>
          <a:p>
            <a:pPr lvl="0" algn="just"/>
            <a:endParaRPr lang="es-MX" dirty="0">
              <a:latin typeface="Maiandra GD" panose="020E0502030308020204" pitchFamily="34" charset="0"/>
            </a:endParaRPr>
          </a:p>
        </p:txBody>
      </p:sp>
      <p:sp>
        <p:nvSpPr>
          <p:cNvPr id="6" name="5 Rectángulo"/>
          <p:cNvSpPr/>
          <p:nvPr/>
        </p:nvSpPr>
        <p:spPr>
          <a:xfrm>
            <a:off x="107504" y="764760"/>
            <a:ext cx="8928992" cy="504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 name="6 CuadroTexto"/>
          <p:cNvSpPr txBox="1"/>
          <p:nvPr/>
        </p:nvSpPr>
        <p:spPr>
          <a:xfrm>
            <a:off x="323528" y="849706"/>
            <a:ext cx="8424936" cy="461665"/>
          </a:xfrm>
          <a:prstGeom prst="rect">
            <a:avLst/>
          </a:prstGeom>
          <a:noFill/>
        </p:spPr>
        <p:txBody>
          <a:bodyPr wrap="square" rtlCol="0">
            <a:spAutoFit/>
          </a:bodyPr>
          <a:lstStyle/>
          <a:p>
            <a:pPr algn="ctr"/>
            <a:r>
              <a:rPr lang="es-MX" sz="2400" b="1" dirty="0" smtClean="0">
                <a:solidFill>
                  <a:schemeClr val="bg1"/>
                </a:solidFill>
                <a:latin typeface="Trajan Pro"/>
              </a:rPr>
              <a:t>Antecedentes</a:t>
            </a:r>
            <a:endParaRPr lang="es-MX" sz="2400" b="1" dirty="0">
              <a:solidFill>
                <a:schemeClr val="bg1"/>
              </a:solidFill>
              <a:latin typeface="Trajan Pro"/>
            </a:endParaRPr>
          </a:p>
        </p:txBody>
      </p:sp>
    </p:spTree>
    <p:extLst>
      <p:ext uri="{BB962C8B-B14F-4D97-AF65-F5344CB8AC3E}">
        <p14:creationId xmlns:p14="http://schemas.microsoft.com/office/powerpoint/2010/main" val="1019651842"/>
      </p:ext>
    </p:extLst>
  </p:cSld>
  <p:clrMapOvr>
    <a:masterClrMapping/>
  </p:clrMapOvr>
  <p:transition>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0 Diagrama"/>
          <p:cNvGraphicFramePr/>
          <p:nvPr>
            <p:extLst>
              <p:ext uri="{D42A27DB-BD31-4B8C-83A1-F6EECF244321}">
                <p14:modId xmlns:p14="http://schemas.microsoft.com/office/powerpoint/2010/main" val="550868110"/>
              </p:ext>
            </p:extLst>
          </p:nvPr>
        </p:nvGraphicFramePr>
        <p:xfrm>
          <a:off x="107504" y="980728"/>
          <a:ext cx="8928992"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Rectángulo"/>
          <p:cNvSpPr/>
          <p:nvPr/>
        </p:nvSpPr>
        <p:spPr>
          <a:xfrm>
            <a:off x="107504" y="650141"/>
            <a:ext cx="8928992" cy="504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 name="5 Rectángulo"/>
          <p:cNvSpPr/>
          <p:nvPr/>
        </p:nvSpPr>
        <p:spPr>
          <a:xfrm>
            <a:off x="223812" y="705613"/>
            <a:ext cx="8740676" cy="398806"/>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6 CuadroTexto"/>
          <p:cNvSpPr txBox="1"/>
          <p:nvPr/>
        </p:nvSpPr>
        <p:spPr>
          <a:xfrm>
            <a:off x="323528" y="735087"/>
            <a:ext cx="8424936" cy="461665"/>
          </a:xfrm>
          <a:prstGeom prst="rect">
            <a:avLst/>
          </a:prstGeom>
          <a:noFill/>
        </p:spPr>
        <p:txBody>
          <a:bodyPr wrap="square" rtlCol="0">
            <a:spAutoFit/>
          </a:bodyPr>
          <a:lstStyle/>
          <a:p>
            <a:pPr algn="ctr"/>
            <a:r>
              <a:rPr lang="es-MX" sz="2400" b="1" dirty="0" smtClean="0">
                <a:solidFill>
                  <a:schemeClr val="bg1"/>
                </a:solidFill>
                <a:latin typeface="Trajan Pro"/>
              </a:rPr>
              <a:t>Principales Funciones</a:t>
            </a:r>
            <a:endParaRPr lang="es-MX" sz="2400" b="1" dirty="0">
              <a:solidFill>
                <a:schemeClr val="bg1"/>
              </a:solidFill>
              <a:latin typeface="Trajan Pro"/>
            </a:endParaRPr>
          </a:p>
        </p:txBody>
      </p:sp>
    </p:spTree>
    <p:extLst>
      <p:ext uri="{BB962C8B-B14F-4D97-AF65-F5344CB8AC3E}">
        <p14:creationId xmlns:p14="http://schemas.microsoft.com/office/powerpoint/2010/main" val="4069398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Rectángulo"/>
          <p:cNvSpPr/>
          <p:nvPr/>
        </p:nvSpPr>
        <p:spPr>
          <a:xfrm>
            <a:off x="107504" y="764760"/>
            <a:ext cx="8928992" cy="504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7" name="16 Rectángulo"/>
          <p:cNvSpPr/>
          <p:nvPr/>
        </p:nvSpPr>
        <p:spPr>
          <a:xfrm>
            <a:off x="223812" y="820232"/>
            <a:ext cx="8740676" cy="398806"/>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17 CuadroTexto"/>
          <p:cNvSpPr txBox="1"/>
          <p:nvPr/>
        </p:nvSpPr>
        <p:spPr>
          <a:xfrm>
            <a:off x="323528" y="849706"/>
            <a:ext cx="8424936" cy="461665"/>
          </a:xfrm>
          <a:prstGeom prst="rect">
            <a:avLst/>
          </a:prstGeom>
          <a:noFill/>
        </p:spPr>
        <p:txBody>
          <a:bodyPr wrap="square" rtlCol="0">
            <a:spAutoFit/>
          </a:bodyPr>
          <a:lstStyle/>
          <a:p>
            <a:pPr algn="ctr"/>
            <a:r>
              <a:rPr lang="es-MX" sz="2400" b="1" dirty="0">
                <a:solidFill>
                  <a:schemeClr val="bg1"/>
                </a:solidFill>
                <a:latin typeface="Trajan Pro"/>
              </a:rPr>
              <a:t>I</a:t>
            </a:r>
            <a:r>
              <a:rPr lang="es-MX" sz="2400" b="1" dirty="0" smtClean="0">
                <a:solidFill>
                  <a:schemeClr val="bg1"/>
                </a:solidFill>
                <a:latin typeface="Trajan Pro"/>
              </a:rPr>
              <a:t>ntroducción</a:t>
            </a:r>
            <a:endParaRPr lang="es-MX" sz="2400" b="1" dirty="0">
              <a:solidFill>
                <a:schemeClr val="bg1"/>
              </a:solidFill>
              <a:latin typeface="Trajan Pro"/>
            </a:endParaRPr>
          </a:p>
        </p:txBody>
      </p:sp>
      <p:sp>
        <p:nvSpPr>
          <p:cNvPr id="4" name="3 Subtítulo"/>
          <p:cNvSpPr>
            <a:spLocks noGrp="1"/>
          </p:cNvSpPr>
          <p:nvPr>
            <p:ph type="subTitle" idx="1"/>
          </p:nvPr>
        </p:nvSpPr>
        <p:spPr>
          <a:xfrm>
            <a:off x="539552" y="1628800"/>
            <a:ext cx="8208912" cy="1968624"/>
          </a:xfrm>
        </p:spPr>
        <p:txBody>
          <a:bodyPr>
            <a:noAutofit/>
          </a:bodyPr>
          <a:lstStyle/>
          <a:p>
            <a:pPr algn="just"/>
            <a:r>
              <a:rPr lang="es-MX" sz="2800" dirty="0" smtClean="0"/>
              <a:t>Derivado del contexto migratorio global, y partiendo del Modelo de Oficiales de Protección a la Infancia (OPI), nos enfrentamos como país a un reto de atención integral a la niñez migrante, de lo cual se derivan tres aspectos fundamentales que actualmente se están trabajando en un contexto de coordinación entre los distintos países, niveles de gobierno y con la participación de la sociedad.  </a:t>
            </a:r>
            <a:endParaRPr lang="es-MX" sz="2800" dirty="0"/>
          </a:p>
        </p:txBody>
      </p:sp>
    </p:spTree>
    <p:extLst>
      <p:ext uri="{BB962C8B-B14F-4D97-AF65-F5344CB8AC3E}">
        <p14:creationId xmlns:p14="http://schemas.microsoft.com/office/powerpoint/2010/main" val="35621323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Rectángulo"/>
          <p:cNvSpPr/>
          <p:nvPr/>
        </p:nvSpPr>
        <p:spPr>
          <a:xfrm>
            <a:off x="107504" y="764760"/>
            <a:ext cx="8928992" cy="504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7" name="16 Rectángulo"/>
          <p:cNvSpPr/>
          <p:nvPr/>
        </p:nvSpPr>
        <p:spPr>
          <a:xfrm>
            <a:off x="223812" y="820232"/>
            <a:ext cx="8740676" cy="398806"/>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17 CuadroTexto"/>
          <p:cNvSpPr txBox="1"/>
          <p:nvPr/>
        </p:nvSpPr>
        <p:spPr>
          <a:xfrm>
            <a:off x="323528" y="849706"/>
            <a:ext cx="8424936" cy="461665"/>
          </a:xfrm>
          <a:prstGeom prst="rect">
            <a:avLst/>
          </a:prstGeom>
          <a:noFill/>
        </p:spPr>
        <p:txBody>
          <a:bodyPr wrap="square" rtlCol="0">
            <a:spAutoFit/>
          </a:bodyPr>
          <a:lstStyle/>
          <a:p>
            <a:pPr algn="ctr"/>
            <a:r>
              <a:rPr lang="es-MX" sz="2400" b="1" dirty="0" smtClean="0">
                <a:solidFill>
                  <a:schemeClr val="bg1"/>
                </a:solidFill>
                <a:latin typeface="Trajan Pro"/>
              </a:rPr>
              <a:t>Nuevos escenarios</a:t>
            </a:r>
            <a:endParaRPr lang="es-MX" sz="2400" b="1" dirty="0">
              <a:solidFill>
                <a:schemeClr val="bg1"/>
              </a:solidFill>
              <a:latin typeface="Trajan Pro"/>
            </a:endParaRPr>
          </a:p>
        </p:txBody>
      </p:sp>
      <p:sp>
        <p:nvSpPr>
          <p:cNvPr id="4" name="3 Subtítulo"/>
          <p:cNvSpPr>
            <a:spLocks noGrp="1"/>
          </p:cNvSpPr>
          <p:nvPr>
            <p:ph type="subTitle" idx="1"/>
          </p:nvPr>
        </p:nvSpPr>
        <p:spPr>
          <a:xfrm>
            <a:off x="539552" y="1628800"/>
            <a:ext cx="8208912" cy="1968624"/>
          </a:xfrm>
        </p:spPr>
        <p:txBody>
          <a:bodyPr>
            <a:noAutofit/>
          </a:bodyPr>
          <a:lstStyle/>
          <a:p>
            <a:pPr algn="just"/>
            <a:r>
              <a:rPr lang="es-MX" sz="2800" dirty="0"/>
              <a:t>Actualmente tenemos tres </a:t>
            </a:r>
            <a:r>
              <a:rPr lang="es-MX" sz="2800" dirty="0" smtClean="0"/>
              <a:t>escenarios que estamos atendiendo:</a:t>
            </a:r>
            <a:endParaRPr lang="es-MX" sz="2800" dirty="0"/>
          </a:p>
          <a:p>
            <a:pPr marL="457200" lvl="0" indent="-457200" algn="just">
              <a:buFont typeface="Arial" panose="020B0604020202020204" pitchFamily="34" charset="0"/>
              <a:buChar char="•"/>
            </a:pPr>
            <a:r>
              <a:rPr lang="es-MX" sz="2800" dirty="0"/>
              <a:t>Organizar la operación de los Oficiales de Protección a la Infancia </a:t>
            </a:r>
            <a:r>
              <a:rPr lang="es-MX" sz="2800" dirty="0" smtClean="0"/>
              <a:t>tomando como base la operación.</a:t>
            </a:r>
            <a:endParaRPr lang="es-MX" sz="2800" dirty="0"/>
          </a:p>
          <a:p>
            <a:pPr marL="457200" lvl="0" indent="-457200" algn="just">
              <a:buFont typeface="Arial" panose="020B0604020202020204" pitchFamily="34" charset="0"/>
              <a:buChar char="•"/>
            </a:pPr>
            <a:r>
              <a:rPr lang="es-MX" sz="2800" dirty="0"/>
              <a:t>Velar el principio del interés superior del niño en el marco de nuestras atribuciones.</a:t>
            </a:r>
          </a:p>
          <a:p>
            <a:pPr marL="457200" lvl="0" indent="-457200" algn="just">
              <a:buFont typeface="Arial" panose="020B0604020202020204" pitchFamily="34" charset="0"/>
              <a:buChar char="•"/>
            </a:pPr>
            <a:r>
              <a:rPr lang="es-MX" sz="2800" dirty="0"/>
              <a:t>Ampliar el modelo a otros migrantes en condiciones de vulnerabilidad. </a:t>
            </a:r>
          </a:p>
          <a:p>
            <a:pPr algn="l"/>
            <a:endParaRPr lang="es-MX"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Rectángulo"/>
          <p:cNvSpPr/>
          <p:nvPr/>
        </p:nvSpPr>
        <p:spPr>
          <a:xfrm>
            <a:off x="107504" y="764760"/>
            <a:ext cx="8928992" cy="648016"/>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latin typeface="Trajan Pro" pitchFamily="18" charset="0"/>
            </a:endParaRPr>
          </a:p>
        </p:txBody>
      </p:sp>
      <p:sp>
        <p:nvSpPr>
          <p:cNvPr id="17" name="16 Rectángulo"/>
          <p:cNvSpPr/>
          <p:nvPr/>
        </p:nvSpPr>
        <p:spPr>
          <a:xfrm>
            <a:off x="223812" y="820231"/>
            <a:ext cx="8740676" cy="491139"/>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8" name="17 CuadroTexto"/>
          <p:cNvSpPr txBox="1"/>
          <p:nvPr/>
        </p:nvSpPr>
        <p:spPr>
          <a:xfrm>
            <a:off x="323528" y="849706"/>
            <a:ext cx="8424936" cy="523220"/>
          </a:xfrm>
          <a:prstGeom prst="rect">
            <a:avLst/>
          </a:prstGeom>
          <a:noFill/>
        </p:spPr>
        <p:txBody>
          <a:bodyPr wrap="square" rtlCol="0">
            <a:spAutoFit/>
          </a:bodyPr>
          <a:lstStyle/>
          <a:p>
            <a:pPr algn="ctr"/>
            <a:r>
              <a:rPr lang="es-MX" sz="1400" b="1" dirty="0">
                <a:solidFill>
                  <a:schemeClr val="bg1"/>
                </a:solidFill>
                <a:latin typeface="Trajan Pro" pitchFamily="18" charset="0"/>
              </a:rPr>
              <a:t>Organizar la operación de los Oficiales de Protección a la Infancia </a:t>
            </a:r>
            <a:r>
              <a:rPr lang="es-MX" sz="1400" b="1" dirty="0" smtClean="0">
                <a:solidFill>
                  <a:schemeClr val="bg1"/>
                </a:solidFill>
                <a:latin typeface="Trajan Pro" pitchFamily="18" charset="0"/>
              </a:rPr>
              <a:t>tomando  como base la operación.</a:t>
            </a:r>
            <a:endParaRPr lang="es-MX" sz="1400" b="1" dirty="0">
              <a:solidFill>
                <a:schemeClr val="bg1"/>
              </a:solidFill>
              <a:latin typeface="Trajan Pro" pitchFamily="18" charset="0"/>
            </a:endParaRPr>
          </a:p>
        </p:txBody>
      </p:sp>
      <p:sp>
        <p:nvSpPr>
          <p:cNvPr id="4" name="3 Subtítulo"/>
          <p:cNvSpPr>
            <a:spLocks noGrp="1"/>
          </p:cNvSpPr>
          <p:nvPr>
            <p:ph type="subTitle" idx="1"/>
          </p:nvPr>
        </p:nvSpPr>
        <p:spPr>
          <a:xfrm>
            <a:off x="539552" y="1412776"/>
            <a:ext cx="8208912" cy="1968624"/>
          </a:xfrm>
        </p:spPr>
        <p:txBody>
          <a:bodyPr>
            <a:noAutofit/>
          </a:bodyPr>
          <a:lstStyle/>
          <a:p>
            <a:pPr algn="l"/>
            <a:r>
              <a:rPr lang="es-MX" sz="2300" dirty="0" smtClean="0"/>
              <a:t>Manual Operativo:</a:t>
            </a:r>
            <a:endParaRPr lang="es-MX" sz="2300" dirty="0"/>
          </a:p>
          <a:p>
            <a:pPr marL="914400" lvl="1" indent="-457200" algn="l">
              <a:buFont typeface="+mj-lt"/>
              <a:buAutoNum type="arabicPeriod"/>
            </a:pPr>
            <a:r>
              <a:rPr lang="es-MX" sz="2300" dirty="0"/>
              <a:t>Dar a conocer un perfil del Oficial de Protección a la Infancia.</a:t>
            </a:r>
          </a:p>
          <a:p>
            <a:pPr marL="914400" lvl="1" indent="-457200" algn="l">
              <a:buFont typeface="+mj-lt"/>
              <a:buAutoNum type="arabicPeriod"/>
            </a:pPr>
            <a:r>
              <a:rPr lang="es-MX" sz="2300" dirty="0" smtClean="0"/>
              <a:t>Plantea </a:t>
            </a:r>
            <a:r>
              <a:rPr lang="es-MX" sz="2300" dirty="0"/>
              <a:t>una coordinación operativa de los OPIS a nivel Central.</a:t>
            </a:r>
          </a:p>
          <a:p>
            <a:pPr marL="914400" lvl="1" indent="-457200" algn="l">
              <a:buFont typeface="+mj-lt"/>
              <a:buAutoNum type="arabicPeriod"/>
            </a:pPr>
            <a:r>
              <a:rPr lang="es-MX" sz="2300" dirty="0" smtClean="0"/>
              <a:t>Hace hincapié en la importancia de Replicar </a:t>
            </a:r>
            <a:r>
              <a:rPr lang="es-MX" sz="2300" dirty="0"/>
              <a:t>la vinculación interinstitucional a nivel local donde se puedan tocar los temas de protección a la infancia particulares en las entidades federativas. </a:t>
            </a:r>
          </a:p>
          <a:p>
            <a:pPr marL="914400" lvl="1" indent="-457200" algn="l">
              <a:buFont typeface="+mj-lt"/>
              <a:buAutoNum type="arabicPeriod"/>
            </a:pPr>
            <a:r>
              <a:rPr lang="es-MX" sz="2300" dirty="0" smtClean="0"/>
              <a:t>Propone </a:t>
            </a:r>
            <a:r>
              <a:rPr lang="es-MX" sz="2300" dirty="0"/>
              <a:t>un mecanismo de supervisión del quehacer de cada Oficial de Protección a la Infancia. </a:t>
            </a:r>
          </a:p>
          <a:p>
            <a:pPr marL="914400" lvl="1" indent="-457200" algn="l">
              <a:buFont typeface="+mj-lt"/>
              <a:buAutoNum type="arabicPeriod"/>
            </a:pPr>
            <a:r>
              <a:rPr lang="es-MX" sz="2300" dirty="0"/>
              <a:t>Brindar herramientas de apoyo al Oficial de Protección a la Infancia. </a:t>
            </a:r>
          </a:p>
          <a:p>
            <a:pPr algn="l"/>
            <a:endParaRPr lang="es-MX" sz="2300" dirty="0"/>
          </a:p>
        </p:txBody>
      </p:sp>
    </p:spTree>
    <p:extLst>
      <p:ext uri="{BB962C8B-B14F-4D97-AF65-F5344CB8AC3E}">
        <p14:creationId xmlns:p14="http://schemas.microsoft.com/office/powerpoint/2010/main" val="10037903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Rectángulo"/>
          <p:cNvSpPr/>
          <p:nvPr/>
        </p:nvSpPr>
        <p:spPr>
          <a:xfrm>
            <a:off x="107504" y="764760"/>
            <a:ext cx="8856984" cy="608166"/>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7" name="16 Rectángulo"/>
          <p:cNvSpPr/>
          <p:nvPr/>
        </p:nvSpPr>
        <p:spPr>
          <a:xfrm>
            <a:off x="223812" y="820232"/>
            <a:ext cx="8740676" cy="664552"/>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17 CuadroTexto"/>
          <p:cNvSpPr txBox="1"/>
          <p:nvPr/>
        </p:nvSpPr>
        <p:spPr>
          <a:xfrm>
            <a:off x="323528" y="849706"/>
            <a:ext cx="8424936" cy="523220"/>
          </a:xfrm>
          <a:prstGeom prst="rect">
            <a:avLst/>
          </a:prstGeom>
          <a:noFill/>
        </p:spPr>
        <p:txBody>
          <a:bodyPr wrap="square" rtlCol="0">
            <a:spAutoFit/>
          </a:bodyPr>
          <a:lstStyle/>
          <a:p>
            <a:pPr algn="ctr"/>
            <a:r>
              <a:rPr lang="es-MX" sz="1400" b="1" dirty="0">
                <a:solidFill>
                  <a:schemeClr val="bg1"/>
                </a:solidFill>
                <a:latin typeface="Trajan Pro" pitchFamily="18" charset="0"/>
              </a:rPr>
              <a:t>Velar el principio del interés superior del niño en el marco de nuestras atribuciones y respetando la legislación actual</a:t>
            </a:r>
          </a:p>
        </p:txBody>
      </p:sp>
      <p:sp>
        <p:nvSpPr>
          <p:cNvPr id="4" name="3 Subtítulo"/>
          <p:cNvSpPr>
            <a:spLocks noGrp="1"/>
          </p:cNvSpPr>
          <p:nvPr>
            <p:ph type="subTitle" idx="1"/>
          </p:nvPr>
        </p:nvSpPr>
        <p:spPr>
          <a:xfrm>
            <a:off x="223812" y="2132856"/>
            <a:ext cx="8668668" cy="1968624"/>
          </a:xfrm>
        </p:spPr>
        <p:txBody>
          <a:bodyPr>
            <a:noAutofit/>
          </a:bodyPr>
          <a:lstStyle/>
          <a:p>
            <a:pPr marL="914400" lvl="1" indent="-457200" algn="just">
              <a:buFont typeface="Arial" panose="020B0604020202020204" pitchFamily="34" charset="0"/>
              <a:buChar char="•"/>
            </a:pPr>
            <a:r>
              <a:rPr lang="es-MX" sz="2400" dirty="0"/>
              <a:t>Lo anterior significa reconocer el interés superior del niño sobre su situación </a:t>
            </a:r>
            <a:r>
              <a:rPr lang="es-MX" sz="2400" dirty="0" smtClean="0"/>
              <a:t>migratoria en nuestras actuaciones.</a:t>
            </a:r>
            <a:endParaRPr lang="es-MX" sz="2400" dirty="0"/>
          </a:p>
          <a:p>
            <a:pPr marL="914400" lvl="1" indent="-457200" algn="just">
              <a:buFont typeface="Arial" panose="020B0604020202020204" pitchFamily="34" charset="0"/>
              <a:buChar char="•"/>
            </a:pPr>
            <a:r>
              <a:rPr lang="es-MX" sz="2400" dirty="0"/>
              <a:t>Explorar a nivel nacional y regional mecanismo de seguimiento en colaboración con las instituciones encargadas de salvaguardar la protección de la infancia, tomando en cuenta el contexto familiar y social.</a:t>
            </a:r>
          </a:p>
          <a:p>
            <a:pPr marL="914400" lvl="1" indent="-457200" algn="just">
              <a:buFont typeface="Arial" panose="020B0604020202020204" pitchFamily="34" charset="0"/>
              <a:buChar char="•"/>
            </a:pPr>
            <a:r>
              <a:rPr lang="es-MX" sz="2400" dirty="0" smtClean="0"/>
              <a:t>Hacer </a:t>
            </a:r>
            <a:r>
              <a:rPr lang="es-MX" sz="2400" dirty="0"/>
              <a:t>partícipe a la sociedad civil y a la iniciativa privada.</a:t>
            </a:r>
          </a:p>
          <a:p>
            <a:pPr algn="just"/>
            <a:endParaRPr lang="es-MX" sz="2800" dirty="0"/>
          </a:p>
        </p:txBody>
      </p:sp>
    </p:spTree>
    <p:extLst>
      <p:ext uri="{BB962C8B-B14F-4D97-AF65-F5344CB8AC3E}">
        <p14:creationId xmlns:p14="http://schemas.microsoft.com/office/powerpoint/2010/main" val="13332836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Rectángulo"/>
          <p:cNvSpPr/>
          <p:nvPr/>
        </p:nvSpPr>
        <p:spPr>
          <a:xfrm>
            <a:off x="107504" y="764760"/>
            <a:ext cx="8928992" cy="504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7" name="16 Rectángulo"/>
          <p:cNvSpPr/>
          <p:nvPr/>
        </p:nvSpPr>
        <p:spPr>
          <a:xfrm>
            <a:off x="223812" y="820232"/>
            <a:ext cx="8740676" cy="398806"/>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17 CuadroTexto"/>
          <p:cNvSpPr txBox="1"/>
          <p:nvPr/>
        </p:nvSpPr>
        <p:spPr>
          <a:xfrm>
            <a:off x="539552" y="832094"/>
            <a:ext cx="8424936" cy="400110"/>
          </a:xfrm>
          <a:prstGeom prst="rect">
            <a:avLst/>
          </a:prstGeom>
          <a:noFill/>
        </p:spPr>
        <p:txBody>
          <a:bodyPr wrap="square" rtlCol="0">
            <a:spAutoFit/>
          </a:bodyPr>
          <a:lstStyle/>
          <a:p>
            <a:pPr lvl="0" algn="ctr"/>
            <a:r>
              <a:rPr lang="es-MX" sz="2000" b="1" dirty="0">
                <a:solidFill>
                  <a:schemeClr val="bg1"/>
                </a:solidFill>
                <a:latin typeface="+mj-lt"/>
              </a:rPr>
              <a:t>Ampliar el modelo a otros migrantes en condiciones de vulnerabilidad</a:t>
            </a:r>
            <a:r>
              <a:rPr lang="es-MX" sz="2000" b="1" dirty="0" smtClean="0">
                <a:solidFill>
                  <a:schemeClr val="bg1"/>
                </a:solidFill>
                <a:latin typeface="Trajan Pro" pitchFamily="18" charset="0"/>
              </a:rPr>
              <a:t>.</a:t>
            </a:r>
            <a:endParaRPr lang="es-MX" sz="2000" b="1" dirty="0">
              <a:solidFill>
                <a:schemeClr val="bg1"/>
              </a:solidFill>
              <a:latin typeface="Trajan Pro" pitchFamily="18" charset="0"/>
            </a:endParaRPr>
          </a:p>
        </p:txBody>
      </p:sp>
      <p:sp>
        <p:nvSpPr>
          <p:cNvPr id="4" name="3 Subtítulo"/>
          <p:cNvSpPr>
            <a:spLocks noGrp="1"/>
          </p:cNvSpPr>
          <p:nvPr>
            <p:ph type="subTitle" idx="1"/>
          </p:nvPr>
        </p:nvSpPr>
        <p:spPr>
          <a:xfrm>
            <a:off x="539552" y="1628800"/>
            <a:ext cx="8208912" cy="1968624"/>
          </a:xfrm>
        </p:spPr>
        <p:txBody>
          <a:bodyPr>
            <a:noAutofit/>
          </a:bodyPr>
          <a:lstStyle/>
          <a:p>
            <a:pPr algn="l"/>
            <a:endParaRPr lang="es-MX" sz="2800" dirty="0"/>
          </a:p>
          <a:p>
            <a:pPr algn="l"/>
            <a:endParaRPr lang="es-MX" sz="2800" dirty="0"/>
          </a:p>
        </p:txBody>
      </p:sp>
      <p:sp>
        <p:nvSpPr>
          <p:cNvPr id="6" name="3 Subtítulo"/>
          <p:cNvSpPr txBox="1">
            <a:spLocks/>
          </p:cNvSpPr>
          <p:nvPr/>
        </p:nvSpPr>
        <p:spPr>
          <a:xfrm>
            <a:off x="221530" y="1484784"/>
            <a:ext cx="8668668" cy="196862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46088" lvl="1" algn="just"/>
            <a:r>
              <a:rPr lang="es-MX" sz="2400" dirty="0" smtClean="0"/>
              <a:t>Con fundamento en el Acuerdo por el que se Emiten los Lineamiento en Materia de Protección al Migrante del Instituto Nacional de Migración publicado el 29 de noviembre de 2012 se contempla especializar personal del INM para atender a  niñas, niños y adolescentes migrantes no acompañado, mujeres, víctimas de delito, personas con discapacidad y adultos mayores (Art. 12).</a:t>
            </a:r>
          </a:p>
          <a:p>
            <a:pPr marL="446088" lvl="1" algn="just"/>
            <a:endParaRPr lang="es-MX" sz="2400" dirty="0"/>
          </a:p>
          <a:p>
            <a:pPr marL="446088" lvl="1" algn="just"/>
            <a:r>
              <a:rPr lang="es-MX" sz="2400" dirty="0" smtClean="0"/>
              <a:t>Lo anterior contempla ampliar el espectro de atención de los Oficiales de Protección a la Infancia a otros grupos vulnerables. 	</a:t>
            </a:r>
          </a:p>
          <a:p>
            <a:pPr algn="l"/>
            <a:endParaRPr lang="es-MX" sz="2800" dirty="0"/>
          </a:p>
        </p:txBody>
      </p:sp>
    </p:spTree>
    <p:extLst>
      <p:ext uri="{BB962C8B-B14F-4D97-AF65-F5344CB8AC3E}">
        <p14:creationId xmlns:p14="http://schemas.microsoft.com/office/powerpoint/2010/main" val="1333283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p:cNvPicPr>
            <a:picLocks noChangeAspect="1" noChangeArrowheads="1"/>
          </p:cNvPicPr>
          <p:nvPr/>
        </p:nvPicPr>
        <p:blipFill rotWithShape="1">
          <a:blip r:embed="rId2" cstate="email">
            <a:lum bright="70000" contrast="-70000"/>
            <a:extLst>
              <a:ext uri="{BEBA8EAE-BF5A-486C-A8C5-ECC9F3942E4B}">
                <a14:imgProps xmlns:a14="http://schemas.microsoft.com/office/drawing/2010/main">
                  <a14:imgLayer r:embed="rId3">
                    <a14:imgEffect>
                      <a14:backgroundRemoval t="0" b="100000" l="0" r="100000"/>
                    </a14:imgEffect>
                    <a14:imgEffect>
                      <a14:saturation sat="200000"/>
                    </a14:imgEffect>
                  </a14:imgLayer>
                </a14:imgProps>
              </a:ext>
              <a:ext uri="{28A0092B-C50C-407E-A947-70E740481C1C}">
                <a14:useLocalDpi xmlns:a14="http://schemas.microsoft.com/office/drawing/2010/main"/>
              </a:ext>
            </a:extLst>
          </a:blip>
          <a:srcRect/>
          <a:stretch/>
        </p:blipFill>
        <p:spPr bwMode="auto">
          <a:xfrm>
            <a:off x="755576" y="4437111"/>
            <a:ext cx="3063316" cy="1139739"/>
          </a:xfrm>
          <a:prstGeom prst="rect">
            <a:avLst/>
          </a:prstGeom>
          <a:noFill/>
          <a:ln>
            <a:noFill/>
          </a:ln>
          <a:effectLst/>
        </p:spPr>
      </p:pic>
      <p:graphicFrame>
        <p:nvGraphicFramePr>
          <p:cNvPr id="9" name="2 Gráfico"/>
          <p:cNvGraphicFramePr>
            <a:graphicFrameLocks/>
          </p:cNvGraphicFramePr>
          <p:nvPr>
            <p:extLst>
              <p:ext uri="{D42A27DB-BD31-4B8C-83A1-F6EECF244321}">
                <p14:modId xmlns:p14="http://schemas.microsoft.com/office/powerpoint/2010/main" val="230555630"/>
              </p:ext>
            </p:extLst>
          </p:nvPr>
        </p:nvGraphicFramePr>
        <p:xfrm>
          <a:off x="388073" y="1052736"/>
          <a:ext cx="8381546" cy="2952328"/>
        </p:xfrm>
        <a:graphic>
          <a:graphicData uri="http://schemas.openxmlformats.org/drawingml/2006/chart">
            <c:chart xmlns:c="http://schemas.openxmlformats.org/drawingml/2006/chart" xmlns:r="http://schemas.openxmlformats.org/officeDocument/2006/relationships" r:id="rId4"/>
          </a:graphicData>
        </a:graphic>
      </p:graphicFrame>
      <p:sp>
        <p:nvSpPr>
          <p:cNvPr id="2" name="1 Rectángulo"/>
          <p:cNvSpPr/>
          <p:nvPr/>
        </p:nvSpPr>
        <p:spPr>
          <a:xfrm>
            <a:off x="3066678" y="1196752"/>
            <a:ext cx="2945482" cy="37293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es-MX" sz="1600" dirty="0" smtClean="0">
                <a:latin typeface="Trajan Pro" pitchFamily="18" charset="0"/>
              </a:rPr>
              <a:t>TOTAL GENERAL : </a:t>
            </a:r>
            <a:r>
              <a:rPr lang="es-MX" sz="1600" u="sng" dirty="0" smtClean="0">
                <a:latin typeface="Trajan Pro" pitchFamily="18" charset="0"/>
              </a:rPr>
              <a:t>60,030</a:t>
            </a:r>
            <a:endParaRPr lang="es-MX" sz="1600" u="sng" dirty="0">
              <a:latin typeface="Trajan Pro" pitchFamily="18" charset="0"/>
            </a:endParaRPr>
          </a:p>
        </p:txBody>
      </p:sp>
      <p:graphicFrame>
        <p:nvGraphicFramePr>
          <p:cNvPr id="10" name="9 Tabla"/>
          <p:cNvGraphicFramePr>
            <a:graphicFrameLocks noGrp="1"/>
          </p:cNvGraphicFramePr>
          <p:nvPr>
            <p:extLst>
              <p:ext uri="{D42A27DB-BD31-4B8C-83A1-F6EECF244321}">
                <p14:modId xmlns:p14="http://schemas.microsoft.com/office/powerpoint/2010/main" val="3943240579"/>
              </p:ext>
            </p:extLst>
          </p:nvPr>
        </p:nvGraphicFramePr>
        <p:xfrm>
          <a:off x="4427984" y="4149080"/>
          <a:ext cx="3672408" cy="1944216"/>
        </p:xfrm>
        <a:graphic>
          <a:graphicData uri="http://schemas.openxmlformats.org/drawingml/2006/table">
            <a:tbl>
              <a:tblPr firstRow="1" bandRow="1">
                <a:tableStyleId>{7DF18680-E054-41AD-8BC1-D1AEF772440D}</a:tableStyleId>
              </a:tblPr>
              <a:tblGrid>
                <a:gridCol w="1397605"/>
                <a:gridCol w="777015"/>
                <a:gridCol w="809463"/>
                <a:gridCol w="688325"/>
              </a:tblGrid>
              <a:tr h="470428">
                <a:tc>
                  <a:txBody>
                    <a:bodyPr/>
                    <a:lstStyle/>
                    <a:p>
                      <a:pPr algn="ctr"/>
                      <a:r>
                        <a:rPr lang="es-MX" sz="1200" dirty="0" smtClean="0">
                          <a:latin typeface="+mn-lt"/>
                        </a:rPr>
                        <a:t>Condición</a:t>
                      </a:r>
                      <a:endParaRPr lang="es-MX" sz="1200" b="1" dirty="0">
                        <a:solidFill>
                          <a:schemeClr val="tx1"/>
                        </a:solidFill>
                        <a:latin typeface="+mn-lt"/>
                        <a:cs typeface="Arial" pitchFamily="34" charset="0"/>
                      </a:endParaRPr>
                    </a:p>
                  </a:txBody>
                  <a:tcPr anchor="ctr"/>
                </a:tc>
                <a:tc>
                  <a:txBody>
                    <a:bodyPr/>
                    <a:lstStyle/>
                    <a:p>
                      <a:pPr algn="ctr"/>
                      <a:r>
                        <a:rPr lang="es-MX" sz="1200" dirty="0" smtClean="0">
                          <a:latin typeface="Maiandra GD" panose="020E0502030308020204" pitchFamily="34" charset="0"/>
                        </a:rPr>
                        <a:t>2014</a:t>
                      </a:r>
                      <a:endParaRPr lang="es-MX" sz="1200" b="1" dirty="0">
                        <a:solidFill>
                          <a:schemeClr val="tx1"/>
                        </a:solidFill>
                        <a:latin typeface="Maiandra GD" panose="020E0502030308020204" pitchFamily="34" charset="0"/>
                        <a:cs typeface="Arial" pitchFamily="34" charset="0"/>
                      </a:endParaRPr>
                    </a:p>
                  </a:txBody>
                  <a:tcPr anchor="ctr"/>
                </a:tc>
                <a:tc>
                  <a:txBody>
                    <a:bodyPr/>
                    <a:lstStyle/>
                    <a:p>
                      <a:pPr algn="ctr"/>
                      <a:r>
                        <a:rPr lang="es-MX" sz="1200" dirty="0" smtClean="0">
                          <a:latin typeface="Maiandra GD" panose="020E0502030308020204" pitchFamily="34" charset="0"/>
                        </a:rPr>
                        <a:t>%</a:t>
                      </a:r>
                      <a:endParaRPr lang="es-MX" sz="1200" b="1" dirty="0">
                        <a:solidFill>
                          <a:schemeClr val="tx1"/>
                        </a:solidFill>
                        <a:latin typeface="Maiandra GD" panose="020E0502030308020204" pitchFamily="34" charset="0"/>
                        <a:cs typeface="Arial" pitchFamily="34" charset="0"/>
                      </a:endParaRPr>
                    </a:p>
                  </a:txBody>
                  <a:tcPr anchor="ctr"/>
                </a:tc>
                <a:tc>
                  <a:txBody>
                    <a:bodyPr/>
                    <a:lstStyle/>
                    <a:p>
                      <a:pPr algn="ctr"/>
                      <a:r>
                        <a:rPr lang="es-MX" sz="1200" dirty="0" smtClean="0">
                          <a:latin typeface="Maiandra GD" panose="020E0502030308020204" pitchFamily="34" charset="0"/>
                        </a:rPr>
                        <a:t>2015</a:t>
                      </a:r>
                      <a:endParaRPr lang="es-MX" sz="1200" b="1" dirty="0">
                        <a:solidFill>
                          <a:schemeClr val="tx1"/>
                        </a:solidFill>
                        <a:latin typeface="Maiandra GD" panose="020E0502030308020204" pitchFamily="34" charset="0"/>
                        <a:cs typeface="Arial" pitchFamily="34" charset="0"/>
                      </a:endParaRPr>
                    </a:p>
                  </a:txBody>
                  <a:tcPr anchor="ctr"/>
                </a:tc>
              </a:tr>
              <a:tr h="512098">
                <a:tc>
                  <a:txBody>
                    <a:bodyPr/>
                    <a:lstStyle/>
                    <a:p>
                      <a:r>
                        <a:rPr lang="es-MX" sz="1200" dirty="0" smtClean="0">
                          <a:latin typeface="Maiandra GD" panose="020E0502030308020204" pitchFamily="34" charset="0"/>
                        </a:rPr>
                        <a:t>Acompañados</a:t>
                      </a:r>
                      <a:endParaRPr lang="es-MX" sz="1200" b="1" dirty="0">
                        <a:latin typeface="Maiandra GD" panose="020E0502030308020204" pitchFamily="34" charset="0"/>
                        <a:cs typeface="Arial" pitchFamily="34" charset="0"/>
                      </a:endParaRPr>
                    </a:p>
                  </a:txBody>
                  <a:tcPr/>
                </a:tc>
                <a:tc>
                  <a:txBody>
                    <a:bodyPr/>
                    <a:lstStyle/>
                    <a:p>
                      <a:r>
                        <a:rPr lang="es-MX" sz="1200" dirty="0" smtClean="0">
                          <a:latin typeface="Maiandra GD" panose="020E0502030308020204" pitchFamily="34" charset="0"/>
                        </a:rPr>
                        <a:t>12,155</a:t>
                      </a:r>
                      <a:endParaRPr lang="es-MX" sz="1200" b="0" dirty="0">
                        <a:latin typeface="Maiandra GD" panose="020E0502030308020204" pitchFamily="34" charset="0"/>
                        <a:cs typeface="Arial" pitchFamily="34" charset="0"/>
                      </a:endParaRPr>
                    </a:p>
                  </a:txBody>
                  <a:tcPr/>
                </a:tc>
                <a:tc>
                  <a:txBody>
                    <a:bodyPr/>
                    <a:lstStyle/>
                    <a:p>
                      <a:pPr algn="ctr"/>
                      <a:r>
                        <a:rPr lang="es-MX" sz="1200" dirty="0" smtClean="0">
                          <a:latin typeface="Maiandra GD" panose="020E0502030308020204" pitchFamily="34" charset="0"/>
                        </a:rPr>
                        <a:t>52.67%</a:t>
                      </a:r>
                      <a:endParaRPr lang="es-MX" sz="1200" b="0" dirty="0">
                        <a:latin typeface="Maiandra GD" panose="020E0502030308020204" pitchFamily="34" charset="0"/>
                        <a:cs typeface="Arial" pitchFamily="34" charset="0"/>
                      </a:endParaRPr>
                    </a:p>
                  </a:txBody>
                  <a:tcPr/>
                </a:tc>
                <a:tc>
                  <a:txBody>
                    <a:bodyPr/>
                    <a:lstStyle/>
                    <a:p>
                      <a:pPr algn="ctr"/>
                      <a:r>
                        <a:rPr lang="es-MX" sz="1200" dirty="0" smtClean="0">
                          <a:latin typeface="Maiandra GD" panose="020E0502030308020204" pitchFamily="34" charset="0"/>
                        </a:rPr>
                        <a:t>3,443</a:t>
                      </a:r>
                      <a:endParaRPr lang="es-MX" sz="1200" b="0" dirty="0">
                        <a:latin typeface="Maiandra GD" panose="020E0502030308020204" pitchFamily="34" charset="0"/>
                        <a:cs typeface="Arial" pitchFamily="34" charset="0"/>
                      </a:endParaRPr>
                    </a:p>
                  </a:txBody>
                  <a:tcPr/>
                </a:tc>
              </a:tr>
              <a:tr h="491262">
                <a:tc>
                  <a:txBody>
                    <a:bodyPr/>
                    <a:lstStyle/>
                    <a:p>
                      <a:r>
                        <a:rPr lang="es-MX" sz="1200" dirty="0" smtClean="0">
                          <a:latin typeface="Maiandra GD" panose="020E0502030308020204" pitchFamily="34" charset="0"/>
                        </a:rPr>
                        <a:t>No Acompañados</a:t>
                      </a:r>
                      <a:endParaRPr lang="es-MX" sz="1200" b="1" dirty="0">
                        <a:latin typeface="Maiandra GD" panose="020E0502030308020204" pitchFamily="34" charset="0"/>
                        <a:cs typeface="Arial" pitchFamily="34" charset="0"/>
                      </a:endParaRPr>
                    </a:p>
                  </a:txBody>
                  <a:tcPr/>
                </a:tc>
                <a:tc>
                  <a:txBody>
                    <a:bodyPr/>
                    <a:lstStyle/>
                    <a:p>
                      <a:r>
                        <a:rPr lang="es-MX" sz="1200" dirty="0" smtClean="0">
                          <a:latin typeface="Maiandra GD" panose="020E0502030308020204" pitchFamily="34" charset="0"/>
                        </a:rPr>
                        <a:t>10,923</a:t>
                      </a:r>
                      <a:endParaRPr lang="es-MX" sz="1200" b="0" dirty="0">
                        <a:latin typeface="Maiandra GD" panose="020E0502030308020204" pitchFamily="34" charset="0"/>
                        <a:cs typeface="Arial" pitchFamily="34" charset="0"/>
                      </a:endParaRPr>
                    </a:p>
                  </a:txBody>
                  <a:tcPr/>
                </a:tc>
                <a:tc>
                  <a:txBody>
                    <a:bodyPr/>
                    <a:lstStyle/>
                    <a:p>
                      <a:pPr algn="ctr"/>
                      <a:r>
                        <a:rPr lang="es-MX" sz="1200" dirty="0" smtClean="0">
                          <a:latin typeface="Maiandra GD" panose="020E0502030308020204" pitchFamily="34" charset="0"/>
                        </a:rPr>
                        <a:t>47.33%</a:t>
                      </a:r>
                      <a:endParaRPr lang="es-MX" sz="1200" b="0" dirty="0">
                        <a:latin typeface="Maiandra GD" panose="020E0502030308020204" pitchFamily="34" charset="0"/>
                        <a:cs typeface="Arial" pitchFamily="34" charset="0"/>
                      </a:endParaRPr>
                    </a:p>
                  </a:txBody>
                  <a:tcPr/>
                </a:tc>
                <a:tc>
                  <a:txBody>
                    <a:bodyPr/>
                    <a:lstStyle/>
                    <a:p>
                      <a:pPr algn="ctr"/>
                      <a:r>
                        <a:rPr lang="es-MX" sz="1200" dirty="0" smtClean="0">
                          <a:latin typeface="Maiandra GD" panose="020E0502030308020204" pitchFamily="34" charset="0"/>
                        </a:rPr>
                        <a:t>3,877</a:t>
                      </a:r>
                      <a:endParaRPr lang="es-MX" sz="1200" b="0" dirty="0">
                        <a:latin typeface="Maiandra GD" panose="020E0502030308020204" pitchFamily="34" charset="0"/>
                        <a:cs typeface="Arial" pitchFamily="34" charset="0"/>
                      </a:endParaRPr>
                    </a:p>
                  </a:txBody>
                  <a:tcPr/>
                </a:tc>
              </a:tr>
              <a:tr h="470428">
                <a:tc>
                  <a:txBody>
                    <a:bodyPr/>
                    <a:lstStyle/>
                    <a:p>
                      <a:r>
                        <a:rPr lang="es-MX" sz="1200" dirty="0" smtClean="0">
                          <a:latin typeface="Maiandra GD" panose="020E0502030308020204" pitchFamily="34" charset="0"/>
                        </a:rPr>
                        <a:t>TOTAL</a:t>
                      </a:r>
                      <a:endParaRPr lang="es-MX" sz="1200" b="1" dirty="0">
                        <a:latin typeface="Maiandra GD" panose="020E0502030308020204" pitchFamily="34" charset="0"/>
                        <a:cs typeface="Arial" pitchFamily="34" charset="0"/>
                      </a:endParaRPr>
                    </a:p>
                  </a:txBody>
                  <a:tcPr/>
                </a:tc>
                <a:tc>
                  <a:txBody>
                    <a:bodyPr/>
                    <a:lstStyle/>
                    <a:p>
                      <a:r>
                        <a:rPr lang="es-MX" sz="1200" dirty="0" smtClean="0">
                          <a:latin typeface="Maiandra GD" panose="020E0502030308020204" pitchFamily="34" charset="0"/>
                        </a:rPr>
                        <a:t>23,078</a:t>
                      </a:r>
                      <a:endParaRPr lang="es-MX" sz="1200" b="1" dirty="0">
                        <a:latin typeface="Maiandra GD" panose="020E0502030308020204" pitchFamily="34" charset="0"/>
                        <a:cs typeface="Arial" pitchFamily="34" charset="0"/>
                      </a:endParaRPr>
                    </a:p>
                  </a:txBody>
                  <a:tcPr/>
                </a:tc>
                <a:tc>
                  <a:txBody>
                    <a:bodyPr/>
                    <a:lstStyle/>
                    <a:p>
                      <a:pPr algn="ctr"/>
                      <a:r>
                        <a:rPr lang="es-MX" sz="1200" dirty="0" smtClean="0">
                          <a:latin typeface="Maiandra GD" panose="020E0502030308020204" pitchFamily="34" charset="0"/>
                        </a:rPr>
                        <a:t>100%</a:t>
                      </a:r>
                      <a:endParaRPr lang="es-MX" sz="1200" b="1" dirty="0">
                        <a:latin typeface="Maiandra GD" panose="020E0502030308020204" pitchFamily="34" charset="0"/>
                        <a:cs typeface="Arial" pitchFamily="34" charset="0"/>
                      </a:endParaRPr>
                    </a:p>
                  </a:txBody>
                  <a:tcPr/>
                </a:tc>
                <a:tc>
                  <a:txBody>
                    <a:bodyPr/>
                    <a:lstStyle/>
                    <a:p>
                      <a:pPr algn="ctr"/>
                      <a:r>
                        <a:rPr lang="es-MX" sz="1200" dirty="0" smtClean="0">
                          <a:latin typeface="Maiandra GD" panose="020E0502030308020204" pitchFamily="34" charset="0"/>
                        </a:rPr>
                        <a:t>7,320</a:t>
                      </a:r>
                      <a:endParaRPr lang="es-MX" sz="1200" b="1" dirty="0">
                        <a:latin typeface="Maiandra GD" panose="020E0502030308020204" pitchFamily="34" charset="0"/>
                        <a:cs typeface="Arial" pitchFamily="34" charset="0"/>
                      </a:endParaRPr>
                    </a:p>
                  </a:txBody>
                  <a:tcPr/>
                </a:tc>
              </a:tr>
            </a:tbl>
          </a:graphicData>
        </a:graphic>
      </p:graphicFrame>
      <p:sp>
        <p:nvSpPr>
          <p:cNvPr id="11" name="10 Rectángulo"/>
          <p:cNvSpPr/>
          <p:nvPr/>
        </p:nvSpPr>
        <p:spPr>
          <a:xfrm>
            <a:off x="107504" y="620688"/>
            <a:ext cx="8928992" cy="504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11 Rectángulo"/>
          <p:cNvSpPr/>
          <p:nvPr/>
        </p:nvSpPr>
        <p:spPr>
          <a:xfrm>
            <a:off x="223812" y="676160"/>
            <a:ext cx="8740676" cy="398806"/>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12 CuadroTexto"/>
          <p:cNvSpPr txBox="1"/>
          <p:nvPr/>
        </p:nvSpPr>
        <p:spPr>
          <a:xfrm>
            <a:off x="539552" y="688022"/>
            <a:ext cx="8424936" cy="400110"/>
          </a:xfrm>
          <a:prstGeom prst="rect">
            <a:avLst/>
          </a:prstGeom>
          <a:noFill/>
        </p:spPr>
        <p:txBody>
          <a:bodyPr wrap="square" rtlCol="0">
            <a:spAutoFit/>
          </a:bodyPr>
          <a:lstStyle/>
          <a:p>
            <a:pPr lvl="0" algn="ctr"/>
            <a:r>
              <a:rPr lang="es-MX" sz="2000" b="1" dirty="0" smtClean="0">
                <a:solidFill>
                  <a:schemeClr val="bg1"/>
                </a:solidFill>
                <a:latin typeface="+mj-lt"/>
              </a:rPr>
              <a:t>Niñas, Niños y Adolescentes Migrantes Atendidos 2009-2015</a:t>
            </a:r>
            <a:r>
              <a:rPr lang="es-MX" sz="2000" b="1" dirty="0" smtClean="0">
                <a:solidFill>
                  <a:schemeClr val="bg1"/>
                </a:solidFill>
                <a:latin typeface="Trajan Pro" pitchFamily="18" charset="0"/>
              </a:rPr>
              <a:t>.</a:t>
            </a:r>
            <a:endParaRPr lang="es-MX" sz="2000" b="1" dirty="0">
              <a:solidFill>
                <a:schemeClr val="bg1"/>
              </a:solidFill>
              <a:latin typeface="Trajan Pro" pitchFamily="18" charset="0"/>
            </a:endParaRPr>
          </a:p>
        </p:txBody>
      </p:sp>
    </p:spTree>
    <p:extLst>
      <p:ext uri="{BB962C8B-B14F-4D97-AF65-F5344CB8AC3E}">
        <p14:creationId xmlns:p14="http://schemas.microsoft.com/office/powerpoint/2010/main" val="280237328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1360</TotalTime>
  <Words>730</Words>
  <Application>Microsoft Office PowerPoint</Application>
  <PresentationFormat>On-screen Show (4:3)</PresentationFormat>
  <Paragraphs>99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Tema de Office</vt:lpstr>
      <vt:lpstr>Presentación del Modelo y Ruta Crítica para la operación de Oficiales de Protección a la Infancia en América Central, con base en la adopción de la práctica Mexicana.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Sanchez Andrade, Oswaldo</dc:creator>
  <cp:lastModifiedBy>RODAS Renán</cp:lastModifiedBy>
  <cp:revision>93</cp:revision>
  <cp:lastPrinted>2013-11-22T19:19:44Z</cp:lastPrinted>
  <dcterms:created xsi:type="dcterms:W3CDTF">2013-02-21T19:12:49Z</dcterms:created>
  <dcterms:modified xsi:type="dcterms:W3CDTF">2015-04-15T02:07:15Z</dcterms:modified>
</cp:coreProperties>
</file>