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6" r:id="rId2"/>
    <p:sldId id="388" r:id="rId3"/>
    <p:sldId id="342" r:id="rId4"/>
    <p:sldId id="399" r:id="rId5"/>
    <p:sldId id="347" r:id="rId6"/>
    <p:sldId id="405" r:id="rId7"/>
    <p:sldId id="383" r:id="rId8"/>
    <p:sldId id="384" r:id="rId9"/>
    <p:sldId id="385" r:id="rId10"/>
    <p:sldId id="386" r:id="rId11"/>
    <p:sldId id="387" r:id="rId12"/>
    <p:sldId id="403" r:id="rId13"/>
    <p:sldId id="402" r:id="rId14"/>
    <p:sldId id="389" r:id="rId15"/>
    <p:sldId id="390" r:id="rId16"/>
    <p:sldId id="392" r:id="rId17"/>
    <p:sldId id="394" r:id="rId18"/>
    <p:sldId id="395" r:id="rId19"/>
    <p:sldId id="397" r:id="rId20"/>
    <p:sldId id="398" r:id="rId21"/>
    <p:sldId id="404" r:id="rId22"/>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89946" autoAdjust="0"/>
  </p:normalViewPr>
  <p:slideViewPr>
    <p:cSldViewPr>
      <p:cViewPr varScale="1">
        <p:scale>
          <a:sx n="139" d="100"/>
          <a:sy n="139" d="100"/>
        </p:scale>
        <p:origin x="-280" y="-112"/>
      </p:cViewPr>
      <p:guideLst>
        <p:guide orient="horz" pos="211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94892C8-FD02-46F2-A4DD-BFE10D87C250}" type="datetimeFigureOut">
              <a:rPr lang="es-MX" smtClean="0"/>
              <a:t>4/15/15</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981FE1-5AC9-4B54-9713-28F173CE627D}" type="slidenum">
              <a:rPr lang="es-MX" smtClean="0"/>
              <a:t>‹Nr.›</a:t>
            </a:fld>
            <a:endParaRPr lang="es-MX"/>
          </a:p>
        </p:txBody>
      </p:sp>
    </p:spTree>
    <p:extLst>
      <p:ext uri="{BB962C8B-B14F-4D97-AF65-F5344CB8AC3E}">
        <p14:creationId xmlns:p14="http://schemas.microsoft.com/office/powerpoint/2010/main" val="191458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a:t>
            </a:fld>
            <a:endParaRPr lang="es-MX"/>
          </a:p>
        </p:txBody>
      </p:sp>
    </p:spTree>
    <p:extLst>
      <p:ext uri="{BB962C8B-B14F-4D97-AF65-F5344CB8AC3E}">
        <p14:creationId xmlns:p14="http://schemas.microsoft.com/office/powerpoint/2010/main" val="178852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10</a:t>
            </a:fld>
            <a:endParaRPr lang="es-MX"/>
          </a:p>
        </p:txBody>
      </p:sp>
    </p:spTree>
    <p:extLst>
      <p:ext uri="{BB962C8B-B14F-4D97-AF65-F5344CB8AC3E}">
        <p14:creationId xmlns:p14="http://schemas.microsoft.com/office/powerpoint/2010/main" val="1782724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11</a:t>
            </a:fld>
            <a:endParaRPr lang="es-MX"/>
          </a:p>
        </p:txBody>
      </p:sp>
    </p:spTree>
    <p:extLst>
      <p:ext uri="{BB962C8B-B14F-4D97-AF65-F5344CB8AC3E}">
        <p14:creationId xmlns:p14="http://schemas.microsoft.com/office/powerpoint/2010/main" val="376429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12</a:t>
            </a:fld>
            <a:endParaRPr lang="es-MX"/>
          </a:p>
        </p:txBody>
      </p:sp>
    </p:spTree>
    <p:extLst>
      <p:ext uri="{BB962C8B-B14F-4D97-AF65-F5344CB8AC3E}">
        <p14:creationId xmlns:p14="http://schemas.microsoft.com/office/powerpoint/2010/main" val="542850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13</a:t>
            </a:fld>
            <a:endParaRPr lang="es-MX"/>
          </a:p>
        </p:txBody>
      </p:sp>
    </p:spTree>
    <p:extLst>
      <p:ext uri="{BB962C8B-B14F-4D97-AF65-F5344CB8AC3E}">
        <p14:creationId xmlns:p14="http://schemas.microsoft.com/office/powerpoint/2010/main" val="58044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14</a:t>
            </a:fld>
            <a:endParaRPr lang="es-MX"/>
          </a:p>
        </p:txBody>
      </p:sp>
    </p:spTree>
    <p:extLst>
      <p:ext uri="{BB962C8B-B14F-4D97-AF65-F5344CB8AC3E}">
        <p14:creationId xmlns:p14="http://schemas.microsoft.com/office/powerpoint/2010/main" val="156425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15</a:t>
            </a:fld>
            <a:endParaRPr lang="es-MX"/>
          </a:p>
        </p:txBody>
      </p:sp>
    </p:spTree>
    <p:extLst>
      <p:ext uri="{BB962C8B-B14F-4D97-AF65-F5344CB8AC3E}">
        <p14:creationId xmlns:p14="http://schemas.microsoft.com/office/powerpoint/2010/main" val="2312417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21</a:t>
            </a:fld>
            <a:endParaRPr lang="es-MX"/>
          </a:p>
        </p:txBody>
      </p:sp>
    </p:spTree>
    <p:extLst>
      <p:ext uri="{BB962C8B-B14F-4D97-AF65-F5344CB8AC3E}">
        <p14:creationId xmlns:p14="http://schemas.microsoft.com/office/powerpoint/2010/main" val="60107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2</a:t>
            </a:fld>
            <a:endParaRPr lang="es-MX"/>
          </a:p>
        </p:txBody>
      </p:sp>
    </p:spTree>
    <p:extLst>
      <p:ext uri="{BB962C8B-B14F-4D97-AF65-F5344CB8AC3E}">
        <p14:creationId xmlns:p14="http://schemas.microsoft.com/office/powerpoint/2010/main" val="203794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3</a:t>
            </a:fld>
            <a:endParaRPr lang="es-MX"/>
          </a:p>
        </p:txBody>
      </p:sp>
    </p:spTree>
    <p:extLst>
      <p:ext uri="{BB962C8B-B14F-4D97-AF65-F5344CB8AC3E}">
        <p14:creationId xmlns:p14="http://schemas.microsoft.com/office/powerpoint/2010/main" val="58451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4</a:t>
            </a:fld>
            <a:endParaRPr lang="es-MX"/>
          </a:p>
        </p:txBody>
      </p:sp>
    </p:spTree>
    <p:extLst>
      <p:ext uri="{BB962C8B-B14F-4D97-AF65-F5344CB8AC3E}">
        <p14:creationId xmlns:p14="http://schemas.microsoft.com/office/powerpoint/2010/main" val="58490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5</a:t>
            </a:fld>
            <a:endParaRPr lang="es-MX"/>
          </a:p>
        </p:txBody>
      </p:sp>
    </p:spTree>
    <p:extLst>
      <p:ext uri="{BB962C8B-B14F-4D97-AF65-F5344CB8AC3E}">
        <p14:creationId xmlns:p14="http://schemas.microsoft.com/office/powerpoint/2010/main" val="35282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6</a:t>
            </a:fld>
            <a:endParaRPr lang="es-MX"/>
          </a:p>
        </p:txBody>
      </p:sp>
    </p:spTree>
    <p:extLst>
      <p:ext uri="{BB962C8B-B14F-4D97-AF65-F5344CB8AC3E}">
        <p14:creationId xmlns:p14="http://schemas.microsoft.com/office/powerpoint/2010/main" val="56068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7</a:t>
            </a:fld>
            <a:endParaRPr lang="es-MX"/>
          </a:p>
        </p:txBody>
      </p:sp>
    </p:spTree>
    <p:extLst>
      <p:ext uri="{BB962C8B-B14F-4D97-AF65-F5344CB8AC3E}">
        <p14:creationId xmlns:p14="http://schemas.microsoft.com/office/powerpoint/2010/main" val="177090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8</a:t>
            </a:fld>
            <a:endParaRPr lang="es-MX"/>
          </a:p>
        </p:txBody>
      </p:sp>
    </p:spTree>
    <p:extLst>
      <p:ext uri="{BB962C8B-B14F-4D97-AF65-F5344CB8AC3E}">
        <p14:creationId xmlns:p14="http://schemas.microsoft.com/office/powerpoint/2010/main" val="247435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6981FE1-5AC9-4B54-9713-28F173CE627D}" type="slidenum">
              <a:rPr lang="es-MX" smtClean="0"/>
              <a:t>9</a:t>
            </a:fld>
            <a:endParaRPr lang="es-MX"/>
          </a:p>
        </p:txBody>
      </p:sp>
    </p:spTree>
    <p:extLst>
      <p:ext uri="{BB962C8B-B14F-4D97-AF65-F5344CB8AC3E}">
        <p14:creationId xmlns:p14="http://schemas.microsoft.com/office/powerpoint/2010/main" val="15779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6936C8-32F6-458E-B2C9-78CD4EB5EF18}" type="datetimeFigureOut">
              <a:rPr lang="es-MX"/>
              <a:pPr>
                <a:defRPr/>
              </a:pPr>
              <a:t>4/15/15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2C6D148D-522C-4503-BA39-A6C8868635AA}" type="slidenum">
              <a:rPr lang="es-MX"/>
              <a:pPr>
                <a:defRPr/>
              </a:pPr>
              <a:t>‹Nr.›</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6A0A1CBE-014F-4350-BE70-40738170BD82}" type="datetimeFigureOut">
              <a:rPr lang="es-MX"/>
              <a:pPr>
                <a:defRPr/>
              </a:pPr>
              <a:t>4/15/15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3D07C6E0-0D9F-4F1B-9BDD-4A8ABA9139EE}" type="slidenum">
              <a:rPr lang="es-MX"/>
              <a:pPr>
                <a:defRPr/>
              </a:pPr>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C42B189-FF38-4673-9A0E-DB883D21BF4D}" type="datetimeFigureOut">
              <a:rPr lang="es-MX"/>
              <a:pPr>
                <a:defRPr/>
              </a:pPr>
              <a:t>4/15/15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D8A2A75E-02DF-418E-B67B-3D716460904D}" type="slidenum">
              <a:rPr lang="es-MX"/>
              <a:pPr>
                <a:defRPr/>
              </a:pPr>
              <a:t>‹Nr.›</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459008F1-14E2-423F-A8B5-FA80009EA0B5}" type="datetimeFigureOut">
              <a:rPr lang="es-MX"/>
              <a:pPr>
                <a:defRPr/>
              </a:pPr>
              <a:t>4/15/15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C001284-7495-4C25-BC87-E2F2A563B226}" type="slidenum">
              <a:rPr lang="es-MX"/>
              <a:pPr>
                <a:defRPr/>
              </a:pPr>
              <a:t>‹Nr.›</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7394367-283F-4E67-A45D-99A049E26762}" type="datetimeFigureOut">
              <a:rPr lang="es-MX"/>
              <a:pPr>
                <a:defRPr/>
              </a:pPr>
              <a:t>4/15/15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6F42282-EF2C-4D0F-A074-0360936D0ED8}" type="slidenum">
              <a:rPr lang="es-MX"/>
              <a:pPr>
                <a:defRPr/>
              </a:pPr>
              <a:t>‹Nr.›</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05AF1374-6931-45A5-AF51-7CE9652B8580}" type="datetimeFigureOut">
              <a:rPr lang="es-MX"/>
              <a:pPr>
                <a:defRPr/>
              </a:pPr>
              <a:t>4/15/15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98A6A660-C81A-44EC-9AB0-8FBBA164C6EB}" type="slidenum">
              <a:rPr lang="es-MX"/>
              <a:pPr>
                <a:defRPr/>
              </a:pPr>
              <a:t>‹Nr.›</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A02678FB-18D8-4B91-ADC5-E145FE2B9F49}" type="datetimeFigureOut">
              <a:rPr lang="es-MX"/>
              <a:pPr>
                <a:defRPr/>
              </a:pPr>
              <a:t>4/15/15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680960D2-3AD0-488E-BE67-DBCC9531FA1B}" type="slidenum">
              <a:rPr lang="es-MX"/>
              <a:pPr>
                <a:defRPr/>
              </a:pPr>
              <a:t>‹Nr.›</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175EA562-A23B-461E-8714-6EA18BDC04E8}" type="datetimeFigureOut">
              <a:rPr lang="es-MX"/>
              <a:pPr>
                <a:defRPr/>
              </a:pPr>
              <a:t>4/15/15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2E974D05-6865-4243-9E27-4A5F32958C74}" type="slidenum">
              <a:rPr lang="es-MX"/>
              <a:pPr>
                <a:defRPr/>
              </a:pPr>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5611BC-DB69-40C2-84D0-FAFF2C7F8CF6}" type="datetimeFigureOut">
              <a:rPr lang="es-MX"/>
              <a:pPr>
                <a:defRPr/>
              </a:pPr>
              <a:t>4/15/15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F56726CF-38D3-4DEA-BD08-FE7C5FF95A5D}" type="slidenum">
              <a:rPr lang="es-MX"/>
              <a:pPr>
                <a:defRPr/>
              </a:pPr>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0B7951C-D1E9-4D25-BFB2-CB32C6BA7840}" type="datetimeFigureOut">
              <a:rPr lang="es-MX"/>
              <a:pPr>
                <a:defRPr/>
              </a:pPr>
              <a:t>4/15/15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2A86E1DF-3D1A-406C-A810-3F81E0A3F8EC}" type="slidenum">
              <a:rPr lang="es-MX"/>
              <a:pPr>
                <a:defRPr/>
              </a:pPr>
              <a:t>‹Nr.›</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CE43D9A-E40C-4DDB-B826-E41F1DB13DF7}" type="datetimeFigureOut">
              <a:rPr lang="es-MX"/>
              <a:pPr>
                <a:defRPr/>
              </a:pPr>
              <a:t>4/15/15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32455F-0F54-4340-B3E0-5F6F53A12F59}" type="slidenum">
              <a:rPr lang="es-MX"/>
              <a:pPr>
                <a:defRPr/>
              </a:pPr>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l="24000" t="17000" r="24000" b="17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4C1C27-AF64-4BF7-A05E-32C1F70DF124}" type="datetimeFigureOut">
              <a:rPr lang="es-MX"/>
              <a:pPr>
                <a:defRPr/>
              </a:pPr>
              <a:t>4/15/15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B5812C-BE7F-4532-9E68-F081D56D4F69}" type="slidenum">
              <a:rPr lang="es-MX"/>
              <a:pPr>
                <a:defRPr/>
              </a:pPr>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2.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emf"/><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406009"/>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7" name="6 Subtítulo"/>
          <p:cNvSpPr>
            <a:spLocks noGrp="1"/>
          </p:cNvSpPr>
          <p:nvPr>
            <p:ph type="subTitle" idx="1"/>
          </p:nvPr>
        </p:nvSpPr>
        <p:spPr>
          <a:xfrm>
            <a:off x="3995936" y="5184940"/>
            <a:ext cx="4843846" cy="1152128"/>
          </a:xfrm>
        </p:spPr>
        <p:txBody>
          <a:bodyPr/>
          <a:lstStyle/>
          <a:p>
            <a:pPr algn="r"/>
            <a:r>
              <a:rPr lang="en-GB" sz="1400" i="1" dirty="0" smtClean="0">
                <a:solidFill>
                  <a:schemeClr val="tx1"/>
                </a:solidFill>
                <a:latin typeface="Adobe Caslon Pro" panose="0205050205050A020403" pitchFamily="18" charset="0"/>
              </a:rPr>
              <a:t>.</a:t>
            </a:r>
          </a:p>
          <a:p>
            <a:pPr algn="r"/>
            <a:r>
              <a:rPr lang="en-GB" sz="2000" i="1" dirty="0" smtClean="0">
                <a:solidFill>
                  <a:schemeClr val="tx1"/>
                </a:solidFill>
                <a:latin typeface="Adobe Caslon Pro" panose="0205050205050A020403" pitchFamily="18" charset="0"/>
              </a:rPr>
              <a:t>Second Meeting of the </a:t>
            </a:r>
            <a:r>
              <a:rPr lang="en-GB" sz="2000" i="1" dirty="0" smtClean="0">
                <a:solidFill>
                  <a:schemeClr val="tx1"/>
                </a:solidFill>
                <a:latin typeface="Adobe Caslon Pro" panose="0205050205050A020403" pitchFamily="18" charset="0"/>
              </a:rPr>
              <a:t>Ad Hoc Group on Migrant Boys, Girls and Adolescents </a:t>
            </a:r>
          </a:p>
          <a:p>
            <a:pPr algn="r"/>
            <a:r>
              <a:rPr lang="en-GB" sz="2000" i="1" dirty="0" smtClean="0">
                <a:solidFill>
                  <a:schemeClr val="tx1"/>
                </a:solidFill>
                <a:latin typeface="Adobe Caslon Pro" panose="0205050205050A020403" pitchFamily="18" charset="0"/>
              </a:rPr>
              <a:t>April 15-16, 2015</a:t>
            </a:r>
            <a:endParaRPr lang="en-GB" sz="2000" i="1" dirty="0">
              <a:solidFill>
                <a:schemeClr val="tx1"/>
              </a:solidFill>
              <a:latin typeface="Adobe Caslon Pro" panose="0205050205050A020403" pitchFamily="18" charset="0"/>
            </a:endParaRPr>
          </a:p>
        </p:txBody>
      </p:sp>
      <p:sp>
        <p:nvSpPr>
          <p:cNvPr id="3" name="Rectángulo 2"/>
          <p:cNvSpPr/>
          <p:nvPr/>
        </p:nvSpPr>
        <p:spPr>
          <a:xfrm>
            <a:off x="4355976" y="765174"/>
            <a:ext cx="4476874" cy="584775"/>
          </a:xfrm>
          <a:prstGeom prst="rect">
            <a:avLst/>
          </a:prstGeom>
        </p:spPr>
        <p:txBody>
          <a:bodyPr wrap="square">
            <a:spAutoFit/>
          </a:bodyPr>
          <a:lstStyle/>
          <a:p>
            <a:pPr>
              <a:spcAft>
                <a:spcPts val="0"/>
              </a:spcAft>
            </a:pPr>
            <a:r>
              <a:rPr lang="en-GB" sz="3200" dirty="0" smtClean="0">
                <a:solidFill>
                  <a:schemeClr val="tx1">
                    <a:lumMod val="65000"/>
                    <a:lumOff val="35000"/>
                  </a:schemeClr>
                </a:solidFill>
                <a:latin typeface="Adobe Caslon Pro" panose="0205050205050A020403" pitchFamily="18" charset="0"/>
                <a:ea typeface="+mj-ea"/>
                <a:cs typeface="+mj-cs"/>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ítulo 3"/>
          <p:cNvSpPr>
            <a:spLocks noGrp="1"/>
          </p:cNvSpPr>
          <p:nvPr>
            <p:ph type="ctrTitle"/>
          </p:nvPr>
        </p:nvSpPr>
        <p:spPr>
          <a:xfrm>
            <a:off x="685800" y="1196752"/>
            <a:ext cx="7846640" cy="3528392"/>
          </a:xfrm>
        </p:spPr>
        <p:txBody>
          <a:bodyPr/>
          <a:lstStyle/>
          <a:p>
            <a:pPr>
              <a:lnSpc>
                <a:spcPct val="150000"/>
              </a:lnSpc>
            </a:pPr>
            <a:r>
              <a:rPr lang="en-GB" sz="2400" b="1" dirty="0" smtClean="0">
                <a:latin typeface="Trajan Pro" panose="02020502050506020301" pitchFamily="18" charset="0"/>
                <a:cs typeface="Arial" panose="020B0604020202020204" pitchFamily="34" charset="0"/>
              </a:rPr>
              <a:t>BEST PRACTICE</a:t>
            </a:r>
            <a:r>
              <a:rPr lang="en-GB" sz="2200" b="1" dirty="0" smtClean="0">
                <a:latin typeface="Trajan Pro" panose="02020502050506020301" pitchFamily="18" charset="0"/>
                <a:cs typeface="Arial" panose="020B0604020202020204" pitchFamily="34" charset="0"/>
              </a:rPr>
              <a:t/>
            </a:r>
            <a:br>
              <a:rPr lang="en-GB" sz="2200" b="1" dirty="0" smtClean="0">
                <a:latin typeface="Trajan Pro" panose="02020502050506020301" pitchFamily="18" charset="0"/>
                <a:cs typeface="Arial" panose="020B0604020202020204" pitchFamily="34" charset="0"/>
              </a:rPr>
            </a:br>
            <a:r>
              <a:rPr lang="en-GB" sz="2400" b="1" dirty="0" smtClean="0">
                <a:latin typeface="Trajan Pro" panose="02020502050506020301" pitchFamily="18" charset="0"/>
                <a:cs typeface="Arial" panose="020B0604020202020204" pitchFamily="34" charset="0"/>
              </a:rPr>
              <a:t>IN PREVENTION AND ASSISTANCE TO UNACCOMPANIED MIGRANTA BOYS, GIRLS AND ADOLESCENTS  </a:t>
            </a:r>
            <a:br>
              <a:rPr lang="en-GB" sz="2400" b="1" dirty="0" smtClean="0">
                <a:latin typeface="Trajan Pro" panose="02020502050506020301" pitchFamily="18" charset="0"/>
                <a:cs typeface="Arial" panose="020B0604020202020204" pitchFamily="34" charset="0"/>
              </a:rPr>
            </a:br>
            <a:r>
              <a:rPr lang="en-GB" sz="2400" b="1" dirty="0" smtClean="0">
                <a:latin typeface="Trajan Pro" panose="02020502050506020301" pitchFamily="18" charset="0"/>
                <a:cs typeface="Arial" panose="020B0604020202020204" pitchFamily="34" charset="0"/>
              </a:rPr>
              <a:t/>
            </a:r>
            <a:br>
              <a:rPr lang="en-GB" sz="2400" b="1" dirty="0" smtClean="0">
                <a:latin typeface="Trajan Pro" panose="02020502050506020301" pitchFamily="18" charset="0"/>
                <a:cs typeface="Arial" panose="020B0604020202020204" pitchFamily="34" charset="0"/>
              </a:rPr>
            </a:br>
            <a:r>
              <a:rPr lang="en-GB" sz="2400" b="1" dirty="0" smtClean="0">
                <a:latin typeface="Trajan Pro" panose="02020502050506020301" pitchFamily="18" charset="0"/>
                <a:cs typeface="Arial" panose="020B0604020202020204" pitchFamily="34" charset="0"/>
              </a:rPr>
              <a:t>NATIONAL SYSTEM FOR INTEGRAL FAMILY DEVELOPMENT</a:t>
            </a:r>
            <a:r>
              <a:rPr lang="en-GB" sz="2200" b="1" dirty="0" smtClean="0">
                <a:latin typeface="Trajan Pro" panose="02020502050506020301" pitchFamily="18" charset="0"/>
                <a:cs typeface="Arial" panose="020B0604020202020204" pitchFamily="34" charset="0"/>
              </a:rPr>
              <a:t/>
            </a:r>
            <a:br>
              <a:rPr lang="en-GB" sz="2200" b="1" dirty="0" smtClean="0">
                <a:latin typeface="Trajan Pro" panose="02020502050506020301" pitchFamily="18" charset="0"/>
                <a:cs typeface="Arial" panose="020B0604020202020204" pitchFamily="34" charset="0"/>
              </a:rPr>
            </a:br>
            <a:endParaRPr lang="en-GB" sz="2200" b="1" dirty="0">
              <a:latin typeface="Trajan Pro" panose="02020502050506020301" pitchFamily="18"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482000" y="2996952"/>
            <a:ext cx="3657952" cy="2562571"/>
          </a:xfrm>
        </p:spPr>
        <p:txBody>
          <a:bodyPr/>
          <a:lstStyle/>
          <a:p>
            <a:pPr marL="0" indent="0">
              <a:buNone/>
            </a:pPr>
            <a:r>
              <a:rPr lang="en-GB" sz="2200" dirty="0" smtClean="0">
                <a:latin typeface="Adobe Caslon Pro" panose="0205050205050A020403" pitchFamily="18" charset="0"/>
                <a:ea typeface="+mj-ea"/>
                <a:cs typeface="+mj-cs"/>
              </a:rPr>
              <a:t>The </a:t>
            </a:r>
            <a:r>
              <a:rPr lang="en-GB" sz="2200" dirty="0" smtClean="0">
                <a:latin typeface="Adobe Caslon Pro" panose="0205050205050A020403" pitchFamily="18" charset="0"/>
                <a:ea typeface="+mj-ea"/>
                <a:cs typeface="+mj-cs"/>
              </a:rPr>
              <a:t>Sec</a:t>
            </a:r>
            <a:r>
              <a:rPr lang="en-GB" sz="2200" dirty="0" smtClean="0">
                <a:latin typeface="Adobe Caslon Pro" panose="0205050205050A020403" pitchFamily="18" charset="0"/>
                <a:ea typeface="+mj-ea"/>
                <a:cs typeface="+mj-cs"/>
              </a:rPr>
              <a:t>retariat of Health is establishing a range of services in order to provide a scheme of vaccines and comprehensive assistance for pregnancy, addictions and access to insurance (</a:t>
            </a:r>
            <a:r>
              <a:rPr lang="en-GB" sz="2200" dirty="0" smtClean="0">
                <a:latin typeface="Adobe Caslon Pro" panose="0205050205050A020403" pitchFamily="18" charset="0"/>
                <a:ea typeface="+mj-ea"/>
                <a:cs typeface="+mj-cs"/>
              </a:rPr>
              <a:t>Seguro</a:t>
            </a:r>
            <a:r>
              <a:rPr lang="en-GB" sz="2200" dirty="0" smtClean="0">
                <a:latin typeface="Adobe Caslon Pro" panose="0205050205050A020403" pitchFamily="18" charset="0"/>
                <a:ea typeface="+mj-ea"/>
                <a:cs typeface="+mj-cs"/>
              </a:rPr>
              <a:t> Popular), among others.</a:t>
            </a:r>
            <a:endParaRPr lang="en-GB" sz="2200" dirty="0" smtClean="0">
              <a:latin typeface="Adobe Caslon Pro" panose="0205050205050A020403" pitchFamily="18" charset="0"/>
              <a:ea typeface="+mj-ea"/>
              <a:cs typeface="+mj-cs"/>
            </a:endParaRPr>
          </a:p>
        </p:txBody>
      </p:sp>
      <p:pic>
        <p:nvPicPr>
          <p:cNvPr id="9218" name="Picture 2" descr="http://sipse.com/archivo/imgs/03022012/03022012149917008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823" y="2852936"/>
            <a:ext cx="4260007" cy="2827658"/>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sp>
        <p:nvSpPr>
          <p:cNvPr id="10" name="Título 1"/>
          <p:cNvSpPr txBox="1">
            <a:spLocks/>
          </p:cNvSpPr>
          <p:nvPr/>
        </p:nvSpPr>
        <p:spPr bwMode="auto">
          <a:xfrm>
            <a:off x="395536" y="1268760"/>
            <a:ext cx="8229600" cy="80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latin typeface="Adobe Caslon Pro" panose="0205050205050A020403" pitchFamily="18" charset="0"/>
              </a:rPr>
              <a:t>Health care for unaccompanied migrant boys, girls and adolescents</a:t>
            </a:r>
            <a:endParaRPr lang="en-GB" sz="2400" b="1" dirty="0">
              <a:latin typeface="Adobe Caslon Pro" panose="0205050205050A020403" pitchFamily="18" charset="0"/>
            </a:endParaRPr>
          </a:p>
        </p:txBody>
      </p:sp>
    </p:spTree>
    <p:extLst>
      <p:ext uri="{BB962C8B-B14F-4D97-AF65-F5344CB8AC3E}">
        <p14:creationId xmlns:p14="http://schemas.microsoft.com/office/powerpoint/2010/main" val="23000371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427161" y="2548602"/>
            <a:ext cx="3682752" cy="3661867"/>
          </a:xfrm>
        </p:spPr>
        <p:txBody>
          <a:bodyPr/>
          <a:lstStyle/>
          <a:p>
            <a:pPr marL="0" indent="0">
              <a:buNone/>
            </a:pPr>
            <a:r>
              <a:rPr lang="en-GB" sz="2200" dirty="0" smtClean="0">
                <a:latin typeface="Adobe Caslon Pro" panose="0205050205050A020403" pitchFamily="18" charset="0"/>
                <a:ea typeface="+mj-ea"/>
                <a:cs typeface="+mj-cs"/>
              </a:rPr>
              <a:t>The Secretariat of Public Education, through its Directorate of Basic Education, is seeking to establish links to enable access to scholarships and identity documents for unaccompanied migrant boys, girls and adolescents –</a:t>
            </a:r>
            <a:r>
              <a:rPr lang="en-GB" sz="2200" dirty="0">
                <a:latin typeface="Adobe Caslon Pro" panose="0205050205050A020403" pitchFamily="18" charset="0"/>
                <a:ea typeface="+mj-ea"/>
                <a:cs typeface="+mj-cs"/>
              </a:rPr>
              <a:t> </a:t>
            </a:r>
            <a:r>
              <a:rPr lang="en-GB" sz="2200" dirty="0" smtClean="0">
                <a:latin typeface="Adobe Caslon Pro" panose="0205050205050A020403" pitchFamily="18" charset="0"/>
                <a:ea typeface="+mj-ea"/>
                <a:cs typeface="+mj-cs"/>
              </a:rPr>
              <a:t>aliens as well as Mexicans.</a:t>
            </a:r>
            <a:endParaRPr lang="en-GB" sz="2200" dirty="0" smtClean="0">
              <a:latin typeface="Adobe Caslon Pro" panose="0205050205050A020403" pitchFamily="18" charset="0"/>
              <a:ea typeface="+mj-ea"/>
              <a:cs typeface="+mj-cs"/>
            </a:endParaRPr>
          </a:p>
        </p:txBody>
      </p:sp>
      <p:pic>
        <p:nvPicPr>
          <p:cNvPr id="10242" name="Picture 2" descr="http://educacioncontracorriente.org/images/Noviembre/migrantee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295" y="2924944"/>
            <a:ext cx="4430505" cy="2952328"/>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bwMode="auto">
          <a:xfrm>
            <a:off x="482000" y="1233959"/>
            <a:ext cx="8229600" cy="80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latin typeface="Adobe Caslon Pro" panose="0205050205050A020403" pitchFamily="18" charset="0"/>
              </a:rPr>
              <a:t>Education services for unaccompanied migrant boys, girls and adolescents</a:t>
            </a:r>
            <a:endParaRPr lang="en-GB" sz="2400" b="1" dirty="0">
              <a:latin typeface="Adobe Caslon Pro" panose="0205050205050A020403" pitchFamily="18" charset="0"/>
            </a:endParaRPr>
          </a:p>
        </p:txBody>
      </p:sp>
      <p:sp>
        <p:nvSpPr>
          <p:cNvPr id="11"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31626479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4106516"/>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2548602"/>
            <a:ext cx="2411761" cy="3767043"/>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8774" y="2512090"/>
            <a:ext cx="2803309" cy="3949990"/>
          </a:xfrm>
          <a:prstGeom prst="rect">
            <a:avLst/>
          </a:prstGeom>
        </p:spPr>
      </p:pic>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sp>
        <p:nvSpPr>
          <p:cNvPr id="10" name="Título 1"/>
          <p:cNvSpPr txBox="1">
            <a:spLocks/>
          </p:cNvSpPr>
          <p:nvPr/>
        </p:nvSpPr>
        <p:spPr bwMode="auto">
          <a:xfrm>
            <a:off x="482000" y="1233959"/>
            <a:ext cx="8229600" cy="80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latin typeface="Adobe Caslon Pro" panose="0205050205050A020403" pitchFamily="18" charset="0"/>
              </a:rPr>
              <a:t>Developing materials for migrant boys, girls and adolescents by INMUJERES</a:t>
            </a:r>
            <a:endParaRPr lang="en-GB" sz="2400" b="1" dirty="0">
              <a:latin typeface="Adobe Caslon Pro" panose="0205050205050A020403" pitchFamily="18" charset="0"/>
            </a:endParaRPr>
          </a:p>
        </p:txBody>
      </p:sp>
    </p:spTree>
    <p:extLst>
      <p:ext uri="{BB962C8B-B14F-4D97-AF65-F5344CB8AC3E}">
        <p14:creationId xmlns:p14="http://schemas.microsoft.com/office/powerpoint/2010/main" val="7882485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464746" y="1124744"/>
            <a:ext cx="8067694" cy="2016224"/>
          </a:xfrm>
        </p:spPr>
        <p:txBody>
          <a:bodyPr/>
          <a:lstStyle/>
          <a:p>
            <a:pPr marL="0" indent="0" algn="just">
              <a:buNone/>
            </a:pPr>
            <a:r>
              <a:rPr lang="en-GB" sz="2400" dirty="0" smtClean="0">
                <a:latin typeface="Adobe Caslon Pro" panose="0205050205050A020403" pitchFamily="18" charset="0"/>
                <a:ea typeface="+mj-ea"/>
                <a:cs typeface="+mj-cs"/>
              </a:rPr>
              <a:t>DIF and the National Institut</a:t>
            </a:r>
            <a:r>
              <a:rPr lang="en-GB" sz="2400" dirty="0" smtClean="0">
                <a:latin typeface="Adobe Caslon Pro" panose="0205050205050A020403" pitchFamily="18" charset="0"/>
                <a:ea typeface="+mj-ea"/>
                <a:cs typeface="+mj-cs"/>
              </a:rPr>
              <a:t>e of Migration and the Mexican Commission to Assist Refugees are jointly developing a proposal for an </a:t>
            </a:r>
            <a:r>
              <a:rPr lang="en-GB" sz="2400" i="1" dirty="0" smtClean="0">
                <a:latin typeface="Adobe Caslon Pro" panose="0205050205050A020403" pitchFamily="18" charset="0"/>
                <a:ea typeface="+mj-ea"/>
                <a:cs typeface="+mj-cs"/>
              </a:rPr>
              <a:t>inter-institutional information system </a:t>
            </a:r>
            <a:r>
              <a:rPr lang="en-GB" sz="2400" dirty="0" smtClean="0">
                <a:latin typeface="Adobe Caslon Pro" panose="0205050205050A020403" pitchFamily="18" charset="0"/>
                <a:ea typeface="+mj-ea"/>
                <a:cs typeface="+mj-cs"/>
              </a:rPr>
              <a:t>aimed at collecting accurate information about migrant boys, girls and adolescents. </a:t>
            </a:r>
            <a:endParaRPr lang="en-GB" sz="2400" dirty="0" smtClean="0">
              <a:latin typeface="Adobe Caslon Pro" panose="0205050205050A020403" pitchFamily="18" charset="0"/>
              <a:ea typeface="+mj-ea"/>
              <a:cs typeface="+mj-cs"/>
            </a:endParaRPr>
          </a:p>
        </p:txBody>
      </p:sp>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165667648"/>
              </p:ext>
            </p:extLst>
          </p:nvPr>
        </p:nvGraphicFramePr>
        <p:xfrm>
          <a:off x="1619672" y="4653136"/>
          <a:ext cx="6096000" cy="175260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s-MX" dirty="0" smtClean="0">
                          <a:solidFill>
                            <a:schemeClr val="tx1"/>
                          </a:solidFill>
                        </a:rPr>
                        <a:t>YEAR</a:t>
                      </a:r>
                      <a:endParaRPr lang="es-MX" dirty="0">
                        <a:solidFill>
                          <a:schemeClr val="tx1"/>
                        </a:solidFill>
                      </a:endParaRPr>
                    </a:p>
                  </a:txBody>
                  <a:tcPr>
                    <a:solidFill>
                      <a:schemeClr val="accent6">
                        <a:lumMod val="40000"/>
                        <a:lumOff val="60000"/>
                      </a:schemeClr>
                    </a:solidFill>
                  </a:tcPr>
                </a:tc>
                <a:tc>
                  <a:txBody>
                    <a:bodyPr/>
                    <a:lstStyle/>
                    <a:p>
                      <a:pPr algn="ctr"/>
                      <a:r>
                        <a:rPr lang="es-MX" dirty="0" smtClean="0">
                          <a:solidFill>
                            <a:schemeClr val="tx1"/>
                          </a:solidFill>
                        </a:rPr>
                        <a:t>BOYS,</a:t>
                      </a:r>
                      <a:r>
                        <a:rPr lang="es-MX" baseline="0" dirty="0" smtClean="0">
                          <a:solidFill>
                            <a:schemeClr val="tx1"/>
                          </a:solidFill>
                        </a:rPr>
                        <a:t> GIRLS AND ADOLESCENTS</a:t>
                      </a:r>
                      <a:endParaRPr lang="es-MX" dirty="0">
                        <a:solidFill>
                          <a:schemeClr val="tx1"/>
                        </a:solidFill>
                      </a:endParaRPr>
                    </a:p>
                  </a:txBody>
                  <a:tcPr>
                    <a:solidFill>
                      <a:schemeClr val="accent6">
                        <a:lumMod val="40000"/>
                        <a:lumOff val="60000"/>
                      </a:schemeClr>
                    </a:solidFill>
                  </a:tcPr>
                </a:tc>
              </a:tr>
              <a:tr h="370840">
                <a:tc>
                  <a:txBody>
                    <a:bodyPr/>
                    <a:lstStyle/>
                    <a:p>
                      <a:pPr algn="ctr"/>
                      <a:r>
                        <a:rPr lang="es-MX" dirty="0" smtClean="0"/>
                        <a:t>2013</a:t>
                      </a:r>
                      <a:endParaRPr lang="es-MX" dirty="0"/>
                    </a:p>
                  </a:txBody>
                  <a:tcPr/>
                </a:tc>
                <a:tc>
                  <a:txBody>
                    <a:bodyPr/>
                    <a:lstStyle/>
                    <a:p>
                      <a:pPr algn="ctr"/>
                      <a:r>
                        <a:rPr lang="es-MX" dirty="0" smtClean="0"/>
                        <a:t>21,109</a:t>
                      </a:r>
                      <a:endParaRPr lang="es-MX" dirty="0"/>
                    </a:p>
                  </a:txBody>
                  <a:tcPr/>
                </a:tc>
              </a:tr>
              <a:tr h="370840">
                <a:tc>
                  <a:txBody>
                    <a:bodyPr/>
                    <a:lstStyle/>
                    <a:p>
                      <a:pPr algn="ctr"/>
                      <a:r>
                        <a:rPr lang="es-MX" dirty="0" smtClean="0"/>
                        <a:t>2014</a:t>
                      </a:r>
                      <a:endParaRPr lang="es-MX" dirty="0"/>
                    </a:p>
                  </a:txBody>
                  <a:tcPr/>
                </a:tc>
                <a:tc>
                  <a:txBody>
                    <a:bodyPr/>
                    <a:lstStyle/>
                    <a:p>
                      <a:pPr algn="ctr"/>
                      <a:r>
                        <a:rPr lang="es-MX" dirty="0" smtClean="0"/>
                        <a:t>25,418</a:t>
                      </a:r>
                      <a:endParaRPr lang="es-MX" dirty="0"/>
                    </a:p>
                  </a:txBody>
                  <a:tcPr/>
                </a:tc>
              </a:tr>
              <a:tr h="370840">
                <a:tc>
                  <a:txBody>
                    <a:bodyPr/>
                    <a:lstStyle/>
                    <a:p>
                      <a:endParaRPr lang="es-MX" dirty="0"/>
                    </a:p>
                  </a:txBody>
                  <a:tcPr/>
                </a:tc>
                <a:tc>
                  <a:txBody>
                    <a:bodyPr/>
                    <a:lstStyle/>
                    <a:p>
                      <a:endParaRPr lang="es-MX" dirty="0"/>
                    </a:p>
                  </a:txBody>
                  <a:tcPr/>
                </a:tc>
              </a:tr>
            </a:tbl>
          </a:graphicData>
        </a:graphic>
      </p:graphicFrame>
      <p:sp>
        <p:nvSpPr>
          <p:cNvPr id="11" name="Título 1"/>
          <p:cNvSpPr txBox="1">
            <a:spLocks/>
          </p:cNvSpPr>
          <p:nvPr/>
        </p:nvSpPr>
        <p:spPr bwMode="auto">
          <a:xfrm>
            <a:off x="621586" y="3514209"/>
            <a:ext cx="8229600" cy="80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latin typeface="Adobe Caslon Pro" panose="0205050205050A020403" pitchFamily="18" charset="0"/>
              </a:rPr>
              <a:t>Units and shelters providing assistance </a:t>
            </a:r>
            <a:r>
              <a:rPr lang="en-GB" sz="2400" b="1" dirty="0">
                <a:latin typeface="Adobe Caslon Pro" panose="0205050205050A020403" pitchFamily="18" charset="0"/>
              </a:rPr>
              <a:t>to unaccompanied migrant boys, girls and adolescents</a:t>
            </a:r>
            <a:endParaRPr lang="en-GB" sz="2400" b="1" dirty="0">
              <a:latin typeface="Adobe Caslon Pro" panose="0205050205050A020403" pitchFamily="18" charset="0"/>
            </a:endParaRPr>
          </a:p>
        </p:txBody>
      </p:sp>
    </p:spTree>
    <p:extLst>
      <p:ext uri="{BB962C8B-B14F-4D97-AF65-F5344CB8AC3E}">
        <p14:creationId xmlns:p14="http://schemas.microsoft.com/office/powerpoint/2010/main" val="2375485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9" name="Título 1"/>
          <p:cNvSpPr txBox="1">
            <a:spLocks/>
          </p:cNvSpPr>
          <p:nvPr/>
        </p:nvSpPr>
        <p:spPr bwMode="auto">
          <a:xfrm>
            <a:off x="556228" y="1017031"/>
            <a:ext cx="8273958" cy="10785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Protocol for the Assistance to Unaccompanied or Separated Migrant Boys, Girls and Adolescents in Shelters</a:t>
            </a:r>
            <a:endParaRPr lang="en-GB" sz="3200" i="1" dirty="0">
              <a:solidFill>
                <a:prstClr val="black">
                  <a:lumMod val="65000"/>
                  <a:lumOff val="35000"/>
                </a:prstClr>
              </a:solidFill>
              <a:latin typeface="Adobe Caslon Pro" panose="0205050205050A020403" pitchFamily="18" charset="0"/>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6003" y="2204864"/>
            <a:ext cx="5754408" cy="4315806"/>
          </a:xfrm>
          <a:prstGeom prst="rect">
            <a:avLst/>
          </a:prstGeom>
        </p:spPr>
      </p:pic>
    </p:spTree>
    <p:extLst>
      <p:ext uri="{BB962C8B-B14F-4D97-AF65-F5344CB8AC3E}">
        <p14:creationId xmlns:p14="http://schemas.microsoft.com/office/powerpoint/2010/main" val="16929303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4" name="Marcador de contenido 3"/>
          <p:cNvSpPr>
            <a:spLocks noGrp="1"/>
          </p:cNvSpPr>
          <p:nvPr>
            <p:ph sz="half" idx="1"/>
          </p:nvPr>
        </p:nvSpPr>
        <p:spPr>
          <a:xfrm>
            <a:off x="391156" y="836712"/>
            <a:ext cx="8441693" cy="2859377"/>
          </a:xfrm>
        </p:spPr>
        <p:txBody>
          <a:bodyPr/>
          <a:lstStyle/>
          <a:p>
            <a:pPr algn="just"/>
            <a:r>
              <a:rPr lang="en-GB" sz="2000" dirty="0" smtClean="0">
                <a:latin typeface="Adobe Caslon Pro" panose="0205050205050A020403" pitchFamily="18" charset="0"/>
              </a:rPr>
              <a:t>To establish procedures for action to provide assistance to unaccompanied or separated migrant boys, girls and adolescents, and to establish a </a:t>
            </a:r>
            <a:r>
              <a:rPr lang="en-GB" sz="2000" dirty="0" smtClean="0">
                <a:latin typeface="Adobe Caslon Pro" panose="0205050205050A020403" pitchFamily="18" charset="0"/>
              </a:rPr>
              <a:t>process for </a:t>
            </a:r>
            <a:r>
              <a:rPr lang="en-GB" sz="2000" dirty="0" smtClean="0">
                <a:latin typeface="Adobe Caslon Pro" panose="0205050205050A020403" pitchFamily="18" charset="0"/>
              </a:rPr>
              <a:t>comprehensive assistance and promote the effective and informed participation </a:t>
            </a:r>
            <a:r>
              <a:rPr lang="en-GB" sz="2000" dirty="0">
                <a:latin typeface="Adobe Caslon Pro" panose="0205050205050A020403" pitchFamily="18" charset="0"/>
              </a:rPr>
              <a:t>of </a:t>
            </a:r>
            <a:r>
              <a:rPr lang="en-GB" sz="2000" dirty="0" smtClean="0">
                <a:latin typeface="Adobe Caslon Pro" panose="0205050205050A020403" pitchFamily="18" charset="0"/>
              </a:rPr>
              <a:t>migrant </a:t>
            </a:r>
            <a:r>
              <a:rPr lang="en-GB" sz="2000" dirty="0">
                <a:latin typeface="Adobe Caslon Pro" panose="0205050205050A020403" pitchFamily="18" charset="0"/>
              </a:rPr>
              <a:t>boys, girls and </a:t>
            </a:r>
            <a:r>
              <a:rPr lang="en-GB" sz="2000" dirty="0" smtClean="0">
                <a:latin typeface="Adobe Caslon Pro" panose="0205050205050A020403" pitchFamily="18" charset="0"/>
              </a:rPr>
              <a:t>adolescents that migrate by themselves or that have been separated from their families.</a:t>
            </a:r>
            <a:endParaRPr lang="en-GB" sz="2000" dirty="0" smtClean="0">
              <a:latin typeface="Adobe Caslon Pro" panose="0205050205050A020403" pitchFamily="18" charset="0"/>
            </a:endParaRPr>
          </a:p>
          <a:p>
            <a:pPr algn="just"/>
            <a:endParaRPr lang="en-GB" sz="2000" dirty="0" smtClean="0">
              <a:latin typeface="Adobe Caslon Pro" panose="0205050205050A020403" pitchFamily="18" charset="0"/>
            </a:endParaRPr>
          </a:p>
          <a:p>
            <a:pPr algn="just"/>
            <a:r>
              <a:rPr lang="en-GB" sz="2000" dirty="0" smtClean="0">
                <a:latin typeface="Adobe Caslon Pro" panose="0205050205050A020403" pitchFamily="18" charset="0"/>
              </a:rPr>
              <a:t>To identify, </a:t>
            </a:r>
            <a:r>
              <a:rPr lang="en-GB" sz="2000" dirty="0" smtClean="0">
                <a:latin typeface="Adobe Caslon Pro" panose="0205050205050A020403" pitchFamily="18" charset="0"/>
              </a:rPr>
              <a:t>determine and understand the various characteristics of boys, girls or adolescents </a:t>
            </a:r>
            <a:r>
              <a:rPr lang="en-GB" sz="2000" dirty="0" smtClean="0">
                <a:latin typeface="Adobe Caslon Pro" panose="0205050205050A020403" pitchFamily="18" charset="0"/>
              </a:rPr>
              <a:t>that migrate in order to </a:t>
            </a:r>
            <a:r>
              <a:rPr lang="en-GB" sz="2000" dirty="0" smtClean="0">
                <a:latin typeface="Adobe Caslon Pro" panose="0205050205050A020403" pitchFamily="18" charset="0"/>
              </a:rPr>
              <a:t>provide differentiated  </a:t>
            </a:r>
            <a:r>
              <a:rPr lang="en-GB" sz="2000" dirty="0" smtClean="0">
                <a:latin typeface="Adobe Caslon Pro" panose="0205050205050A020403" pitchFamily="18" charset="0"/>
              </a:rPr>
              <a:t>assistance to each migrant boy, girl or adolescent.</a:t>
            </a:r>
          </a:p>
          <a:p>
            <a:pPr marL="0" indent="0" algn="just">
              <a:buNone/>
            </a:pPr>
            <a:endParaRPr lang="en-GB" sz="2000" dirty="0" smtClean="0">
              <a:latin typeface="Adobe Caslon Pro" panose="0205050205050A020403" pitchFamily="18" charset="0"/>
            </a:endParaRPr>
          </a:p>
        </p:txBody>
      </p:sp>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Objectives</a:t>
            </a:r>
            <a:endParaRPr lang="en-GB" sz="3200" i="1" dirty="0">
              <a:solidFill>
                <a:prstClr val="black">
                  <a:lumMod val="65000"/>
                  <a:lumOff val="35000"/>
                </a:prstClr>
              </a:solidFill>
              <a:latin typeface="Adobe Caslon Pro" panose="0205050205050A020403" pitchFamily="18" charset="0"/>
            </a:endParaRPr>
          </a:p>
        </p:txBody>
      </p:sp>
      <p:pic>
        <p:nvPicPr>
          <p:cNvPr id="11" name="Picture 4" descr="http://www.ororadio.com.mx/noticias/wp-content/uploads/2014/06/Alberg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221088"/>
            <a:ext cx="3394720" cy="254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0546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50825" y="1168408"/>
            <a:ext cx="8430255" cy="2562502"/>
          </a:xfrm>
        </p:spPr>
        <p:txBody>
          <a:bodyPr/>
          <a:lstStyle/>
          <a:p>
            <a:pPr algn="just"/>
            <a:r>
              <a:rPr lang="en-GB" sz="2000" dirty="0" smtClean="0">
                <a:latin typeface="Adobe Caslon Pro" panose="0205050205050A020403" pitchFamily="18" charset="0"/>
              </a:rPr>
              <a:t>To strengthen and homologate the criteria and the performance of staff workin</a:t>
            </a:r>
            <a:r>
              <a:rPr lang="en-GB" sz="2000" dirty="0" smtClean="0">
                <a:latin typeface="Adobe Caslon Pro" panose="0205050205050A020403" pitchFamily="18" charset="0"/>
              </a:rPr>
              <a:t>g </a:t>
            </a:r>
            <a:r>
              <a:rPr lang="en-GB" sz="2000" dirty="0" smtClean="0">
                <a:latin typeface="Adobe Caslon Pro" panose="0205050205050A020403" pitchFamily="18" charset="0"/>
              </a:rPr>
              <a:t>at shelters, considering the best interest of the child at all times for the boys, girls and adolescents that are under their care and protection </a:t>
            </a:r>
            <a:r>
              <a:rPr lang="en-GB" sz="2000" dirty="0" smtClean="0">
                <a:latin typeface="Adobe Caslon Pro" panose="0205050205050A020403" pitchFamily="18" charset="0"/>
              </a:rPr>
              <a:t>in the units and shelters that implement the Protocol</a:t>
            </a:r>
            <a:r>
              <a:rPr lang="en-GB" sz="2000" dirty="0" smtClean="0">
                <a:latin typeface="Adobe Caslon Pro" panose="0205050205050A020403" pitchFamily="18" charset="0"/>
              </a:rPr>
              <a:t>.</a:t>
            </a:r>
          </a:p>
          <a:p>
            <a:pPr algn="just"/>
            <a:endParaRPr lang="en-GB" sz="2000" dirty="0" smtClean="0">
              <a:latin typeface="Adobe Caslon Pro" panose="0205050205050A020403" pitchFamily="18" charset="0"/>
            </a:endParaRPr>
          </a:p>
          <a:p>
            <a:pPr algn="just"/>
            <a:r>
              <a:rPr lang="en-GB" sz="2000" dirty="0" smtClean="0">
                <a:latin typeface="Adobe Caslon Pro" panose="0205050205050A020403" pitchFamily="18" charset="0"/>
              </a:rPr>
              <a:t>The a</a:t>
            </a:r>
            <a:r>
              <a:rPr lang="en-GB" sz="2000" dirty="0" smtClean="0">
                <a:latin typeface="Adobe Caslon Pro" panose="0205050205050A020403" pitchFamily="18" charset="0"/>
              </a:rPr>
              <a:t>ssistance will be provided through the DIF</a:t>
            </a:r>
            <a:r>
              <a:rPr lang="en-GB" sz="2000" dirty="0">
                <a:latin typeface="Adobe Caslon Pro" panose="0205050205050A020403" pitchFamily="18" charset="0"/>
              </a:rPr>
              <a:t> </a:t>
            </a:r>
            <a:r>
              <a:rPr lang="en-GB" sz="2000" dirty="0" smtClean="0">
                <a:latin typeface="Adobe Caslon Pro" panose="0205050205050A020403" pitchFamily="18" charset="0"/>
              </a:rPr>
              <a:t>and</a:t>
            </a:r>
            <a:r>
              <a:rPr lang="en-GB" sz="2000" dirty="0" smtClean="0">
                <a:latin typeface="Adobe Caslon Pro" panose="0205050205050A020403" pitchFamily="18" charset="0"/>
              </a:rPr>
              <a:t> </a:t>
            </a:r>
            <a:r>
              <a:rPr lang="en-GB" sz="2000" dirty="0">
                <a:latin typeface="Adobe Caslon Pro" panose="0205050205050A020403" pitchFamily="18" charset="0"/>
              </a:rPr>
              <a:t>DIF </a:t>
            </a:r>
            <a:r>
              <a:rPr lang="en-GB" sz="2000" dirty="0" smtClean="0">
                <a:latin typeface="Adobe Caslon Pro" panose="0205050205050A020403" pitchFamily="18" charset="0"/>
              </a:rPr>
              <a:t>DF state systems, the </a:t>
            </a:r>
            <a:r>
              <a:rPr lang="en-GB" sz="2000" dirty="0" smtClean="0">
                <a:latin typeface="Adobe Caslon Pro" panose="0205050205050A020403" pitchFamily="18" charset="0"/>
              </a:rPr>
              <a:t>DIF municipal systems and civil society organizations.</a:t>
            </a:r>
          </a:p>
          <a:p>
            <a:pPr marL="0" indent="0" algn="just">
              <a:buNone/>
            </a:pPr>
            <a:endParaRPr lang="en-GB" sz="2000" dirty="0">
              <a:latin typeface="Adobe Caslon Pro" panose="0205050205050A020403" pitchFamily="18" charset="0"/>
            </a:endParaRPr>
          </a:p>
        </p:txBody>
      </p:sp>
      <p:pic>
        <p:nvPicPr>
          <p:cNvPr id="5" name="Picture 2" descr="http://img.telediario.mx/5304e243b1745_alber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05063"/>
            <a:ext cx="3521044" cy="2578703"/>
          </a:xfrm>
          <a:prstGeom prst="rect">
            <a:avLst/>
          </a:prstGeom>
          <a:noFill/>
          <a:extLst>
            <a:ext uri="{909E8E84-426E-40dd-AFC4-6F175D3DCCD1}">
              <a14:hiddenFill xmlns:a14="http://schemas.microsoft.com/office/drawing/2010/main">
                <a:solidFill>
                  <a:srgbClr val="FFFFFF"/>
                </a:solidFill>
              </a14:hiddenFill>
            </a:ext>
          </a:extLst>
        </p:spPr>
      </p:pic>
      <p:pic>
        <p:nvPicPr>
          <p:cNvPr id="6"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pic>
        <p:nvPicPr>
          <p:cNvPr id="7"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50" y="188640"/>
            <a:ext cx="660400" cy="531813"/>
          </a:xfrm>
          <a:prstGeom prst="rect">
            <a:avLst/>
          </a:prstGeom>
          <a:noFill/>
          <a:ln w="9525">
            <a:noFill/>
            <a:miter lim="800000"/>
            <a:headEnd/>
            <a:tailEnd/>
          </a:ln>
        </p:spPr>
      </p:pic>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Objectives</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7708400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57200" y="1700809"/>
            <a:ext cx="8375650" cy="1584175"/>
          </a:xfrm>
        </p:spPr>
        <p:txBody>
          <a:bodyPr/>
          <a:lstStyle/>
          <a:p>
            <a:pPr marL="0" indent="0" algn="just">
              <a:buNone/>
            </a:pPr>
            <a:r>
              <a:rPr lang="en-GB" sz="2400" dirty="0">
                <a:latin typeface="Adobe Caslon Pro" panose="0205050205050A020403" pitchFamily="18" charset="0"/>
              </a:rPr>
              <a:t>A</a:t>
            </a:r>
            <a:r>
              <a:rPr lang="en-GB" sz="2400" dirty="0" smtClean="0">
                <a:latin typeface="Adobe Caslon Pro" panose="0205050205050A020403" pitchFamily="18" charset="0"/>
              </a:rPr>
              <a:t>ssistance should be provided in a progressive manner, considering the medium and long term and strengthening the unaccompanied or separated migrant boys, girls and </a:t>
            </a:r>
            <a:r>
              <a:rPr lang="en-GB" sz="2400" dirty="0" smtClean="0">
                <a:latin typeface="Adobe Caslon Pro" panose="0205050205050A020403" pitchFamily="18" charset="0"/>
              </a:rPr>
              <a:t>adolescents.</a:t>
            </a:r>
            <a:endParaRPr lang="en-GB" sz="2400" dirty="0">
              <a:latin typeface="Adobe Caslon Pro" panose="0205050205050A020403" pitchFamily="18" charset="0"/>
            </a:endParaRPr>
          </a:p>
        </p:txBody>
      </p:sp>
      <p:pic>
        <p:nvPicPr>
          <p:cNvPr id="5" name="Picture 2" descr="http://elorbe.com/archivos/2013/03/inm_G210812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2" y="4320416"/>
            <a:ext cx="3168350" cy="211223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235296"/>
            <a:ext cx="3146592" cy="2180938"/>
          </a:xfrm>
          <a:prstGeom prst="rect">
            <a:avLst/>
          </a:prstGeom>
        </p:spPr>
      </p:pic>
      <p:sp>
        <p:nvSpPr>
          <p:cNvPr id="7" name="Flecha derecha 6"/>
          <p:cNvSpPr/>
          <p:nvPr/>
        </p:nvSpPr>
        <p:spPr>
          <a:xfrm>
            <a:off x="4031940" y="5107795"/>
            <a:ext cx="1224136" cy="435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pic>
        <p:nvPicPr>
          <p:cNvPr id="9" name="0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10"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Guidelines</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16549297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01514" y="1004625"/>
            <a:ext cx="8075240" cy="3682157"/>
          </a:xfrm>
        </p:spPr>
        <p:txBody>
          <a:bodyPr/>
          <a:lstStyle/>
          <a:p>
            <a:pPr marL="0" indent="0" algn="just">
              <a:buNone/>
            </a:pPr>
            <a:r>
              <a:rPr lang="en-GB" sz="2000" dirty="0" smtClean="0">
                <a:latin typeface="Adobe Caslon Pro" panose="0205050205050A020403" pitchFamily="18" charset="0"/>
              </a:rPr>
              <a:t>The inclusion of a mechanism </a:t>
            </a:r>
            <a:r>
              <a:rPr lang="en-GB" sz="2000" dirty="0" smtClean="0">
                <a:latin typeface="Adobe Caslon Pro" panose="0205050205050A020403" pitchFamily="18" charset="0"/>
              </a:rPr>
              <a:t>to assess the best interest of the child  should be highlighted. The mechanism enables making informed decisions based on the best interest of each migrant boy, girl or adolescent</a:t>
            </a:r>
            <a:r>
              <a:rPr lang="en-GB" sz="2000" dirty="0" smtClean="0">
                <a:latin typeface="Adobe Caslon Pro" panose="0205050205050A020403" pitchFamily="18" charset="0"/>
              </a:rPr>
              <a:t>.</a:t>
            </a:r>
          </a:p>
          <a:p>
            <a:pPr marL="0" indent="0" algn="just">
              <a:buNone/>
            </a:pPr>
            <a:endParaRPr lang="en-GB" sz="2000" dirty="0" smtClean="0">
              <a:latin typeface="Adobe Caslon Pro" panose="0205050205050A020403" pitchFamily="18" charset="0"/>
            </a:endParaRPr>
          </a:p>
          <a:p>
            <a:pPr marL="0" indent="0" algn="just">
              <a:buNone/>
            </a:pPr>
            <a:endParaRPr lang="en-GB" sz="2000" dirty="0" smtClean="0">
              <a:latin typeface="Adobe Caslon Pro" panose="0205050205050A020403" pitchFamily="18" charset="0"/>
            </a:endParaRPr>
          </a:p>
          <a:p>
            <a:pPr marL="0" indent="0" algn="just">
              <a:buNone/>
            </a:pPr>
            <a:r>
              <a:rPr lang="en-GB" sz="2000" dirty="0" smtClean="0">
                <a:latin typeface="Adobe Caslon Pro" panose="0205050205050A020403" pitchFamily="18" charset="0"/>
              </a:rPr>
              <a:t>Assessing the best interest of the child will be a </a:t>
            </a:r>
            <a:r>
              <a:rPr lang="en-GB" sz="2000" dirty="0" smtClean="0">
                <a:latin typeface="Adobe Caslon Pro" panose="0205050205050A020403" pitchFamily="18" charset="0"/>
              </a:rPr>
              <a:t>constant for the entire duration of the stay of the boy, girl or adolescent in the unit or shelter providing care and protection. </a:t>
            </a:r>
            <a:endParaRPr lang="en-GB" sz="2000" dirty="0">
              <a:latin typeface="Adobe Caslon Pro" panose="0205050205050A020403" pitchFamily="18" charset="0"/>
            </a:endParaRPr>
          </a:p>
        </p:txBody>
      </p:sp>
      <p:pic>
        <p:nvPicPr>
          <p:cNvPr id="8"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pic>
        <p:nvPicPr>
          <p:cNvPr id="9"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750" y="4686782"/>
            <a:ext cx="2857500" cy="1914525"/>
          </a:xfrm>
          <a:prstGeom prst="rect">
            <a:avLst/>
          </a:prstGeom>
        </p:spPr>
      </p:pic>
      <p:sp>
        <p:nvSpPr>
          <p:cNvPr id="10"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Evaluation Mechanism</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35749079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27410" y="1378855"/>
            <a:ext cx="8075240" cy="1949249"/>
          </a:xfrm>
        </p:spPr>
        <p:txBody>
          <a:bodyPr/>
          <a:lstStyle/>
          <a:p>
            <a:pPr marL="0" indent="0" algn="just">
              <a:buNone/>
            </a:pPr>
            <a:r>
              <a:rPr lang="en-GB" sz="2400" dirty="0" smtClean="0">
                <a:latin typeface="Adobe Caslon Pro" panose="0205050205050A020403" pitchFamily="18" charset="0"/>
              </a:rPr>
              <a:t>The Protocol establishes mechanisms to identify differentiated migration profiles that enable identifying and </a:t>
            </a:r>
            <a:r>
              <a:rPr lang="en-GB" sz="2400" dirty="0" smtClean="0">
                <a:latin typeface="Adobe Caslon Pro" panose="0205050205050A020403" pitchFamily="18" charset="0"/>
              </a:rPr>
              <a:t>meeting the specific needs </a:t>
            </a:r>
            <a:r>
              <a:rPr lang="en-GB" sz="2400" dirty="0" smtClean="0">
                <a:latin typeface="Adobe Caslon Pro" panose="0205050205050A020403" pitchFamily="18" charset="0"/>
              </a:rPr>
              <a:t>of each boy, girl or adolescent, ensuring the full enjoyment of his or her human rights. </a:t>
            </a:r>
            <a:endParaRPr lang="en-GB" sz="2400" dirty="0">
              <a:latin typeface="Adobe Caslon Pro" panose="0205050205050A020403" pitchFamily="18" charset="0"/>
            </a:endParaRPr>
          </a:p>
        </p:txBody>
      </p:sp>
      <p:pic>
        <p:nvPicPr>
          <p:cNvPr id="8"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pic>
        <p:nvPicPr>
          <p:cNvPr id="9"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8713" y="3068960"/>
            <a:ext cx="5112568" cy="3302810"/>
          </a:xfrm>
          <a:prstGeom prst="rect">
            <a:avLst/>
          </a:prstGeom>
        </p:spPr>
      </p:pic>
      <p:sp>
        <p:nvSpPr>
          <p:cNvPr id="10"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A Mechanism to Identify Migration Profiles</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9651259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406009"/>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4" name="Título 3"/>
          <p:cNvSpPr>
            <a:spLocks noGrp="1"/>
          </p:cNvSpPr>
          <p:nvPr>
            <p:ph type="ctrTitle"/>
          </p:nvPr>
        </p:nvSpPr>
        <p:spPr>
          <a:xfrm>
            <a:off x="418352" y="4221088"/>
            <a:ext cx="8114088" cy="1441773"/>
          </a:xfrm>
        </p:spPr>
        <p:txBody>
          <a:bodyPr/>
          <a:lstStyle/>
          <a:p>
            <a:pPr marL="457200" indent="-457200" algn="l">
              <a:buFont typeface="Arial" panose="020B0604020202020204" pitchFamily="34" charset="0"/>
              <a:buChar char="•"/>
            </a:pPr>
            <a:r>
              <a:rPr lang="en-GB" sz="2800" dirty="0" smtClean="0">
                <a:latin typeface="Trajan Pro" panose="02020502050506020301" pitchFamily="18" charset="0"/>
              </a:rPr>
              <a:t>Protocol for the Assistance to Unaccompanied or Separated Migrant Boys, </a:t>
            </a:r>
            <a:r>
              <a:rPr lang="en-GB" sz="2800" dirty="0" smtClean="0">
                <a:latin typeface="Trajan Pro" panose="02020502050506020301" pitchFamily="18" charset="0"/>
              </a:rPr>
              <a:t>Girls and Adolescents in Shelters</a:t>
            </a:r>
            <a:endParaRPr lang="en-GB" sz="4000" dirty="0">
              <a:latin typeface="Trajan Pro" panose="02020502050506020301" pitchFamily="18" charset="0"/>
            </a:endParaRPr>
          </a:p>
        </p:txBody>
      </p:sp>
      <p:sp>
        <p:nvSpPr>
          <p:cNvPr id="6" name="Rectángulo 5"/>
          <p:cNvSpPr/>
          <p:nvPr/>
        </p:nvSpPr>
        <p:spPr>
          <a:xfrm>
            <a:off x="418352" y="1520887"/>
            <a:ext cx="8114088" cy="954107"/>
          </a:xfrm>
          <a:prstGeom prst="rect">
            <a:avLst/>
          </a:prstGeom>
        </p:spPr>
        <p:txBody>
          <a:bodyPr wrap="square">
            <a:spAutoFit/>
          </a:bodyPr>
          <a:lstStyle/>
          <a:p>
            <a:pPr marL="457200" indent="-457200">
              <a:buFont typeface="Arial" panose="020B0604020202020204" pitchFamily="34" charset="0"/>
              <a:buChar char="•"/>
            </a:pPr>
            <a:r>
              <a:rPr lang="en-GB" sz="2800" dirty="0" smtClean="0">
                <a:latin typeface="Trajan Pro" panose="02020502050506020301" pitchFamily="18" charset="0"/>
              </a:rPr>
              <a:t>Inter-institutional Board on Unaccompanied Migrant Boys, Girls and Adolescents</a:t>
            </a:r>
            <a:endParaRPr lang="en-GB" sz="2800" dirty="0">
              <a:latin typeface="Trajan Pro" panose="02020502050506020301" pitchFamily="18" charset="0"/>
            </a:endParaRPr>
          </a:p>
        </p:txBody>
      </p:sp>
    </p:spTree>
    <p:extLst>
      <p:ext uri="{BB962C8B-B14F-4D97-AF65-F5344CB8AC3E}">
        <p14:creationId xmlns:p14="http://schemas.microsoft.com/office/powerpoint/2010/main" val="31979788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38850" y="1032707"/>
            <a:ext cx="8075240" cy="4772557"/>
          </a:xfrm>
        </p:spPr>
        <p:txBody>
          <a:bodyPr/>
          <a:lstStyle/>
          <a:p>
            <a:pPr marL="0" indent="0" algn="just">
              <a:buNone/>
            </a:pPr>
            <a:r>
              <a:rPr lang="en-GB" sz="2400" dirty="0" smtClean="0">
                <a:latin typeface="Adobe Caslon Pro" panose="0205050205050A020403" pitchFamily="18" charset="0"/>
              </a:rPr>
              <a:t>This Protocol is based on the </a:t>
            </a:r>
            <a:r>
              <a:rPr lang="en-GB" sz="2400" i="1" dirty="0" smtClean="0">
                <a:latin typeface="Adobe Caslon Pro" panose="0205050205050A020403" pitchFamily="18" charset="0"/>
              </a:rPr>
              <a:t>Convention on the Rights of the Child </a:t>
            </a:r>
            <a:r>
              <a:rPr lang="en-GB" sz="2400" dirty="0" smtClean="0">
                <a:latin typeface="Adobe Caslon Pro" panose="0205050205050A020403" pitchFamily="18" charset="0"/>
              </a:rPr>
              <a:t>and the </a:t>
            </a:r>
            <a:r>
              <a:rPr lang="en-GB" sz="2400" i="1" dirty="0" smtClean="0">
                <a:latin typeface="Adobe Caslon Pro" panose="0205050205050A020403" pitchFamily="18" charset="0"/>
              </a:rPr>
              <a:t>General Act on the Rights of Boys, Girls and </a:t>
            </a:r>
            <a:r>
              <a:rPr lang="en-GB" sz="2400" i="1" dirty="0" smtClean="0">
                <a:latin typeface="Adobe Caslon Pro" panose="0205050205050A020403" pitchFamily="18" charset="0"/>
              </a:rPr>
              <a:t>Adolescents, </a:t>
            </a:r>
            <a:r>
              <a:rPr lang="en-GB" sz="2400" dirty="0" smtClean="0">
                <a:latin typeface="Adobe Caslon Pro" panose="0205050205050A020403" pitchFamily="18" charset="0"/>
              </a:rPr>
              <a:t>considering the following principles and rights:</a:t>
            </a:r>
          </a:p>
          <a:p>
            <a:pPr marL="457200" indent="-457200" algn="just">
              <a:buAutoNum type="arabicPeriod"/>
            </a:pPr>
            <a:r>
              <a:rPr lang="en-GB" sz="2400" dirty="0" smtClean="0">
                <a:latin typeface="Adobe Caslon Pro" panose="0205050205050A020403" pitchFamily="18" charset="0"/>
              </a:rPr>
              <a:t>The best interest of the child;</a:t>
            </a:r>
          </a:p>
          <a:p>
            <a:pPr marL="457200" indent="-457200" algn="just">
              <a:buAutoNum type="arabicPeriod"/>
            </a:pPr>
            <a:r>
              <a:rPr lang="en-GB" sz="2400" dirty="0" smtClean="0">
                <a:latin typeface="Adobe Caslon Pro" panose="0205050205050A020403" pitchFamily="18" charset="0"/>
              </a:rPr>
              <a:t>Non-discrimination;</a:t>
            </a:r>
          </a:p>
          <a:p>
            <a:pPr marL="457200" indent="-457200" algn="just">
              <a:buAutoNum type="arabicPeriod"/>
            </a:pPr>
            <a:r>
              <a:rPr lang="en-GB" sz="2400" dirty="0" smtClean="0">
                <a:latin typeface="Adobe Caslon Pro" panose="0205050205050A020403" pitchFamily="18" charset="0"/>
              </a:rPr>
              <a:t>Life, survival and development;</a:t>
            </a:r>
          </a:p>
          <a:p>
            <a:pPr marL="457200" indent="-457200" algn="just">
              <a:buAutoNum type="arabicPeriod"/>
            </a:pPr>
            <a:r>
              <a:rPr lang="en-GB" sz="2400" dirty="0" smtClean="0">
                <a:latin typeface="Adobe Caslon Pro" panose="0205050205050A020403" pitchFamily="18" charset="0"/>
              </a:rPr>
              <a:t>Participation;</a:t>
            </a:r>
          </a:p>
          <a:p>
            <a:pPr marL="457200" indent="-457200" algn="just">
              <a:buAutoNum type="arabicPeriod"/>
            </a:pPr>
            <a:r>
              <a:rPr lang="en-GB" sz="2400" dirty="0" smtClean="0">
                <a:latin typeface="Adobe Caslon Pro" panose="0205050205050A020403" pitchFamily="18" charset="0"/>
              </a:rPr>
              <a:t>The right to an identity;</a:t>
            </a:r>
          </a:p>
          <a:p>
            <a:pPr marL="457200" indent="-457200" algn="just">
              <a:buAutoNum type="arabicPeriod"/>
            </a:pPr>
            <a:r>
              <a:rPr lang="en-GB" sz="2400" dirty="0" smtClean="0">
                <a:latin typeface="Adobe Caslon Pro" panose="0205050205050A020403" pitchFamily="18" charset="0"/>
              </a:rPr>
              <a:t>The right to substantive equality;</a:t>
            </a:r>
          </a:p>
          <a:p>
            <a:pPr marL="457200" indent="-457200" algn="just">
              <a:buAutoNum type="arabicPeriod"/>
            </a:pPr>
            <a:r>
              <a:rPr lang="en-GB" sz="2400" dirty="0" smtClean="0">
                <a:latin typeface="Adobe Caslon Pro" panose="0205050205050A020403" pitchFamily="18" charset="0"/>
              </a:rPr>
              <a:t>The right to due process, etc.</a:t>
            </a:r>
            <a:endParaRPr lang="en-GB" sz="2400" dirty="0" smtClean="0">
              <a:latin typeface="Adobe Caslon Pro" panose="0205050205050A020403" pitchFamily="18" charset="0"/>
            </a:endParaRPr>
          </a:p>
        </p:txBody>
      </p:sp>
      <p:pic>
        <p:nvPicPr>
          <p:cNvPr id="8"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pic>
        <p:nvPicPr>
          <p:cNvPr id="9"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029" y="3402961"/>
            <a:ext cx="2688621" cy="2813788"/>
          </a:xfrm>
          <a:prstGeom prst="rect">
            <a:avLst/>
          </a:prstGeom>
        </p:spPr>
      </p:pic>
      <p:sp>
        <p:nvSpPr>
          <p:cNvPr id="10"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Human Rights of Boys, Girls and Adolescents</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3085708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683159" y="3140968"/>
            <a:ext cx="8003232" cy="2736304"/>
          </a:xfrm>
        </p:spPr>
        <p:txBody>
          <a:bodyPr/>
          <a:lstStyle/>
          <a:p>
            <a:pPr algn="just">
              <a:buFont typeface="Arial" panose="020B0604020202020204" pitchFamily="34" charset="0"/>
              <a:buChar char="•"/>
            </a:pPr>
            <a:r>
              <a:rPr lang="en-GB" dirty="0" smtClean="0">
                <a:latin typeface="Adobe Caslon Pro" panose="0205050205050A020403" pitchFamily="18" charset="0"/>
                <a:ea typeface="+mj-ea"/>
                <a:cs typeface="+mj-cs"/>
              </a:rPr>
              <a:t>Signing an agreement with the International Red Cross.</a:t>
            </a:r>
          </a:p>
          <a:p>
            <a:pPr algn="just">
              <a:buFont typeface="Arial" panose="020B0604020202020204" pitchFamily="34" charset="0"/>
              <a:buChar char="•"/>
            </a:pPr>
            <a:endParaRPr lang="en-GB" dirty="0" smtClean="0">
              <a:latin typeface="Adobe Caslon Pro" panose="0205050205050A020403" pitchFamily="18" charset="0"/>
              <a:ea typeface="+mj-ea"/>
              <a:cs typeface="+mj-cs"/>
            </a:endParaRPr>
          </a:p>
          <a:p>
            <a:pPr algn="just">
              <a:buFont typeface="Arial" panose="020B0604020202020204" pitchFamily="34" charset="0"/>
              <a:buChar char="•"/>
            </a:pPr>
            <a:r>
              <a:rPr lang="en-GB" dirty="0" smtClean="0">
                <a:latin typeface="Adobe Caslon Pro" panose="0205050205050A020403" pitchFamily="18" charset="0"/>
                <a:ea typeface="+mj-ea"/>
                <a:cs typeface="+mj-cs"/>
              </a:rPr>
              <a:t>Signing an agreement with the National Population Council. </a:t>
            </a:r>
            <a:endParaRPr lang="en-GB" dirty="0" smtClean="0">
              <a:latin typeface="Adobe Caslon Pro" panose="0205050205050A020403" pitchFamily="18" charset="0"/>
              <a:ea typeface="+mj-ea"/>
              <a:cs typeface="+mj-cs"/>
            </a:endParaRPr>
          </a:p>
        </p:txBody>
      </p:sp>
      <p:sp>
        <p:nvSpPr>
          <p:cNvPr id="7" name="Título 1"/>
          <p:cNvSpPr>
            <a:spLocks noGrp="1"/>
          </p:cNvSpPr>
          <p:nvPr>
            <p:ph type="title"/>
          </p:nvPr>
        </p:nvSpPr>
        <p:spPr>
          <a:xfrm>
            <a:off x="460375" y="908720"/>
            <a:ext cx="8273958" cy="898486"/>
          </a:xfrm>
        </p:spPr>
        <p:txBody>
          <a:bodyPr/>
          <a:lstStyle/>
          <a:p>
            <a:r>
              <a:rPr lang="en-GB" sz="2400" b="1" dirty="0" smtClean="0">
                <a:solidFill>
                  <a:prstClr val="black">
                    <a:lumMod val="65000"/>
                    <a:lumOff val="35000"/>
                  </a:prstClr>
                </a:solidFill>
                <a:latin typeface="Adobe Caslon Pro" panose="0205050205050A020403" pitchFamily="18" charset="0"/>
              </a:rPr>
              <a:t>On-</a:t>
            </a:r>
            <a:r>
              <a:rPr lang="en-GB" sz="2400" b="1" dirty="0" smtClean="0">
                <a:solidFill>
                  <a:prstClr val="black">
                    <a:lumMod val="65000"/>
                    <a:lumOff val="35000"/>
                  </a:prstClr>
                </a:solidFill>
                <a:latin typeface="Adobe Caslon Pro" panose="0205050205050A020403" pitchFamily="18" charset="0"/>
              </a:rPr>
              <a:t>going efforts in matters of assistance, protection and restoration of the rights of unaccompanied migrant boys, girls and adolescents</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13018147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2" name="Título 1"/>
          <p:cNvSpPr>
            <a:spLocks noGrp="1"/>
          </p:cNvSpPr>
          <p:nvPr>
            <p:ph type="title"/>
          </p:nvPr>
        </p:nvSpPr>
        <p:spPr>
          <a:xfrm>
            <a:off x="460375" y="908720"/>
            <a:ext cx="8273958" cy="898486"/>
          </a:xfrm>
        </p:spPr>
        <p:txBody>
          <a:bodyPr/>
          <a:lstStyle/>
          <a:p>
            <a:r>
              <a:rPr lang="en-GB" sz="2400" b="1" dirty="0" smtClean="0">
                <a:solidFill>
                  <a:prstClr val="black">
                    <a:lumMod val="65000"/>
                    <a:lumOff val="35000"/>
                  </a:prstClr>
                </a:solidFill>
                <a:latin typeface="Adobe Caslon Pro" panose="0205050205050A020403" pitchFamily="18" charset="0"/>
              </a:rPr>
              <a:t>Inter-institutional </a:t>
            </a:r>
            <a:r>
              <a:rPr lang="en-GB" sz="2400" b="1" dirty="0" smtClean="0">
                <a:solidFill>
                  <a:prstClr val="black">
                    <a:lumMod val="65000"/>
                    <a:lumOff val="35000"/>
                  </a:prstClr>
                </a:solidFill>
                <a:latin typeface="Adobe Caslon Pro" panose="0205050205050A020403" pitchFamily="18" charset="0"/>
              </a:rPr>
              <a:t>Board </a:t>
            </a:r>
            <a:r>
              <a:rPr lang="en-GB" sz="2400" b="1" dirty="0" smtClean="0">
                <a:solidFill>
                  <a:prstClr val="black">
                    <a:lumMod val="65000"/>
                    <a:lumOff val="35000"/>
                  </a:prstClr>
                </a:solidFill>
                <a:latin typeface="Adobe Caslon Pro" panose="0205050205050A020403" pitchFamily="18" charset="0"/>
              </a:rPr>
              <a:t>on Unaccompanied Migrant Boys, Girls and </a:t>
            </a:r>
            <a:r>
              <a:rPr lang="en-GB" sz="2400" b="1" dirty="0" smtClean="0">
                <a:solidFill>
                  <a:prstClr val="black">
                    <a:lumMod val="65000"/>
                    <a:lumOff val="35000"/>
                  </a:prstClr>
                </a:solidFill>
                <a:latin typeface="Adobe Caslon Pro" panose="0205050205050A020403" pitchFamily="18" charset="0"/>
              </a:rPr>
              <a:t>Adolescents</a:t>
            </a:r>
            <a:endParaRPr lang="en-GB" sz="3200" i="1" dirty="0">
              <a:solidFill>
                <a:prstClr val="black">
                  <a:lumMod val="65000"/>
                  <a:lumOff val="35000"/>
                </a:prstClr>
              </a:solidFill>
              <a:latin typeface="Adobe Caslon Pro" panose="0205050205050A020403" pitchFamily="18" charset="0"/>
            </a:endParaRPr>
          </a:p>
        </p:txBody>
      </p:sp>
      <p:sp>
        <p:nvSpPr>
          <p:cNvPr id="14" name="AutoShape 4" descr="data:image/jpeg;base64,/9j/4AAQSkZJRgABAQAAAQABAAD/2wCEAAkGBxQTEhUUExQWFhUXGCIZGBgYGR8fIBocHxsYHx4aHBgcHSggGhwlHBccIjEiJikrLi4uHh8zODMsNygtLisBCgoKDg0OGhAQGiwlHCQsLCwsLCwsLCwsLCwsLCwsLCwsLCwsLCwsLCwsLCwsLCwsLCwsLCwsLCwsLCwsLCwsN//AABEIAKwA6AMBIgACEQEDEQH/xAAcAAACAwEBAQEAAAAAAAAAAAAEBQIDBgEABwj/xAA+EAABAwIEAwYEBAUDBAMBAAABAgMRACEEEjFBBVFhBhMiMnGBQpGhwRRSsfAHI2LR4TOC8VNykrIkQ6IV/8QAGQEAAwEBAQAAAAAAAAAAAAAAAAECAwQF/8QAJhEAAgICAgIBBAMBAAAAAAAAAAECEQMhEjEEQVETIjJhBXGxFP/aAAwDAQACEQMRAD8A+T98DfeOW9EmQec8/wBa62x4gAmTTfB8PyqT3gEQTOx5SNaydLZDRHCJSQlARG5J1Pp0otjhg2UoRyNxTBrEpUlSTZPIfapfh0wcpVOusQfvQpIhtn2D+HeJw5w2VlJQQZWgqkz+b0NawGvg3YjjAYxKHFlSUAkK6yN/evt+BxyHUBbZlJ0NbUaRdhVemoZq7mpFEpql56IsTNrVMqrij7U6EKuPYg9yolBABBm35hWU40/nWbEeNVjtP/FPO0fGEd260SkEC4m+xFutZvH4lK1qUlUgqn5itI6JbJY3iRRhDlcAMFMTe83jb1rN8OBOa+ydTOtD43E+KQATEXvTJh/wjmUA/pTu2Kx72W420yMjpgmwMWjqZ0rSYrHMutKCXkJB8ObkfQ618i4oog6A2+5ocNmDKBpYnaelS3sXI+ul1bbYIebJb8JlImNL+L3pHhSpeZS8U8lWY2S0SPMZgga9ZrIYTixbKcpalQAko2P6Uz7P8dRkh5IVBMZdTc6gzRZadjDGYRvvGszz7mZahORQjw7XHKjnMKwUEJQ64QCb2HvmXalz3aLDZ2iGZyuSTYWyqEEBN+dNF9tG1IWlLCdBaxBSdZgCplkS7B0ZLhZQFIKUJTlUJSItB0kVHtV/EhxWIJw6lICfDlMEZgdes6VlMRjCl1XdqIG2wn0oXiL5clRCZiJiLjYVk8l1RFknsW4/JV4ygRrOUAmw5CqJTlsImLgk39KXYbEZTb01gVat0qSVE/vkKlp2KjxeUhUkEp3/AHtVSnsyhve9edd8MTY7UMolO1aJBQydeSbBIk6wP7/rXO9UhFyBsBH1pPNXOYmYB2puI6CXniq6jNdpeVXFequIUOOHLIUFA9P+aeqCjewOkmkeFcKTblN/0po1xBOmWw+vWueSbZT7JN5gSZ13J09qM/FJVYqJTtpekrzgmYPz/wAV1hV7R7zW309Gb0wtbZQopm23pX1n+FWLlnKVaTbl7V8jOs2rc/wscV+Jj4VIM1p0NPZ9gLqfzVE4lHOoFA2AqRWB/wA0UaNkfxE6An2oXiToyFK0pUFCAlRAzHWJPpU8djUtgZlATpfX0rC9ruNpcT3YCrgEGRGusaz71VUrI5Ge4zxcvLJICRNk6wAIAnereDLMLkwLGluIeKQAIkCh2HZvJ1rPnq6JJ41ScyouDoae4IDukH+mLdDSdnDKVASFEnppTlGGWlCbbqEdJt+tOOSN9lpMU8SHiECbH/2/zS19xZ35yLU/4tgsqQVR94tWexDRKQoiBp+73qVOMndkNOwvDJMsEzeBeLQr0pr2YLJK0PFeYKOXKY3Mj0pYylWRiEmArxW0GZJvyocHK6shSfOflNOxrQ97Ud02ElsK55iqb/K0ViHMaoEFuRBk5lzH+Kd8UcU8kZW1EgGDFiPXpWcVw59s96tpYSNTlNp01tE7Vg1yYMvxLOcgqME63t60sfyhZAVIiBRDmIMJkydpTFuc/wCKDdym4On70pRQFC0Jm9o5VJhXwiYJmp93JttcmooTa1o3rQCtxkjoKrUPerFa3maqRYGqQypUTXFG9SPOoKqxnYr1ezV6kA2fUIuNNDV2AOkXqiEqBzSOR+x/vTLDhKRIBM6RqP71i2DZe6jNCoykVwoTHisTXfx6fKoex06e9SQpGpIvTtmZ38LkEgzy6Gt12YcZYT5Sl1Iu4L5iRMR8PKsKl2ARNv7VrcFhCoBUm8Ee1bY/2XHaNxwrtAVqCSs+p3py1i0TBMkmbmvnmDwy0rsLCmKcasFRtJ0B+daNr0Wl8l/aJZ/EWWSNR06fSkHGLwFLKovrIHL1prjHe+OZRiBYafManegMdgc62yoCd7G4BH0pTlqiXAyGKdJJM2nauIWQkBMZp9T0tvFNMfiEJfUUMpIBuCJA/wAWNX8NfOIICENtlChdKQnNeLk7VneqJUUK3+KOtEhRWLzcySPt6UdhO0jgRlKkne2onmN6H7X8L7rIUOBxSpJyg2+tZTDoK1FOp5Rc9IrB4Yy2xttPs1TfaFai4laQoGw+/tSNGIAzBRJSNIO/L0qI4a+2M3dqg69aqDZUogIIOhBH70pxhBdEsPwvFDmVcwoaU37J8EdxC1OoUgZFRCpN9dOVIcJwNxRBCkjre3TrWi4ZwpTTLqjiHEQtMpbVCSDMlW88qdwQ1+zR8ffdw7KnXFFcKAhsBAlVpuOmlZTj/bYu4dWH7o/zBGYr5kGcoFMe2vFFPNqZJCUoUCI3taedjWM4hwlSFNpKgAVEZh6TptyojNPQ2/gV54OUkETuJq78UiMuWQNLQffnRvFOEKblRm1k/wBUxB6UoxAKFRvGvrVaYFibkRYGqioj961xSFQDBjnFW4vAuNmFAGw0M6ibe1VxBbBXUmK8ty0CiEsFQmDlkXHWr8bw4tpkyD1FS2kwA2MMVze4Egc6HWgjWjmipq6hGdP0qCGlL0EneBRypgBp3r1M8XwdxpIUsRmtG45T616mpJlIKWlAulJB6396tZz9yCgky4UkcrAipYTCOkyW1EbnnWn4dw1CBIBkwTI0IrmeVRJZmjwx0kZvnV+G4QozmMCbAjUbEVqi6ga39vtXkYtKpOU21MRHuaF5E3pIVC3huEQ2olxGYAaRcRymtcMakAaJ95t7b0hOMmDAjY+b/Aq0YlJ0Aj6n30FX9Rr8maRXHsaOYhJUmTMeKRzH6g0WzjMxN0kzeBzvShnGN3lCrmbG/UX1nnVjWMSJyoIHz3m/M1Skn0Ve9DtGKB+EW+dCvrSvxEzsDGmv1qhLxzLzC2QOJ6jRXukx7HpUlnNfQ8wf1G/vWlv0OjNPcLev4kmTpoY513DcMWVXtaCZpu6pxs38aD8Qsoe2hoxrDlaStCyq9gBoOZ5HpWcnkohwFx4ajKUnMJ3B5fpQ3DsElokITeZkmT/xTK9r35V1x0pBOlckuXsTgjj6jGt/0oJvAakzG8GDS3GcUWZ1Miq2uKLIEg+Gs4/b7Mxvi1qFk2tFTwqz3TiAklSykiBPlmZje9JxiSZF509T6U6wvb0svfhm20oaSmywYkxfNPWa6fHhze2PfoF4vC82XcAT1gfegeLNhT2GnLBcM/8AjTDi3EhiIeTGaPGU7j4VGlhJVEXg1nki4TqxjHEZbFQzRpAmknE8G0ELdIkwJHvR6nCNjPOhsajvUKbMjMIrODqXYcbYhX2iVEAn0mw9q0/AnO8QlS0JUmJSOWsxWEXwB4KjLaY9ucVveF4NTbaW4Jj5CurNkXHXZTwuO2Tb4WlCcuidx++tQf4UlYAJNFKaXBgel6m0lUXj51xOUr7IUQUcLbgWmNzei8NgUpTlSAmuKSuIERU0kxcChyfyOhJ2laIaBMWcSfqK9R3EsN3ySgmAbyOhrtaY8kUtjTQsYwbqheR1UZ//ACLCrHOGENkuOEaakBP6yaZPY4NwpQzJJgxsOfWPWluEYZdJcL7Tzs2SSU2nQJIsPSu1pJHRSK8G3mju5UmNT4R/46/pRasFJBVMaQNP36zRpUpBSCn1OgHIAb1YtOlxJrCTyXpE++gY4YAWGn7ivIQdJi3rRKG76TQr2CMyLev29a5JOXKn2ZO76LWcKskGbTzvTFE2kDpyoZIyHn0Ov1q5pwT+v+K7sEJRWyoxaO4zFlBQtQkJkKSNChVlCecXq1vEKQAgqSpJGZCiPMnYjrsRsRVLjIUgm0dd/SquFs5kFgkFbZLrJAuU/GiOUQr2Nb3aLYzGJi+g+9DurLQzNqSJ8wI83RXp0rmEeSq5uBy/etSxjSHFRFgfCFET7kWoD+wVWJCyMyi0oWBN0/PY+s0UWykQbnmd+s1xeGQq2VKRr6nrfU68qCzOsEhP8xsn/TVMeytUn0+VS1fYUmGKQTomCdLfr0oVGcpAcSCoakC19xRvDsah8QlWRYN2lkA8gUn4x6R6VY4gpsrX4Ty6a396yyYYyWhcUJk4ROYG/T1pRj+xbbri1rd7sE2mJPsaa4jindGIAUTAV03pHi+Kd4qRpcDr1rr8X+NaXKUjBZuD6HGB4QhtGSc4FgZ2A0oxlrL5UxSPhvFctjrrHP2rR4HGJdQFCBBgiuT+Q8OWD77uP+DWbk7aKXngBJggUd2LWjGvLQoQ2hvMogmQSYSJ56mOlJ+1mNyYdUCJ8Ipv/CnBd1hEqGrxzqPzCR8p+Zo8LHGceQXchy/2EcKyUYw5T+dkKUP9wUB9KG7ScI/ChuFFwKBBJEHMOg2rXIxf10/vWW7c4+H8M0dCHFn0ASPvXTnww4Ns0cn7EIfvpUs86xVqssfFFSDSYm/3+W1eTS9FWigqjlUu8HT1ipgp5E9BUi2BtU8W/QqKc3T6VyryEi969UNNPolr9CbugoEJg+hkEe1CYrgSFi7ZBPS1L3OzDIBgqBHX9xVQ4E5llp5aQBBOcgdN969Pmro2sLPDHWp7vEOAnaZEehmpN43GI1bbdj+koMeopepfEGk2dW4mfKfEJ5kwa4ntHjAPGhtRiY8p+hpy5VoLY3Tx/wA3eYd1sxqkhY9pANXYTjjMCQ6Iv/pKt8pikbXbQgnvMMCRcw4RHzTRrfbTDT/oupO4JSROxsJoindugGq+MMzBdSnorMI9SQKuZxbZsh5ogXjOPpSdfFsG9q8BOocSUzy8RtUHuBBxADaEvQfgWk2I6GbelU5MKNP3KlAFNwfykG83uDp06UrxzqmiHRmStBlJgz6aaR96yz/CEoMFDiD02/SrsMcc0P5T6kI5Zo+hp2OjdKWlaW38OnKw7dKRqhVsyCNc03FXsumD5Z5wJHMRWb7J9pH1Pdzi1ktr/wDsgQ0ufCqRzNvlRWIVjUqcS48grSqB3iAYva2p+dMgeIfIIhQA5Wn9mjU4hmSFElUSSU7m2nPqaxbmOxyTl7llwE2OUoE+s61a3isQvz4ZAPm8GIIiOhSR6U0A+4jwNpzVYUdkxf1A39qGTw/FtJHh79obKX4gOi0yU+80G3iE/Eh5CtvEhUdRpIpknjAaaJQ4cyTJztmT/SDJAoUbdA3SMb2vxAz2tEWJ06TuaT4LbpVXFcUXVlStSoRGn7ircPYV7MXujia9ncYSLixSZ9jT/shipUtJvaY/frSsJkgazaudjFK/EEyAEyCdt7Vj5aTxtP4HjVsadv8AMWkEJJSgkqja1iemtfQOx+EU1hGWyfKi59bn5TApWBKgIBSoxaDbetjglogACAPqdvlXm+EnTT9G7VBWFb+I+w5VkOPpCuIqJ0bw6Uj1Wok/QCtmF/Ksj2jbAxKjYEhMk9BtWnmOsY1sEK73n560Mp7NaJ2EV5KAka7+teQuRqY9K8bhH5LoklQnWKgtwAxeakCoTASPY1Hu+Vp9r1U4wilTJOqXpNcqIChvXqhOLFoXgTZCStSQFSLyJ35WqD+CTcyRJknMd/hgUKh5UKjKVG99Ok10OkROWOQB9rzO5ru+pCPbNnJIudwjYCsqRlKfEFGSOQkm3O1Us4MEAFKCAPg/d5qgKAgAEgH4jMVNzEBI8Rygn58qzedelZP1V6LV4Ju5CUlJEASRA3iKqxWEbiVJkwBaLRoCedTZfF7xYSVCLHT0sKIZdlP8vLPtfqQdPetIyk+0UpN+jPO8LaUYCFTPLL6SdvlSpzs9BJnKdfDCo6eG81s1KKiZmNCqPDO6cmoJ5irPxLBSFqzpUkQFpACY2SRcqUDyrVD0ZXDcVxzScocGIa3bc/mCOUKun2pxwrj2DxJyuD8E7Nj52VH0N2/qK7iS0SkKAIie8BIUDyEaEdaUYlptchYUoG4c+KNhpCvlQKh/2t4C4pSA4CAr4kmUrE2yqFlRrO1azGBWIw7WICh3jR7p48ynyq99a+YcK7Sv4GWm1h5hR/0lglB5wD5TfavoXYPiGHxBdDClNpcSO/wqjJBGjjK/igEykiYimhMCxL4c86vKZKlGb7m2lq6vDpCQee2w5G2pNLeMvHD4lxoAeBQAUfiBuCOU6RQ2I46V6pykb+Yk+0ACBRaCmxi68kfmKRbWbQTYx0qjjeLCWl5iD4QE8/QdKATjgogeUHTJEW3nb09apxSw8koJIkiBz5nkAeYqoSqViktUK20zhiojxKWL8gJ/WopI50VjGcmHSlNwDM7T9KSKfXtF7aV3480aOacNj7AmVRWo7EsuNd93Qw+IDivHhHFZXFAaKbUbTc+tqxODwjpg5o9h96mMMpa8y1AwddCLx4VCwO9T5OS4b7Hih9x9Ub4Qh5ycIpQcRBcwr/hdRfkfMnW4pthXzmKQLCwBr552i4m4cMhp1/NiGVBWHfBhwbZSoXgj7Ur4b26xbSiVlLxUcyg4N9CQRdM8tK5sMqZtNH2YukiwJ5x9hSTtiR/IXrmSQf8AaRB+tZHD/wATXlj+XhWkK2VnUqPQWmpf/wBlbp/nOZlDxeIhIg65QLA9KjzE5YTNb0gtGMMbiuO4g86ED0kfOuJX0I9a8VxaHTQeziDMmb2q5xYigMM4k3BF9q4oqGW4ka9OVqFd0xqQQrEkaCvUGcSm8wb16tK/RViI4wD2qwYi415CqkoT/wBP6/4o1sC0CKTiZUVoVsZ6EC9dSsgi830PL97VZlPoKmVWiRTWVwBTaKmVKGwJ2JHzuKuM6pAnNJOm229cQid71YGyNVaVf/RIpZGcQlYkzKjr1PPWvFgERACbeEaTzHKrQn19Y+lWJQkGZ9Ty6G+vShZcsgUpMSfgHBIzgAE+G+/2oZ/h0HMMylchIHziIrXJYACrpUR8JJHvImhcqUqg5j0JJ9zpH2rrgpvs2jJ+zLKZnxJSIPmRvbUxFjQhwy2yl9jNmQcwIBEKG3tW5S0TJWpKD5grXMZ0VBMCLaUsxCFqkSTGkEkX1n7frV0U2Pe2DYxuDYx7CRnsh4bjaf8AaqfY9KzWHKwmHEKSkmxAFz1HIfetJ/D/ABQ753BrMtvgqT0UNRyvarsVhyw6tld+R3KdpnbrzmqJTFTfDDYgTf8AIL/OiBhkoSSsqI1ITFhOpA2pkMMmQpEqCdZvHtYXMV1hru8xzZQrn16E6UUVYn4u006wsIQQYJmZNum4NYLAtZnUJO5j6V9FxWGKU+ElMJkZRIOuo5xXz7gyQcQjMokFVz69NNTW+JGGTsd4QiQneQCD/wAU9w/BmwQnPmBOY+iRoZ6xFq4WRlgyeU6j31pkzdxFvEpPiNiCfDcGBAFbeUqonA+wbD/w/wAO44XCpcqvCdt02AzKmDebRvWV7bYYNrAKQkibJBJi0Ek84NfQGnlpUopUUxaUpJn1E6/uKyfb5Ce9SQFDwz4rb6DoKwxLZc+hFw1AhIEgkC0fodK0eE7SsIP4fGMFCEnwPN3UmY86DZXrYiqeCNju0T4gRdJuD7bGhuLYDvCowb6kJ9q28nUEZ4vyZrTws5VPMvB9o6Lb2/7h8EelBKCoXlKQRzlVlRHvbUc6xPDS/hF97h3FIKbEjQ9CNDPKtRge1OHxJAxCfwzv/URORXPMkXT6iR0ripHRRxSUAnMogjlH0Ea1zCYglMpFuUc/UU5x/CHAAULBQfKZCkqPRYF1dNfSlnE8JmIl14LOxSlKQd4AJJmBsKXGuiaFwdGYzA3i0Ry6RXquxXB0ZiXAtSkxmClgW5CIt1+lep8Qot/CTMH5ioJSJ3ncH7UwTkPMR+786gpKEEDn9a8XdmDBXWQAMtxtO9VhkH3tR2HdMHKBAOoGh9ftvXEuhc2BF0jwEAxrJ29a3x4ZyGoNgaSCQmQFDmdPaphmxJkCb6AfM3oxlLITnK24SJKSpNvUm5MctKszeEwhKQtPhUqSbnUpt4TYV3wwRiaqCQKJyxJUAfKVWJImZG4qxCQogAp7yfEIzD3JOsjlV7S3AqISkROaIEg6eIiCasYKyjxKFj5VAAAT4gSk6G1q2pF0UMlcnIlJABmVRMnY2BMg2FQwih4lGRclSTebXkzY8jTLieAUVLIUhABjIBIFuYNiJ15UtWzpnhHxCRsDy/W9AHn9UkJKQSI03FoMgZrnWqMQ0tJyDlAO5HOU6Rzo44hsGVJKidUgxHKbaVF1UGJQCsmMpzCPym+3IUgRm3nnUKQ9nEtqBSI0I1AVvI053r6Z2rSMThG8W0ASEgqEC6Faif6Vf+1YHGJ/mZVZVCM2o1iwFq1P8L+KSlzCPAEplaU80KstI+higBMcQRJUSBl8QiDItYgwD09KZMPhWVISFLgXUdPW17axQXaDhzjLrqFE/wAsylwiQUG4Ma3Aj2NewnEjAAWClV4iCQYnKPhEgTQAekFxJzoyECCgLJMaEpkCD0ivmBYLOIyDzJUI6kERavpeLxbaVhRbUohPivv6CkHEOAFeJU+FhPjlIKTeNCbxBjWtcTSIyKwzFqnMUEKCTlKRaCDvNOyyQ4gju1AAkSDbQG33qlHZBDuFViFLUh4kqSLpAIJzSZm53iljr4KUwDn+JXOfvb61flZotIjEuN2aPApKgoJcy31FxreCTGa4rJdvmoUCBpIk2G19Trzo/hj6ykgBOpiwOh+mutKe0wlY71SgUwAk7X56RpWWDIuVlT2tE8I4AyhQByqAzGRCSOsyacKaTcJUSNDGUXOmpigVuIKJQGsxE90Rt0jU0zxLaAR5IgK3JBj8uX9TXR5Ek0qJxqmxM/hJC5GYJgXnrAGxik/EeFpvFlTJm/tHOa2wwDgAVlJMGFEWym5ISLwZ0+tKcU1JIAKwASCDltAmCoSa5JI2szPCOM4rBEloktkgKSoShXQg2n5Gt7wLjmBx/hX/APEf5EyiTuCYIvz9jWVfwmZMLIgiQZkXiwOlrUkxvB/EC3JnYTNheN6W0HZ9Ix/Z95hYLvik+EpEpPWSd+VdrL9lO1+MwwUiUutJ1bcNvQE+U+lep80HEOS6VWA9P7dKi25l7xYzlTY0TaM1vNtXmgTNzp9flUmmpsSQJk319uVeXjlHlsySBXnF5kZSuxldxJ8NiUzca0TgIW2paVmDbWwvBkTE2FvnRGGw7ZQoJTDqtFLtIG3KDz2qlxbYyhtME/1A+LZCZHiA516kWq0aohiTEJWfCoSVFUEcrDy2+dEsON92iTnSn4gVBKhuoj4jyqrFrQ2k94tQWoRmglQVvKiNOvKuJSSSFuK8ICiRCpT6AAn2pgMU4rDlMqBdVICLkRO2YzflFBl9HjQhLgyqiMmk2Fk+b1NefQgmQ4oR4cokG40ieURtzo7CdpHmW4YeSEWklIm+kn9+1IYD+GSgRckkSU2TO881TF6kgFSVAIkgXyErMX8aiIi3vVTqg4SVCXVHyknxG5InrreuMNpSQhZQmJJCRKyCLeo2mmIacLxCyhKEhbjYFoTcq/qUqRA1vVz7TypQUsr1grduBP5RIH0oD8S2SlPcuLbIslSjlBG1rD5VJCHnEjum3gkWSIkAbyokDoNqQxNxzha0ElDQzIsc6kz0KSNSRtSzC4p1h1GIslbZ8u6kzeeu0VpHCEyFwhQnOSmUwJ5m6uu9J/N4UIi3xRedcvTc+0UUw0fSe1OFGNwiMThfO2nMN8zZ1TE3KSP3NYPhjicypIKjtBOUWmOZ6Wpv/CftEGVqwyyCgq/lmbZrgp/3AW9KI7ZcF/DOhKPCy6SpJFhJiUE7fvlR2IAZSDGZdzIBSFEEbRGhrmH4al0kIdIKT5CowQfXyxVGACm0pQ3ZI0BWbDbxTNufKmKsEkjOVJzIVIQCSqTsU7+p1pgKVcKUkx+IeSjy5M0tqAFxkJsOtWuYFOUNqsowEqJkjWwRHiHWau7hzMoqAJULDLJQNilUxPQiK8MNIUTurw2N42VsBOwpNJ9hSBlYAN6uBJP9CyDpIy6RvrR2I4HhSEytZk2ytxmOwEm2mtS/CBKQUgCVAEhG+pMzp0pf+G8ZAgJk3VH0Uf1pVXQUXr4FhwtClN96sJnM5KiQDBmNeXQ0bgApCld2EOyZywqUwfiy/D7VWvAhYhJCVAAg94Ii/W88hU2gEAKGKQm4gJk85zJgT61SH0NeGre8S092pJUdFZcqiTIEyfCLRUsWkLIS4qAn8qyrxT5dBHWhcO6hMBak5lDMkAHYH4ifCb6Xq/GLQQVXtEDOVEes2J+1AhNxFhpsDMham03snQH8oN5JtNCN4hDjOVDCEruEj4ikX/7fatHhcWh8C6TCzn8Mhf8ASFaiDefQUuxd1F1xQIUYQjRIANkki++sRUyxqXZrjzSx/iYrj2EcdjKhGa5MiwO0KuPavVqcdhwlBU0FlwRISCUqA0R8969TUUl0ROcpO2wTDCDyka/auOIkmLT9p3+VFBMEDUHWarZGvQTXixbb0cxY0gxICYQDBMac41/vXEYpJyhYKssDwoPhNphXLSgMTj1WQAkAqIkC40uL607ewaUrRBV5bidf3Fetii1E2itFeLxREkygExPw+pM39aqGYEAKIUpfuQBY5jMUOl469PXSdjbQV7hWNK1LzJT4ClIgESFAzmAN9K1KXwWkLMgrXE6JX4uoUB8J5yaI4iG8wKCZj0jYkKGh6mpcOwSMi1BIGWEgD019aRIwyWnQ2mShQzkKvcSBHtTEM8GhtK1plQzAWPlB5i8igG4beVlSpahBUSNRyBmwHLemjR74kuXLZBSoWIJ6jX0NqfdmuHNKYxGdCVFMlKiLggKM8tRNIZncL2iUIQEeJSvCoRIG2s5QfzCr8RgX3CUlxxZNiV6LEHyZiBA3NDYLDhxASqYWYIFrWtIvF9KfO4JAW2VJDikLLaFOeLKmdAD4R8qbBGZaw6QtTanGwtAmCsEKixyjQkGlHFm1QFiLWAJIIFpuDX3RHC24JgCAAISkQI0BCZAr4j2gOdD+fxZXbA30tHOKhooHHGWmGVNLQowc7akESVa3MWiBpX1/svxdviOBGYjMAJJ2MWPobj51+dMamfF/QTG1raVuf4MYpSX0IB8KyUqHMGf7URExkXAFqDmYPBRz2EjWCMpnLF6gvhi5K0pU6DuGinfZQJ1+kUT/ABIT3akvJs4DGaNvFr/4j61XwnjjoUpEiEgEGN4n0+lW1TF6DmsG4m6h3MX8aSQo6jKYETeTqLV1p1SitKojQ3t1ymNbi5N4r3C3yHC0fGhVyFlR0Tte2u1OOFcOZdSolpIvlhOYCAE9eZ11pIBF3CUhLThbCp1bJOYb2JsRa9RxKAqyUIhAsEmFG2kkwJirOODItzLbuiAkwJNxdRiTSnGOqJXKibZoPOdaYMZ4cJUlEuBMp3GkaTlEzEetROJTlGRLgKzKVkJKjlE5Uzt0JnrS9rGKKETEq1VF7X2p1hlBLTCwhMuazJiSBKQScpilxsCnhwcDhccZV3SrqsU94bXEeUi3zp0xjGl5oYUJJKShSlQAIOe+vT1qGLWpDpSFKKUtgAE2FuQiqnWErVkIsUXixPhkAkU6AgO5gJSHFbElebKJuYAHt96ngSouAtYclKZyuZRodQVEEydYNJseAgu5RAZSMg5z+bnRfCOHfiVJSt10ISbIQuEiw2osQ+edWkeZSw3a70EEaDK2L16slx/FrYUtDaoAJ2F4MCYF4FeosZ//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122" name="Picture 2" descr="http://elheraldodesaltillo.mx/plugins/p2016_image_gallery/images/md_237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268499"/>
            <a:ext cx="5698572" cy="378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708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27317" y="1876182"/>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261873" y="1124744"/>
            <a:ext cx="8352928" cy="2016224"/>
          </a:xfrm>
        </p:spPr>
        <p:txBody>
          <a:bodyPr/>
          <a:lstStyle/>
          <a:p>
            <a:pPr marL="0" indent="0" algn="just">
              <a:buNone/>
            </a:pPr>
            <a:r>
              <a:rPr lang="en-GB" sz="2400" dirty="0" smtClean="0">
                <a:latin typeface="Adobe Caslon Pro" panose="0205050205050A020403" pitchFamily="18" charset="0"/>
                <a:ea typeface="+mj-ea"/>
                <a:cs typeface="+mj-cs"/>
              </a:rPr>
              <a:t>To strengthen inter-institutional coordination in order to exchange information and develop actions and mechanisms that enable ensuring the rights and protection of unaccompanied migrant boys, girls and adolescents in national territory and </a:t>
            </a:r>
            <a:r>
              <a:rPr lang="en-GB" sz="2400" dirty="0" smtClean="0">
                <a:latin typeface="Adobe Caslon Pro" panose="0205050205050A020403" pitchFamily="18" charset="0"/>
                <a:ea typeface="+mj-ea"/>
                <a:cs typeface="+mj-cs"/>
              </a:rPr>
              <a:t>restoring </a:t>
            </a:r>
            <a:r>
              <a:rPr lang="en-GB" sz="2400" dirty="0" smtClean="0">
                <a:latin typeface="Adobe Caslon Pro" panose="0205050205050A020403" pitchFamily="18" charset="0"/>
                <a:ea typeface="+mj-ea"/>
                <a:cs typeface="+mj-cs"/>
              </a:rPr>
              <a:t>their rights. </a:t>
            </a:r>
            <a:endParaRPr lang="en-GB" sz="2400" dirty="0" smtClean="0">
              <a:latin typeface="Adobe Caslon Pro" panose="0205050205050A020403" pitchFamily="18" charset="0"/>
              <a:ea typeface="+mj-ea"/>
              <a:cs typeface="+mj-cs"/>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3788569"/>
            <a:ext cx="3672408" cy="2436031"/>
          </a:xfrm>
          <a:prstGeom prst="rect">
            <a:avLst/>
          </a:prstGeom>
        </p:spPr>
      </p:pic>
      <p:sp>
        <p:nvSpPr>
          <p:cNvPr id="9" name="Título 1"/>
          <p:cNvSpPr>
            <a:spLocks noGrp="1"/>
          </p:cNvSpPr>
          <p:nvPr>
            <p:ph type="title"/>
          </p:nvPr>
        </p:nvSpPr>
        <p:spPr>
          <a:xfrm>
            <a:off x="2268537" y="175930"/>
            <a:ext cx="5903913" cy="718325"/>
          </a:xfrm>
        </p:spPr>
        <p:txBody>
          <a:bodyPr/>
          <a:lstStyle/>
          <a:p>
            <a:r>
              <a:rPr lang="en-GB" sz="2400" b="1" dirty="0" smtClean="0">
                <a:solidFill>
                  <a:prstClr val="black">
                    <a:lumMod val="65000"/>
                    <a:lumOff val="35000"/>
                  </a:prstClr>
                </a:solidFill>
                <a:latin typeface="Adobe Caslon Pro" panose="0205050205050A020403" pitchFamily="18" charset="0"/>
              </a:rPr>
              <a:t>General Objective</a:t>
            </a:r>
            <a:endParaRPr lang="en-GB" sz="3200" i="1" dirty="0">
              <a:solidFill>
                <a:prstClr val="black">
                  <a:lumMod val="65000"/>
                  <a:lumOff val="35000"/>
                </a:prstClr>
              </a:solidFill>
              <a:latin typeface="Adobe Caslon Pro" panose="0205050205050A020403" pitchFamily="18" charset="0"/>
            </a:endParaRPr>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529" y="3115127"/>
            <a:ext cx="3279121" cy="2186081"/>
          </a:xfrm>
          <a:prstGeom prst="rect">
            <a:avLst/>
          </a:prstGeom>
        </p:spPr>
      </p:pic>
    </p:spTree>
    <p:extLst>
      <p:ext uri="{BB962C8B-B14F-4D97-AF65-F5344CB8AC3E}">
        <p14:creationId xmlns:p14="http://schemas.microsoft.com/office/powerpoint/2010/main" val="16032496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27317" y="1876182"/>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250825" y="1928052"/>
            <a:ext cx="3952956" cy="1068899"/>
          </a:xfrm>
        </p:spPr>
        <p:txBody>
          <a:bodyPr/>
          <a:lstStyle/>
          <a:p>
            <a:pPr marL="0" indent="0" algn="just">
              <a:buNone/>
            </a:pPr>
            <a:r>
              <a:rPr lang="en-GB" sz="2400" dirty="0" smtClean="0">
                <a:latin typeface="Adobe Caslon Pro" panose="0205050205050A020403" pitchFamily="18" charset="0"/>
                <a:ea typeface="+mj-ea"/>
                <a:cs typeface="+mj-cs"/>
              </a:rPr>
              <a:t>June 11, 2014: </a:t>
            </a:r>
          </a:p>
          <a:p>
            <a:pPr marL="0" indent="0" algn="just">
              <a:buNone/>
            </a:pPr>
            <a:r>
              <a:rPr lang="en-GB" sz="2400" dirty="0" smtClean="0">
                <a:latin typeface="Adobe Caslon Pro" panose="0205050205050A020403" pitchFamily="18" charset="0"/>
                <a:ea typeface="+mj-ea"/>
                <a:cs typeface="+mj-cs"/>
              </a:rPr>
              <a:t>Reactivation of the Board.</a:t>
            </a:r>
          </a:p>
          <a:p>
            <a:pPr marL="0" indent="0" algn="just">
              <a:buNone/>
            </a:pPr>
            <a:endParaRPr lang="en-GB" sz="2400" dirty="0" smtClean="0">
              <a:latin typeface="Adobe Caslon Pro" panose="0205050205050A020403" pitchFamily="18" charset="0"/>
              <a:ea typeface="+mj-ea"/>
              <a:cs typeface="+mj-cs"/>
            </a:endParaRPr>
          </a:p>
          <a:p>
            <a:pPr marL="0" indent="0" algn="just">
              <a:buNone/>
            </a:pPr>
            <a:endParaRPr lang="en-GB" sz="2400" dirty="0" smtClean="0">
              <a:latin typeface="Adobe Caslon Pro" panose="0205050205050A020403" pitchFamily="18" charset="0"/>
              <a:ea typeface="+mj-ea"/>
              <a:cs typeface="+mj-cs"/>
            </a:endParaRPr>
          </a:p>
        </p:txBody>
      </p:sp>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l="30629" t="31297" r="30077" b="25391"/>
          <a:stretch/>
        </p:blipFill>
        <p:spPr>
          <a:xfrm>
            <a:off x="4644008" y="1280612"/>
            <a:ext cx="4032448" cy="2498982"/>
          </a:xfrm>
          <a:prstGeom prst="rect">
            <a:avLst/>
          </a:prstGeom>
        </p:spPr>
      </p:pic>
      <p:sp>
        <p:nvSpPr>
          <p:cNvPr id="10" name="Título 1"/>
          <p:cNvSpPr>
            <a:spLocks noGrp="1"/>
          </p:cNvSpPr>
          <p:nvPr>
            <p:ph type="title"/>
          </p:nvPr>
        </p:nvSpPr>
        <p:spPr>
          <a:xfrm>
            <a:off x="2242209" y="279420"/>
            <a:ext cx="5903913" cy="898486"/>
          </a:xfrm>
        </p:spPr>
        <p:txBody>
          <a:bodyPr/>
          <a:lstStyle/>
          <a:p>
            <a:r>
              <a:rPr lang="en-GB" sz="2400" b="1" dirty="0" smtClean="0">
                <a:solidFill>
                  <a:prstClr val="black">
                    <a:lumMod val="65000"/>
                    <a:lumOff val="35000"/>
                  </a:prstClr>
                </a:solidFill>
                <a:latin typeface="Adobe Caslon Pro" panose="0205050205050A020403" pitchFamily="18" charset="0"/>
              </a:rPr>
              <a:t>Reactivation of the Board and its Technical Team</a:t>
            </a:r>
            <a:endParaRPr lang="en-GB" sz="3200" i="1" dirty="0">
              <a:solidFill>
                <a:prstClr val="black">
                  <a:lumMod val="65000"/>
                  <a:lumOff val="35000"/>
                </a:prstClr>
              </a:solidFill>
              <a:latin typeface="Adobe Caslon Pro" panose="0205050205050A020403" pitchFamily="18" charset="0"/>
            </a:endParaRPr>
          </a:p>
        </p:txBody>
      </p:sp>
      <p:pic>
        <p:nvPicPr>
          <p:cNvPr id="11" name="Imagen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8573" y="4159828"/>
            <a:ext cx="4032448" cy="2394266"/>
          </a:xfrm>
          <a:prstGeom prst="rect">
            <a:avLst/>
          </a:prstGeom>
        </p:spPr>
      </p:pic>
      <p:sp>
        <p:nvSpPr>
          <p:cNvPr id="6" name="CuadroTexto 5"/>
          <p:cNvSpPr txBox="1"/>
          <p:nvPr/>
        </p:nvSpPr>
        <p:spPr>
          <a:xfrm>
            <a:off x="4866496" y="4797152"/>
            <a:ext cx="3966354" cy="1569660"/>
          </a:xfrm>
          <a:prstGeom prst="rect">
            <a:avLst/>
          </a:prstGeom>
          <a:noFill/>
        </p:spPr>
        <p:txBody>
          <a:bodyPr wrap="square" rtlCol="0">
            <a:spAutoFit/>
          </a:bodyPr>
          <a:lstStyle/>
          <a:p>
            <a:r>
              <a:rPr lang="en-GB" sz="2400" dirty="0" smtClean="0">
                <a:latin typeface="Adobe Caslon Pro" panose="0205050205050A020403" pitchFamily="18" charset="0"/>
              </a:rPr>
              <a:t>July 245, 2014</a:t>
            </a:r>
            <a:r>
              <a:rPr lang="en-GB" sz="2400" dirty="0" smtClean="0">
                <a:latin typeface="Adobe Caslon Pro" panose="0205050205050A020403" pitchFamily="18" charset="0"/>
              </a:rPr>
              <a:t>: </a:t>
            </a:r>
          </a:p>
          <a:p>
            <a:r>
              <a:rPr lang="en-GB" sz="2400" dirty="0" smtClean="0">
                <a:latin typeface="Adobe Caslon Pro" panose="0205050205050A020403" pitchFamily="18" charset="0"/>
              </a:rPr>
              <a:t>Efforts of the Technical Team of the Board were initiated.</a:t>
            </a:r>
            <a:endParaRPr lang="en-GB" dirty="0"/>
          </a:p>
        </p:txBody>
      </p:sp>
    </p:spTree>
    <p:extLst>
      <p:ext uri="{BB962C8B-B14F-4D97-AF65-F5344CB8AC3E}">
        <p14:creationId xmlns:p14="http://schemas.microsoft.com/office/powerpoint/2010/main" val="7297262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406009"/>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446936" y="894255"/>
            <a:ext cx="4038600" cy="5112568"/>
          </a:xfrm>
        </p:spPr>
        <p:txBody>
          <a:bodyPr/>
          <a:lstStyle/>
          <a:p>
            <a:pPr lvl="0"/>
            <a:r>
              <a:rPr lang="en-GB" sz="1600" dirty="0" smtClean="0">
                <a:latin typeface="Adobe Caslon Pro" panose="0205050205050A020403" pitchFamily="18" charset="0"/>
                <a:ea typeface="+mj-ea"/>
                <a:cs typeface="+mj-cs"/>
              </a:rPr>
              <a:t>Secretariat of Communications and Transport</a:t>
            </a:r>
          </a:p>
          <a:p>
            <a:pPr lvl="0"/>
            <a:r>
              <a:rPr lang="en-GB" sz="1600" dirty="0" smtClean="0">
                <a:latin typeface="Adobe Caslon Pro" panose="0205050205050A020403" pitchFamily="18" charset="0"/>
                <a:ea typeface="+mj-ea"/>
                <a:cs typeface="+mj-cs"/>
              </a:rPr>
              <a:t>Secretariat of Social Development</a:t>
            </a:r>
          </a:p>
          <a:p>
            <a:pPr lvl="0"/>
            <a:r>
              <a:rPr lang="en-GB" sz="1600" dirty="0" smtClean="0">
                <a:latin typeface="Adobe Caslon Pro" panose="0205050205050A020403" pitchFamily="18" charset="0"/>
                <a:ea typeface="+mj-ea"/>
                <a:cs typeface="+mj-cs"/>
              </a:rPr>
              <a:t>Secretariat of Public Education</a:t>
            </a:r>
          </a:p>
          <a:p>
            <a:pPr lvl="0"/>
            <a:r>
              <a:rPr lang="en-GB" sz="1600" dirty="0" smtClean="0">
                <a:latin typeface="Adobe Caslon Pro" panose="0205050205050A020403" pitchFamily="18" charset="0"/>
                <a:ea typeface="+mj-ea"/>
                <a:cs typeface="+mj-cs"/>
              </a:rPr>
              <a:t>Secretariat of the Interior</a:t>
            </a:r>
          </a:p>
          <a:p>
            <a:pPr lvl="0"/>
            <a:r>
              <a:rPr lang="en-GB" sz="1600" dirty="0" smtClean="0">
                <a:latin typeface="Adobe Caslon Pro" panose="0205050205050A020403" pitchFamily="18" charset="0"/>
                <a:ea typeface="+mj-ea"/>
                <a:cs typeface="+mj-cs"/>
              </a:rPr>
              <a:t>Secretariat of Foreign Affairs</a:t>
            </a:r>
          </a:p>
          <a:p>
            <a:pPr lvl="0"/>
            <a:r>
              <a:rPr lang="en-GB" sz="1600" dirty="0" smtClean="0">
                <a:latin typeface="Adobe Caslon Pro" panose="0205050205050A020403" pitchFamily="18" charset="0"/>
                <a:ea typeface="+mj-ea"/>
                <a:cs typeface="+mj-cs"/>
              </a:rPr>
              <a:t>Secretariat of Health</a:t>
            </a:r>
          </a:p>
          <a:p>
            <a:pPr lvl="0"/>
            <a:r>
              <a:rPr lang="en-GB" sz="1600" dirty="0" smtClean="0">
                <a:latin typeface="Adobe Caslon Pro" panose="0205050205050A020403" pitchFamily="18" charset="0"/>
                <a:ea typeface="+mj-ea"/>
                <a:cs typeface="+mj-cs"/>
              </a:rPr>
              <a:t>Secretariat of </a:t>
            </a:r>
            <a:r>
              <a:rPr lang="en-GB" sz="1600" dirty="0" smtClean="0">
                <a:latin typeface="Adobe Caslon Pro" panose="0205050205050A020403" pitchFamily="18" charset="0"/>
                <a:ea typeface="+mj-ea"/>
                <a:cs typeface="+mj-cs"/>
              </a:rPr>
              <a:t>La</a:t>
            </a:r>
            <a:r>
              <a:rPr lang="en-GB" sz="1600" dirty="0" smtClean="0">
                <a:latin typeface="Adobe Caslon Pro" panose="0205050205050A020403" pitchFamily="18" charset="0"/>
                <a:ea typeface="+mj-ea"/>
                <a:cs typeface="+mj-cs"/>
              </a:rPr>
              <a:t>bour and Social Welfare</a:t>
            </a:r>
          </a:p>
          <a:p>
            <a:pPr lvl="0"/>
            <a:r>
              <a:rPr lang="en-GB" sz="1600" dirty="0" smtClean="0">
                <a:latin typeface="Adobe Caslon Pro" panose="0205050205050A020403" pitchFamily="18" charset="0"/>
                <a:ea typeface="+mj-ea"/>
                <a:cs typeface="+mj-cs"/>
              </a:rPr>
              <a:t>National System for Integral Family Development (DIF) </a:t>
            </a:r>
          </a:p>
          <a:p>
            <a:pPr lvl="0"/>
            <a:r>
              <a:rPr lang="en-GB" sz="1600" dirty="0">
                <a:latin typeface="Adobe Caslon Pro" panose="0205050205050A020403" pitchFamily="18" charset="0"/>
                <a:ea typeface="+mj-ea"/>
                <a:cs typeface="+mj-cs"/>
              </a:rPr>
              <a:t>National Public Prosecutor's Office </a:t>
            </a:r>
            <a:endParaRPr lang="en-GB" sz="1600" dirty="0" smtClean="0">
              <a:latin typeface="Adobe Caslon Pro" panose="0205050205050A020403" pitchFamily="18" charset="0"/>
              <a:ea typeface="+mj-ea"/>
              <a:cs typeface="+mj-cs"/>
            </a:endParaRPr>
          </a:p>
          <a:p>
            <a:pPr lvl="0"/>
            <a:r>
              <a:rPr lang="en-GB" sz="1600" dirty="0" smtClean="0">
                <a:latin typeface="Adobe Caslon Pro" panose="0205050205050A020403" pitchFamily="18" charset="0"/>
                <a:ea typeface="+mj-ea"/>
                <a:cs typeface="+mj-cs"/>
              </a:rPr>
              <a:t>National Women’s Institute</a:t>
            </a:r>
            <a:endParaRPr lang="en-GB" sz="1600" dirty="0" smtClean="0">
              <a:latin typeface="Adobe Caslon Pro" panose="0205050205050A020403" pitchFamily="18" charset="0"/>
              <a:ea typeface="+mj-ea"/>
              <a:cs typeface="+mj-cs"/>
            </a:endParaRPr>
          </a:p>
          <a:p>
            <a:pPr lvl="0"/>
            <a:r>
              <a:rPr lang="en-GB" sz="1600" dirty="0">
                <a:latin typeface="Adobe Caslon Pro" panose="0205050205050A020403" pitchFamily="18" charset="0"/>
                <a:ea typeface="+mj-ea"/>
                <a:cs typeface="+mj-cs"/>
              </a:rPr>
              <a:t>Special Prosecutor's Office on Violent Crime against Women and Human </a:t>
            </a:r>
            <a:r>
              <a:rPr lang="en-GB" sz="1600" dirty="0" smtClean="0">
                <a:latin typeface="Adobe Caslon Pro" panose="0205050205050A020403" pitchFamily="18" charset="0"/>
                <a:ea typeface="+mj-ea"/>
                <a:cs typeface="+mj-cs"/>
              </a:rPr>
              <a:t>Trafficking</a:t>
            </a:r>
          </a:p>
          <a:p>
            <a:pPr lvl="0"/>
            <a:r>
              <a:rPr lang="en-GB" sz="1600" dirty="0" smtClean="0">
                <a:latin typeface="Adobe Caslon Pro" panose="0205050205050A020403" pitchFamily="18" charset="0"/>
                <a:ea typeface="+mj-ea"/>
                <a:cs typeface="+mj-cs"/>
              </a:rPr>
              <a:t>Social Security Institute of Mexico</a:t>
            </a:r>
            <a:endParaRPr lang="en-GB" sz="1600" dirty="0" smtClean="0">
              <a:latin typeface="Adobe Caslon Pro" panose="0205050205050A020403" pitchFamily="18" charset="0"/>
              <a:ea typeface="+mj-ea"/>
              <a:cs typeface="+mj-cs"/>
            </a:endParaRPr>
          </a:p>
          <a:p>
            <a:pPr lvl="0"/>
            <a:r>
              <a:rPr lang="en-GB" sz="1600" dirty="0" smtClean="0">
                <a:latin typeface="Adobe Caslon Pro" panose="0205050205050A020403" pitchFamily="18" charset="0"/>
                <a:ea typeface="+mj-ea"/>
                <a:cs typeface="+mj-cs"/>
              </a:rPr>
              <a:t>National Institute of Migration</a:t>
            </a:r>
          </a:p>
          <a:p>
            <a:r>
              <a:rPr lang="en-GB" sz="1600" dirty="0">
                <a:latin typeface="Adobe Caslon Pro" panose="0205050205050A020403" pitchFamily="18" charset="0"/>
                <a:ea typeface="+mj-ea"/>
                <a:cs typeface="+mj-cs"/>
              </a:rPr>
              <a:t>National Coordinator of State Agencies for Migrant </a:t>
            </a:r>
            <a:r>
              <a:rPr lang="en-GB" sz="1600" dirty="0" smtClean="0">
                <a:latin typeface="Adobe Caslon Pro" panose="0205050205050A020403" pitchFamily="18" charset="0"/>
                <a:ea typeface="+mj-ea"/>
                <a:cs typeface="+mj-cs"/>
              </a:rPr>
              <a:t>Affairs (</a:t>
            </a:r>
            <a:r>
              <a:rPr lang="en-GB" sz="1600" dirty="0" smtClean="0">
                <a:latin typeface="Adobe Caslon Pro" panose="0205050205050A020403" pitchFamily="18" charset="0"/>
                <a:ea typeface="+mj-ea"/>
                <a:cs typeface="+mj-cs"/>
              </a:rPr>
              <a:t>CONOFAM)</a:t>
            </a:r>
          </a:p>
          <a:p>
            <a:pPr marL="0" indent="0">
              <a:buNone/>
            </a:pPr>
            <a:endParaRPr lang="en-GB" sz="1500" i="1" dirty="0">
              <a:latin typeface="Adobe Caslon Pro" panose="0205050205050A020403" pitchFamily="18" charset="0"/>
              <a:ea typeface="+mj-ea"/>
              <a:cs typeface="+mj-cs"/>
            </a:endParaRPr>
          </a:p>
        </p:txBody>
      </p:sp>
      <p:sp>
        <p:nvSpPr>
          <p:cNvPr id="11" name="Marcador de contenido 2"/>
          <p:cNvSpPr>
            <a:spLocks noGrp="1"/>
          </p:cNvSpPr>
          <p:nvPr>
            <p:ph sz="half" idx="1"/>
          </p:nvPr>
        </p:nvSpPr>
        <p:spPr>
          <a:xfrm>
            <a:off x="4944264" y="933119"/>
            <a:ext cx="4038600" cy="5256584"/>
          </a:xfrm>
        </p:spPr>
        <p:txBody>
          <a:bodyPr/>
          <a:lstStyle/>
          <a:p>
            <a:pPr lvl="0"/>
            <a:r>
              <a:rPr lang="en-GB" sz="1600" dirty="0" smtClean="0">
                <a:latin typeface="Adobe Caslon Pro" panose="0205050205050A020403" pitchFamily="18" charset="0"/>
              </a:rPr>
              <a:t>National Human Rights Commission</a:t>
            </a:r>
          </a:p>
          <a:p>
            <a:pPr lvl="0"/>
            <a:r>
              <a:rPr lang="en-GB" sz="1600" dirty="0" smtClean="0">
                <a:latin typeface="Adobe Caslon Pro" panose="0205050205050A020403" pitchFamily="18" charset="0"/>
              </a:rPr>
              <a:t>Youth Integration Centres</a:t>
            </a:r>
          </a:p>
          <a:p>
            <a:r>
              <a:rPr lang="en-GB" sz="1600" dirty="0" smtClean="0">
                <a:latin typeface="Adobe Caslon Pro" panose="0205050205050A020403" pitchFamily="18" charset="0"/>
                <a:ea typeface="+mj-ea"/>
                <a:cs typeface="+mj-cs"/>
              </a:rPr>
              <a:t>International Committee of the Red Cross (ICRC)</a:t>
            </a:r>
          </a:p>
          <a:p>
            <a:r>
              <a:rPr lang="en-GB" sz="1600" dirty="0" smtClean="0">
                <a:latin typeface="Adobe Caslon Pro" panose="0205050205050A020403" pitchFamily="18" charset="0"/>
                <a:ea typeface="+mj-ea"/>
                <a:cs typeface="+mj-cs"/>
              </a:rPr>
              <a:t>Appleseed - Mexico</a:t>
            </a:r>
          </a:p>
          <a:p>
            <a:r>
              <a:rPr lang="en-GB" sz="1600" dirty="0" smtClean="0">
                <a:latin typeface="Adobe Caslon Pro" panose="0205050205050A020403" pitchFamily="18" charset="0"/>
                <a:ea typeface="+mj-ea"/>
                <a:cs typeface="+mj-cs"/>
              </a:rPr>
              <a:t>Centro de </a:t>
            </a:r>
            <a:r>
              <a:rPr lang="en-GB" sz="1600" dirty="0" smtClean="0">
                <a:latin typeface="Adobe Caslon Pro" panose="0205050205050A020403" pitchFamily="18" charset="0"/>
                <a:ea typeface="+mj-ea"/>
                <a:cs typeface="+mj-cs"/>
              </a:rPr>
              <a:t>Derechos</a:t>
            </a:r>
            <a:r>
              <a:rPr lang="en-GB" sz="1600" dirty="0" smtClean="0">
                <a:latin typeface="Adobe Caslon Pro" panose="0205050205050A020403" pitchFamily="18" charset="0"/>
                <a:ea typeface="+mj-ea"/>
                <a:cs typeface="+mj-cs"/>
              </a:rPr>
              <a:t> </a:t>
            </a:r>
            <a:r>
              <a:rPr lang="en-GB" sz="1600" dirty="0" smtClean="0">
                <a:latin typeface="Adobe Caslon Pro" panose="0205050205050A020403" pitchFamily="18" charset="0"/>
                <a:ea typeface="+mj-ea"/>
                <a:cs typeface="+mj-cs"/>
              </a:rPr>
              <a:t>Humanos</a:t>
            </a:r>
            <a:r>
              <a:rPr lang="en-GB" sz="1600" dirty="0" smtClean="0">
                <a:latin typeface="Adobe Caslon Pro" panose="0205050205050A020403" pitchFamily="18" charset="0"/>
                <a:ea typeface="+mj-ea"/>
                <a:cs typeface="+mj-cs"/>
              </a:rPr>
              <a:t> Fray </a:t>
            </a:r>
            <a:r>
              <a:rPr lang="en-GB" sz="1600" dirty="0" smtClean="0">
                <a:latin typeface="Adobe Caslon Pro" panose="0205050205050A020403" pitchFamily="18" charset="0"/>
                <a:ea typeface="+mj-ea"/>
                <a:cs typeface="+mj-cs"/>
              </a:rPr>
              <a:t>Matías</a:t>
            </a:r>
            <a:r>
              <a:rPr lang="en-GB" sz="1600" dirty="0" smtClean="0">
                <a:latin typeface="Adobe Caslon Pro" panose="0205050205050A020403" pitchFamily="18" charset="0"/>
                <a:ea typeface="+mj-ea"/>
                <a:cs typeface="+mj-cs"/>
              </a:rPr>
              <a:t> de </a:t>
            </a:r>
            <a:r>
              <a:rPr lang="en-GB" sz="1600" dirty="0" smtClean="0">
                <a:latin typeface="Adobe Caslon Pro" panose="0205050205050A020403" pitchFamily="18" charset="0"/>
                <a:ea typeface="+mj-ea"/>
                <a:cs typeface="+mj-cs"/>
              </a:rPr>
              <a:t>Córdova</a:t>
            </a:r>
            <a:r>
              <a:rPr lang="en-GB" sz="1600" dirty="0" smtClean="0">
                <a:latin typeface="Adobe Caslon Pro" panose="0205050205050A020403" pitchFamily="18" charset="0"/>
                <a:ea typeface="+mj-ea"/>
                <a:cs typeface="+mj-cs"/>
              </a:rPr>
              <a:t>, A. C.</a:t>
            </a:r>
          </a:p>
          <a:p>
            <a:r>
              <a:rPr lang="en-GB" sz="1600" dirty="0" smtClean="0">
                <a:latin typeface="Adobe Caslon Pro" panose="0205050205050A020403" pitchFamily="18" charset="0"/>
                <a:ea typeface="+mj-ea"/>
                <a:cs typeface="+mj-cs"/>
              </a:rPr>
              <a:t>International Detention Coalition</a:t>
            </a:r>
          </a:p>
          <a:p>
            <a:r>
              <a:rPr lang="en-GB" sz="1600" dirty="0" smtClean="0">
                <a:latin typeface="Adobe Caslon Pro" panose="0205050205050A020403" pitchFamily="18" charset="0"/>
                <a:ea typeface="+mj-ea"/>
                <a:cs typeface="+mj-cs"/>
              </a:rPr>
              <a:t>World Vision Mexico</a:t>
            </a:r>
          </a:p>
          <a:p>
            <a:r>
              <a:rPr lang="en-GB" sz="1600" dirty="0" smtClean="0">
                <a:latin typeface="Adobe Caslon Pro" panose="0205050205050A020403" pitchFamily="18" charset="0"/>
                <a:ea typeface="+mj-ea"/>
                <a:cs typeface="+mj-cs"/>
              </a:rPr>
              <a:t>United Nations High Commissioner for Human Rights (UNHCR)</a:t>
            </a:r>
          </a:p>
          <a:p>
            <a:r>
              <a:rPr lang="en-GB" sz="1600" dirty="0" smtClean="0">
                <a:latin typeface="Adobe Caslon Pro" panose="0205050205050A020403" pitchFamily="18" charset="0"/>
                <a:ea typeface="+mj-ea"/>
                <a:cs typeface="+mj-cs"/>
              </a:rPr>
              <a:t>United Nations Children’s Fund (UNICEF)</a:t>
            </a:r>
          </a:p>
          <a:p>
            <a:r>
              <a:rPr lang="en-GB" sz="1600" dirty="0" smtClean="0">
                <a:latin typeface="Adobe Caslon Pro" panose="0205050205050A020403" pitchFamily="18" charset="0"/>
                <a:ea typeface="+mj-ea"/>
                <a:cs typeface="+mj-cs"/>
              </a:rPr>
              <a:t>International Organization for Migration (IOM)</a:t>
            </a:r>
          </a:p>
          <a:p>
            <a:r>
              <a:rPr lang="en-GB" sz="1600" dirty="0" smtClean="0">
                <a:latin typeface="Adobe Caslon Pro" panose="0205050205050A020403" pitchFamily="18" charset="0"/>
                <a:ea typeface="+mj-ea"/>
                <a:cs typeface="+mj-cs"/>
              </a:rPr>
              <a:t>Mexican Commission to Assist Refugees (COMAR)</a:t>
            </a:r>
          </a:p>
          <a:p>
            <a:endParaRPr lang="en-GB" sz="1500" i="1" dirty="0" smtClean="0">
              <a:latin typeface="Adobe Caslon Pro" panose="0205050205050A020403" pitchFamily="18" charset="0"/>
              <a:ea typeface="+mj-ea"/>
              <a:cs typeface="+mj-cs"/>
            </a:endParaRPr>
          </a:p>
          <a:p>
            <a:endParaRPr lang="en-GB" sz="1500" i="1" dirty="0" smtClean="0">
              <a:latin typeface="Adobe Caslon Pro" panose="0205050205050A020403" pitchFamily="18" charset="0"/>
              <a:ea typeface="+mj-ea"/>
              <a:cs typeface="+mj-cs"/>
            </a:endParaRPr>
          </a:p>
        </p:txBody>
      </p:sp>
      <p:sp>
        <p:nvSpPr>
          <p:cNvPr id="10" name="Título 1"/>
          <p:cNvSpPr>
            <a:spLocks noGrp="1"/>
          </p:cNvSpPr>
          <p:nvPr>
            <p:ph type="title"/>
          </p:nvPr>
        </p:nvSpPr>
        <p:spPr>
          <a:xfrm>
            <a:off x="2268537" y="175930"/>
            <a:ext cx="5903913" cy="718325"/>
          </a:xfrm>
        </p:spPr>
        <p:txBody>
          <a:bodyPr/>
          <a:lstStyle/>
          <a:p>
            <a:r>
              <a:rPr lang="en-GB" sz="2400" b="1" dirty="0" smtClean="0">
                <a:solidFill>
                  <a:prstClr val="black">
                    <a:lumMod val="65000"/>
                    <a:lumOff val="35000"/>
                  </a:prstClr>
                </a:solidFill>
                <a:latin typeface="Adobe Caslon Pro" panose="0205050205050A020403" pitchFamily="18" charset="0"/>
              </a:rPr>
              <a:t>Members of the Board</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11691366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2" name="Título 1"/>
          <p:cNvSpPr>
            <a:spLocks noGrp="1"/>
          </p:cNvSpPr>
          <p:nvPr>
            <p:ph type="title"/>
          </p:nvPr>
        </p:nvSpPr>
        <p:spPr>
          <a:xfrm>
            <a:off x="482000" y="1233959"/>
            <a:ext cx="8229600" cy="809347"/>
          </a:xfrm>
        </p:spPr>
        <p:txBody>
          <a:bodyPr/>
          <a:lstStyle/>
          <a:p>
            <a:r>
              <a:rPr lang="en-GB" sz="2400" b="1" dirty="0" smtClean="0">
                <a:latin typeface="Adobe Caslon Pro" panose="0205050205050A020403" pitchFamily="18" charset="0"/>
              </a:rPr>
              <a:t>Training staff from shelters </a:t>
            </a:r>
            <a:r>
              <a:rPr lang="en-GB" sz="2400" b="1" dirty="0" smtClean="0">
                <a:latin typeface="Adobe Caslon Pro" panose="0205050205050A020403" pitchFamily="18" charset="0"/>
              </a:rPr>
              <a:t>providing assistance to unaccompanied migrant boys, girls and adolescents</a:t>
            </a:r>
            <a:endParaRPr lang="en-GB" sz="2400" b="1" dirty="0">
              <a:latin typeface="Adobe Caslon Pro" panose="0205050205050A020403" pitchFamily="18" charset="0"/>
            </a:endParaRPr>
          </a:p>
        </p:txBody>
      </p:sp>
      <p:sp>
        <p:nvSpPr>
          <p:cNvPr id="3" name="Marcador de contenido 2"/>
          <p:cNvSpPr>
            <a:spLocks noGrp="1"/>
          </p:cNvSpPr>
          <p:nvPr>
            <p:ph sz="half" idx="1"/>
          </p:nvPr>
        </p:nvSpPr>
        <p:spPr>
          <a:xfrm>
            <a:off x="457200" y="2719461"/>
            <a:ext cx="4330824" cy="3589859"/>
          </a:xfrm>
        </p:spPr>
        <p:txBody>
          <a:bodyPr/>
          <a:lstStyle/>
          <a:p>
            <a:pPr marL="0" indent="0">
              <a:buNone/>
            </a:pPr>
            <a:r>
              <a:rPr lang="en-GB" sz="2200" dirty="0" smtClean="0">
                <a:latin typeface="Adobe Caslon Pro" panose="0205050205050A020403" pitchFamily="18" charset="0"/>
                <a:ea typeface="+mj-ea"/>
                <a:cs typeface="+mj-cs"/>
              </a:rPr>
              <a:t>Tapachula</a:t>
            </a:r>
            <a:r>
              <a:rPr lang="en-GB" sz="2200" dirty="0" smtClean="0">
                <a:latin typeface="Adobe Caslon Pro" panose="0205050205050A020403" pitchFamily="18" charset="0"/>
                <a:ea typeface="+mj-ea"/>
                <a:cs typeface="+mj-cs"/>
              </a:rPr>
              <a:t>, Chiapas, July 22-23, 2014</a:t>
            </a:r>
          </a:p>
          <a:p>
            <a:pPr marL="0" indent="0">
              <a:buNone/>
            </a:pPr>
            <a:endParaRPr lang="en-GB" sz="2200" dirty="0" smtClean="0">
              <a:latin typeface="Adobe Caslon Pro" panose="0205050205050A020403" pitchFamily="18" charset="0"/>
              <a:ea typeface="+mj-ea"/>
              <a:cs typeface="+mj-cs"/>
            </a:endParaRPr>
          </a:p>
          <a:p>
            <a:pPr marL="0" lvl="0" indent="0">
              <a:buNone/>
            </a:pPr>
            <a:r>
              <a:rPr lang="en-GB" sz="2200" dirty="0" smtClean="0">
                <a:latin typeface="Adobe Caslon Pro" panose="0205050205050A020403" pitchFamily="18" charset="0"/>
                <a:ea typeface="+mj-ea"/>
                <a:cs typeface="+mj-cs"/>
              </a:rPr>
              <a:t>The training was developed and implemented by </a:t>
            </a:r>
            <a:r>
              <a:rPr lang="en-GB" sz="2200" dirty="0">
                <a:latin typeface="Adobe Caslon Pro" panose="0205050205050A020403" pitchFamily="18" charset="0"/>
                <a:ea typeface="+mj-ea"/>
                <a:cs typeface="+mj-cs"/>
              </a:rPr>
              <a:t>the National System for Integral Family Development (DIF) </a:t>
            </a:r>
            <a:r>
              <a:rPr lang="en-GB" sz="2200" dirty="0" smtClean="0">
                <a:latin typeface="Adobe Caslon Pro" panose="0205050205050A020403" pitchFamily="18" charset="0"/>
                <a:ea typeface="+mj-ea"/>
                <a:cs typeface="+mj-cs"/>
              </a:rPr>
              <a:t>and the Office of the United Nations High Commissioner for Refugees (UNHCR).</a:t>
            </a:r>
            <a:endParaRPr lang="en-GB" sz="2200" dirty="0" smtClean="0">
              <a:latin typeface="Adobe Caslon Pro" panose="0205050205050A020403" pitchFamily="18" charset="0"/>
              <a:ea typeface="+mj-ea"/>
              <a:cs typeface="+mj-cs"/>
            </a:endParaRPr>
          </a:p>
        </p:txBody>
      </p:sp>
      <p:pic>
        <p:nvPicPr>
          <p:cNvPr id="3074" name="Picture 2" descr="http://2.bp.blogspot.com/_tj461RP2B9g/TCF-4towiEI/AAAAAAAAAVU/teyaFrzQryU/s1600/ACNU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4800" y="2726962"/>
            <a:ext cx="4094400" cy="307080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spTree>
    <p:extLst>
      <p:ext uri="{BB962C8B-B14F-4D97-AF65-F5344CB8AC3E}">
        <p14:creationId xmlns:p14="http://schemas.microsoft.com/office/powerpoint/2010/main" val="458978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482000" y="3789040"/>
            <a:ext cx="4038600" cy="1218865"/>
          </a:xfrm>
        </p:spPr>
        <p:txBody>
          <a:bodyPr/>
          <a:lstStyle/>
          <a:p>
            <a:pPr marL="0" lvl="0" indent="0">
              <a:buNone/>
            </a:pPr>
            <a:r>
              <a:rPr lang="en-GB" sz="2200" dirty="0" smtClean="0">
                <a:latin typeface="Adobe Caslon Pro" panose="0205050205050A020403" pitchFamily="18" charset="0"/>
                <a:ea typeface="+mj-ea"/>
                <a:cs typeface="+mj-cs"/>
              </a:rPr>
              <a:t>Jointly developed by </a:t>
            </a:r>
            <a:r>
              <a:rPr lang="en-GB" sz="2200" dirty="0">
                <a:latin typeface="Adobe Caslon Pro" panose="0205050205050A020403" pitchFamily="18" charset="0"/>
                <a:ea typeface="+mj-ea"/>
                <a:cs typeface="+mj-cs"/>
              </a:rPr>
              <a:t>the National System for Integral Family Development (DIF) </a:t>
            </a:r>
            <a:r>
              <a:rPr lang="en-GB" sz="2200" dirty="0" smtClean="0">
                <a:latin typeface="Adobe Caslon Pro" panose="0205050205050A020403" pitchFamily="18" charset="0"/>
                <a:ea typeface="+mj-ea"/>
                <a:cs typeface="+mj-cs"/>
              </a:rPr>
              <a:t>and the National Institute of Migration.</a:t>
            </a:r>
            <a:endParaRPr lang="en-GB" sz="2200" dirty="0">
              <a:latin typeface="Adobe Caslon Pro" panose="0205050205050A020403" pitchFamily="18" charset="0"/>
              <a:ea typeface="+mj-ea"/>
              <a:cs typeface="+mj-cs"/>
            </a:endParaRPr>
          </a:p>
        </p:txBody>
      </p:sp>
      <p:pic>
        <p:nvPicPr>
          <p:cNvPr id="6146" name="Picture 2" descr="http://www.eluniversal.com.mx/img/2014/06/Pri/INMS_220614-mov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055" y="3212976"/>
            <a:ext cx="4091667"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sp>
        <p:nvSpPr>
          <p:cNvPr id="10" name="Título 1"/>
          <p:cNvSpPr txBox="1">
            <a:spLocks/>
          </p:cNvSpPr>
          <p:nvPr/>
        </p:nvSpPr>
        <p:spPr bwMode="auto">
          <a:xfrm>
            <a:off x="482000" y="1233959"/>
            <a:ext cx="8229600" cy="80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latin typeface="Adobe Caslon Pro" panose="0205050205050A020403" pitchFamily="18" charset="0"/>
              </a:rPr>
              <a:t>Developing a national directory of public and private </a:t>
            </a:r>
            <a:r>
              <a:rPr lang="en-GB" sz="2400" b="1" dirty="0">
                <a:latin typeface="Adobe Caslon Pro" panose="0205050205050A020403" pitchFamily="18" charset="0"/>
              </a:rPr>
              <a:t>s</a:t>
            </a:r>
            <a:r>
              <a:rPr lang="en-GB" sz="2400" b="1" dirty="0" smtClean="0">
                <a:latin typeface="Adobe Caslon Pro" panose="0205050205050A020403" pitchFamily="18" charset="0"/>
              </a:rPr>
              <a:t>helters providing assistance to unaccompanied </a:t>
            </a:r>
            <a:r>
              <a:rPr lang="en-GB" sz="2400" b="1" dirty="0">
                <a:latin typeface="Adobe Caslon Pro" panose="0205050205050A020403" pitchFamily="18" charset="0"/>
              </a:rPr>
              <a:t>m</a:t>
            </a:r>
            <a:r>
              <a:rPr lang="en-GB" sz="2400" b="1" dirty="0" smtClean="0">
                <a:latin typeface="Adobe Caslon Pro" panose="0205050205050A020403" pitchFamily="18" charset="0"/>
              </a:rPr>
              <a:t>igrant boys, girls and adolescents</a:t>
            </a:r>
            <a:endParaRPr lang="en-GB" sz="2400" b="1" dirty="0">
              <a:latin typeface="Adobe Caslon Pro" panose="0205050205050A020403" pitchFamily="18" charset="0"/>
            </a:endParaRPr>
          </a:p>
        </p:txBody>
      </p:sp>
    </p:spTree>
    <p:extLst>
      <p:ext uri="{BB962C8B-B14F-4D97-AF65-F5344CB8AC3E}">
        <p14:creationId xmlns:p14="http://schemas.microsoft.com/office/powerpoint/2010/main" val="20539016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196850"/>
            <a:ext cx="660400" cy="531813"/>
          </a:xfrm>
          <a:prstGeom prst="rect">
            <a:avLst/>
          </a:prstGeom>
          <a:noFill/>
          <a:ln w="9525">
            <a:noFill/>
            <a:miter lim="800000"/>
            <a:headEnd/>
            <a:tailEnd/>
          </a:ln>
        </p:spPr>
      </p:pic>
      <p:sp>
        <p:nvSpPr>
          <p:cNvPr id="2053" name="Rectangle 12"/>
          <p:cNvSpPr>
            <a:spLocks noChangeArrowheads="1"/>
          </p:cNvSpPr>
          <p:nvPr/>
        </p:nvSpPr>
        <p:spPr bwMode="auto">
          <a:xfrm>
            <a:off x="0" y="1189985"/>
            <a:ext cx="184666" cy="369332"/>
          </a:xfrm>
          <a:prstGeom prst="rect">
            <a:avLst/>
          </a:prstGeom>
          <a:noFill/>
          <a:ln w="9525">
            <a:noFill/>
            <a:miter lim="800000"/>
            <a:headEnd/>
            <a:tailEnd/>
          </a:ln>
        </p:spPr>
        <p:txBody>
          <a:bodyPr wrap="none" anchor="ctr">
            <a:spAutoFit/>
          </a:bodyPr>
          <a:lstStyle/>
          <a:p>
            <a:pPr eaLnBrk="0" hangingPunct="0">
              <a:tabLst>
                <a:tab pos="2806700" algn="ctr"/>
                <a:tab pos="5611813" algn="r"/>
              </a:tabLst>
            </a:pPr>
            <a:endParaRPr lang="en-GB" dirty="0"/>
          </a:p>
        </p:txBody>
      </p:sp>
      <p:pic>
        <p:nvPicPr>
          <p:cNvPr id="2054"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160338"/>
            <a:ext cx="2017713" cy="604837"/>
          </a:xfrm>
          <a:prstGeom prst="rect">
            <a:avLst/>
          </a:prstGeom>
          <a:noFill/>
          <a:ln w="9525">
            <a:noFill/>
            <a:miter lim="800000"/>
            <a:headEnd/>
            <a:tailEnd/>
          </a:ln>
        </p:spPr>
      </p:pic>
      <p:sp>
        <p:nvSpPr>
          <p:cNvPr id="3" name="Marcador de contenido 2"/>
          <p:cNvSpPr>
            <a:spLocks noGrp="1"/>
          </p:cNvSpPr>
          <p:nvPr>
            <p:ph sz="half" idx="1"/>
          </p:nvPr>
        </p:nvSpPr>
        <p:spPr>
          <a:xfrm>
            <a:off x="428382" y="2996951"/>
            <a:ext cx="3567554" cy="2592289"/>
          </a:xfrm>
        </p:spPr>
        <p:txBody>
          <a:bodyPr/>
          <a:lstStyle/>
          <a:p>
            <a:pPr marL="0" indent="0">
              <a:buNone/>
            </a:pPr>
            <a:r>
              <a:rPr lang="en-GB" sz="2100" dirty="0" smtClean="0">
                <a:latin typeface="Adobe Caslon Pro" panose="0205050205050A020403" pitchFamily="18" charset="0"/>
                <a:ea typeface="+mj-ea"/>
                <a:cs typeface="+mj-cs"/>
              </a:rPr>
              <a:t>The </a:t>
            </a:r>
            <a:r>
              <a:rPr lang="en-GB" sz="2100" dirty="0" smtClean="0">
                <a:latin typeface="Adobe Caslon Pro" panose="0205050205050A020403" pitchFamily="18" charset="0"/>
                <a:ea typeface="+mj-ea"/>
                <a:cs typeface="+mj-cs"/>
              </a:rPr>
              <a:t>problems</a:t>
            </a:r>
            <a:r>
              <a:rPr lang="en-GB" sz="2100" dirty="0" smtClean="0">
                <a:latin typeface="Adobe Caslon Pro" panose="0205050205050A020403" pitchFamily="18" charset="0"/>
                <a:ea typeface="+mj-ea"/>
                <a:cs typeface="+mj-cs"/>
              </a:rPr>
              <a:t> experienced with consuls at migration stations were analysed, as a joint effort of the National Institute of Migration and the Secretariat of Foreign Affairs.</a:t>
            </a:r>
            <a:r>
              <a:rPr lang="en-GB" sz="2100" i="1" dirty="0" smtClean="0">
                <a:solidFill>
                  <a:prstClr val="black">
                    <a:lumMod val="65000"/>
                    <a:lumOff val="35000"/>
                  </a:prstClr>
                </a:solidFill>
                <a:latin typeface="Adobe Caslon Pro" panose="0205050205050A020403" pitchFamily="18" charset="0"/>
                <a:ea typeface="+mj-ea"/>
                <a:cs typeface="+mj-cs"/>
              </a:rPr>
              <a:t>	</a:t>
            </a:r>
            <a:endParaRPr lang="en-GB" sz="2100" i="1" dirty="0">
              <a:solidFill>
                <a:prstClr val="black">
                  <a:lumMod val="65000"/>
                  <a:lumOff val="35000"/>
                </a:prstClr>
              </a:solidFill>
              <a:latin typeface="Adobe Caslon Pro" panose="0205050205050A020403" pitchFamily="18" charset="0"/>
              <a:ea typeface="+mj-ea"/>
              <a:cs typeface="+mj-cs"/>
            </a:endParaRPr>
          </a:p>
        </p:txBody>
      </p:sp>
      <p:pic>
        <p:nvPicPr>
          <p:cNvPr id="8194" name="Picture 2" descr="http://www.chiapasparalelo.com/wp-content/uploads/2014/05/migraci%C3%B3n-cubanos-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2671" y="2750558"/>
            <a:ext cx="4620179" cy="2823442"/>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bwMode="auto">
          <a:xfrm>
            <a:off x="2268537" y="175930"/>
            <a:ext cx="5903913" cy="718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solidFill>
                  <a:prstClr val="black">
                    <a:lumMod val="65000"/>
                    <a:lumOff val="35000"/>
                  </a:prstClr>
                </a:solidFill>
                <a:latin typeface="Adobe Caslon Pro" panose="0205050205050A020403" pitchFamily="18" charset="0"/>
              </a:rPr>
              <a:t>Actions of the Board</a:t>
            </a:r>
            <a:endParaRPr lang="en-GB" sz="3200" i="1" dirty="0">
              <a:solidFill>
                <a:prstClr val="black">
                  <a:lumMod val="65000"/>
                  <a:lumOff val="35000"/>
                </a:prstClr>
              </a:solidFill>
              <a:latin typeface="Adobe Caslon Pro" panose="0205050205050A020403" pitchFamily="18" charset="0"/>
            </a:endParaRPr>
          </a:p>
        </p:txBody>
      </p:sp>
      <p:sp>
        <p:nvSpPr>
          <p:cNvPr id="11" name="Título 1"/>
          <p:cNvSpPr txBox="1">
            <a:spLocks/>
          </p:cNvSpPr>
          <p:nvPr/>
        </p:nvSpPr>
        <p:spPr bwMode="auto">
          <a:xfrm>
            <a:off x="482000" y="1233959"/>
            <a:ext cx="8229600" cy="8093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400" b="1" dirty="0" smtClean="0">
                <a:latin typeface="Adobe Caslon Pro" panose="0205050205050A020403" pitchFamily="18" charset="0"/>
              </a:rPr>
              <a:t>Strengthening consular assistance for unaccompanied migrant boys, girls and adolescents</a:t>
            </a:r>
            <a:endParaRPr lang="en-GB" sz="2400" b="1" dirty="0">
              <a:latin typeface="Adobe Caslon Pro" panose="0205050205050A020403" pitchFamily="18" charset="0"/>
            </a:endParaRPr>
          </a:p>
        </p:txBody>
      </p:sp>
    </p:spTree>
    <p:extLst>
      <p:ext uri="{BB962C8B-B14F-4D97-AF65-F5344CB8AC3E}">
        <p14:creationId xmlns:p14="http://schemas.microsoft.com/office/powerpoint/2010/main" val="1102216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2721</TotalTime>
  <Words>1082</Words>
  <Application>Microsoft Macintosh PowerPoint</Application>
  <PresentationFormat>Presentación en pantalla (4:3)</PresentationFormat>
  <Paragraphs>116</Paragraphs>
  <Slides>21</Slides>
  <Notes>16</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BEST PRACTICE IN PREVENTION AND ASSISTANCE TO UNACCOMPANIED MIGRANTA BOYS, GIRLS AND ADOLESCENTS    NATIONAL SYSTEM FOR INTEGRAL FAMILY DEVELOPMENT </vt:lpstr>
      <vt:lpstr>Protocol for the Assistance to Unaccompanied or Separated Migrant Boys, Girls and Adolescents in Shelters</vt:lpstr>
      <vt:lpstr>Inter-institutional Board on Unaccompanied Migrant Boys, Girls and Adolescents</vt:lpstr>
      <vt:lpstr>General Objective</vt:lpstr>
      <vt:lpstr>Reactivation of the Board and its Technical Team</vt:lpstr>
      <vt:lpstr>Members of the Board</vt:lpstr>
      <vt:lpstr>Training staff from shelters providing assistance to unaccompanied migrant boys, girls and adolescents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On-going efforts in matters of assistance, protection and restoration of the rights of unaccompanied migrant boys, girls and adolescents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Dfcaballero</dc:creator>
  <cp:lastModifiedBy>Christiane Lehnhoff</cp:lastModifiedBy>
  <cp:revision>243</cp:revision>
  <cp:lastPrinted>2015-04-13T22:45:32Z</cp:lastPrinted>
  <dcterms:created xsi:type="dcterms:W3CDTF">2012-12-03T23:25:42Z</dcterms:created>
  <dcterms:modified xsi:type="dcterms:W3CDTF">2015-04-15T17:48:39Z</dcterms:modified>
</cp:coreProperties>
</file>