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388" r:id="rId3"/>
    <p:sldId id="342" r:id="rId4"/>
    <p:sldId id="399" r:id="rId5"/>
    <p:sldId id="347" r:id="rId6"/>
    <p:sldId id="405" r:id="rId7"/>
    <p:sldId id="383" r:id="rId8"/>
    <p:sldId id="384" r:id="rId9"/>
    <p:sldId id="385" r:id="rId10"/>
    <p:sldId id="386" r:id="rId11"/>
    <p:sldId id="387" r:id="rId12"/>
    <p:sldId id="403" r:id="rId13"/>
    <p:sldId id="402" r:id="rId14"/>
    <p:sldId id="389" r:id="rId15"/>
    <p:sldId id="390" r:id="rId16"/>
    <p:sldId id="392" r:id="rId17"/>
    <p:sldId id="394" r:id="rId18"/>
    <p:sldId id="395" r:id="rId19"/>
    <p:sldId id="397" r:id="rId20"/>
    <p:sldId id="398" r:id="rId21"/>
    <p:sldId id="404" r:id="rId22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9946" autoAdjust="0"/>
  </p:normalViewPr>
  <p:slideViewPr>
    <p:cSldViewPr>
      <p:cViewPr varScale="1">
        <p:scale>
          <a:sx n="66" d="100"/>
          <a:sy n="66" d="100"/>
        </p:scale>
        <p:origin x="-1386" y="-10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4892C8-FD02-46F2-A4DD-BFE10D87C250}" type="datetimeFigureOut">
              <a:rPr lang="es-MX" smtClean="0"/>
              <a:t>15/04/2015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981FE1-5AC9-4B54-9713-28F173CE627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5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852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2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298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850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44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25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417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07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94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51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90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2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068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90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5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81FE1-5AC9-4B54-9713-28F173CE627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9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36C8-32F6-458E-B2C9-78CD4EB5EF18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D148D-522C-4503-BA39-A6C8868635A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1CBE-014F-4350-BE70-40738170BD82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C6E0-0D9F-4F1B-9BDD-4A8ABA9139E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B189-FF38-4673-9A0E-DB883D21BF4D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A75E-02DF-418E-B67B-3D716460904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08F1-14E2-423F-A8B5-FA80009EA0B5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1284-7495-4C25-BC87-E2F2A563B22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4367-283F-4E67-A45D-99A049E26762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2282-EF2C-4D0F-A074-0360936D0ED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1374-6931-45A5-AF51-7CE9652B8580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A660-C81A-44EC-9AB0-8FBBA164C6E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78FB-18D8-4B91-ADC5-E145FE2B9F49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60D2-3AD0-488E-BE67-DBCC9531FA1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A562-A23B-461E-8714-6EA18BDC04E8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4D05-6865-4243-9E27-4A5F32958C7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11BC-DB69-40C2-84D0-FAFF2C7F8CF6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26CF-38D3-4DEA-BD08-FE7C5FF95A5D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951C-D1E9-4D25-BFB2-CB32C6BA7840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E1DF-3D1A-406C-A810-3F81E0A3F8EC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3D9A-E40C-4DDB-B826-E41F1DB13DF7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455F-0F54-4340-B3E0-5F6F53A12F5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4000" t="17000" r="24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C1C27-AF64-4BF7-A05E-32C1F70DF124}" type="datetimeFigureOut">
              <a:rPr lang="es-MX"/>
              <a:pPr>
                <a:defRPr/>
              </a:pPr>
              <a:t>15/04/2015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5812C-BE7F-4532-9E68-F081D56D4F6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3995936" y="5184940"/>
            <a:ext cx="4843846" cy="1152128"/>
          </a:xfrm>
        </p:spPr>
        <p:txBody>
          <a:bodyPr/>
          <a:lstStyle/>
          <a:p>
            <a:pPr algn="r"/>
            <a:r>
              <a:rPr lang="es-MX" sz="14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.</a:t>
            </a:r>
          </a:p>
          <a:p>
            <a:pPr algn="r"/>
            <a:r>
              <a:rPr lang="es-MX" sz="20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Segunda reunión </a:t>
            </a:r>
            <a:r>
              <a:rPr lang="es-MX" sz="2000" i="1" dirty="0">
                <a:solidFill>
                  <a:schemeClr val="tx1"/>
                </a:solidFill>
                <a:latin typeface="Adobe Caslon Pro" panose="0205050205050A020403" pitchFamily="18" charset="0"/>
              </a:rPr>
              <a:t>del Grupo AD-HOC en </a:t>
            </a:r>
            <a:r>
              <a:rPr lang="es-MX" sz="20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Materia </a:t>
            </a:r>
            <a:r>
              <a:rPr lang="es-MX" sz="2000" i="1" dirty="0">
                <a:solidFill>
                  <a:schemeClr val="tx1"/>
                </a:solidFill>
                <a:latin typeface="Adobe Caslon Pro" panose="0205050205050A020403" pitchFamily="18" charset="0"/>
              </a:rPr>
              <a:t>de </a:t>
            </a:r>
            <a:r>
              <a:rPr lang="es-MX" sz="20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Niñez </a:t>
            </a:r>
            <a:r>
              <a:rPr lang="es-MX" sz="2000" i="1" dirty="0">
                <a:solidFill>
                  <a:schemeClr val="tx1"/>
                </a:solidFill>
                <a:latin typeface="Adobe Caslon Pro" panose="0205050205050A020403" pitchFamily="18" charset="0"/>
              </a:rPr>
              <a:t>y </a:t>
            </a:r>
            <a:r>
              <a:rPr lang="es-MX" sz="20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Adolescencia Migrante</a:t>
            </a:r>
            <a:endParaRPr lang="es-MX" sz="2000" i="1" dirty="0">
              <a:solidFill>
                <a:schemeClr val="tx1"/>
              </a:solidFill>
              <a:latin typeface="Adobe Caslon Pro" panose="0205050205050A020403" pitchFamily="18" charset="0"/>
            </a:endParaRPr>
          </a:p>
          <a:p>
            <a:pPr algn="r"/>
            <a:r>
              <a:rPr lang="es-MX" sz="2000" i="1" dirty="0" smtClean="0">
                <a:solidFill>
                  <a:schemeClr val="tx1"/>
                </a:solidFill>
                <a:latin typeface="Adobe Caslon Pro" panose="0205050205050A020403" pitchFamily="18" charset="0"/>
              </a:rPr>
              <a:t>15 y 16 de abril de 2015</a:t>
            </a:r>
            <a:endParaRPr lang="es-MX" sz="2000" i="1" dirty="0">
              <a:solidFill>
                <a:schemeClr val="tx1"/>
              </a:solidFill>
              <a:latin typeface="Adobe Caslon Pro" panose="0205050205050A020403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55976" y="765174"/>
            <a:ext cx="447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Caslon Pro" panose="0205050205050A020403" pitchFamily="18" charset="0"/>
                <a:ea typeface="+mj-ea"/>
                <a:cs typeface="+mj-cs"/>
              </a:rPr>
              <a:t>   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846640" cy="35283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>BUENAS PRÁCTICAS </a:t>
            </a:r>
            <a:r>
              <a:rPr lang="es-MX" sz="22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/>
            </a:r>
            <a:br>
              <a:rPr lang="es-MX" sz="2200" b="1" dirty="0" smtClean="0">
                <a:latin typeface="Trajan Pro" panose="02020502050506020301" pitchFamily="18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>EN MATERIA DE PREVENCIÓN Y ATENCIÓN DE NIÑAS, NIÑOS Y ADOLESCENTES MIGRANTES NO ACOMPAÑADOS</a:t>
            </a:r>
            <a:b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>SISTEMA NACIONAL PARA EL DESARROLLO INTEGRAL DE LA FAMILIA </a:t>
            </a:r>
            <a:r>
              <a:rPr lang="es-MX" sz="2200" b="1" dirty="0" smtClean="0">
                <a:latin typeface="Trajan Pro" panose="02020502050506020301" pitchFamily="18" charset="0"/>
                <a:cs typeface="Arial" panose="020B0604020202020204" pitchFamily="34" charset="0"/>
              </a:rPr>
              <a:t/>
            </a:r>
            <a:br>
              <a:rPr lang="es-MX" sz="2200" b="1" dirty="0" smtClean="0">
                <a:latin typeface="Trajan Pro" panose="02020502050506020301" pitchFamily="18" charset="0"/>
                <a:cs typeface="Arial" panose="020B0604020202020204" pitchFamily="34" charset="0"/>
              </a:rPr>
            </a:br>
            <a:endParaRPr lang="es-MX" sz="2200" b="1" dirty="0">
              <a:latin typeface="Trajan Pro" panose="02020502050506020301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2000" y="2996952"/>
            <a:ext cx="3657952" cy="2562571"/>
          </a:xfrm>
        </p:spPr>
        <p:txBody>
          <a:bodyPr/>
          <a:lstStyle/>
          <a:p>
            <a:pPr marL="0" indent="0" algn="just">
              <a:buNone/>
            </a:pP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La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Secretaría de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Salud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está integrando un abanico de servicios de atención para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brindar un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esquema de vacunación y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atención integral en casos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de embarazo, adicciones y afiliación al seguro popular, entre otros.</a:t>
            </a:r>
            <a:endParaRPr lang="es-MX" sz="2200" dirty="0" smtClean="0">
              <a:latin typeface="Adobe Caslon Pro" panose="0205050205050A020403" pitchFamily="18" charset="0"/>
              <a:ea typeface="+mj-ea"/>
              <a:cs typeface="+mj-cs"/>
            </a:endParaRPr>
          </a:p>
        </p:txBody>
      </p:sp>
      <p:pic>
        <p:nvPicPr>
          <p:cNvPr id="9218" name="Picture 2" descr="http://sipse.com/archivo/imgs/03022012/03022012149917008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23" y="2852936"/>
            <a:ext cx="4260007" cy="282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2000" y="123395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>
                <a:latin typeface="Adobe Caslon Pro" panose="0205050205050A020403" pitchFamily="18" charset="0"/>
              </a:rPr>
              <a:t>Servicios de salud </a:t>
            </a:r>
            <a:r>
              <a:rPr lang="es-MX" sz="2400" b="1" dirty="0" smtClean="0">
                <a:latin typeface="Adobe Caslon Pro" panose="0205050205050A020403" pitchFamily="18" charset="0"/>
              </a:rPr>
              <a:t>para niñas, niños y adolescentes migrantes </a:t>
            </a:r>
            <a:r>
              <a:rPr lang="es-MX" sz="2400" b="1" dirty="0">
                <a:latin typeface="Adobe Caslon Pro" panose="0205050205050A020403" pitchFamily="18" charset="0"/>
              </a:rPr>
              <a:t>no acompañados</a:t>
            </a:r>
          </a:p>
        </p:txBody>
      </p:sp>
    </p:spTree>
    <p:extLst>
      <p:ext uri="{BB962C8B-B14F-4D97-AF65-F5344CB8AC3E}">
        <p14:creationId xmlns:p14="http://schemas.microsoft.com/office/powerpoint/2010/main" val="23000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27161" y="2548602"/>
            <a:ext cx="3682752" cy="3661867"/>
          </a:xfrm>
        </p:spPr>
        <p:txBody>
          <a:bodyPr/>
          <a:lstStyle/>
          <a:p>
            <a:pPr marL="0" indent="0" algn="just">
              <a:buNone/>
            </a:pP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La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Secretaría de Educación Pública, a través de su Dirección de Educación Básica,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busca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vínculos de acceso para el otorgamiento de becas y documentación que dé identidad a las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niñas,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niños y adolescentes migrantes no acompañados, tanto para extranjeros como para mexicanos.</a:t>
            </a:r>
            <a:endParaRPr lang="es-MX" sz="2200" dirty="0" smtClean="0">
              <a:latin typeface="Adobe Caslon Pro" panose="0205050205050A020403" pitchFamily="18" charset="0"/>
              <a:ea typeface="+mj-ea"/>
              <a:cs typeface="+mj-cs"/>
            </a:endParaRPr>
          </a:p>
        </p:txBody>
      </p:sp>
      <p:pic>
        <p:nvPicPr>
          <p:cNvPr id="10242" name="Picture 2" descr="http://educacioncontracorriente.org/images/Noviembre/migrantee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95" y="2924944"/>
            <a:ext cx="44305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482000" y="123395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>
                <a:latin typeface="Adobe Caslon Pro" panose="0205050205050A020403" pitchFamily="18" charset="0"/>
              </a:rPr>
              <a:t>Servicios educativos </a:t>
            </a:r>
            <a:r>
              <a:rPr lang="es-MX" sz="2400" b="1" dirty="0" smtClean="0">
                <a:latin typeface="Adobe Caslon Pro" panose="0205050205050A020403" pitchFamily="18" charset="0"/>
              </a:rPr>
              <a:t>para niñas, niños y adolescentes migrantes </a:t>
            </a:r>
            <a:r>
              <a:rPr lang="es-MX" sz="2400" b="1" dirty="0">
                <a:latin typeface="Adobe Caslon Pro" panose="0205050205050A020403" pitchFamily="18" charset="0"/>
              </a:rPr>
              <a:t>no acompañados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429118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48602"/>
            <a:ext cx="2411761" cy="37670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74" y="2512090"/>
            <a:ext cx="2803309" cy="394999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2000" y="123395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 smtClean="0">
                <a:latin typeface="Adobe Caslon Pro" panose="0205050205050A020403" pitchFamily="18" charset="0"/>
              </a:rPr>
              <a:t>Elaboración de materiales por parte del INMUJERES para las niñas, niños y adolescentes migrantes</a:t>
            </a:r>
            <a:endParaRPr lang="es-MX" sz="24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4746" y="1124744"/>
            <a:ext cx="8067694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>
                <a:latin typeface="Adobe Caslon Pro" panose="0205050205050A020403" pitchFamily="18" charset="0"/>
                <a:ea typeface="+mj-ea"/>
                <a:cs typeface="+mj-cs"/>
              </a:rPr>
              <a:t>El DIF Nacional en coordinación con el Instituto Nacional de Migración y la Comisión Nacional de Ayuda a Refugiados, trabajan en la propuesta de un </a:t>
            </a:r>
            <a:r>
              <a:rPr lang="es-MX" sz="2400" i="1" dirty="0" smtClean="0">
                <a:latin typeface="Adobe Caslon Pro" panose="0205050205050A020403" pitchFamily="18" charset="0"/>
                <a:ea typeface="+mj-ea"/>
                <a:cs typeface="+mj-cs"/>
              </a:rPr>
              <a:t>Sistema de Información Interinstitucional</a:t>
            </a:r>
            <a:r>
              <a:rPr lang="es-MX" sz="2400" dirty="0" smtClean="0">
                <a:latin typeface="Adobe Caslon Pro" panose="0205050205050A020403" pitchFamily="18" charset="0"/>
                <a:ea typeface="+mj-ea"/>
                <a:cs typeface="+mj-cs"/>
              </a:rPr>
              <a:t>, que permita contar con información precisa sobre niñas, niños y adolescentes migrantes.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17020"/>
              </p:ext>
            </p:extLst>
          </p:nvPr>
        </p:nvGraphicFramePr>
        <p:xfrm>
          <a:off x="1619672" y="4653136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NIÑAS, NIÑOS Y ADOLESCENTES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21,109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25,418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 bwMode="auto">
          <a:xfrm>
            <a:off x="621586" y="351420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 smtClean="0">
                <a:latin typeface="Adobe Caslon Pro" panose="0205050205050A020403" pitchFamily="18" charset="0"/>
              </a:rPr>
              <a:t>Módulos y Albergues para la Atención de Niñas, Niños y Adolescentes Migrantes No Acompañados</a:t>
            </a:r>
            <a:endParaRPr lang="es-MX" sz="24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556228" y="1017031"/>
            <a:ext cx="8273958" cy="10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Protocolo </a:t>
            </a:r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de Atención para Niñas, Niños y Adolescentes Migrantes No Acompañados o Separados que se encuentran albergados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2204864"/>
            <a:ext cx="5754408" cy="43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391156" y="917878"/>
            <a:ext cx="8441693" cy="2859377"/>
          </a:xfrm>
        </p:spPr>
        <p:txBody>
          <a:bodyPr/>
          <a:lstStyle/>
          <a:p>
            <a:pPr algn="just"/>
            <a:r>
              <a:rPr lang="es-ES" sz="2000" dirty="0" smtClean="0">
                <a:latin typeface="Adobe Caslon Pro" panose="0205050205050A020403" pitchFamily="18" charset="0"/>
              </a:rPr>
              <a:t>Establecer los procedimientos de actuación para </a:t>
            </a:r>
            <a:r>
              <a:rPr lang="es-ES" sz="2000" dirty="0">
                <a:latin typeface="Adobe Caslon Pro" panose="0205050205050A020403" pitchFamily="18" charset="0"/>
              </a:rPr>
              <a:t>la </a:t>
            </a:r>
            <a:r>
              <a:rPr lang="es-ES" sz="2000" dirty="0" smtClean="0">
                <a:latin typeface="Adobe Caslon Pro" panose="0205050205050A020403" pitchFamily="18" charset="0"/>
              </a:rPr>
              <a:t>atención en </a:t>
            </a:r>
            <a:r>
              <a:rPr lang="es-ES" sz="2000" dirty="0">
                <a:latin typeface="Adobe Caslon Pro" panose="0205050205050A020403" pitchFamily="18" charset="0"/>
              </a:rPr>
              <a:t>albergues </a:t>
            </a:r>
            <a:r>
              <a:rPr lang="es-ES" sz="2000" dirty="0" smtClean="0">
                <a:latin typeface="Adobe Caslon Pro" panose="0205050205050A020403" pitchFamily="18" charset="0"/>
              </a:rPr>
              <a:t>de niñas, niños y adolescentes </a:t>
            </a:r>
            <a:r>
              <a:rPr lang="es-ES" sz="2000" dirty="0">
                <a:latin typeface="Adobe Caslon Pro" panose="0205050205050A020403" pitchFamily="18" charset="0"/>
              </a:rPr>
              <a:t>migrantes no </a:t>
            </a:r>
            <a:r>
              <a:rPr lang="es-ES" sz="2000" dirty="0" smtClean="0">
                <a:latin typeface="Adobe Caslon Pro" panose="0205050205050A020403" pitchFamily="18" charset="0"/>
              </a:rPr>
              <a:t>acompañados </a:t>
            </a:r>
            <a:r>
              <a:rPr lang="es-ES" sz="2000" dirty="0">
                <a:latin typeface="Adobe Caslon Pro" panose="0205050205050A020403" pitchFamily="18" charset="0"/>
              </a:rPr>
              <a:t>o </a:t>
            </a:r>
            <a:r>
              <a:rPr lang="es-ES" sz="2000" dirty="0" smtClean="0">
                <a:latin typeface="Adobe Caslon Pro" panose="0205050205050A020403" pitchFamily="18" charset="0"/>
              </a:rPr>
              <a:t>separados, </a:t>
            </a:r>
            <a:r>
              <a:rPr lang="es-ES" sz="2000" dirty="0">
                <a:latin typeface="Adobe Caslon Pro" panose="0205050205050A020403" pitchFamily="18" charset="0"/>
              </a:rPr>
              <a:t>así como otorgar un proceso de atención integral y promover la participación efectiva e informada de las niñas, niños y adolescentes que migran en solitario o que han sido separados de sus familias</a:t>
            </a:r>
            <a:r>
              <a:rPr lang="es-ES" sz="2000" dirty="0" smtClean="0">
                <a:latin typeface="Adobe Caslon Pro" panose="0205050205050A020403" pitchFamily="18" charset="0"/>
              </a:rPr>
              <a:t>.</a:t>
            </a:r>
          </a:p>
          <a:p>
            <a:pPr algn="just"/>
            <a:endParaRPr lang="es-ES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es-ES" sz="2000" dirty="0">
                <a:latin typeface="Adobe Caslon Pro" panose="0205050205050A020403" pitchFamily="18" charset="0"/>
              </a:rPr>
              <a:t>Identificar, definir y conocer las diferentes características que tienen las niñas, niños o adolescentes al momento de migrar para brindar una atención diferenciada a cada niña, niño o adolescente migrante.</a:t>
            </a:r>
            <a:endParaRPr lang="es-MX" sz="2000" dirty="0">
              <a:latin typeface="Adobe Caslon Pro" panose="0205050205050A020403" pitchFamily="18" charset="0"/>
            </a:endParaRPr>
          </a:p>
          <a:p>
            <a:pPr algn="just"/>
            <a:endParaRPr lang="es-ES" sz="2000" dirty="0" smtClean="0">
              <a:latin typeface="Adobe Caslon Pro" panose="0205050205050A020403" pitchFamily="18" charset="0"/>
            </a:endParaRPr>
          </a:p>
          <a:p>
            <a:pPr marL="0" indent="0" algn="just">
              <a:buNone/>
            </a:pPr>
            <a:endParaRPr lang="es-ES" sz="2000" dirty="0" smtClean="0">
              <a:latin typeface="Adobe Caslon Pro" panose="0205050205050A020403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Objetivos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1" name="Picture 4" descr="http://www.ororadio.com.mx/noticias/wp-content/uploads/2014/06/Alberg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66470"/>
            <a:ext cx="3394720" cy="25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0825" y="1168408"/>
            <a:ext cx="8430255" cy="2562502"/>
          </a:xfrm>
        </p:spPr>
        <p:txBody>
          <a:bodyPr/>
          <a:lstStyle/>
          <a:p>
            <a:pPr algn="just"/>
            <a:r>
              <a:rPr lang="es-MX" sz="2000" dirty="0">
                <a:latin typeface="Adobe Caslon Pro" panose="0205050205050A020403" pitchFamily="18" charset="0"/>
              </a:rPr>
              <a:t>F</a:t>
            </a:r>
            <a:r>
              <a:rPr lang="es-MX" sz="2000" dirty="0" smtClean="0">
                <a:latin typeface="Adobe Caslon Pro" panose="0205050205050A020403" pitchFamily="18" charset="0"/>
              </a:rPr>
              <a:t>ortalecer </a:t>
            </a:r>
            <a:r>
              <a:rPr lang="es-MX" sz="2000" dirty="0">
                <a:latin typeface="Adobe Caslon Pro" panose="0205050205050A020403" pitchFamily="18" charset="0"/>
              </a:rPr>
              <a:t>y homologar los criterios y el desempeño del personal operativo dentro de los albergues, tomando en consideración en todo momento la evaluación del interés superior de las niñas, niños y adolescentes que permanecen bajo su cuidado y protección en los módulos y albergues  que operen dicho protocolo</a:t>
            </a:r>
            <a:r>
              <a:rPr lang="es-MX" sz="2000" dirty="0" smtClean="0">
                <a:latin typeface="Adobe Caslon Pro" panose="0205050205050A020403" pitchFamily="18" charset="0"/>
              </a:rPr>
              <a:t>.</a:t>
            </a:r>
          </a:p>
          <a:p>
            <a:pPr algn="just"/>
            <a:endParaRPr lang="es-MX" sz="2000" dirty="0" smtClean="0">
              <a:latin typeface="Adobe Caslon Pro" panose="0205050205050A020403" pitchFamily="18" charset="0"/>
            </a:endParaRPr>
          </a:p>
          <a:p>
            <a:pPr algn="just"/>
            <a:r>
              <a:rPr lang="es-ES" sz="2000" dirty="0" smtClean="0">
                <a:latin typeface="Adobe Caslon Pro" panose="0205050205050A020403" pitchFamily="18" charset="0"/>
              </a:rPr>
              <a:t>La atención </a:t>
            </a:r>
            <a:r>
              <a:rPr lang="es-ES" sz="2000" dirty="0">
                <a:latin typeface="Adobe Caslon Pro" panose="0205050205050A020403" pitchFamily="18" charset="0"/>
              </a:rPr>
              <a:t>se llevará a cabo a través de los Sistemas Estatales DIF, DIF DF,  Sistemas Municipales DIF y Organizaciones de la Sociedad Civil. </a:t>
            </a:r>
            <a:endParaRPr lang="es-MX" sz="2000" dirty="0">
              <a:latin typeface="Adobe Caslon Pro" panose="0205050205050A020403" pitchFamily="18" charset="0"/>
            </a:endParaRPr>
          </a:p>
          <a:p>
            <a:pPr marL="0" indent="0" algn="just">
              <a:buNone/>
            </a:pPr>
            <a:endParaRPr lang="es-MX" sz="2000" dirty="0">
              <a:latin typeface="Adobe Caslon Pro" panose="0205050205050A020403" pitchFamily="18" charset="0"/>
            </a:endParaRPr>
          </a:p>
        </p:txBody>
      </p:sp>
      <p:pic>
        <p:nvPicPr>
          <p:cNvPr id="5" name="Picture 2" descr="http://img.telediario.mx/5304e243b1745_alber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3"/>
            <a:ext cx="3521044" cy="25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64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Objetivos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8375650" cy="1584175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>
                <a:latin typeface="Adobe Caslon Pro" panose="0205050205050A020403" pitchFamily="18" charset="0"/>
              </a:rPr>
              <a:t>La atención deberá brindarse de manera progresiva, considerando </a:t>
            </a:r>
            <a:r>
              <a:rPr lang="es-ES" sz="2400" dirty="0" smtClean="0">
                <a:latin typeface="Adobe Caslon Pro" panose="0205050205050A020403" pitchFamily="18" charset="0"/>
              </a:rPr>
              <a:t>el corto, mediano y largo plazo, fortaleciendo a las niñas, niños y adolescentes migrantes</a:t>
            </a:r>
            <a:r>
              <a:rPr lang="es-MX" sz="2400" dirty="0" smtClean="0">
                <a:latin typeface="Adobe Caslon Pro" panose="0205050205050A020403" pitchFamily="18" charset="0"/>
              </a:rPr>
              <a:t> no acompañados o separados.</a:t>
            </a:r>
            <a:endParaRPr lang="es-MX" sz="2400" dirty="0">
              <a:latin typeface="Adobe Caslon Pro" panose="0205050205050A020403" pitchFamily="18" charset="0"/>
            </a:endParaRPr>
          </a:p>
        </p:txBody>
      </p:sp>
      <p:pic>
        <p:nvPicPr>
          <p:cNvPr id="5" name="Picture 2" descr="http://elorbe.com/archivos/2013/03/inm_G21081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320416"/>
            <a:ext cx="3168350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35296"/>
            <a:ext cx="3146592" cy="2180938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031940" y="5107795"/>
            <a:ext cx="1224136" cy="43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Directrices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01514" y="1004625"/>
            <a:ext cx="8075240" cy="3682157"/>
          </a:xfrm>
        </p:spPr>
        <p:txBody>
          <a:bodyPr/>
          <a:lstStyle/>
          <a:p>
            <a:pPr marL="0" indent="0" algn="just">
              <a:buNone/>
            </a:pPr>
            <a:r>
              <a:rPr lang="es-MX" sz="2000" dirty="0" smtClean="0">
                <a:latin typeface="Adobe Caslon Pro" panose="0205050205050A020403" pitchFamily="18" charset="0"/>
              </a:rPr>
              <a:t>Se destaca la inclusión de un mecanismo de evaluación del interés superior de la niñez que permita tomar decisiones fundadas en el interés superior de las niñas, niños adolescentes migrantes.</a:t>
            </a:r>
          </a:p>
          <a:p>
            <a:pPr marL="0" indent="0" algn="just">
              <a:buNone/>
            </a:pPr>
            <a:endParaRPr lang="es-MX" sz="2000" dirty="0">
              <a:latin typeface="Adobe Caslon Pro" panose="0205050205050A020403" pitchFamily="18" charset="0"/>
            </a:endParaRPr>
          </a:p>
          <a:p>
            <a:pPr marL="0" indent="0" algn="just">
              <a:buNone/>
            </a:pPr>
            <a:endParaRPr lang="es-MX" sz="2000" dirty="0" smtClean="0">
              <a:latin typeface="Adobe Caslon Pro" panose="0205050205050A020403" pitchFamily="18" charset="0"/>
            </a:endParaRPr>
          </a:p>
          <a:p>
            <a:pPr marL="0" indent="0" algn="just">
              <a:buNone/>
            </a:pPr>
            <a:r>
              <a:rPr lang="es-MX" sz="2000" dirty="0">
                <a:latin typeface="Adobe Caslon Pro" panose="0205050205050A020403" pitchFamily="18" charset="0"/>
              </a:rPr>
              <a:t>La evaluación del interés superior de la niñez será una constante durante todo el tiempo que la niña, niño o adolescente permanezca bajo el cuidado y protección de los módulos y albergues</a:t>
            </a:r>
          </a:p>
        </p:txBody>
      </p:sp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50" y="4686782"/>
            <a:ext cx="2857500" cy="1914525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Mecanismo de Evaluación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27410" y="1378855"/>
            <a:ext cx="8075240" cy="1949249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>
                <a:latin typeface="Adobe Caslon Pro" panose="0205050205050A020403" pitchFamily="18" charset="0"/>
              </a:rPr>
              <a:t>D</a:t>
            </a:r>
            <a:r>
              <a:rPr lang="es-MX" sz="2400" dirty="0" smtClean="0">
                <a:latin typeface="Adobe Caslon Pro" panose="0205050205050A020403" pitchFamily="18" charset="0"/>
              </a:rPr>
              <a:t>entro del protocolo se establecen mecanismos de identificación de perfiles migratorios diferenciados que permitan detectar y atender las necesidades especificas de cada niña, niño y adolescente, garantizando el pleno ejercicio de sus derechos humanos. </a:t>
            </a:r>
            <a:endParaRPr lang="es-MX" sz="2400" dirty="0">
              <a:latin typeface="Adobe Caslon Pro" panose="0205050205050A020403" pitchFamily="18" charset="0"/>
            </a:endParaRPr>
          </a:p>
        </p:txBody>
      </p:sp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13" y="3068960"/>
            <a:ext cx="5112568" cy="330281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Mecanismo de Identificación de Perfiles Migratorios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18352" y="4221088"/>
            <a:ext cx="8114088" cy="144177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Trajan Pro" panose="02020502050506020301" pitchFamily="18" charset="0"/>
              </a:rPr>
              <a:t>Protocolo de Atención para Niñas, Niños y Adolescentes Migrantes No Acompañados o Separados que se encuentran albergados.</a:t>
            </a:r>
            <a:endParaRPr lang="es-MX" sz="4000" dirty="0">
              <a:latin typeface="Trajan Pro" panose="02020502050506020301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8352" y="1520887"/>
            <a:ext cx="8114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latin typeface="Trajan Pro" panose="02020502050506020301" pitchFamily="18" charset="0"/>
              </a:rPr>
              <a:t>Mesa </a:t>
            </a:r>
            <a:r>
              <a:rPr lang="es-MX" sz="2800" dirty="0">
                <a:latin typeface="Trajan Pro" panose="02020502050506020301" pitchFamily="18" charset="0"/>
              </a:rPr>
              <a:t>de Diálogo Interinstitucional</a:t>
            </a:r>
            <a:br>
              <a:rPr lang="es-MX" sz="2800" dirty="0">
                <a:latin typeface="Trajan Pro" panose="02020502050506020301" pitchFamily="18" charset="0"/>
              </a:rPr>
            </a:br>
            <a:r>
              <a:rPr lang="es-MX" sz="2800" dirty="0">
                <a:latin typeface="Trajan Pro" panose="02020502050506020301" pitchFamily="18" charset="0"/>
              </a:rPr>
              <a:t>S</a:t>
            </a:r>
            <a:r>
              <a:rPr lang="es-MX" sz="2800" dirty="0" smtClean="0">
                <a:latin typeface="Trajan Pro" panose="02020502050506020301" pitchFamily="18" charset="0"/>
              </a:rPr>
              <a:t>obre Niñas</a:t>
            </a:r>
            <a:r>
              <a:rPr lang="es-MX" sz="2800" dirty="0">
                <a:latin typeface="Trajan Pro" panose="02020502050506020301" pitchFamily="18" charset="0"/>
              </a:rPr>
              <a:t>, </a:t>
            </a:r>
            <a:r>
              <a:rPr lang="es-MX" sz="2800" dirty="0" smtClean="0">
                <a:latin typeface="Trajan Pro" panose="02020502050506020301" pitchFamily="18" charset="0"/>
              </a:rPr>
              <a:t>Niños </a:t>
            </a:r>
            <a:r>
              <a:rPr lang="es-MX" sz="2800" dirty="0">
                <a:latin typeface="Trajan Pro" panose="02020502050506020301" pitchFamily="18" charset="0"/>
              </a:rPr>
              <a:t>y Adolescentes Migrantes no </a:t>
            </a:r>
            <a:r>
              <a:rPr lang="es-MX" sz="2800" dirty="0" smtClean="0">
                <a:latin typeface="Trajan Pro" panose="02020502050506020301" pitchFamily="18" charset="0"/>
              </a:rPr>
              <a:t>Acompañados.</a:t>
            </a:r>
            <a:endParaRPr lang="es-MX" sz="2800" dirty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38850" y="1032707"/>
            <a:ext cx="8075240" cy="4772557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>
                <a:latin typeface="Adobe Caslon Pro" panose="0205050205050A020403" pitchFamily="18" charset="0"/>
              </a:rPr>
              <a:t>Este Protocolo está sustentado en la </a:t>
            </a:r>
            <a:r>
              <a:rPr lang="es-MX" sz="2400" i="1" dirty="0" smtClean="0">
                <a:latin typeface="Adobe Caslon Pro" panose="0205050205050A020403" pitchFamily="18" charset="0"/>
              </a:rPr>
              <a:t>Convención sobre los Derechos del Niño</a:t>
            </a:r>
            <a:r>
              <a:rPr lang="es-MX" sz="2400" dirty="0" smtClean="0">
                <a:latin typeface="Adobe Caslon Pro" panose="0205050205050A020403" pitchFamily="18" charset="0"/>
              </a:rPr>
              <a:t> y en la </a:t>
            </a:r>
            <a:r>
              <a:rPr lang="es-MX" sz="2400" i="1" dirty="0" smtClean="0">
                <a:latin typeface="Adobe Caslon Pro" panose="0205050205050A020403" pitchFamily="18" charset="0"/>
              </a:rPr>
              <a:t>Ley General de los Derechos de Niñas, Niños y Adolescentes</a:t>
            </a:r>
            <a:r>
              <a:rPr lang="es-MX" sz="2400" dirty="0" smtClean="0">
                <a:latin typeface="Adobe Caslon Pro" panose="0205050205050A020403" pitchFamily="18" charset="0"/>
              </a:rPr>
              <a:t>, considerando los siguientes principios y </a:t>
            </a:r>
            <a:r>
              <a:rPr lang="es-MX" sz="2400" smtClean="0">
                <a:latin typeface="Adobe Caslon Pro" panose="0205050205050A020403" pitchFamily="18" charset="0"/>
              </a:rPr>
              <a:t>derechos:</a:t>
            </a:r>
          </a:p>
          <a:p>
            <a:pPr marL="0" indent="0" algn="just">
              <a:buNone/>
            </a:pPr>
            <a:endParaRPr lang="es-MX" sz="2400" dirty="0" smtClean="0">
              <a:latin typeface="Adobe Caslon Pro" panose="0205050205050A020403" pitchFamily="18" charset="0"/>
            </a:endParaRP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Interés Superior;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No discriminación;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Vida, supervivencia y desarrollo;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Participación;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Derecho a la identidad;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A la igualdad sustantiva;</a:t>
            </a:r>
          </a:p>
          <a:p>
            <a:pPr marL="457200" indent="-457200" algn="just">
              <a:buAutoNum type="arabicPeriod"/>
            </a:pPr>
            <a:r>
              <a:rPr lang="es-MX" sz="2400" dirty="0" smtClean="0">
                <a:latin typeface="Adobe Caslon Pro" panose="0205050205050A020403" pitchFamily="18" charset="0"/>
              </a:rPr>
              <a:t>Al debido proceso, entre otros</a:t>
            </a:r>
          </a:p>
        </p:txBody>
      </p:sp>
      <p:pic>
        <p:nvPicPr>
          <p:cNvPr id="8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29" y="3402961"/>
            <a:ext cx="2688621" cy="281378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Derechos Humanos de Niñas, Niños y Adolescentes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3159" y="3140968"/>
            <a:ext cx="8003232" cy="180020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dobe Caslon Pro" panose="0205050205050A020403" pitchFamily="18" charset="0"/>
                <a:ea typeface="+mj-ea"/>
                <a:cs typeface="+mj-cs"/>
              </a:rPr>
              <a:t>Firma de Convenio con Cruz </a:t>
            </a:r>
            <a:r>
              <a:rPr lang="es-MX" smtClean="0">
                <a:latin typeface="Adobe Caslon Pro" panose="0205050205050A020403" pitchFamily="18" charset="0"/>
                <a:ea typeface="+mj-ea"/>
                <a:cs typeface="+mj-cs"/>
              </a:rPr>
              <a:t>Roja Internacional.</a:t>
            </a:r>
            <a:endParaRPr lang="es-MX" dirty="0" smtClean="0">
              <a:latin typeface="Adobe Caslon Pro" panose="0205050205050A020403" pitchFamily="18" charset="0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MX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dobe Caslon Pro" panose="0205050205050A020403" pitchFamily="18" charset="0"/>
                <a:ea typeface="+mj-ea"/>
                <a:cs typeface="+mj-cs"/>
              </a:rPr>
              <a:t>Firma de Convenio con el Consejo Nacional de Población.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0375" y="908720"/>
            <a:ext cx="8273958" cy="898486"/>
          </a:xfrm>
        </p:spPr>
        <p:txBody>
          <a:bodyPr/>
          <a:lstStyle/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en proceso sobre la Atención, Protección y Restitución de Derechos de Niñas, Niños y Adolescentes Migrantes No Acompañados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908720"/>
            <a:ext cx="8273958" cy="898486"/>
          </a:xfrm>
        </p:spPr>
        <p:txBody>
          <a:bodyPr/>
          <a:lstStyle/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Mesa de Diálogo Interinstitucional sobre Niñas, Niños y Adolescentes Migrantes No Acompañados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4" name="AutoShape 4" descr="data:image/jpeg;base64,/9j/4AAQSkZJRgABAQAAAQABAAD/2wCEAAkGBxQTEhUUExQWFhUXGCIZGBgYGR8fIBocHxsYHx4aHBgcHSggGhwlHBccIjEiJikrLi4uHh8zODMsNygtLisBCgoKDg0OGhAQGiwlHCQsLCwsLCwsLCwsLCwsLCwsLCwsLCwsLCwsLCwsLCwsLCwsLCwsLCwsLCwsLCwsLCwsN//AABEIAKwA6AMBIgACEQEDEQH/xAAcAAACAwEBAQEAAAAAAAAAAAAEBQIDBgEABwj/xAA+EAABAwIEAwYEBAUDBAMBAAABAgMRACEEEjFBBVFhBhMiMnGBQpGhwRRSsfAHI2LR4TOC8VNykrIkQ6IV/8QAGQEAAwEBAQAAAAAAAAAAAAAAAAECAwQF/8QAJhEAAgICAgIBBAMBAAAAAAAAAAECEQMhEjEEQVETIjJhBXGxFP/aAAwDAQACEQMRAD8A+T98DfeOW9EmQec8/wBa62x4gAmTTfB8PyqT3gEQTOx5SNaydLZDRHCJSQlARG5J1Pp0otjhg2UoRyNxTBrEpUlSTZPIfapfh0wcpVOusQfvQpIhtn2D+HeJw5w2VlJQQZWgqkz+b0NawGvg3YjjAYxKHFlSUAkK6yN/evt+BxyHUBbZlJ0NbUaRdhVemoZq7mpFEpql56IsTNrVMqrij7U6EKuPYg9yolBABBm35hWU40/nWbEeNVjtP/FPO0fGEd260SkEC4m+xFutZvH4lK1qUlUgqn5itI6JbJY3iRRhDlcAMFMTe83jb1rN8OBOa+ydTOtD43E+KQATEXvTJh/wjmUA/pTu2Kx72W420yMjpgmwMWjqZ0rSYrHMutKCXkJB8ObkfQ618i4oog6A2+5ocNmDKBpYnaelS3sXI+ul1bbYIebJb8JlImNL+L3pHhSpeZS8U8lWY2S0SPMZgga9ZrIYTixbKcpalQAko2P6Uz7P8dRkh5IVBMZdTc6gzRZadjDGYRvvGszz7mZahORQjw7XHKjnMKwUEJQ64QCb2HvmXalz3aLDZ2iGZyuSTYWyqEEBN+dNF9tG1IWlLCdBaxBSdZgCplkS7B0ZLhZQFIKUJTlUJSItB0kVHtV/EhxWIJw6lICfDlMEZgdes6VlMRjCl1XdqIG2wn0oXiL5clRCZiJiLjYVk8l1RFknsW4/JV4ygRrOUAmw5CqJTlsImLgk39KXYbEZTb01gVat0qSVE/vkKlp2KjxeUhUkEp3/AHtVSnsyhve9edd8MTY7UMolO1aJBQydeSbBIk6wP7/rXO9UhFyBsBH1pPNXOYmYB2puI6CXniq6jNdpeVXFequIUOOHLIUFA9P+aeqCjewOkmkeFcKTblN/0po1xBOmWw+vWueSbZT7JN5gSZ13J09qM/FJVYqJTtpekrzgmYPz/wAV1hV7R7zW309Gb0wtbZQopm23pX1n+FWLlnKVaTbl7V8jOs2rc/wscV+Jj4VIM1p0NPZ9gLqfzVE4lHOoFA2AqRWB/wA0UaNkfxE6An2oXiToyFK0pUFCAlRAzHWJPpU8djUtgZlATpfX0rC9ruNpcT3YCrgEGRGusaz71VUrI5Ge4zxcvLJICRNk6wAIAnereDLMLkwLGluIeKQAIkCh2HZvJ1rPnq6JJ41ScyouDoae4IDukH+mLdDSdnDKVASFEnppTlGGWlCbbqEdJt+tOOSN9lpMU8SHiECbH/2/zS19xZ35yLU/4tgsqQVR94tWexDRKQoiBp+73qVOMndkNOwvDJMsEzeBeLQr0pr2YLJK0PFeYKOXKY3Mj0pYylWRiEmArxW0GZJvyocHK6shSfOflNOxrQ97Ud02ElsK55iqb/K0ViHMaoEFuRBk5lzH+Kd8UcU8kZW1EgGDFiPXpWcVw59s96tpYSNTlNp01tE7Vg1yYMvxLOcgqME63t60sfyhZAVIiBRDmIMJkydpTFuc/wCKDdym4On70pRQFC0Jm9o5VJhXwiYJmp93JttcmooTa1o3rQCtxkjoKrUPerFa3maqRYGqQypUTXFG9SPOoKqxnYr1ezV6kA2fUIuNNDV2AOkXqiEqBzSOR+x/vTLDhKRIBM6RqP71i2DZe6jNCoykVwoTHisTXfx6fKoex06e9SQpGpIvTtmZ38LkEgzy6Gt12YcZYT5Sl1Iu4L5iRMR8PKsKl2ARNv7VrcFhCoBUm8Ee1bY/2XHaNxwrtAVqCSs+p3py1i0TBMkmbmvnmDwy0rsLCmKcasFRtJ0B+daNr0Wl8l/aJZ/EWWSNR06fSkHGLwFLKovrIHL1prjHe+OZRiBYafManegMdgc62yoCd7G4BH0pTlqiXAyGKdJJM2nauIWQkBMZp9T0tvFNMfiEJfUUMpIBuCJA/wAWNX8NfOIICENtlChdKQnNeLk7VneqJUUK3+KOtEhRWLzcySPt6UdhO0jgRlKkne2onmN6H7X8L7rIUOBxSpJyg2+tZTDoK1FOp5Rc9IrB4Yy2xttPs1TfaFai4laQoGw+/tSNGIAzBRJSNIO/L0qI4a+2M3dqg69aqDZUogIIOhBH70pxhBdEsPwvFDmVcwoaU37J8EdxC1OoUgZFRCpN9dOVIcJwNxRBCkjre3TrWi4ZwpTTLqjiHEQtMpbVCSDMlW88qdwQ1+zR8ffdw7KnXFFcKAhsBAlVpuOmlZTj/bYu4dWH7o/zBGYr5kGcoFMe2vFFPNqZJCUoUCI3taedjWM4hwlSFNpKgAVEZh6TptyojNPQ2/gV54OUkETuJq78UiMuWQNLQffnRvFOEKblRm1k/wBUxB6UoxAKFRvGvrVaYFibkRYGqioj961xSFQDBjnFW4vAuNmFAGw0M6ibe1VxBbBXUmK8ty0CiEsFQmDlkXHWr8bw4tpkyD1FS2kwA2MMVze4Egc6HWgjWjmipq6hGdP0qCGlL0EneBRypgBp3r1M8XwdxpIUsRmtG45T616mpJlIKWlAulJB6396tZz9yCgky4UkcrAipYTCOkyW1EbnnWn4dw1CBIBkwTI0IrmeVRJZmjwx0kZvnV+G4QozmMCbAjUbEVqi6ga39vtXkYtKpOU21MRHuaF5E3pIVC3huEQ2olxGYAaRcRymtcMakAaJ95t7b0hOMmDAjY+b/Aq0YlJ0Aj6n30FX9Rr8maRXHsaOYhJUmTMeKRzH6g0WzjMxN0kzeBzvShnGN3lCrmbG/UX1nnVjWMSJyoIHz3m/M1Skn0Ve9DtGKB+EW+dCvrSvxEzsDGmv1qhLxzLzC2QOJ6jRXukx7HpUlnNfQ8wf1G/vWlv0OjNPcLev4kmTpoY513DcMWVXtaCZpu6pxs38aD8Qsoe2hoxrDlaStCyq9gBoOZ5HpWcnkohwFx4ajKUnMJ3B5fpQ3DsElokITeZkmT/xTK9r35V1x0pBOlckuXsTgjj6jGt/0oJvAakzG8GDS3GcUWZ1Miq2uKLIEg+Gs4/b7Mxvi1qFk2tFTwqz3TiAklSykiBPlmZje9JxiSZF509T6U6wvb0svfhm20oaSmywYkxfNPWa6fHhze2PfoF4vC82XcAT1gfegeLNhT2GnLBcM/8AjTDi3EhiIeTGaPGU7j4VGlhJVEXg1nki4TqxjHEZbFQzRpAmknE8G0ELdIkwJHvR6nCNjPOhsajvUKbMjMIrODqXYcbYhX2iVEAn0mw9q0/AnO8QlS0JUmJSOWsxWEXwB4KjLaY9ucVveF4NTbaW4Jj5CurNkXHXZTwuO2Tb4WlCcuidx++tQf4UlYAJNFKaXBgel6m0lUXj51xOUr7IUQUcLbgWmNzei8NgUpTlSAmuKSuIERU0kxcChyfyOhJ2laIaBMWcSfqK9R3EsN3ySgmAbyOhrtaY8kUtjTQsYwbqheR1UZ//ACLCrHOGENkuOEaakBP6yaZPY4NwpQzJJgxsOfWPWluEYZdJcL7Tzs2SSU2nQJIsPSu1pJHRSK8G3mju5UmNT4R/46/pRasFJBVMaQNP36zRpUpBSCn1OgHIAb1YtOlxJrCTyXpE++gY4YAWGn7ivIQdJi3rRKG76TQr2CMyLev29a5JOXKn2ZO76LWcKskGbTzvTFE2kDpyoZIyHn0Ov1q5pwT+v+K7sEJRWyoxaO4zFlBQtQkJkKSNChVlCecXq1vEKQAgqSpJGZCiPMnYjrsRsRVLjIUgm0dd/SquFs5kFgkFbZLrJAuU/GiOUQr2Nb3aLYzGJi+g+9DurLQzNqSJ8wI83RXp0rmEeSq5uBy/etSxjSHFRFgfCFET7kWoD+wVWJCyMyi0oWBN0/PY+s0UWykQbnmd+s1xeGQq2VKRr6nrfU68qCzOsEhP8xsn/TVMeytUn0+VS1fYUmGKQTomCdLfr0oVGcpAcSCoakC19xRvDsah8QlWRYN2lkA8gUn4x6R6VY4gpsrX4Ty6a396yyYYyWhcUJk4ROYG/T1pRj+xbbri1rd7sE2mJPsaa4jindGIAUTAV03pHi+Kd4qRpcDr1rr8X+NaXKUjBZuD6HGB4QhtGSc4FgZ2A0oxlrL5UxSPhvFctjrrHP2rR4HGJdQFCBBgiuT+Q8OWD77uP+DWbk7aKXngBJggUd2LWjGvLQoQ2hvMogmQSYSJ56mOlJ+1mNyYdUCJ8Ipv/CnBd1hEqGrxzqPzCR8p+Zo8LHGceQXchy/2EcKyUYw5T+dkKUP9wUB9KG7ScI/ChuFFwKBBJEHMOg2rXIxf10/vWW7c4+H8M0dCHFn0ASPvXTnww4Ns0cn7EIfvpUs86xVqssfFFSDSYm/3+W1eTS9FWigqjlUu8HT1ipgp5E9BUi2BtU8W/QqKc3T6VyryEi969UNNPolr9CbugoEJg+hkEe1CYrgSFi7ZBPS1L3OzDIBgqBHX9xVQ4E5llp5aQBBOcgdN969Pmro2sLPDHWp7vEOAnaZEehmpN43GI1bbdj+koMeopepfEGk2dW4mfKfEJ5kwa4ntHjAPGhtRiY8p+hpy5VoLY3Tx/wA3eYd1sxqkhY9pANXYTjjMCQ6Iv/pKt8pikbXbQgnvMMCRcw4RHzTRrfbTDT/oupO4JSROxsJoindugGq+MMzBdSnorMI9SQKuZxbZsh5ogXjOPpSdfFsG9q8BOocSUzy8RtUHuBBxADaEvQfgWk2I6GbelU5MKNP3KlAFNwfykG83uDp06UrxzqmiHRmStBlJgz6aaR96yz/CEoMFDiD02/SrsMcc0P5T6kI5Zo+hp2OjdKWlaW38OnKw7dKRqhVsyCNc03FXsumD5Z5wJHMRWb7J9pH1Pdzi1ktr/wDsgQ0ufCqRzNvlRWIVjUqcS48grSqB3iAYva2p+dMgeIfIIhQA5Wn9mjU4hmSFElUSSU7m2nPqaxbmOxyTl7llwE2OUoE+s61a3isQvz4ZAPm8GIIiOhSR6U0A+4jwNpzVYUdkxf1A39qGTw/FtJHh79obKX4gOi0yU+80G3iE/Eh5CtvEhUdRpIpknjAaaJQ4cyTJztmT/SDJAoUbdA3SMb2vxAz2tEWJ06TuaT4LbpVXFcUXVlStSoRGn7ircPYV7MXujia9ncYSLixSZ9jT/shipUtJvaY/frSsJkgazaudjFK/EEyAEyCdt7Vj5aTxtP4HjVsadv8AMWkEJJSgkqja1iemtfQOx+EU1hGWyfKi59bn5TApWBKgIBSoxaDbetjglogACAPqdvlXm+EnTT9G7VBWFb+I+w5VkOPpCuIqJ0bw6Uj1Wok/QCtmF/Ksj2jbAxKjYEhMk9BtWnmOsY1sEK73n560Mp7NaJ2EV5KAka7+teQuRqY9K8bhH5LoklQnWKgtwAxeakCoTASPY1Hu+Vp9r1U4wilTJOqXpNcqIChvXqhOLFoXgTZCStSQFSLyJ35WqD+CTcyRJknMd/hgUKh5UKjKVG99Ok10OkROWOQB9rzO5ru+pCPbNnJIudwjYCsqRlKfEFGSOQkm3O1Us4MEAFKCAPg/d5qgKAgAEgH4jMVNzEBI8Rygn58qzedelZP1V6LV4Ju5CUlJEASRA3iKqxWEbiVJkwBaLRoCedTZfF7xYSVCLHT0sKIZdlP8vLPtfqQdPetIyk+0UpN+jPO8LaUYCFTPLL6SdvlSpzs9BJnKdfDCo6eG81s1KKiZmNCqPDO6cmoJ5irPxLBSFqzpUkQFpACY2SRcqUDyrVD0ZXDcVxzScocGIa3bc/mCOUKun2pxwrj2DxJyuD8E7Nj52VH0N2/qK7iS0SkKAIie8BIUDyEaEdaUYlptchYUoG4c+KNhpCvlQKh/2t4C4pSA4CAr4kmUrE2yqFlRrO1azGBWIw7WICh3jR7p48ynyq99a+YcK7Sv4GWm1h5hR/0lglB5wD5TfavoXYPiGHxBdDClNpcSO/wqjJBGjjK/igEykiYimhMCxL4c86vKZKlGb7m2lq6vDpCQee2w5G2pNLeMvHD4lxoAeBQAUfiBuCOU6RQ2I46V6pykb+Yk+0ACBRaCmxi68kfmKRbWbQTYx0qjjeLCWl5iD4QE8/QdKATjgogeUHTJEW3nb09apxSw8koJIkiBz5nkAeYqoSqViktUK20zhiojxKWL8gJ/WopI50VjGcmHSlNwDM7T9KSKfXtF7aV3480aOacNj7AmVRWo7EsuNd93Qw+IDivHhHFZXFAaKbUbTc+tqxODwjpg5o9h96mMMpa8y1AwddCLx4VCwO9T5OS4b7Hih9x9Ub4Qh5ycIpQcRBcwr/hdRfkfMnW4pthXzmKQLCwBr552i4m4cMhp1/NiGVBWHfBhwbZSoXgj7Ur4b26xbSiVlLxUcyg4N9CQRdM8tK5sMqZtNH2YukiwJ5x9hSTtiR/IXrmSQf8AaRB+tZHD/wATXlj+XhWkK2VnUqPQWmpf/wBlbp/nOZlDxeIhIg65QLA9KjzE5YTNb0gtGMMbiuO4g86ED0kfOuJX0I9a8VxaHTQeziDMmb2q5xYigMM4k3BF9q4oqGW4ka9OVqFd0xqQQrEkaCvUGcSm8wb16tK/RViI4wD2qwYi415CqkoT/wBP6/4o1sC0CKTiZUVoVsZ6EC9dSsgi830PL97VZlPoKmVWiRTWVwBTaKmVKGwJ2JHzuKuM6pAnNJOm229cQid71YGyNVaVf/RIpZGcQlYkzKjr1PPWvFgERACbeEaTzHKrQn19Y+lWJQkGZ9Ty6G+vShZcsgUpMSfgHBIzgAE+G+/2oZ/h0HMMylchIHziIrXJYACrpUR8JJHvImhcqUqg5j0JJ9zpH2rrgpvs2jJ+zLKZnxJSIPmRvbUxFjQhwy2yl9jNmQcwIBEKG3tW5S0TJWpKD5grXMZ0VBMCLaUsxCFqkSTGkEkX1n7frV0U2Pe2DYxuDYx7CRnsh4bjaf8AaqfY9KzWHKwmHEKSkmxAFz1HIfetJ/D/ABQ753BrMtvgqT0UNRyvarsVhyw6tld+R3KdpnbrzmqJTFTfDDYgTf8AIL/OiBhkoSSsqI1ITFhOpA2pkMMmQpEqCdZvHtYXMV1hru8xzZQrn16E6UUVYn4u006wsIQQYJmZNum4NYLAtZnUJO5j6V9FxWGKU+ElMJkZRIOuo5xXz7gyQcQjMokFVz69NNTW+JGGTsd4QiQneQCD/wAU9w/BmwQnPmBOY+iRoZ6xFq4WRlgyeU6j31pkzdxFvEpPiNiCfDcGBAFbeUqonA+wbD/w/wAO44XCpcqvCdt02AzKmDebRvWV7bYYNrAKQkibJBJi0Ek84NfQGnlpUopUUxaUpJn1E6/uKyfb5Ce9SQFDwz4rb6DoKwxLZc+hFw1AhIEgkC0fodK0eE7SsIP4fGMFCEnwPN3UmY86DZXrYiqeCNju0T4gRdJuD7bGhuLYDvCowb6kJ9q28nUEZ4vyZrTws5VPMvB9o6Lb2/7h8EelBKCoXlKQRzlVlRHvbUc6xPDS/hF97h3FIKbEjQ9CNDPKtRge1OHxJAxCfwzv/URORXPMkXT6iR0ripHRRxSUAnMogjlH0Ea1zCYglMpFuUc/UU5x/CHAAULBQfKZCkqPRYF1dNfSlnE8JmIl14LOxSlKQd4AJJmBsKXGuiaFwdGYzA3i0Ry6RXquxXB0ZiXAtSkxmClgW5CIt1+lep8Qot/CTMH5ioJSJ3ncH7UwTkPMR+786gpKEEDn9a8XdmDBXWQAMtxtO9VhkH3tR2HdMHKBAOoGh9ftvXEuhc2BF0jwEAxrJ29a3x4ZyGoNgaSCQmQFDmdPaphmxJkCb6AfM3oxlLITnK24SJKSpNvUm5MctKszeEwhKQtPhUqSbnUpt4TYV3wwRiaqCQKJyxJUAfKVWJImZG4qxCQogAp7yfEIzD3JOsjlV7S3AqISkROaIEg6eIiCasYKyjxKFj5VAAAT4gSk6G1q2pF0UMlcnIlJABmVRMnY2BMg2FQwih4lGRclSTebXkzY8jTLieAUVLIUhABjIBIFuYNiJ15UtWzpnhHxCRsDy/W9AHn9UkJKQSI03FoMgZrnWqMQ0tJyDlAO5HOU6Rzo44hsGVJKidUgxHKbaVF1UGJQCsmMpzCPym+3IUgRm3nnUKQ9nEtqBSI0I1AVvI053r6Z2rSMThG8W0ASEgqEC6Faif6Vf+1YHGJ/mZVZVCM2o1iwFq1P8L+KSlzCPAEplaU80KstI+higBMcQRJUSBl8QiDItYgwD09KZMPhWVISFLgXUdPW17axQXaDhzjLrqFE/wAsylwiQUG4Ma3Aj2NewnEjAAWClV4iCQYnKPhEgTQAekFxJzoyECCgLJMaEpkCD0ivmBYLOIyDzJUI6kERavpeLxbaVhRbUohPivv6CkHEOAFeJU+FhPjlIKTeNCbxBjWtcTSIyKwzFqnMUEKCTlKRaCDvNOyyQ4gju1AAkSDbQG33qlHZBDuFViFLUh4kqSLpAIJzSZm53iljr4KUwDn+JXOfvb61flZotIjEuN2aPApKgoJcy31FxreCTGa4rJdvmoUCBpIk2G19Trzo/hj6ykgBOpiwOh+mutKe0wlY71SgUwAk7X56RpWWDIuVlT2tE8I4AyhQByqAzGRCSOsyacKaTcJUSNDGUXOmpigVuIKJQGsxE90Rt0jU0zxLaAR5IgK3JBj8uX9TXR5Ek0qJxqmxM/hJC5GYJgXnrAGxik/EeFpvFlTJm/tHOa2wwDgAVlJMGFEWym5ISLwZ0+tKcU1JIAKwASCDltAmCoSa5JI2szPCOM4rBEloktkgKSoShXQg2n5Gt7wLjmBx/hX/APEf5EyiTuCYIvz9jWVfwmZMLIgiQZkXiwOlrUkxvB/EC3JnYTNheN6W0HZ9Ix/Z95hYLvik+EpEpPWSd+VdrL9lO1+MwwUiUutJ1bcNvQE+U+lep80HEOS6VWA9P7dKi25l7xYzlTY0TaM1vNtXmgTNzp9flUmmpsSQJk319uVeXjlHlsySBXnF5kZSuxldxJ8NiUzca0TgIW2paVmDbWwvBkTE2FvnRGGw7ZQoJTDqtFLtIG3KDz2qlxbYyhtME/1A+LZCZHiA516kWq0aohiTEJWfCoSVFUEcrDy2+dEsON92iTnSn4gVBKhuoj4jyqrFrQ2k94tQWoRmglQVvKiNOvKuJSSSFuK8ICiRCpT6AAn2pgMU4rDlMqBdVICLkRO2YzflFBl9HjQhLgyqiMmk2Fk+b1NefQgmQ4oR4cokG40ieURtzo7CdpHmW4YeSEWklIm+kn9+1IYD+GSgRckkSU2TO881TF6kgFSVAIkgXyErMX8aiIi3vVTqg4SVCXVHyknxG5InrreuMNpSQhZQmJJCRKyCLeo2mmIacLxCyhKEhbjYFoTcq/qUqRA1vVz7TypQUsr1grduBP5RIH0oD8S2SlPcuLbIslSjlBG1rD5VJCHnEjum3gkWSIkAbyokDoNqQxNxzha0ElDQzIsc6kz0KSNSRtSzC4p1h1GIslbZ8u6kzeeu0VpHCEyFwhQnOSmUwJ5m6uu9J/N4UIi3xRedcvTc+0UUw0fSe1OFGNwiMThfO2nMN8zZ1TE3KSP3NYPhjicypIKjtBOUWmOZ6Wpv/CftEGVqwyyCgq/lmbZrgp/3AW9KI7ZcF/DOhKPCy6SpJFhJiUE7fvlR2IAZSDGZdzIBSFEEbRGhrmH4al0kIdIKT5CowQfXyxVGACm0pQ3ZI0BWbDbxTNufKmKsEkjOVJzIVIQCSqTsU7+p1pgKVcKUkx+IeSjy5M0tqAFxkJsOtWuYFOUNqsowEqJkjWwRHiHWau7hzMoqAJULDLJQNilUxPQiK8MNIUTurw2N42VsBOwpNJ9hSBlYAN6uBJP9CyDpIy6RvrR2I4HhSEytZk2ytxmOwEm2mtS/CBKQUgCVAEhG+pMzp0pf+G8ZAgJk3VH0Uf1pVXQUXr4FhwtClN96sJnM5KiQDBmNeXQ0bgApCld2EOyZywqUwfiy/D7VWvAhYhJCVAAg94Ii/W88hU2gEAKGKQm4gJk85zJgT61SH0NeGre8S092pJUdFZcqiTIEyfCLRUsWkLIS4qAn8qyrxT5dBHWhcO6hMBak5lDMkAHYH4ifCb6Xq/GLQQVXtEDOVEes2J+1AhNxFhpsDMham03snQH8oN5JtNCN4hDjOVDCEruEj4ikX/7fatHhcWh8C6TCzn8Mhf8ASFaiDefQUuxd1F1xQIUYQjRIANkki++sRUyxqXZrjzSx/iYrj2EcdjKhGa5MiwO0KuPavVqcdhwlBU0FlwRISCUqA0R8969TUUl0ROcpO2wTDCDyka/auOIkmLT9p3+VFBMEDUHWarZGvQTXixbb0cxY0gxICYQDBMac41/vXEYpJyhYKssDwoPhNphXLSgMTj1WQAkAqIkC40uL607ewaUrRBV5bidf3Fetii1E2itFeLxREkygExPw+pM39aqGYEAKIUpfuQBY5jMUOl469PXSdjbQV7hWNK1LzJT4ClIgESFAzmAN9K1KXwWkLMgrXE6JX4uoUB8J5yaI4iG8wKCZj0jYkKGh6mpcOwSMi1BIGWEgD019aRIwyWnQ2mShQzkKvcSBHtTEM8GhtK1plQzAWPlB5i8igG4beVlSpahBUSNRyBmwHLemjR74kuXLZBSoWIJ6jX0NqfdmuHNKYxGdCVFMlKiLggKM8tRNIZncL2iUIQEeJSvCoRIG2s5QfzCr8RgX3CUlxxZNiV6LEHyZiBA3NDYLDhxASqYWYIFrWtIvF9KfO4JAW2VJDikLLaFOeLKmdAD4R8qbBGZaw6QtTanGwtAmCsEKixyjQkGlHFm1QFiLWAJIIFpuDX3RHC24JgCAAISkQI0BCZAr4j2gOdD+fxZXbA30tHOKhooHHGWmGVNLQowc7akESVa3MWiBpX1/svxdviOBGYjMAJJ2MWPobj51+dMamfF/QTG1raVuf4MYpSX0IB8KyUqHMGf7URExkXAFqDmYPBRz2EjWCMpnLF6gvhi5K0pU6DuGinfZQJ1+kUT/ABIT3akvJs4DGaNvFr/4j61XwnjjoUpEiEgEGN4n0+lW1TF6DmsG4m6h3MX8aSQo6jKYETeTqLV1p1SitKojQ3t1ymNbi5N4r3C3yHC0fGhVyFlR0Tte2u1OOFcOZdSolpIvlhOYCAE9eZ11pIBF3CUhLThbCp1bJOYb2JsRa9RxKAqyUIhAsEmFG2kkwJirOODItzLbuiAkwJNxdRiTSnGOqJXKibZoPOdaYMZ4cJUlEuBMp3GkaTlEzEetROJTlGRLgKzKVkJKjlE5Uzt0JnrS9rGKKETEq1VF7X2p1hlBLTCwhMuazJiSBKQScpilxsCnhwcDhccZV3SrqsU94bXEeUi3zp0xjGl5oYUJJKShSlQAIOe+vT1qGLWpDpSFKKUtgAE2FuQiqnWErVkIsUXixPhkAkU6AgO5gJSHFbElebKJuYAHt96ngSouAtYclKZyuZRodQVEEydYNJseAgu5RAZSMg5z+bnRfCOHfiVJSt10ISbIQuEiw2osQ+edWkeZSw3a70EEaDK2L16slx/FrYUtDaoAJ2F4MCYF4Feos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2" name="Picture 2" descr="http://elheraldodesaltillo.mx/plugins/p2016_image_gallery/images/md_23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68499"/>
            <a:ext cx="5698572" cy="378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-27317" y="20608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61873" y="1268760"/>
            <a:ext cx="8352928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>
                <a:latin typeface="Adobe Caslon Pro" panose="0205050205050A020403" pitchFamily="18" charset="0"/>
                <a:ea typeface="+mj-ea"/>
                <a:cs typeface="+mj-cs"/>
              </a:rPr>
              <a:t>Fortalecer la coordinación interinstitucional para intercambiar información y establecer las medidas y mecanismos que permitan garantizar los derechos y la protección de las niñas, niños y adolescentes migrantes no acompañados que se encuentren en el territorio nacional, así como la restitución de sus derechos.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8569"/>
            <a:ext cx="3672408" cy="243603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68537" y="175930"/>
            <a:ext cx="5903913" cy="718325"/>
          </a:xfrm>
        </p:spPr>
        <p:txBody>
          <a:bodyPr/>
          <a:lstStyle/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Objetivo General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29" y="3115127"/>
            <a:ext cx="3279121" cy="21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-27317" y="20608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0825" y="1928052"/>
            <a:ext cx="3952956" cy="1068899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>
                <a:latin typeface="Adobe Caslon Pro" panose="0205050205050A020403" pitchFamily="18" charset="0"/>
                <a:ea typeface="+mj-ea"/>
                <a:cs typeface="+mj-cs"/>
              </a:rPr>
              <a:t>1</a:t>
            </a:r>
            <a:r>
              <a:rPr lang="es-MX" sz="2400" dirty="0" smtClean="0">
                <a:latin typeface="Adobe Caslon Pro" panose="0205050205050A020403" pitchFamily="18" charset="0"/>
                <a:ea typeface="+mj-ea"/>
                <a:cs typeface="+mj-cs"/>
              </a:rPr>
              <a:t>1 </a:t>
            </a:r>
            <a:r>
              <a:rPr lang="es-MX" sz="2400" dirty="0">
                <a:latin typeface="Adobe Caslon Pro" panose="0205050205050A020403" pitchFamily="18" charset="0"/>
                <a:ea typeface="+mj-ea"/>
                <a:cs typeface="+mj-cs"/>
              </a:rPr>
              <a:t>de junio de </a:t>
            </a:r>
            <a:r>
              <a:rPr lang="es-MX" sz="2400" dirty="0" smtClean="0">
                <a:latin typeface="Adobe Caslon Pro" panose="0205050205050A020403" pitchFamily="18" charset="0"/>
                <a:ea typeface="+mj-ea"/>
                <a:cs typeface="+mj-cs"/>
              </a:rPr>
              <a:t>2014. Reactivación de la Mesa de Diálogo.</a:t>
            </a:r>
          </a:p>
          <a:p>
            <a:pPr marL="0" indent="0" algn="just">
              <a:buNone/>
            </a:pPr>
            <a:endParaRPr lang="es-MX" sz="2400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es-MX" sz="2400" dirty="0" smtClean="0">
              <a:latin typeface="Adobe Caslon Pro" panose="0205050205050A020403" pitchFamily="18" charset="0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9" t="31297" r="30077" b="25391"/>
          <a:stretch/>
        </p:blipFill>
        <p:spPr>
          <a:xfrm>
            <a:off x="4644008" y="1280612"/>
            <a:ext cx="4032448" cy="249898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242209" y="279420"/>
            <a:ext cx="5903913" cy="898486"/>
          </a:xfrm>
        </p:spPr>
        <p:txBody>
          <a:bodyPr/>
          <a:lstStyle/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Reactivación de la Mesa de Diálogo y de su Grupo Técnico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573" y="4159828"/>
            <a:ext cx="4032448" cy="2394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66496" y="4797152"/>
            <a:ext cx="3966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dobe Caslon Pro" panose="0205050205050A020403" pitchFamily="18" charset="0"/>
              </a:rPr>
              <a:t>24 de julio de 2014. Inicio de los trabajos del Grupo Técnico de la Mesa de Diálogo.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6936" y="894255"/>
            <a:ext cx="4038600" cy="5112568"/>
          </a:xfrm>
        </p:spPr>
        <p:txBody>
          <a:bodyPr/>
          <a:lstStyle/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Comunicaciones y Transportes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Desarrollo Social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Educación Pública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Gobernación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Relaciones Exteriores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Secretaría de Salud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Secretaria del Trabajo y Previsión Social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Sistema Nacional DIF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Procuraduría General de la República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Instituto Nacional de las Mujeres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Fiscalía Especial para los Delitos de Violencia Contra las Mujeres y Trata de Personas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Instituto Mexicano del Seguro Social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Instituto Nacional de Migración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Coordinación Nacional de Oficinas Estatales de Atención a Migrantes (CONOFAM)</a:t>
            </a:r>
          </a:p>
          <a:p>
            <a:pPr marL="0" indent="0">
              <a:buNone/>
            </a:pPr>
            <a:endParaRPr lang="es-MX" sz="1500" i="1" dirty="0">
              <a:latin typeface="Adobe Caslon Pro" panose="0205050205050A020403" pitchFamily="18" charset="0"/>
              <a:ea typeface="+mj-ea"/>
              <a:cs typeface="+mj-cs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sz="half" idx="1"/>
          </p:nvPr>
        </p:nvSpPr>
        <p:spPr>
          <a:xfrm>
            <a:off x="4944264" y="933119"/>
            <a:ext cx="4038600" cy="5256584"/>
          </a:xfrm>
        </p:spPr>
        <p:txBody>
          <a:bodyPr/>
          <a:lstStyle/>
          <a:p>
            <a:pPr lvl="0"/>
            <a:r>
              <a:rPr lang="es-MX" sz="1600" dirty="0">
                <a:latin typeface="Adobe Caslon Pro" panose="0205050205050A020403" pitchFamily="18" charset="0"/>
              </a:rPr>
              <a:t>Comisión Nacional de Derechos Humanos</a:t>
            </a:r>
          </a:p>
          <a:p>
            <a:pPr lvl="0"/>
            <a:r>
              <a:rPr lang="es-MX" sz="1600" dirty="0">
                <a:latin typeface="Adobe Caslon Pro" panose="0205050205050A020403" pitchFamily="18" charset="0"/>
              </a:rPr>
              <a:t>Centros de Integración Juvenil</a:t>
            </a:r>
          </a:p>
          <a:p>
            <a:r>
              <a:rPr lang="es-MX" sz="1600" dirty="0" smtClean="0">
                <a:latin typeface="Adobe Caslon Pro" panose="0205050205050A020403" pitchFamily="18" charset="0"/>
                <a:ea typeface="+mj-ea"/>
                <a:cs typeface="+mj-cs"/>
              </a:rPr>
              <a:t>Comité </a:t>
            </a:r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Internacional de la Cruz Roja (CICR)</a:t>
            </a:r>
          </a:p>
          <a:p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Appleseed</a:t>
            </a:r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 - México</a:t>
            </a: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Centro de Derechos Humanos Fray Matías de Córdova, A. C.</a:t>
            </a: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International </a:t>
            </a:r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Detention</a:t>
            </a:r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Coalition</a:t>
            </a:r>
            <a:endParaRPr lang="es-MX" sz="1600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World</a:t>
            </a:r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Vision</a:t>
            </a:r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es-MX" sz="1600" dirty="0" err="1">
                <a:latin typeface="Adobe Caslon Pro" panose="0205050205050A020403" pitchFamily="18" charset="0"/>
                <a:ea typeface="+mj-ea"/>
                <a:cs typeface="+mj-cs"/>
              </a:rPr>
              <a:t>Mexico</a:t>
            </a:r>
            <a:endParaRPr lang="es-MX" sz="1600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Alto Comisionado de las Naciones Unidas Para los Refugiados (ACNUR)</a:t>
            </a: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Fondo de las Naciones Unidas para la Infancia (UNICEF)</a:t>
            </a: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Organización Internacional para las Migraciones (OIM)</a:t>
            </a:r>
          </a:p>
          <a:p>
            <a:r>
              <a:rPr lang="es-MX" sz="1600" dirty="0">
                <a:latin typeface="Adobe Caslon Pro" panose="0205050205050A020403" pitchFamily="18" charset="0"/>
                <a:ea typeface="+mj-ea"/>
                <a:cs typeface="+mj-cs"/>
              </a:rPr>
              <a:t>Comisión Mexicana de Ayuda a Refugiados (COMAR)</a:t>
            </a:r>
          </a:p>
          <a:p>
            <a:endParaRPr lang="es-MX" sz="1500" i="1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endParaRPr lang="es-MX" sz="1500" i="1" dirty="0" smtClean="0">
              <a:latin typeface="Adobe Caslon Pro" panose="0205050205050A020403" pitchFamily="18" charset="0"/>
              <a:ea typeface="+mj-ea"/>
              <a:cs typeface="+mj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268537" y="175930"/>
            <a:ext cx="5903913" cy="718325"/>
          </a:xfrm>
        </p:spPr>
        <p:txBody>
          <a:bodyPr/>
          <a:lstStyle/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Integrantes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000" y="1233959"/>
            <a:ext cx="8229600" cy="809347"/>
          </a:xfrm>
        </p:spPr>
        <p:txBody>
          <a:bodyPr/>
          <a:lstStyle/>
          <a:p>
            <a:r>
              <a:rPr lang="es-ES" sz="2400" b="1" dirty="0" smtClean="0">
                <a:latin typeface="Adobe Caslon Pro" panose="0205050205050A020403" pitchFamily="18" charset="0"/>
              </a:rPr>
              <a:t>Capacitaciones a personal de los albergues que atienden a niñas, niños y adolescentes migrantes no acompañados</a:t>
            </a:r>
            <a:endParaRPr lang="es-MX" sz="2400" b="1" dirty="0">
              <a:latin typeface="Adobe Caslon Pro" panose="0205050205050A0204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719461"/>
            <a:ext cx="4038600" cy="3589859"/>
          </a:xfrm>
        </p:spPr>
        <p:txBody>
          <a:bodyPr/>
          <a:lstStyle/>
          <a:p>
            <a:endParaRPr lang="es-MX" sz="2200" i="1" dirty="0" smtClean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Tapachula, Chiapas,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22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y 23 de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julio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 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de 2014</a:t>
            </a:r>
          </a:p>
          <a:p>
            <a:pPr marL="0" indent="0" algn="just">
              <a:buNone/>
            </a:pPr>
            <a:endParaRPr lang="es-MX" sz="2200" dirty="0">
              <a:latin typeface="Adobe Caslon Pro" panose="0205050205050A020403" pitchFamily="18" charset="0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Capacitación desarrollada y brindada por el DIF Nacional y la Oficina </a:t>
            </a:r>
            <a:r>
              <a:rPr lang="es-MX" sz="2200" dirty="0">
                <a:latin typeface="Adobe Caslon Pro" panose="0205050205050A020403" pitchFamily="18" charset="0"/>
                <a:ea typeface="+mj-ea"/>
                <a:cs typeface="+mj-cs"/>
              </a:rPr>
              <a:t>del Alto Comisionado de las Naciones Unidas para los Refugiados (ACNUR</a:t>
            </a: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)</a:t>
            </a:r>
          </a:p>
        </p:txBody>
      </p:sp>
      <p:pic>
        <p:nvPicPr>
          <p:cNvPr id="3074" name="Picture 2" descr="http://2.bp.blogspot.com/_tj461RP2B9g/TCF-4towiEI/AAAAAAAAAVU/teyaFrzQryU/s1600/ACNUR+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00" y="2726962"/>
            <a:ext cx="4094400" cy="30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2000" y="3789040"/>
            <a:ext cx="4038600" cy="1218865"/>
          </a:xfrm>
        </p:spPr>
        <p:txBody>
          <a:bodyPr/>
          <a:lstStyle/>
          <a:p>
            <a:pPr marL="0" indent="0" algn="just">
              <a:buNone/>
            </a:pPr>
            <a:r>
              <a:rPr lang="es-MX" sz="2200" dirty="0" smtClean="0">
                <a:latin typeface="Adobe Caslon Pro" panose="0205050205050A020403" pitchFamily="18" charset="0"/>
                <a:ea typeface="+mj-ea"/>
                <a:cs typeface="+mj-cs"/>
              </a:rPr>
              <a:t>Integrado de manera conjunta entre el DIF Nacional y el Instituto Nacional de Migración. </a:t>
            </a:r>
          </a:p>
        </p:txBody>
      </p:sp>
      <p:pic>
        <p:nvPicPr>
          <p:cNvPr id="6146" name="Picture 2" descr="http://www.eluniversal.com.mx/img/2014/06/Pri/INMS_220614-mov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55" y="3212976"/>
            <a:ext cx="40916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82000" y="123395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latin typeface="Adobe Caslon Pro" panose="0205050205050A020403" pitchFamily="18" charset="0"/>
              </a:rPr>
              <a:t>Integración de un Directorio Nacional de Albergues Públicos y Privados que Atiendan a la Infancia y  Adolescencia Migrante no Acompañada</a:t>
            </a:r>
            <a:endParaRPr lang="es-MX" sz="2400" b="1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0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6850"/>
            <a:ext cx="6604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137465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806700" algn="ctr"/>
                <a:tab pos="5611813" algn="r"/>
              </a:tabLst>
            </a:pPr>
            <a:endParaRPr lang="es-MX"/>
          </a:p>
        </p:txBody>
      </p:sp>
      <p:pic>
        <p:nvPicPr>
          <p:cNvPr id="2054" name="0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338"/>
            <a:ext cx="20177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28382" y="2996951"/>
            <a:ext cx="3567554" cy="2592289"/>
          </a:xfrm>
        </p:spPr>
        <p:txBody>
          <a:bodyPr/>
          <a:lstStyle/>
          <a:p>
            <a:pPr marL="0" indent="0" algn="just">
              <a:buNone/>
            </a:pPr>
            <a:r>
              <a:rPr lang="es-MX" sz="2100" dirty="0" smtClean="0">
                <a:latin typeface="Adobe Caslon Pro" panose="0205050205050A020403" pitchFamily="18" charset="0"/>
                <a:ea typeface="+mj-ea"/>
                <a:cs typeface="+mj-cs"/>
              </a:rPr>
              <a:t>Se llevó a cabo el análisis de las problemáticas que se presentan en las estaciones migratorias con los Cónsules, a través del trabajo coordinado entre el  Instituto Nacional de Migración y </a:t>
            </a:r>
            <a:r>
              <a:rPr lang="es-MX" sz="2100" dirty="0">
                <a:latin typeface="Adobe Caslon Pro" panose="0205050205050A020403" pitchFamily="18" charset="0"/>
                <a:ea typeface="+mj-ea"/>
                <a:cs typeface="+mj-cs"/>
              </a:rPr>
              <a:t>la </a:t>
            </a:r>
            <a:r>
              <a:rPr lang="es-MX" sz="2100" dirty="0" smtClean="0">
                <a:latin typeface="Adobe Caslon Pro" panose="0205050205050A020403" pitchFamily="18" charset="0"/>
                <a:ea typeface="+mj-ea"/>
                <a:cs typeface="+mj-cs"/>
              </a:rPr>
              <a:t>Secretaría de Relaciones Exteriores.</a:t>
            </a:r>
            <a:r>
              <a:rPr lang="es-MX" sz="2100" i="1" dirty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  <a:ea typeface="+mj-ea"/>
                <a:cs typeface="+mj-cs"/>
              </a:rPr>
              <a:t>	</a:t>
            </a:r>
          </a:p>
        </p:txBody>
      </p:sp>
      <p:pic>
        <p:nvPicPr>
          <p:cNvPr id="8194" name="Picture 2" descr="http://www.chiapasparalelo.com/wp-content/uploads/2014/05/migraci%C3%B3n-cubanos-8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71" y="2750558"/>
            <a:ext cx="4620179" cy="28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2268537" y="175930"/>
            <a:ext cx="5903913" cy="7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dobe Caslon Pro" panose="0205050205050A020403" pitchFamily="18" charset="0"/>
              </a:rPr>
              <a:t>Acciones de la Mesa de Diálogo</a:t>
            </a:r>
            <a:endParaRPr lang="es-MX" sz="3200" i="1" dirty="0">
              <a:solidFill>
                <a:prstClr val="black">
                  <a:lumMod val="65000"/>
                  <a:lumOff val="35000"/>
                </a:prst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82000" y="1233959"/>
            <a:ext cx="8229600" cy="80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400" b="1" dirty="0" smtClean="0">
                <a:latin typeface="Adobe Caslon Pro" panose="0205050205050A020403" pitchFamily="18" charset="0"/>
              </a:rPr>
              <a:t>Fortalecimiento </a:t>
            </a:r>
            <a:r>
              <a:rPr lang="es-MX" sz="2400" b="1" dirty="0">
                <a:latin typeface="Adobe Caslon Pro" panose="0205050205050A020403" pitchFamily="18" charset="0"/>
              </a:rPr>
              <a:t>de la representación consular de </a:t>
            </a:r>
            <a:r>
              <a:rPr lang="es-MX" sz="2400" b="1" dirty="0" smtClean="0">
                <a:latin typeface="Adobe Caslon Pro" panose="0205050205050A020403" pitchFamily="18" charset="0"/>
              </a:rPr>
              <a:t>niñas, niños y adolescentes </a:t>
            </a:r>
            <a:r>
              <a:rPr lang="es-MX" sz="2400" b="1" dirty="0">
                <a:latin typeface="Adobe Caslon Pro" panose="0205050205050A020403" pitchFamily="18" charset="0"/>
              </a:rPr>
              <a:t>migrantes no acompañados</a:t>
            </a:r>
          </a:p>
        </p:txBody>
      </p:sp>
    </p:spTree>
    <p:extLst>
      <p:ext uri="{BB962C8B-B14F-4D97-AF65-F5344CB8AC3E}">
        <p14:creationId xmlns:p14="http://schemas.microsoft.com/office/powerpoint/2010/main" val="11022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1145</Words>
  <Application>Microsoft Office PowerPoint</Application>
  <PresentationFormat>On-screen Show (4:3)</PresentationFormat>
  <Paragraphs>116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de Office</vt:lpstr>
      <vt:lpstr>BUENAS PRÁCTICAS  EN MATERIA DE PREVENCIÓN Y ATENCIÓN DE NIÑAS, NIÑOS Y ADOLESCENTES MIGRANTES NO ACOMPAÑADOS  SISTEMA NACIONAL PARA EL DESARROLLO INTEGRAL DE LA FAMILIA  </vt:lpstr>
      <vt:lpstr>Protocolo de Atención para Niñas, Niños y Adolescentes Migrantes No Acompañados o Separados que se encuentran albergados.</vt:lpstr>
      <vt:lpstr>Mesa de Diálogo Interinstitucional sobre Niñas, Niños y Adolescentes Migrantes No Acompañados</vt:lpstr>
      <vt:lpstr>Objetivo General</vt:lpstr>
      <vt:lpstr>Reactivación de la Mesa de Diálogo y de su Grupo Técnico</vt:lpstr>
      <vt:lpstr>Integrantes de la Mesa de Diálogo</vt:lpstr>
      <vt:lpstr>Capacitaciones a personal de los albergues que atienden a niñas, niños y adolescentes migrantes no acompañados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Acciones en proceso sobre la Atención, Protección y Restitución de Derechos de Niñas, Niños y Adolescentes Migrantes No Acompañados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Dfcaballero</dc:creator>
  <cp:lastModifiedBy>RODAS Renán</cp:lastModifiedBy>
  <cp:revision>205</cp:revision>
  <cp:lastPrinted>2015-04-13T22:45:32Z</cp:lastPrinted>
  <dcterms:created xsi:type="dcterms:W3CDTF">2012-12-03T23:25:42Z</dcterms:created>
  <dcterms:modified xsi:type="dcterms:W3CDTF">2015-04-15T14:26:05Z</dcterms:modified>
</cp:coreProperties>
</file>