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  <p:sldMasterId id="2147483778" r:id="rId2"/>
    <p:sldMasterId id="2147483792" r:id="rId3"/>
  </p:sldMasterIdLst>
  <p:notesMasterIdLst>
    <p:notesMasterId r:id="rId37"/>
  </p:notesMasterIdLst>
  <p:handoutMasterIdLst>
    <p:handoutMasterId r:id="rId38"/>
  </p:handoutMasterIdLst>
  <p:sldIdLst>
    <p:sldId id="297" r:id="rId4"/>
    <p:sldId id="300" r:id="rId5"/>
    <p:sldId id="337" r:id="rId6"/>
    <p:sldId id="338" r:id="rId7"/>
    <p:sldId id="339" r:id="rId8"/>
    <p:sldId id="340" r:id="rId9"/>
    <p:sldId id="341" r:id="rId10"/>
    <p:sldId id="342" r:id="rId11"/>
    <p:sldId id="330" r:id="rId12"/>
    <p:sldId id="353" r:id="rId13"/>
    <p:sldId id="332" r:id="rId14"/>
    <p:sldId id="333" r:id="rId15"/>
    <p:sldId id="334" r:id="rId16"/>
    <p:sldId id="328" r:id="rId17"/>
    <p:sldId id="320" r:id="rId18"/>
    <p:sldId id="321" r:id="rId19"/>
    <p:sldId id="322" r:id="rId20"/>
    <p:sldId id="325" r:id="rId21"/>
    <p:sldId id="323" r:id="rId22"/>
    <p:sldId id="324" r:id="rId23"/>
    <p:sldId id="335" r:id="rId24"/>
    <p:sldId id="336" r:id="rId25"/>
    <p:sldId id="343" r:id="rId26"/>
    <p:sldId id="348" r:id="rId27"/>
    <p:sldId id="344" r:id="rId28"/>
    <p:sldId id="345" r:id="rId29"/>
    <p:sldId id="346" r:id="rId30"/>
    <p:sldId id="347" r:id="rId31"/>
    <p:sldId id="349" r:id="rId32"/>
    <p:sldId id="350" r:id="rId33"/>
    <p:sldId id="351" r:id="rId34"/>
    <p:sldId id="352" r:id="rId35"/>
    <p:sldId id="298" r:id="rId36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6F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853C613-BC86-4B46-BF96-0BB6A0F6650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417762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16CD91F-BEB8-4EAD-999C-F3AEC6EF5E3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794193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6CD91F-BEB8-4EAD-999C-F3AEC6EF5E33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6392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B3493-ECA2-41E9-90E7-D0E76715CABA}" type="slidenum">
              <a:rPr lang="es-MX" smtClean="0">
                <a:solidFill>
                  <a:prstClr val="black"/>
                </a:solidFill>
              </a:rPr>
              <a:pPr/>
              <a:t>33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992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6CD91F-BEB8-4EAD-999C-F3AEC6EF5E33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0076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6CD91F-BEB8-4EAD-999C-F3AEC6EF5E33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4214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6CD91F-BEB8-4EAD-999C-F3AEC6EF5E33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7998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6CD91F-BEB8-4EAD-999C-F3AEC6EF5E33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1959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478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s-ES" dirty="0"/>
              <a:t>La protección diplomática tiene ciertas características que la diferencian de la protección consular, destacando las siguientes: </a:t>
            </a:r>
            <a:endParaRPr lang="es-MX" dirty="0"/>
          </a:p>
          <a:p>
            <a:endParaRPr lang="es-ES" dirty="0" smtClean="0"/>
          </a:p>
          <a:p>
            <a:pPr marL="237369" indent="-237369">
              <a:buFont typeface="+mj-lt"/>
              <a:buAutoNum type="alphaLcParenR"/>
            </a:pPr>
            <a:r>
              <a:rPr lang="es-ES" dirty="0"/>
              <a:t>Generalmente debe llevarse a cabo sólo cuando se han agotado todos los recursos internos disponibles en el Estado receptor. </a:t>
            </a:r>
          </a:p>
          <a:p>
            <a:pPr marL="237369" indent="-237369">
              <a:buFont typeface="+mj-lt"/>
              <a:buAutoNum type="alphaLcParenR"/>
            </a:pPr>
            <a:r>
              <a:rPr lang="es-ES" dirty="0"/>
              <a:t>La autoridad a la que se deben dirigir las reclamaciones es la Secretaría o Ministerio de Relaciones Exteriores del Estado territorial y deben fundarse en la violación de una norma internacional que se le deba al Estado que protege. </a:t>
            </a:r>
            <a:endParaRPr lang="es-MX" dirty="0"/>
          </a:p>
          <a:p>
            <a:pPr marL="237369" indent="-237369">
              <a:buFont typeface="+mj-lt"/>
              <a:buAutoNum type="alphaLcParenR"/>
            </a:pPr>
            <a:r>
              <a:rPr lang="es-ES" dirty="0"/>
              <a:t>Es la acción que ejerce un sujeto de Derecho Internacional respecto a otro sujeto de Derecho Internacional en favor de ciertos individuos que tienen vínculos determinados con él. </a:t>
            </a:r>
            <a:endParaRPr lang="es-MX" dirty="0"/>
          </a:p>
          <a:p>
            <a:pPr marL="237369" indent="-237369">
              <a:buFont typeface="+mj-lt"/>
              <a:buAutoNum type="alphaLcParenR"/>
            </a:pPr>
            <a:r>
              <a:rPr lang="es-ES" dirty="0"/>
              <a:t>La titularidad de la acción corresponde al Estado o ente dotado de subjetividad jurídico-internacional y no al particular perjudicado. Por lo tanto, esta acción es una facultad </a:t>
            </a:r>
            <a:r>
              <a:rPr lang="es-ES" u="sng" dirty="0"/>
              <a:t>discrecional</a:t>
            </a:r>
            <a:r>
              <a:rPr lang="es-ES" dirty="0"/>
              <a:t> del Estado de origen del individuo afectado en cuanto a su ejercicio o no, el modo y forma de plantear la defensa jurídica y su transacción, desistimiento, renuncia o cualquier otra forma de solución directa o indirecta de la controversia.</a:t>
            </a:r>
            <a:endParaRPr lang="es-MX" dirty="0"/>
          </a:p>
          <a:p>
            <a:pPr marL="237369" indent="-237369"/>
            <a:endParaRPr lang="es-MX" dirty="0" smtClean="0"/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B3493-ECA2-41E9-90E7-D0E76715CABA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4952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6CD91F-BEB8-4EAD-999C-F3AEC6EF5E33}" type="slidenum">
              <a:rPr lang="es-MX" smtClean="0"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976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478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s-ES" dirty="0"/>
              <a:t>La protección diplomática tiene ciertas características que la diferencian de la protección consular, destacando las siguientes: </a:t>
            </a:r>
            <a:endParaRPr lang="es-MX" dirty="0"/>
          </a:p>
          <a:p>
            <a:endParaRPr lang="es-ES" dirty="0" smtClean="0"/>
          </a:p>
          <a:p>
            <a:pPr marL="237369" indent="-237369">
              <a:buFont typeface="+mj-lt"/>
              <a:buAutoNum type="alphaLcParenR"/>
            </a:pPr>
            <a:r>
              <a:rPr lang="es-ES" dirty="0"/>
              <a:t>Generalmente debe llevarse a cabo sólo cuando se han agotado todos los recursos internos disponibles en el Estado receptor. </a:t>
            </a:r>
          </a:p>
          <a:p>
            <a:pPr marL="237369" indent="-237369">
              <a:buFont typeface="+mj-lt"/>
              <a:buAutoNum type="alphaLcParenR"/>
            </a:pPr>
            <a:r>
              <a:rPr lang="es-ES" dirty="0"/>
              <a:t>La autoridad a la que se deben dirigir las reclamaciones es la Secretaría o Ministerio de Relaciones Exteriores del Estado territorial y deben fundarse en la violación de una norma internacional que se le deba al Estado que protege. </a:t>
            </a:r>
            <a:endParaRPr lang="es-MX" dirty="0"/>
          </a:p>
          <a:p>
            <a:pPr marL="237369" indent="-237369">
              <a:buFont typeface="+mj-lt"/>
              <a:buAutoNum type="alphaLcParenR"/>
            </a:pPr>
            <a:r>
              <a:rPr lang="es-ES" dirty="0"/>
              <a:t>Es la acción que ejerce un sujeto de Derecho Internacional respecto a otro sujeto de Derecho Internacional en favor de ciertos individuos que tienen vínculos determinados con él. </a:t>
            </a:r>
            <a:endParaRPr lang="es-MX" dirty="0"/>
          </a:p>
          <a:p>
            <a:pPr marL="237369" indent="-237369">
              <a:buFont typeface="+mj-lt"/>
              <a:buAutoNum type="alphaLcParenR"/>
            </a:pPr>
            <a:r>
              <a:rPr lang="es-ES" dirty="0"/>
              <a:t>La titularidad de la acción corresponde al Estado o ente dotado de subjetividad jurídico-internacional y no al particular perjudicado. Por lo tanto, esta acción es una facultad </a:t>
            </a:r>
            <a:r>
              <a:rPr lang="es-ES" u="sng" dirty="0"/>
              <a:t>discrecional</a:t>
            </a:r>
            <a:r>
              <a:rPr lang="es-ES" dirty="0"/>
              <a:t> del Estado de origen del individuo afectado en cuanto a su ejercicio o no, el modo y forma de plantear la defensa jurídica y su transacción, desistimiento, renuncia o cualquier otra forma de solución directa o indirecta de la controversia.</a:t>
            </a:r>
            <a:endParaRPr lang="es-MX" dirty="0"/>
          </a:p>
          <a:p>
            <a:pPr marL="237369" indent="-237369"/>
            <a:endParaRPr lang="es-MX" dirty="0" smtClean="0"/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B3493-ECA2-41E9-90E7-D0E76715CABA}" type="slidenum">
              <a:rPr lang="es-MX" smtClean="0"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8785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6CD91F-BEB8-4EAD-999C-F3AEC6EF5E33}" type="slidenum">
              <a:rPr lang="es-MX" smtClean="0"/>
              <a:t>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5491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Avenida Juárez núm. 20, Col. Centro, Del. Cuauhtémoc, , C.P. 06010, México, D.F.,  Tels.: (55) 3686 - 5100  http://www.sre.gob.mx</a:t>
            </a:r>
            <a:endParaRPr lang="es-MX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84548-1EC6-4218-95EE-0539AA05CC7E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688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Avenida Juárez núm. 20, Col. Centro, Del. Cuauhtémoc, , C.P. 06010, México, D.F.,  Tels.: (55) 3686 - 5100  http://www.sre.gob.mx</a:t>
            </a:r>
            <a:endParaRPr lang="es-MX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64126-40CE-4FCE-8CF4-7DA5585D5694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003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Avenida Juárez núm. 20, Col. Centro, Del. Cuauhtémoc, , C.P. 06010, México, D.F.,  Tels.: (55) 3686 - 5100  http://www.sre.gob.mx</a:t>
            </a:r>
            <a:endParaRPr lang="es-MX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AA110-7D28-4223-8F46-95135F1ADC08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056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Avenida Juárez núm. 20, Col. Centro, Del. Cuauhtémoc, , C.P. 06010, México, D.F.,  Tels.: (55) 3686 - 5100  http://www.sre.gob.mx</a:t>
            </a:r>
            <a:endParaRPr lang="es-MX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AC5A0-3E2B-4CFD-874F-6C07EB3B7083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537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Avenida Juárez núm. 20, Col. Centro, Del. Cuauhtémoc, , C.P. 06010, México, D.F.,  Tels.: (55) 3686 - 5100  http://www.sre.gob.mx</a:t>
            </a:r>
            <a:endParaRPr lang="es-MX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2CC30-E091-4A9C-A7BA-EE7F77B14A90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206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Avenida Juárez núm. 20, Col. Centro, Del. Cuauhtémoc, , C.P. 06010, México, D.F.,  Tels.: (55) 3686 - 5100  http://www.sre.gob.mx</a:t>
            </a:r>
            <a:endParaRPr lang="es-MX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84548-1EC6-4218-95EE-0539AA05CC7E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565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Avenida Juárez núm. 20, Col. Centro, Del. Cuauhtémoc, , C.P. 06010, México, D.F.,  Tels.: (55) 3686 - 5100  http://www.sre.gob.mx</a:t>
            </a:r>
            <a:endParaRPr lang="es-MX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3714E-D08E-475C-A8A9-AF1FF21BA477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854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Avenida Juárez núm. 20, Col. Centro, Del. Cuauhtémoc, , C.P. 06010, México, D.F.,  Tels.: (55) 3686 - 5100  http://www.sre.gob.mx</a:t>
            </a:r>
            <a:endParaRPr lang="es-MX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2DCDE-A6D7-4F57-B121-42EA3F3A2CFC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210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Avenida Juárez núm. 20, Col. Centro, Del. Cuauhtémoc, , C.P. 06010, México, D.F.,  Tels.: (55) 3686 - 5100  http://www.sre.gob.mx</a:t>
            </a:r>
            <a:endParaRPr lang="es-MX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5C17F-88E9-4064-8A0C-5B478BF89D88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052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Avenida Juárez núm. 20, Col. Centro, Del. Cuauhtémoc, , C.P. 06010, México, D.F.,  Tels.: (55) 3686 - 5100  http://www.sre.gob.mx</a:t>
            </a:r>
            <a:endParaRPr lang="es-MX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966C7-3577-4DEC-BE76-B4C0AF5EF383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774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Avenida Juárez núm. 20, Col. Centro, Del. Cuauhtémoc, , C.P. 06010, México, D.F.,  Tels.: (55) 3686 - 5100  http://www.sre.gob.mx</a:t>
            </a:r>
            <a:endParaRPr lang="es-MX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2675D-784E-485C-BE18-B9F019988470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135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Avenida Juárez núm. 20, Col. Centro, Del. Cuauhtémoc, , C.P. 06010, México, D.F.,  Tels.: (55) 3686 - 5100  http://www.sre.gob.mx</a:t>
            </a:r>
            <a:endParaRPr lang="es-MX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3714E-D08E-475C-A8A9-AF1FF21BA477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0119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Avenida Juárez núm. 20, Col. Centro, Del. Cuauhtémoc, , C.P. 06010, México, D.F.,  Tels.: (55) 3686 - 5100  http://www.sre.gob.mx</a:t>
            </a:r>
            <a:endParaRPr lang="es-MX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81CD1-D8A5-4B1F-9B82-B6A7F5114503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927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Avenida Juárez núm. 20, Col. Centro, Del. Cuauhtémoc, , C.P. 06010, México, D.F.,  Tels.: (55) 3686 - 5100  http://www.sre.gob.mx</a:t>
            </a:r>
            <a:endParaRPr lang="es-MX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65FCC-E54A-43F9-A895-1051B6DF29FB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519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Avenida Juárez núm. 20, Col. Centro, Del. Cuauhtémoc, , C.P. 06010, México, D.F.,  Tels.: (55) 3686 - 5100  http://www.sre.gob.mx</a:t>
            </a:r>
            <a:endParaRPr lang="es-MX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9A0C2-37CB-4C97-9FE5-3B3CBF207C7D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7580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Avenida Juárez núm. 20, Col. Centro, Del. Cuauhtémoc, , C.P. 06010, México, D.F.,  Tels.: (55) 3686 - 5100  http://www.sre.gob.mx</a:t>
            </a:r>
            <a:endParaRPr lang="es-MX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64126-40CE-4FCE-8CF4-7DA5585D5694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7577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Avenida Juárez núm. 20, Col. Centro, Del. Cuauhtémoc, , C.P. 06010, México, D.F.,  Tels.: (55) 3686 - 5100  http://www.sre.gob.mx</a:t>
            </a:r>
            <a:endParaRPr lang="es-MX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AA110-7D28-4223-8F46-95135F1ADC08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6997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Avenida Juárez núm. 20, Col. Centro, Del. Cuauhtémoc, , C.P. 06010, México, D.F.,  Tels.: (55) 3686 - 5100  http://www.sre.gob.mx</a:t>
            </a:r>
            <a:endParaRPr lang="es-MX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AC5A0-3E2B-4CFD-874F-6C07EB3B7083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1853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Avenida Juárez núm. 20, Col. Centro, Del. Cuauhtémoc, , C.P. 06010, México, D.F.,  Tels.: (55) 3686 - 5100  http://www.sre.gob.mx</a:t>
            </a:r>
            <a:endParaRPr lang="es-MX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2CC30-E091-4A9C-A7BA-EE7F77B14A90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056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pPr>
              <a:defRPr/>
            </a:pPr>
            <a:r>
              <a:rPr lang="es-MX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Avenida Juárez núm. 20, Col. Centro, Del. Cuauhtémoc, , C.P. 06010, México, D.F.,  Tels.: (55) 3686 - 5100  http://www.sre.gob.mx</a:t>
            </a:r>
            <a:endParaRPr lang="es-MX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pPr>
              <a:defRPr/>
            </a:pPr>
            <a:fld id="{94884548-1EC6-4218-95EE-0539AA05CC7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89916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pPr>
              <a:defRPr/>
            </a:pPr>
            <a:r>
              <a:rPr lang="es-MX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Avenida Juárez núm. 20, Col. Centro, Del. Cuauhtémoc, , C.P. 06010, México, D.F.,  Tels.: (55) 3686 - 5100  http://www.sre.gob.mx</a:t>
            </a:r>
            <a:endParaRPr lang="es-MX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pPr>
              <a:defRPr/>
            </a:pPr>
            <a:fld id="{FA73714E-D08E-475C-A8A9-AF1FF21BA477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7131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Avenida Juárez núm. 20, Col. Centro, Del. Cuauhtémoc, , C.P. 06010, México, D.F.,  Tels.: (55) 3686 - 5100  http://www.sre.gob.mx</a:t>
            </a:r>
            <a:endParaRPr lang="es-MX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pPr>
              <a:defRPr/>
            </a:pPr>
            <a:fld id="{5132DCDE-A6D7-4F57-B121-42EA3F3A2CFC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72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Avenida Juárez núm. 20, Col. Centro, Del. Cuauhtémoc, , C.P. 06010, México, D.F.,  Tels.: (55) 3686 - 5100  http://www.sre.gob.mx</a:t>
            </a:r>
            <a:endParaRPr lang="es-MX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2DCDE-A6D7-4F57-B121-42EA3F3A2CFC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404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Avenida Juárez núm. 20, Col. Centro, Del. Cuauhtémoc, , C.P. 06010, México, D.F.,  Tels.: (55) 3686 - 5100  http://www.sre.gob.mx</a:t>
            </a:r>
            <a:endParaRPr lang="es-MX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5C17F-88E9-4064-8A0C-5B478BF89D8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9345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Avenida Juárez núm. 20, Col. Centro, Del. Cuauhtémoc, , C.P. 06010, México, D.F.,  Tels.: (55) 3686 - 5100  http://www.sre.gob.mx</a:t>
            </a:r>
            <a:endParaRPr lang="es-MX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966C7-3577-4DEC-BE76-B4C0AF5EF38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3439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 b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Avenida Juárez núm. 20, Col. Centro, Del. Cuauhtémoc, , C.P. 06010, México, D.F.,  Tels.: (55) 3686 - 5100  http://www.sre.gob.mx</a:t>
            </a:r>
            <a:endParaRPr lang="es-MX" b="1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0C38CD-3077-4C2F-A5C1-848F73FE624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941923"/>
      </p:ext>
    </p:extLst>
  </p:cSld>
  <p:clrMapOvr>
    <a:masterClrMapping/>
  </p:clrMapOvr>
  <p:hf sldNum="0"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Avenida Juárez núm. 20, Col. Centro, Del. Cuauhtémoc, , C.P. 06010, México, D.F.,  Tels.: (55) 3686 - 5100  http://www.sre.gob.mx</a:t>
            </a:r>
            <a:endParaRPr lang="es-MX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B81CD1-D8A5-4B1F-9B82-B6A7F511450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8590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Avenida Juárez núm. 20, Col. Centro, Del. Cuauhtémoc, , C.P. 06010, México, D.F.,  Tels.: (55) 3686 - 5100  http://www.sre.gob.mx</a:t>
            </a:r>
            <a:endParaRPr lang="es-MX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465FCC-E54A-43F9-A895-1051B6DF29F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5282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Avenida Juárez núm. 20, Col. Centro, Del. Cuauhtémoc, , C.P. 06010, México, D.F.,  Tels.: (55) 3686 - 5100  http://www.sre.gob.mx</a:t>
            </a:r>
            <a:endParaRPr lang="es-MX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29A0C2-37CB-4C97-9FE5-3B3CBF207C7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498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 b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Avenida Juárez núm. 20, Col. Centro, Del. Cuauhtémoc, , C.P. 06010, México, D.F.,  Tels.: (55) 3686 - 5100  http://www.sre.gob.mx</a:t>
            </a:r>
            <a:endParaRPr lang="es-MX" b="1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0C38CD-3077-4C2F-A5C1-848F73FE624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193461"/>
      </p:ext>
    </p:extLst>
  </p:cSld>
  <p:clrMapOvr>
    <a:masterClrMapping/>
  </p:clrMapOvr>
  <p:hf sldNum="0"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 b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Avenida Juárez núm. 20, Col. Centro, Del. Cuauhtémoc, , C.P. 06010, México, D.F.,  Tels.: (55) 3686 - 5100  http://www.sre.gob.mx</a:t>
            </a:r>
            <a:endParaRPr lang="es-MX" b="1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0C38CD-3077-4C2F-A5C1-848F73FE624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216097"/>
      </p:ext>
    </p:extLst>
  </p:cSld>
  <p:clrMapOvr>
    <a:masterClrMapping/>
  </p:clrMapOvr>
  <p:hf sldNum="0"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 b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Avenida Juárez núm. 20, Col. Centro, Del. Cuauhtémoc, , C.P. 06010, México, D.F.,  Tels.: (55) 3686 - 5100  http://www.sre.gob.mx</a:t>
            </a:r>
            <a:endParaRPr lang="es-MX" b="1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0C38CD-3077-4C2F-A5C1-848F73FE624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619288"/>
      </p:ext>
    </p:extLst>
  </p:cSld>
  <p:clrMapOvr>
    <a:masterClrMapping/>
  </p:clrMapOvr>
  <p:hf sldNum="0"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 b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Avenida Juárez núm. 20, Col. Centro, Del. Cuauhtémoc, , C.P. 06010, México, D.F.,  Tels.: (55) 3686 - 5100  http://www.sre.gob.mx</a:t>
            </a:r>
            <a:endParaRPr lang="es-MX" b="1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0C38CD-3077-4C2F-A5C1-848F73FE624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541129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Avenida Juárez núm. 20, Col. Centro, Del. Cuauhtémoc, , C.P. 06010, México, D.F.,  Tels.: (55) 3686 - 5100  http://www.sre.gob.mx</a:t>
            </a:r>
            <a:endParaRPr lang="es-MX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5C17F-88E9-4064-8A0C-5B478BF89D88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1828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 b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Avenida Juárez núm. 20, Col. Centro, Del. Cuauhtémoc, , C.P. 06010, México, D.F.,  Tels.: (55) 3686 - 5100  http://www.sre.gob.mx</a:t>
            </a:r>
            <a:endParaRPr lang="es-MX" b="1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0C38CD-3077-4C2F-A5C1-848F73FE624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416415"/>
      </p:ext>
    </p:extLst>
  </p:cSld>
  <p:clrMapOvr>
    <a:masterClrMapping/>
  </p:clrMapOvr>
  <p:hf sldNum="0"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 b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Avenida Juárez núm. 20, Col. Centro, Del. Cuauhtémoc, , C.P. 06010, México, D.F.,  Tels.: (55) 3686 - 5100  http://www.sre.gob.mx</a:t>
            </a:r>
            <a:endParaRPr lang="es-MX" b="1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0C38CD-3077-4C2F-A5C1-848F73FE624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834638"/>
      </p:ext>
    </p:extLst>
  </p:cSld>
  <p:clrMapOvr>
    <a:masterClrMapping/>
  </p:clrMapOvr>
  <p:hf sldNum="0"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Avenida Juárez núm. 20, Col. Centro, Del. Cuauhtémoc, , C.P. 06010, México, D.F.,  Tels.: (55) 3686 - 5100  http://www.sre.gob.mx</a:t>
            </a:r>
            <a:endParaRPr lang="es-MX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64126-40CE-4FCE-8CF4-7DA5585D569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2388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Avenida Juárez núm. 20, Col. Centro, Del. Cuauhtémoc, , C.P. 06010, México, D.F.,  Tels.: (55) 3686 - 5100  http://www.sre.gob.mx</a:t>
            </a:r>
            <a:endParaRPr lang="es-MX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0AA110-7D28-4223-8F46-95135F1ADC0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5744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Avenida Juárez núm. 20, Col. Centro, Del. Cuauhtémoc, , C.P. 06010, México, D.F.,  Tels.: (55) 3686 - 5100  http://www.sre.gob.mx</a:t>
            </a:r>
            <a:endParaRPr lang="es-MX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AC5A0-3E2B-4CFD-874F-6C07EB3B7083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9782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Avenida Juárez núm. 20, Col. Centro, Del. Cuauhtémoc, , C.P. 06010, México, D.F.,  Tels.: (55) 3686 - 5100  http://www.sre.gob.mx</a:t>
            </a:r>
            <a:endParaRPr lang="es-MX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2CC30-E091-4A9C-A7BA-EE7F77B14A90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288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Avenida Juárez núm. 20, Col. Centro, Del. Cuauhtémoc, , C.P. 06010, México, D.F.,  Tels.: (55) 3686 - 5100  http://www.sre.gob.mx</a:t>
            </a:r>
            <a:endParaRPr lang="es-MX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966C7-3577-4DEC-BE76-B4C0AF5EF383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379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Avenida Juárez núm. 20, Col. Centro, Del. Cuauhtémoc, , C.P. 06010, México, D.F.,  Tels.: (55) 3686 - 5100  http://www.sre.gob.mx</a:t>
            </a:r>
            <a:endParaRPr lang="es-MX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2675D-784E-485C-BE18-B9F019988470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26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Avenida Juárez núm. 20, Col. Centro, Del. Cuauhtémoc, , C.P. 06010, México, D.F.,  Tels.: (55) 3686 - 5100  http://www.sre.gob.mx</a:t>
            </a:r>
            <a:endParaRPr lang="es-MX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81CD1-D8A5-4B1F-9B82-B6A7F5114503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248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Avenida Juárez núm. 20, Col. Centro, Del. Cuauhtémoc, , C.P. 06010, México, D.F.,  Tels.: (55) 3686 - 5100  http://www.sre.gob.mx</a:t>
            </a:r>
            <a:endParaRPr lang="es-MX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65FCC-E54A-43F9-A895-1051B6DF29FB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99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Avenida Juárez núm. 20, Col. Centro, Del. Cuauhtémoc, , C.P. 06010, México, D.F.,  Tels.: (55) 3686 - 5100  http://www.sre.gob.mx</a:t>
            </a:r>
            <a:endParaRPr lang="es-MX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9A0C2-37CB-4C97-9FE5-3B3CBF207C7D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92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Users\UANL\Desktop\plantilla 2.jp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1913" y="0"/>
            <a:ext cx="9242426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1 Marcador de título"/>
          <p:cNvSpPr>
            <a:spLocks noGrp="1"/>
          </p:cNvSpPr>
          <p:nvPr>
            <p:ph type="title"/>
          </p:nvPr>
        </p:nvSpPr>
        <p:spPr bwMode="auto">
          <a:xfrm>
            <a:off x="663575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MX" smtClean="0"/>
              <a:t>DIRECCIÓN GENERAL DE TECNOLOGÍAS</a:t>
            </a:r>
            <a:br>
              <a:rPr lang="es-MX" smtClean="0"/>
            </a:br>
            <a:r>
              <a:rPr lang="es-MX" smtClean="0"/>
              <a:t>DE INFORMACIÓN E INNOVACIÓN</a:t>
            </a:r>
            <a:br>
              <a:rPr lang="es-MX" smtClean="0"/>
            </a:br>
            <a:r>
              <a:rPr lang="es-MX" smtClean="0"/>
              <a:t>Dirección de Desarrollo de Sistemas para el Exterior e Internet</a:t>
            </a:r>
          </a:p>
        </p:txBody>
      </p:sp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476375" y="6356350"/>
            <a:ext cx="5759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 pitchFamily="18" charset="0"/>
                <a:cs typeface="+mn-cs"/>
              </a:defRPr>
            </a:lvl1pPr>
          </a:lstStyle>
          <a:p>
            <a:pPr>
              <a:defRPr/>
            </a:pPr>
            <a:r>
              <a:rPr lang="es-MX" b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Avenida Juárez núm. 20, Col. Centro, Del. Cuauhtémoc, , C.P. 06010, México, D.F.,  Tels.: (55) 3686 - 5100  http://www.sre.gob.mx</a:t>
            </a:r>
            <a:endParaRPr lang="es-MX" b="1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0C38CD-3077-4C2F-A5C1-848F73FE624E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96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hf sldNum="0" hdr="0" dt="0"/>
  <p:txStyles>
    <p:titleStyle>
      <a:lvl1pPr algn="r" rtl="0" fontAlgn="base">
        <a:spcBef>
          <a:spcPct val="0"/>
        </a:spcBef>
        <a:spcAft>
          <a:spcPct val="0"/>
        </a:spcAft>
        <a:defRPr sz="1000" b="1" kern="1200">
          <a:solidFill>
            <a:srgbClr val="7F7F7F"/>
          </a:solidFill>
          <a:latin typeface="Adobe Caslon Pro" pitchFamily="18" charset="0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000" b="1">
          <a:solidFill>
            <a:srgbClr val="7F7F7F"/>
          </a:solidFill>
          <a:latin typeface="Adobe Caslon Pro" pitchFamily="18" charset="0"/>
        </a:defRPr>
      </a:lvl2pPr>
      <a:lvl3pPr algn="r" rtl="0" fontAlgn="base">
        <a:spcBef>
          <a:spcPct val="0"/>
        </a:spcBef>
        <a:spcAft>
          <a:spcPct val="0"/>
        </a:spcAft>
        <a:defRPr sz="1000" b="1">
          <a:solidFill>
            <a:srgbClr val="7F7F7F"/>
          </a:solidFill>
          <a:latin typeface="Adobe Caslon Pro" pitchFamily="18" charset="0"/>
        </a:defRPr>
      </a:lvl3pPr>
      <a:lvl4pPr algn="r" rtl="0" fontAlgn="base">
        <a:spcBef>
          <a:spcPct val="0"/>
        </a:spcBef>
        <a:spcAft>
          <a:spcPct val="0"/>
        </a:spcAft>
        <a:defRPr sz="1000" b="1">
          <a:solidFill>
            <a:srgbClr val="7F7F7F"/>
          </a:solidFill>
          <a:latin typeface="Adobe Caslon Pro" pitchFamily="18" charset="0"/>
        </a:defRPr>
      </a:lvl4pPr>
      <a:lvl5pPr algn="r" rtl="0" fontAlgn="base">
        <a:spcBef>
          <a:spcPct val="0"/>
        </a:spcBef>
        <a:spcAft>
          <a:spcPct val="0"/>
        </a:spcAft>
        <a:defRPr sz="1000" b="1">
          <a:solidFill>
            <a:srgbClr val="7F7F7F"/>
          </a:solidFill>
          <a:latin typeface="Adobe Caslon Pro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000" b="1">
          <a:solidFill>
            <a:srgbClr val="7F7F7F"/>
          </a:solidFill>
          <a:latin typeface="Adobe Caslon Pro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000" b="1">
          <a:solidFill>
            <a:srgbClr val="7F7F7F"/>
          </a:solidFill>
          <a:latin typeface="Adobe Caslon Pro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000" b="1">
          <a:solidFill>
            <a:srgbClr val="7F7F7F"/>
          </a:solidFill>
          <a:latin typeface="Adobe Caslon Pro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000" b="1">
          <a:solidFill>
            <a:srgbClr val="7F7F7F"/>
          </a:solidFill>
          <a:latin typeface="Adobe Caslon Pro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Users\UANL\Desktop\plantilla 2.jp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1913" y="0"/>
            <a:ext cx="9242426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1 Marcador de título"/>
          <p:cNvSpPr>
            <a:spLocks noGrp="1"/>
          </p:cNvSpPr>
          <p:nvPr>
            <p:ph type="title"/>
          </p:nvPr>
        </p:nvSpPr>
        <p:spPr bwMode="auto">
          <a:xfrm>
            <a:off x="663575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MX" smtClean="0"/>
              <a:t>DIRECCIÓN GENERAL DE TECNOLOGÍAS</a:t>
            </a:r>
            <a:br>
              <a:rPr lang="es-MX" smtClean="0"/>
            </a:br>
            <a:r>
              <a:rPr lang="es-MX" smtClean="0"/>
              <a:t>DE INFORMACIÓN E INNOVACIÓN</a:t>
            </a:r>
            <a:br>
              <a:rPr lang="es-MX" smtClean="0"/>
            </a:br>
            <a:r>
              <a:rPr lang="es-MX" smtClean="0"/>
              <a:t>Dirección de Desarrollo de Sistemas para el Exterior e Internet</a:t>
            </a:r>
          </a:p>
        </p:txBody>
      </p:sp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476375" y="6356350"/>
            <a:ext cx="5759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 pitchFamily="18" charset="0"/>
                <a:cs typeface="+mn-cs"/>
              </a:defRPr>
            </a:lvl1pPr>
          </a:lstStyle>
          <a:p>
            <a:pPr>
              <a:defRPr/>
            </a:pPr>
            <a:r>
              <a:rPr lang="es-MX" b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Avenida Juárez núm. 20, Col. Centro, Del. Cuauhtémoc, , C.P. 06010, México, D.F.,  Tels.: (55) 3686 - 5100  http://www.sre.gob.mx</a:t>
            </a:r>
            <a:endParaRPr lang="es-MX" b="1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0C38CD-3077-4C2F-A5C1-848F73FE624E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63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</p:sldLayoutIdLst>
  <p:hf sldNum="0" hdr="0" dt="0"/>
  <p:txStyles>
    <p:titleStyle>
      <a:lvl1pPr algn="r" rtl="0" fontAlgn="base">
        <a:spcBef>
          <a:spcPct val="0"/>
        </a:spcBef>
        <a:spcAft>
          <a:spcPct val="0"/>
        </a:spcAft>
        <a:defRPr sz="1000" b="1" kern="1200">
          <a:solidFill>
            <a:srgbClr val="7F7F7F"/>
          </a:solidFill>
          <a:latin typeface="Adobe Caslon Pro" pitchFamily="18" charset="0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000" b="1">
          <a:solidFill>
            <a:srgbClr val="7F7F7F"/>
          </a:solidFill>
          <a:latin typeface="Adobe Caslon Pro" pitchFamily="18" charset="0"/>
        </a:defRPr>
      </a:lvl2pPr>
      <a:lvl3pPr algn="r" rtl="0" fontAlgn="base">
        <a:spcBef>
          <a:spcPct val="0"/>
        </a:spcBef>
        <a:spcAft>
          <a:spcPct val="0"/>
        </a:spcAft>
        <a:defRPr sz="1000" b="1">
          <a:solidFill>
            <a:srgbClr val="7F7F7F"/>
          </a:solidFill>
          <a:latin typeface="Adobe Caslon Pro" pitchFamily="18" charset="0"/>
        </a:defRPr>
      </a:lvl3pPr>
      <a:lvl4pPr algn="r" rtl="0" fontAlgn="base">
        <a:spcBef>
          <a:spcPct val="0"/>
        </a:spcBef>
        <a:spcAft>
          <a:spcPct val="0"/>
        </a:spcAft>
        <a:defRPr sz="1000" b="1">
          <a:solidFill>
            <a:srgbClr val="7F7F7F"/>
          </a:solidFill>
          <a:latin typeface="Adobe Caslon Pro" pitchFamily="18" charset="0"/>
        </a:defRPr>
      </a:lvl4pPr>
      <a:lvl5pPr algn="r" rtl="0" fontAlgn="base">
        <a:spcBef>
          <a:spcPct val="0"/>
        </a:spcBef>
        <a:spcAft>
          <a:spcPct val="0"/>
        </a:spcAft>
        <a:defRPr sz="1000" b="1">
          <a:solidFill>
            <a:srgbClr val="7F7F7F"/>
          </a:solidFill>
          <a:latin typeface="Adobe Caslon Pro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000" b="1">
          <a:solidFill>
            <a:srgbClr val="7F7F7F"/>
          </a:solidFill>
          <a:latin typeface="Adobe Caslon Pro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000" b="1">
          <a:solidFill>
            <a:srgbClr val="7F7F7F"/>
          </a:solidFill>
          <a:latin typeface="Adobe Caslon Pro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000" b="1">
          <a:solidFill>
            <a:srgbClr val="7F7F7F"/>
          </a:solidFill>
          <a:latin typeface="Adobe Caslon Pro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000" b="1">
          <a:solidFill>
            <a:srgbClr val="7F7F7F"/>
          </a:solidFill>
          <a:latin typeface="Adobe Caslon Pro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s-MX" b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Avenida Juárez núm. 20, Col. Centro, Del. Cuauhtémoc, , C.P. 06010, México, D.F.,  Tels.: (55) 3686 - 5100  http://www.sre.gob.mx</a:t>
            </a:r>
            <a:endParaRPr lang="es-MX" b="1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B40C38CD-3077-4C2F-A5C1-848F73FE624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1" name="Picture 3" descr="C:\Users\UANL\Desktop\plantilla 2.jpg"/>
          <p:cNvPicPr>
            <a:picLocks noChangeAspect="1" noChangeArrowheads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1913" y="0"/>
            <a:ext cx="9242426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24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  <p:sldLayoutId id="2147483776" r:id="rId18"/>
    <p:sldLayoutId id="2147483777" r:id="rId19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148064" y="3356992"/>
            <a:ext cx="3096344" cy="158417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935691" y="3771038"/>
            <a:ext cx="2381402" cy="9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4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dobe Caslon Pro" pitchFamily="18" charset="0"/>
            </a:endParaRPr>
          </a:p>
        </p:txBody>
      </p:sp>
      <p:sp>
        <p:nvSpPr>
          <p:cNvPr id="7" name="1 Marcador de título"/>
          <p:cNvSpPr txBox="1">
            <a:spLocks/>
          </p:cNvSpPr>
          <p:nvPr/>
        </p:nvSpPr>
        <p:spPr bwMode="auto">
          <a:xfrm>
            <a:off x="755576" y="188640"/>
            <a:ext cx="8280920" cy="107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7F7F7F"/>
                </a:solidFill>
                <a:latin typeface="Adobe Caslon Pro" pitchFamily="18" charset="0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9pPr>
          </a:lstStyle>
          <a:p>
            <a:r>
              <a:rPr lang="en-GB" dirty="0" smtClean="0"/>
              <a:t>GENERAL DIRECTORATE OF</a:t>
            </a:r>
            <a:br>
              <a:rPr lang="en-GB" dirty="0" smtClean="0"/>
            </a:br>
            <a:r>
              <a:rPr lang="en-GB" dirty="0" smtClean="0"/>
              <a:t>PROTECTION FOR MEXICANS ABROAD</a:t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11" name="10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 smtClean="0">
                <a:latin typeface="Trajan Pro" pitchFamily="18" charset="0"/>
              </a:rPr>
              <a:t>Actions against Immigration and Labour Defrauders</a:t>
            </a:r>
            <a:endParaRPr lang="en-GB" sz="4000" dirty="0">
              <a:latin typeface="Trajan Pro" pitchFamily="18" charset="0"/>
            </a:endParaRPr>
          </a:p>
        </p:txBody>
      </p:sp>
      <p:sp>
        <p:nvSpPr>
          <p:cNvPr id="14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1628775" y="6508750"/>
            <a:ext cx="5759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Avenida Juárez núm. 20, Col. Centro, Del. Cuauhtémoc, , C.P. 06010, México, D.F., </a:t>
            </a:r>
          </a:p>
          <a:p>
            <a:pPr>
              <a:defRPr/>
            </a:pPr>
            <a:r>
              <a:rPr lang="en-GB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Tels.: (55) 3686 - 5100  </a:t>
            </a:r>
            <a:r>
              <a:rPr lang="en-GB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http://www.sre.gob.mx</a:t>
            </a:r>
            <a:endParaRPr lang="en-GB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5 Marcador de número de diapositiva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52E03E41-D48F-43BE-9F79-B48B11E9DCA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635896" y="467113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Guatemala City, Guatemala, December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11867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7864" y="3573016"/>
            <a:ext cx="5328592" cy="280076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venir Light"/>
                <a:cs typeface="Avenir Light"/>
              </a:rPr>
              <a:t>Help build the movement of informed migration. Visit </a:t>
            </a:r>
            <a:r>
              <a:rPr lang="en-GB" sz="3600" b="1" dirty="0" smtClean="0">
                <a:latin typeface="Avenir Light"/>
                <a:cs typeface="Avenir Light"/>
              </a:rPr>
              <a:t>contratados.org</a:t>
            </a:r>
            <a:r>
              <a:rPr lang="en-GB" sz="2800" dirty="0" smtClean="0">
                <a:latin typeface="Avenir Light"/>
                <a:cs typeface="Avenir Light"/>
              </a:rPr>
              <a:t> and write a  brief description and improve the hiring and employment conditions. </a:t>
            </a:r>
            <a:endParaRPr lang="en-GB" sz="2800" dirty="0">
              <a:latin typeface="Avenir Light"/>
              <a:cs typeface="Avenir Light"/>
            </a:endParaRPr>
          </a:p>
        </p:txBody>
      </p:sp>
      <p:pic>
        <p:nvPicPr>
          <p:cNvPr id="5" name="Picture 4" descr="Screen Shot 2014-12-04 at 5.30.05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110652"/>
            <a:ext cx="6192688" cy="322494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0" y="1556792"/>
            <a:ext cx="2843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Disseminating campaigns developed by NGOs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87341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7" y="1196752"/>
            <a:ext cx="8137598" cy="792088"/>
          </a:xfrm>
        </p:spPr>
        <p:txBody>
          <a:bodyPr/>
          <a:lstStyle/>
          <a:p>
            <a:pPr algn="ctr"/>
            <a:r>
              <a:rPr lang="en-GB" sz="3600" dirty="0" smtClean="0">
                <a:solidFill>
                  <a:prstClr val="black"/>
                </a:solidFill>
                <a:latin typeface="Trajan Pro" pitchFamily="18" charset="0"/>
              </a:rPr>
              <a:t>Labour Rights Week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2348880"/>
            <a:ext cx="8136904" cy="3960440"/>
          </a:xfrm>
        </p:spPr>
        <p:txBody>
          <a:bodyPr/>
          <a:lstStyle/>
          <a:p>
            <a:pPr algn="just"/>
            <a:r>
              <a:rPr lang="en-GB" sz="2000" dirty="0" smtClean="0">
                <a:latin typeface="Adobe Caslon Pro"/>
              </a:rPr>
              <a:t>The specific objective of the Secretariat of Foreign Affairs is to widely disseminate the concept that consular assistance for Mexican workers whose labour rights have not been respected is a priority and a permanent action of the Government of Mexico.</a:t>
            </a:r>
          </a:p>
          <a:p>
            <a:pPr marL="0" indent="0" algn="just">
              <a:buNone/>
            </a:pPr>
            <a:endParaRPr lang="en-GB" sz="2000" dirty="0" smtClean="0">
              <a:latin typeface="Adobe Caslon Pro"/>
            </a:endParaRPr>
          </a:p>
          <a:p>
            <a:pPr algn="just"/>
            <a:r>
              <a:rPr lang="en-GB" sz="2000" dirty="0" smtClean="0">
                <a:latin typeface="Adobe Caslon Pro"/>
              </a:rPr>
              <a:t>Numerous activities are carried out to promote labour rights, with participation of federal and state authorities and union leaders as well as the media and the Mexican community.</a:t>
            </a:r>
          </a:p>
          <a:p>
            <a:pPr marL="0" indent="0" algn="just">
              <a:buNone/>
            </a:pPr>
            <a:endParaRPr lang="en-GB" sz="2000" dirty="0" smtClean="0">
              <a:latin typeface="Adobe Caslon Pro"/>
            </a:endParaRPr>
          </a:p>
          <a:p>
            <a:pPr algn="just"/>
            <a:r>
              <a:rPr lang="en-GB" sz="2000" dirty="0" smtClean="0">
                <a:latin typeface="Adobe Caslon Pro"/>
              </a:rPr>
              <a:t>6 annual broadcasts have been conducted since 2009. </a:t>
            </a:r>
          </a:p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73714E-D08E-475C-A8A9-AF1FF21BA4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1 Marcador de título"/>
          <p:cNvSpPr txBox="1">
            <a:spLocks/>
          </p:cNvSpPr>
          <p:nvPr/>
        </p:nvSpPr>
        <p:spPr bwMode="auto">
          <a:xfrm>
            <a:off x="815975" y="152400"/>
            <a:ext cx="8229600" cy="97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7F7F7F"/>
                </a:solidFill>
                <a:latin typeface="Adobe Caslon Pro" pitchFamily="18" charset="0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9pPr>
          </a:lstStyle>
          <a:p>
            <a:r>
              <a:rPr lang="en-GB" dirty="0" smtClean="0"/>
              <a:t>GENERAL DIRECTORATE OF</a:t>
            </a:r>
            <a:br>
              <a:rPr lang="en-GB" dirty="0" smtClean="0"/>
            </a:br>
            <a:r>
              <a:rPr lang="en-GB" dirty="0" smtClean="0"/>
              <a:t>PROTECTION FOR MEXICANS ABROAD</a:t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1628775" y="6508750"/>
            <a:ext cx="5759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Avenida Juárez núm. 20, Col. Centro, Del. Cuauhtémoc, , C.P. 06010, México, D.F., </a:t>
            </a:r>
          </a:p>
          <a:p>
            <a:pPr>
              <a:defRPr/>
            </a:pPr>
            <a:r>
              <a:rPr lang="en-GB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Tels.: (55) 3686 - 5100  </a:t>
            </a:r>
            <a:r>
              <a:rPr lang="en-GB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http://www.sre.gob.mx</a:t>
            </a:r>
            <a:endParaRPr lang="en-GB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52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1052736"/>
            <a:ext cx="7993583" cy="432048"/>
          </a:xfrm>
        </p:spPr>
        <p:txBody>
          <a:bodyPr/>
          <a:lstStyle/>
          <a:p>
            <a:pPr algn="ctr"/>
            <a:r>
              <a:rPr lang="en-GB" sz="3600" dirty="0" smtClean="0">
                <a:solidFill>
                  <a:prstClr val="black"/>
                </a:solidFill>
                <a:latin typeface="Trajan Pro" pitchFamily="18" charset="0"/>
              </a:rPr>
              <a:t>Labour Rights Week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772816"/>
            <a:ext cx="8003232" cy="4735934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 smtClean="0">
                <a:latin typeface="Adobe Caslon Pro"/>
              </a:rPr>
              <a:t>2014 EDITION</a:t>
            </a:r>
          </a:p>
          <a:p>
            <a:pPr marL="0" indent="0">
              <a:buNone/>
            </a:pPr>
            <a:endParaRPr lang="en-GB" sz="1600" dirty="0" smtClean="0">
              <a:latin typeface="Adobe Caslon Pro"/>
            </a:endParaRPr>
          </a:p>
          <a:p>
            <a:pPr>
              <a:buFont typeface="Arial" pitchFamily="34" charset="0"/>
              <a:buChar char="•"/>
            </a:pPr>
            <a:r>
              <a:rPr lang="en-GB" sz="1800" b="1" dirty="0" smtClean="0">
                <a:latin typeface="Adobe Caslon Pro"/>
              </a:rPr>
              <a:t>Main theme: “Todos tenemos derechos en el trabajo” (“We all have workplace rights)”;</a:t>
            </a:r>
          </a:p>
          <a:p>
            <a:pPr marL="0" indent="0">
              <a:buNone/>
            </a:pPr>
            <a:endParaRPr lang="en-GB" sz="1800" dirty="0" smtClean="0">
              <a:latin typeface="Adobe Caslon Pro"/>
            </a:endParaRPr>
          </a:p>
          <a:p>
            <a:r>
              <a:rPr lang="en-GB" sz="1800" b="1" dirty="0" smtClean="0">
                <a:latin typeface="Adobe Caslon Pro"/>
              </a:rPr>
              <a:t>  50 </a:t>
            </a:r>
            <a:r>
              <a:rPr lang="en-GB" sz="1800" dirty="0" smtClean="0">
                <a:latin typeface="Adobe Caslon Pro"/>
              </a:rPr>
              <a:t>participating consulates;</a:t>
            </a:r>
          </a:p>
          <a:p>
            <a:endParaRPr lang="en-GB" sz="1800" dirty="0" smtClean="0">
              <a:latin typeface="Adobe Caslon Pro"/>
            </a:endParaRPr>
          </a:p>
          <a:p>
            <a:r>
              <a:rPr lang="en-GB" sz="1800" dirty="0" smtClean="0">
                <a:latin typeface="Adobe Caslon Pro"/>
              </a:rPr>
              <a:t>  </a:t>
            </a:r>
            <a:r>
              <a:rPr lang="en-GB" sz="1800" b="1" dirty="0" smtClean="0">
                <a:latin typeface="Adobe Caslon Pro"/>
              </a:rPr>
              <a:t>793</a:t>
            </a:r>
            <a:r>
              <a:rPr lang="en-GB" sz="1800" dirty="0" smtClean="0">
                <a:latin typeface="Adobe Caslon Pro"/>
              </a:rPr>
              <a:t> federal and state agencies, unions, etc.;</a:t>
            </a:r>
          </a:p>
          <a:p>
            <a:endParaRPr lang="en-GB" sz="1800" dirty="0" smtClean="0">
              <a:latin typeface="Adobe Caslon Pro"/>
            </a:endParaRPr>
          </a:p>
          <a:p>
            <a:r>
              <a:rPr lang="en-GB" sz="1800" dirty="0" smtClean="0">
                <a:latin typeface="Adobe Caslon Pro"/>
              </a:rPr>
              <a:t>  </a:t>
            </a:r>
            <a:r>
              <a:rPr lang="en-GB" sz="1800" b="1" dirty="0" smtClean="0">
                <a:latin typeface="Adobe Caslon Pro"/>
              </a:rPr>
              <a:t>40,886</a:t>
            </a:r>
            <a:r>
              <a:rPr lang="en-GB" sz="1800" dirty="0" smtClean="0">
                <a:latin typeface="Adobe Caslon Pro"/>
              </a:rPr>
              <a:t> persons served;</a:t>
            </a:r>
          </a:p>
          <a:p>
            <a:endParaRPr lang="en-GB" sz="1800" dirty="0" smtClean="0">
              <a:latin typeface="Adobe Caslon Pro"/>
            </a:endParaRPr>
          </a:p>
          <a:p>
            <a:r>
              <a:rPr lang="en-GB" sz="1800" dirty="0" smtClean="0">
                <a:latin typeface="Adobe Caslon Pro"/>
              </a:rPr>
              <a:t>Participation of </a:t>
            </a:r>
            <a:r>
              <a:rPr lang="en-GB" sz="1800" b="1" dirty="0" smtClean="0">
                <a:latin typeface="Adobe Caslon Pro"/>
              </a:rPr>
              <a:t>13</a:t>
            </a:r>
            <a:r>
              <a:rPr lang="en-GB" sz="1800" dirty="0" smtClean="0">
                <a:latin typeface="Adobe Caslon Pro"/>
              </a:rPr>
              <a:t> South American and Central American consulates: Guatemala, Peru, El Salvador, Colombia, Ecuador, Honduras, Nicaragua, Costa Rica, Philippines, Dominican Republic, Argentina, Uruguay, Bolivia.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73714E-D08E-475C-A8A9-AF1FF21BA4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Marcador de título"/>
          <p:cNvSpPr txBox="1">
            <a:spLocks/>
          </p:cNvSpPr>
          <p:nvPr/>
        </p:nvSpPr>
        <p:spPr bwMode="auto">
          <a:xfrm>
            <a:off x="815975" y="152400"/>
            <a:ext cx="8229600" cy="97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7F7F7F"/>
                </a:solidFill>
                <a:latin typeface="Adobe Caslon Pro" pitchFamily="18" charset="0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9pPr>
          </a:lstStyle>
          <a:p>
            <a:r>
              <a:rPr lang="en-GB" dirty="0" smtClean="0"/>
              <a:t>GENERAL DIRECTORATE OF</a:t>
            </a:r>
            <a:br>
              <a:rPr lang="en-GB" dirty="0" smtClean="0"/>
            </a:br>
            <a:r>
              <a:rPr lang="en-GB" dirty="0" smtClean="0"/>
              <a:t>PROTECTION FOR MEXICANS ABROAD</a:t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1628775" y="6508750"/>
            <a:ext cx="5759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Avenida Juárez núm. 20, Col. Centro, Del. Cuauhtémoc, , C.P. 06010, México, D.F., </a:t>
            </a:r>
          </a:p>
          <a:p>
            <a:pPr>
              <a:defRPr/>
            </a:pPr>
            <a:r>
              <a:rPr lang="en-GB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Tels.: (55) 3686 - 5100  </a:t>
            </a:r>
            <a:r>
              <a:rPr lang="en-GB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http://www.sre.gob.mx</a:t>
            </a:r>
            <a:endParaRPr lang="en-GB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0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3" y="980728"/>
            <a:ext cx="8353622" cy="648072"/>
          </a:xfrm>
        </p:spPr>
        <p:txBody>
          <a:bodyPr/>
          <a:lstStyle/>
          <a:p>
            <a:pPr algn="ctr"/>
            <a:r>
              <a:rPr lang="en-GB" sz="3600" dirty="0" smtClean="0">
                <a:solidFill>
                  <a:prstClr val="black"/>
                </a:solidFill>
                <a:latin typeface="Trajan Pro" pitchFamily="18" charset="0"/>
              </a:rPr>
              <a:t>Labour Rights Week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844824"/>
            <a:ext cx="8219256" cy="4663926"/>
          </a:xfrm>
        </p:spPr>
        <p:txBody>
          <a:bodyPr/>
          <a:lstStyle/>
          <a:p>
            <a:pPr marL="0" indent="0" algn="just">
              <a:buNone/>
            </a:pPr>
            <a:r>
              <a:rPr lang="en-GB" sz="1800" b="1" dirty="0" smtClean="0">
                <a:latin typeface="Adobe Caslon Pro"/>
              </a:rPr>
              <a:t>2014 EDITION</a:t>
            </a:r>
          </a:p>
          <a:p>
            <a:pPr algn="just"/>
            <a:endParaRPr lang="en-GB" sz="1800" dirty="0" smtClean="0">
              <a:latin typeface="Adobe Caslon Pro"/>
            </a:endParaRPr>
          </a:p>
          <a:p>
            <a:pPr algn="just"/>
            <a:r>
              <a:rPr lang="en-GB" sz="1800" dirty="0" smtClean="0">
                <a:latin typeface="Adobe Caslon Pro"/>
              </a:rPr>
              <a:t>Renewing the Joint Declaration between the Secretariat of Foreign Affairs and the Department of Labour (SRE-DOL);</a:t>
            </a:r>
          </a:p>
          <a:p>
            <a:pPr marL="0" indent="0" algn="just">
              <a:buNone/>
            </a:pPr>
            <a:endParaRPr lang="en-GB" sz="1800" dirty="0" smtClean="0">
              <a:latin typeface="Adobe Caslon Pro"/>
            </a:endParaRPr>
          </a:p>
          <a:p>
            <a:pPr algn="just"/>
            <a:r>
              <a:rPr lang="en-GB" sz="1800" dirty="0" smtClean="0">
                <a:latin typeface="Adobe Caslon Pro"/>
              </a:rPr>
              <a:t>Negotiating and signing a Memo of Understanding between the Secretariat of Foreign Affairs and the Equal Employment Opportunity Commission (EEOC, Spanish acrony</a:t>
            </a:r>
            <a:r>
              <a:rPr lang="en-GB" sz="1800" dirty="0">
                <a:latin typeface="Adobe Caslon Pro"/>
              </a:rPr>
              <a:t>m</a:t>
            </a:r>
            <a:r>
              <a:rPr lang="en-GB" sz="1800" dirty="0" smtClean="0">
                <a:latin typeface="Adobe Caslon Pro"/>
              </a:rPr>
              <a:t>);</a:t>
            </a:r>
          </a:p>
          <a:p>
            <a:pPr marL="0" indent="0" algn="just">
              <a:buNone/>
            </a:pPr>
            <a:endParaRPr lang="en-GB" sz="1800" dirty="0" smtClean="0">
              <a:latin typeface="Adobe Caslon Pro"/>
            </a:endParaRPr>
          </a:p>
          <a:p>
            <a:pPr algn="just"/>
            <a:r>
              <a:rPr lang="en-GB" sz="1800" dirty="0" smtClean="0">
                <a:latin typeface="Adobe Caslon Pro"/>
              </a:rPr>
              <a:t>Mirror activities in foreign delegations of SRE, a pilot project</a:t>
            </a:r>
            <a:r>
              <a:rPr lang="en-GB" sz="1800" dirty="0">
                <a:latin typeface="Adobe Caslon Pro"/>
              </a:rPr>
              <a:t> </a:t>
            </a:r>
            <a:r>
              <a:rPr lang="en-GB" sz="1800" dirty="0" smtClean="0">
                <a:latin typeface="Adobe Caslon Pro"/>
              </a:rPr>
              <a:t>(Guanajuato, Veracruz, Sinaloa, Morelia, Zacatecas); mainly focused on informing workers that hold or aspire to hold a H2 visa. More than 100 participants attended each workshop. </a:t>
            </a:r>
          </a:p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73714E-D08E-475C-A8A9-AF1FF21BA4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1628775" y="6508750"/>
            <a:ext cx="5759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Avenida Juárez núm. 20, Col. Centro, Del. Cuauhtémoc, , C.P. 06010, México, D.F., </a:t>
            </a:r>
          </a:p>
          <a:p>
            <a:pPr>
              <a:defRPr/>
            </a:pPr>
            <a:r>
              <a:rPr lang="en-GB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Tels.: (55) 3686 - 5100  </a:t>
            </a:r>
            <a:r>
              <a:rPr lang="en-GB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http://www.sre.gob.mx</a:t>
            </a:r>
            <a:endParaRPr lang="en-GB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1 Marcador de título"/>
          <p:cNvSpPr txBox="1">
            <a:spLocks/>
          </p:cNvSpPr>
          <p:nvPr/>
        </p:nvSpPr>
        <p:spPr bwMode="auto">
          <a:xfrm>
            <a:off x="815975" y="152400"/>
            <a:ext cx="8229600" cy="97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7F7F7F"/>
                </a:solidFill>
                <a:latin typeface="Adobe Caslon Pro" pitchFamily="18" charset="0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9pPr>
          </a:lstStyle>
          <a:p>
            <a:r>
              <a:rPr lang="en-GB" dirty="0" smtClean="0"/>
              <a:t>GENERAL DIRECTORATE OF</a:t>
            </a:r>
            <a:br>
              <a:rPr lang="en-GB" dirty="0" smtClean="0"/>
            </a:br>
            <a:r>
              <a:rPr lang="en-GB" dirty="0" smtClean="0"/>
              <a:t>PROTECTION FOR MEXICANS ABROAD</a:t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3355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0" hangingPunct="0">
              <a:spcBef>
                <a:spcPts val="0"/>
              </a:spcBef>
              <a:spcAft>
                <a:spcPts val="450"/>
              </a:spcAft>
              <a:buNone/>
            </a:pPr>
            <a:endParaRPr lang="en-GB" sz="18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1 Marcador de título"/>
          <p:cNvSpPr txBox="1">
            <a:spLocks/>
          </p:cNvSpPr>
          <p:nvPr/>
        </p:nvSpPr>
        <p:spPr bwMode="auto">
          <a:xfrm>
            <a:off x="2771800" y="308292"/>
            <a:ext cx="6209251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7F7F7F"/>
                </a:solidFill>
                <a:latin typeface="Adobe Caslon Pro" pitchFamily="18" charset="0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9pPr>
          </a:lstStyle>
          <a:p>
            <a:r>
              <a:rPr lang="en-GB" sz="800" dirty="0" smtClean="0"/>
              <a:t>GENERAL DIRECTORATE OF</a:t>
            </a:r>
            <a:br>
              <a:rPr lang="en-GB" sz="800" dirty="0" smtClean="0"/>
            </a:br>
            <a:r>
              <a:rPr lang="en-GB" sz="800" dirty="0" smtClean="0"/>
              <a:t>PROTECTION FOR MEXICANS ABROAD</a:t>
            </a:r>
            <a:r>
              <a:rPr lang="en-GB" sz="750" dirty="0" smtClean="0"/>
              <a:t/>
            </a:r>
            <a:br>
              <a:rPr lang="en-GB" sz="750" dirty="0" smtClean="0"/>
            </a:br>
            <a:endParaRPr lang="en-GB" sz="750" dirty="0"/>
          </a:p>
        </p:txBody>
      </p:sp>
      <p:sp>
        <p:nvSpPr>
          <p:cNvPr id="10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2364580" y="6347796"/>
            <a:ext cx="4511675" cy="45011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7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GB" dirty="0" smtClean="0"/>
              <a:t>Avenida Juárez núm. 20, Col. Centro, Del. Cuauhtémoc, , C.P. 06010, México, D.F., </a:t>
            </a:r>
          </a:p>
          <a:p>
            <a:pPr>
              <a:defRPr/>
            </a:pPr>
            <a:r>
              <a:rPr lang="en-GB" dirty="0" smtClean="0"/>
              <a:t>Tels.: (55) 3686 - 5100  </a:t>
            </a:r>
            <a:r>
              <a:rPr lang="en-GB" b="1" dirty="0" smtClean="0"/>
              <a:t>http://www.sre.gob.mx</a:t>
            </a:r>
            <a:endParaRPr lang="en-GB" b="1" dirty="0"/>
          </a:p>
        </p:txBody>
      </p:sp>
      <p:sp>
        <p:nvSpPr>
          <p:cNvPr id="11" name="5 Marcador de número de diapositiva"/>
          <p:cNvSpPr txBox="1">
            <a:spLocks/>
          </p:cNvSpPr>
          <p:nvPr/>
        </p:nvSpPr>
        <p:spPr>
          <a:xfrm>
            <a:off x="6172200" y="5738814"/>
            <a:ext cx="16002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s-MX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52E03E41-D48F-43BE-9F79-B48B11E9DCA7}" type="slidenum">
              <a:rPr lang="en-GB" sz="900" smtClean="0"/>
              <a:pPr>
                <a:defRPr/>
              </a:pPr>
              <a:t>14</a:t>
            </a:fld>
            <a:endParaRPr lang="en-GB" sz="900" dirty="0"/>
          </a:p>
        </p:txBody>
      </p:sp>
      <p:sp>
        <p:nvSpPr>
          <p:cNvPr id="12" name="11 Rectángulo"/>
          <p:cNvSpPr/>
          <p:nvPr/>
        </p:nvSpPr>
        <p:spPr>
          <a:xfrm>
            <a:off x="827584" y="1052735"/>
            <a:ext cx="712879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lnSpc>
                <a:spcPct val="90000"/>
              </a:lnSpc>
            </a:pPr>
            <a:r>
              <a:rPr lang="en-GB" sz="2400" b="1" dirty="0" smtClean="0">
                <a:solidFill>
                  <a:prstClr val="black"/>
                </a:solidFill>
                <a:latin typeface="Adobe Caslon Pro Bold"/>
                <a:ea typeface="+mj-ea"/>
                <a:cs typeface="+mj-cs"/>
              </a:rPr>
              <a:t>Agreements with Agencies of the Department of Labour</a:t>
            </a:r>
            <a:endParaRPr lang="en-GB" sz="2400" b="1" dirty="0">
              <a:solidFill>
                <a:prstClr val="black"/>
              </a:solidFill>
              <a:latin typeface="Adobe Caslon Pro Bold"/>
              <a:ea typeface="+mj-ea"/>
              <a:cs typeface="+mj-cs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07505" y="2191132"/>
            <a:ext cx="38261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272" indent="-269081">
              <a:buClr>
                <a:srgbClr val="008000"/>
              </a:buClr>
              <a:buFont typeface="Wingdings" pitchFamily="2" charset="2"/>
              <a:buChar char="q"/>
              <a:defRPr/>
            </a:pPr>
            <a:r>
              <a:rPr lang="en-GB" sz="2400" dirty="0" smtClean="0">
                <a:latin typeface="Adobe Caslon Pro Bold" pitchFamily="18" charset="0"/>
              </a:rPr>
              <a:t>113 current agreements exist between 50 consulates and agencies of the US Department of Labour, OSHA, WHD, EEOC and NLRB.</a:t>
            </a:r>
            <a:r>
              <a:rPr lang="en-GB" sz="2400" b="1" dirty="0" smtClean="0">
                <a:latin typeface="Adobe Caslon Pro Bold" pitchFamily="18" charset="0"/>
              </a:rPr>
              <a:t> </a:t>
            </a:r>
            <a:endParaRPr lang="en-GB" sz="2400" b="1" dirty="0">
              <a:latin typeface="Adobe Caslon Pro Bold" pitchFamily="18" charset="0"/>
            </a:endParaRPr>
          </a:p>
        </p:txBody>
      </p:sp>
      <p:pic>
        <p:nvPicPr>
          <p:cNvPr id="15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5588" y="2276871"/>
            <a:ext cx="4893047" cy="334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5493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229600" cy="864096"/>
          </a:xfrm>
        </p:spPr>
        <p:txBody>
          <a:bodyPr/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Labour Protection Mechanisms in the United States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1988840"/>
            <a:ext cx="8496944" cy="436751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dobe Caslon Pro"/>
              </a:rPr>
              <a:t>General inquiries and guidance in labour matters:</a:t>
            </a:r>
          </a:p>
          <a:p>
            <a:pPr marL="0" indent="0">
              <a:buNone/>
            </a:pPr>
            <a:r>
              <a:rPr lang="en-GB" sz="1600" dirty="0" smtClean="0">
                <a:latin typeface="Adobe Caslon Pro"/>
              </a:rPr>
              <a:t>	*Lost wages;</a:t>
            </a:r>
          </a:p>
          <a:p>
            <a:pPr marL="0" indent="0">
              <a:buNone/>
            </a:pPr>
            <a:r>
              <a:rPr lang="en-GB" sz="1600" dirty="0" smtClean="0">
                <a:latin typeface="Adobe Caslon Pro"/>
              </a:rPr>
              <a:t>	*Security in the workplace;</a:t>
            </a:r>
          </a:p>
          <a:p>
            <a:pPr marL="0" indent="0">
              <a:buNone/>
            </a:pPr>
            <a:r>
              <a:rPr lang="en-GB" sz="1600" dirty="0" smtClean="0">
                <a:latin typeface="Adobe Caslon Pro"/>
              </a:rPr>
              <a:t>	*Risk and accident prevention in the workplace.</a:t>
            </a:r>
          </a:p>
          <a:p>
            <a:pPr marL="0" indent="0">
              <a:buNone/>
            </a:pPr>
            <a:endParaRPr lang="en-GB" sz="1600" dirty="0" smtClean="0">
              <a:latin typeface="Adobe Caslon Pr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dobe Caslon Pro"/>
              </a:rPr>
              <a:t>Agreement with US labour agencies to disseminate information about their services and channel applications.</a:t>
            </a:r>
          </a:p>
          <a:p>
            <a:pPr marL="457200" lvl="1" indent="0">
              <a:buNone/>
            </a:pPr>
            <a:r>
              <a:rPr lang="en-GB" sz="1600" dirty="0" smtClean="0">
                <a:latin typeface="Adobe Caslon Pro"/>
              </a:rPr>
              <a:t>	*Risk prevention in the workplace – Occupational Safety and Health Administration OSHA);</a:t>
            </a:r>
          </a:p>
          <a:p>
            <a:pPr marL="457200" lvl="1" indent="0">
              <a:buNone/>
            </a:pPr>
            <a:r>
              <a:rPr lang="en-GB" sz="1600" dirty="0" smtClean="0">
                <a:latin typeface="Adobe Caslon Pro"/>
              </a:rPr>
              <a:t>	*Protection of salaries – Wage and Hour Division (WHD);</a:t>
            </a:r>
          </a:p>
          <a:p>
            <a:pPr marL="457200" lvl="1" indent="0">
              <a:buNone/>
            </a:pPr>
            <a:r>
              <a:rPr lang="en-GB" sz="1600" dirty="0" smtClean="0">
                <a:latin typeface="Adobe Caslon Pro"/>
              </a:rPr>
              <a:t>	*Promoting equality in the workplace – Equal Employment Opportunity Commission (EEOC);</a:t>
            </a:r>
          </a:p>
          <a:p>
            <a:pPr marL="457200" lvl="1" indent="0">
              <a:buNone/>
            </a:pPr>
            <a:r>
              <a:rPr lang="en-GB" sz="1600" dirty="0" smtClean="0">
                <a:latin typeface="Adobe Caslon Pro"/>
              </a:rPr>
              <a:t>	*Promoting the right of workers to join, participate or collaborate in a union: 	National Labor Relations Board (NLRB).</a:t>
            </a:r>
          </a:p>
          <a:p>
            <a:pPr marL="457200" lvl="1" indent="0">
              <a:buNone/>
            </a:pPr>
            <a:endParaRPr lang="en-GB" sz="1400" dirty="0" smtClean="0">
              <a:latin typeface="Adobe Caslon Pro"/>
            </a:endParaRPr>
          </a:p>
          <a:p>
            <a:pPr marL="457200" lvl="1" indent="0">
              <a:buNone/>
            </a:pPr>
            <a:endParaRPr lang="en-GB" sz="1400" dirty="0" smtClean="0"/>
          </a:p>
          <a:p>
            <a:pPr>
              <a:buFont typeface="Arial" panose="020B0604020202020204" pitchFamily="34" charset="0"/>
              <a:buChar char="•"/>
            </a:pPr>
            <a:endParaRPr lang="en-GB" sz="18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Avenida Juárez núm. 20, Col. Centro, Del. Cuauhtémoc, , C.P. 06010, México, D.F.,  Tels.: (55) 3686 - 5100  http://www.sre.gob.mx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1 Marcador de título"/>
          <p:cNvSpPr txBox="1">
            <a:spLocks/>
          </p:cNvSpPr>
          <p:nvPr/>
        </p:nvSpPr>
        <p:spPr bwMode="auto">
          <a:xfrm>
            <a:off x="815975" y="152400"/>
            <a:ext cx="8229600" cy="97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7F7F7F"/>
                </a:solidFill>
                <a:latin typeface="Adobe Caslon Pro" pitchFamily="18" charset="0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9pPr>
          </a:lstStyle>
          <a:p>
            <a:r>
              <a:rPr lang="en-GB" dirty="0" smtClean="0"/>
              <a:t>GENERAL DIRECTORATE OF</a:t>
            </a:r>
            <a:br>
              <a:rPr lang="en-GB" dirty="0" smtClean="0"/>
            </a:br>
            <a:r>
              <a:rPr lang="en-GB" dirty="0" smtClean="0"/>
              <a:t>PROTECTION FOR MEXICANS ABROAD</a:t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0444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229600" cy="810344"/>
          </a:xfrm>
        </p:spPr>
        <p:txBody>
          <a:bodyPr/>
          <a:lstStyle/>
          <a:p>
            <a:pPr algn="l"/>
            <a:r>
              <a:rPr lang="en-GB" sz="3200" dirty="0" smtClean="0">
                <a:solidFill>
                  <a:schemeClr val="tx1"/>
                </a:solidFill>
              </a:rPr>
              <a:t>Labour Rights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2079104"/>
            <a:ext cx="8157592" cy="4158208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>
                <a:latin typeface="Adobe Caslon Pro"/>
              </a:rPr>
              <a:t>Every worker, regardless of his or her migration status, has the right to:</a:t>
            </a:r>
          </a:p>
          <a:p>
            <a:pPr marL="0" indent="0">
              <a:buNone/>
            </a:pPr>
            <a:endParaRPr lang="en-GB" sz="2400" dirty="0" smtClean="0">
              <a:latin typeface="Adobe Caslon Pro"/>
            </a:endParaRPr>
          </a:p>
          <a:p>
            <a:r>
              <a:rPr lang="en-GB" sz="2000" dirty="0" smtClean="0">
                <a:latin typeface="Adobe Caslon Pro"/>
              </a:rPr>
              <a:t>A contract in Spanish;</a:t>
            </a:r>
          </a:p>
          <a:p>
            <a:r>
              <a:rPr lang="en-GB" sz="2000" dirty="0">
                <a:latin typeface="Adobe Caslon Pro"/>
              </a:rPr>
              <a:t>M</a:t>
            </a:r>
            <a:r>
              <a:rPr lang="en-GB" sz="2000" dirty="0" smtClean="0">
                <a:latin typeface="Adobe Caslon Pro"/>
              </a:rPr>
              <a:t>inimum wage (a minimum of US$7.25 per hour);</a:t>
            </a:r>
          </a:p>
          <a:p>
            <a:r>
              <a:rPr lang="en-GB" sz="2000" dirty="0" smtClean="0">
                <a:latin typeface="Adobe Caslon Pro"/>
              </a:rPr>
              <a:t>Payment of overtime;</a:t>
            </a:r>
          </a:p>
          <a:p>
            <a:r>
              <a:rPr lang="en-GB" sz="2000" dirty="0" smtClean="0">
                <a:latin typeface="Adobe Caslon Pro"/>
              </a:rPr>
              <a:t>Timely and prompt payment;</a:t>
            </a:r>
          </a:p>
          <a:p>
            <a:r>
              <a:rPr lang="en-GB" sz="2000" dirty="0">
                <a:latin typeface="Adobe Caslon Pro"/>
              </a:rPr>
              <a:t>P</a:t>
            </a:r>
            <a:r>
              <a:rPr lang="en-GB" sz="2000" dirty="0" smtClean="0">
                <a:latin typeface="Adobe Caslon Pro"/>
              </a:rPr>
              <a:t>ayments with a receipt;</a:t>
            </a:r>
          </a:p>
          <a:p>
            <a:r>
              <a:rPr lang="en-GB" sz="2000" dirty="0" smtClean="0">
                <a:latin typeface="Adobe Caslon Pro"/>
              </a:rPr>
              <a:t>Holidays;</a:t>
            </a:r>
          </a:p>
          <a:p>
            <a:r>
              <a:rPr lang="en-GB" sz="2000" dirty="0" smtClean="0">
                <a:latin typeface="Adobe Caslon Pro"/>
              </a:rPr>
              <a:t>A safe and hygienic workplace.</a:t>
            </a:r>
            <a:endParaRPr lang="en-GB" sz="2400" dirty="0" smtClean="0">
              <a:latin typeface="Adobe Caslon Pro"/>
            </a:endParaRPr>
          </a:p>
          <a:p>
            <a:pPr marL="0" indent="0">
              <a:buNone/>
            </a:pPr>
            <a:endParaRPr lang="en-GB" sz="2000" dirty="0" smtClean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Avenida Juárez núm. 20, Col. Centro, Del. Cuauhtémoc, , C.P. 06010, México, D.F.,  Tels.: (55) 3686 - 5100  http://www.sre.gob.mx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1 Marcador de título"/>
          <p:cNvSpPr txBox="1">
            <a:spLocks/>
          </p:cNvSpPr>
          <p:nvPr/>
        </p:nvSpPr>
        <p:spPr bwMode="auto">
          <a:xfrm>
            <a:off x="815975" y="152400"/>
            <a:ext cx="8229600" cy="97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7F7F7F"/>
                </a:solidFill>
                <a:latin typeface="Adobe Caslon Pro" pitchFamily="18" charset="0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9pPr>
          </a:lstStyle>
          <a:p>
            <a:r>
              <a:rPr lang="en-GB" dirty="0" smtClean="0"/>
              <a:t>GENERAL DIRECTORATE OF</a:t>
            </a:r>
            <a:br>
              <a:rPr lang="en-GB" dirty="0" smtClean="0"/>
            </a:br>
            <a:r>
              <a:rPr lang="en-GB" dirty="0" smtClean="0"/>
              <a:t>PROTECTION FOR MEXICANS ABROAD</a:t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8167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pPr algn="l"/>
            <a:r>
              <a:rPr lang="en-GB" sz="3200" dirty="0" smtClean="0">
                <a:solidFill>
                  <a:schemeClr val="tx1"/>
                </a:solidFill>
              </a:rPr>
              <a:t>Labour Rights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051720"/>
            <a:ext cx="8229600" cy="4074443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latin typeface="Adobe Caslon Pro"/>
              </a:rPr>
              <a:t>Every worker, regardless of his or her migration status, has the right to:</a:t>
            </a:r>
          </a:p>
          <a:p>
            <a:pPr marL="0" indent="0">
              <a:buNone/>
            </a:pPr>
            <a:endParaRPr lang="en-GB" sz="2400" dirty="0" smtClean="0">
              <a:latin typeface="Adobe Caslon Pro"/>
            </a:endParaRPr>
          </a:p>
          <a:p>
            <a:r>
              <a:rPr lang="en-GB" sz="2000" dirty="0" smtClean="0">
                <a:latin typeface="Adobe Caslon Pro"/>
              </a:rPr>
              <a:t>Receive training in the language that they understand about risks, methods to prevent damages and standards that apply in the workplace; </a:t>
            </a:r>
          </a:p>
          <a:p>
            <a:r>
              <a:rPr lang="en-GB" sz="2000" dirty="0" smtClean="0">
                <a:latin typeface="Adobe Caslon Pro"/>
              </a:rPr>
              <a:t>The necessary tools and equipment to perform the work safely;</a:t>
            </a:r>
          </a:p>
          <a:p>
            <a:r>
              <a:rPr lang="en-GB" sz="2000" dirty="0" smtClean="0">
                <a:latin typeface="Adobe Caslon Pro"/>
              </a:rPr>
              <a:t>Access to shade and drinking water.</a:t>
            </a:r>
          </a:p>
          <a:p>
            <a:pPr marL="0" indent="0">
              <a:buNone/>
            </a:pPr>
            <a:endParaRPr lang="en-GB" sz="2000" dirty="0" smtClean="0"/>
          </a:p>
          <a:p>
            <a:endParaRPr lang="en-GB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Avenida Juárez núm. 20, Col. Centro, Del. Cuauhtémoc, , C.P. 06010, México, D.F.,  Tels.: (55) 3686 - 5100  http://www.sre.gob.mx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1 Marcador de título"/>
          <p:cNvSpPr txBox="1">
            <a:spLocks/>
          </p:cNvSpPr>
          <p:nvPr/>
        </p:nvSpPr>
        <p:spPr bwMode="auto">
          <a:xfrm>
            <a:off x="815975" y="152400"/>
            <a:ext cx="8229600" cy="97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7F7F7F"/>
                </a:solidFill>
                <a:latin typeface="Adobe Caslon Pro" pitchFamily="18" charset="0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9pPr>
          </a:lstStyle>
          <a:p>
            <a:r>
              <a:rPr lang="en-GB" dirty="0" smtClean="0"/>
              <a:t>GENERAL DIRECTORATE OF</a:t>
            </a:r>
            <a:br>
              <a:rPr lang="en-GB" dirty="0" smtClean="0"/>
            </a:br>
            <a:r>
              <a:rPr lang="en-GB" dirty="0" smtClean="0"/>
              <a:t>PROTECTION FOR MEXICANS ABROAD</a:t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457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326605"/>
            <a:ext cx="8229600" cy="1143000"/>
          </a:xfrm>
        </p:spPr>
        <p:txBody>
          <a:bodyPr/>
          <a:lstStyle/>
          <a:p>
            <a:pPr algn="l"/>
            <a:r>
              <a:rPr lang="en-GB" sz="3200" dirty="0" smtClean="0">
                <a:solidFill>
                  <a:schemeClr val="tx1"/>
                </a:solidFill>
              </a:rPr>
              <a:t>Labour Rights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469605"/>
            <a:ext cx="8229600" cy="3426371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latin typeface="Adobe Caslon Pro"/>
              </a:rPr>
              <a:t>Every worker, regardless of his or her migration status, has the right to:</a:t>
            </a:r>
          </a:p>
          <a:p>
            <a:pPr marL="0" indent="0">
              <a:buNone/>
            </a:pPr>
            <a:endParaRPr lang="en-GB" sz="1800" dirty="0" smtClean="0">
              <a:latin typeface="Adobe Caslon Pro"/>
            </a:endParaRPr>
          </a:p>
          <a:p>
            <a:r>
              <a:rPr lang="en-GB" sz="2000" dirty="0" smtClean="0">
                <a:latin typeface="Adobe Caslon Pro"/>
              </a:rPr>
              <a:t>Not be discriminated against based on race, colour, gender, national origin, age or disability; </a:t>
            </a:r>
          </a:p>
          <a:p>
            <a:r>
              <a:rPr lang="en-GB" sz="2000" dirty="0" smtClean="0">
                <a:latin typeface="Adobe Caslon Pro"/>
              </a:rPr>
              <a:t>Equal opportunities in the workplace;</a:t>
            </a:r>
          </a:p>
          <a:p>
            <a:r>
              <a:rPr lang="en-GB" sz="2000" dirty="0" smtClean="0">
                <a:latin typeface="Adobe Caslon Pro"/>
              </a:rPr>
              <a:t>Return to Mexico before the contract expires; </a:t>
            </a:r>
          </a:p>
          <a:p>
            <a:r>
              <a:rPr lang="en-GB" sz="2000" dirty="0" smtClean="0">
                <a:latin typeface="Adobe Caslon Pro"/>
              </a:rPr>
              <a:t>Report abuses without fear of retaliation.</a:t>
            </a:r>
            <a:endParaRPr lang="en-GB" sz="2000" dirty="0">
              <a:latin typeface="Adobe Caslon Pro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Avenida Juárez núm. 20, Col. Centro, Del. Cuauhtémoc, , C.P. 06010, México, D.F.,  Tels.: (55) 3686 - 5100  http://www.sre.gob.mx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1 Marcador de título"/>
          <p:cNvSpPr txBox="1">
            <a:spLocks/>
          </p:cNvSpPr>
          <p:nvPr/>
        </p:nvSpPr>
        <p:spPr bwMode="auto">
          <a:xfrm>
            <a:off x="815975" y="152400"/>
            <a:ext cx="8229600" cy="97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7F7F7F"/>
                </a:solidFill>
                <a:latin typeface="Adobe Caslon Pro" pitchFamily="18" charset="0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9pPr>
          </a:lstStyle>
          <a:p>
            <a:r>
              <a:rPr lang="en-GB" dirty="0" smtClean="0"/>
              <a:t>GENERAL DIRECTORATE OF</a:t>
            </a:r>
            <a:br>
              <a:rPr lang="en-GB" dirty="0" smtClean="0"/>
            </a:br>
            <a:r>
              <a:rPr lang="en-GB" dirty="0" smtClean="0"/>
              <a:t>PROTECTION FOR MEXICANS ABROAD</a:t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539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6009" y="980728"/>
            <a:ext cx="8229600" cy="666328"/>
          </a:xfrm>
        </p:spPr>
        <p:txBody>
          <a:bodyPr/>
          <a:lstStyle/>
          <a:p>
            <a:pPr algn="l"/>
            <a:r>
              <a:rPr lang="en-GB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Remember…</a:t>
            </a:r>
            <a:endParaRPr lang="en-GB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 bwMode="blackGray">
          <a:xfrm>
            <a:off x="539552" y="1844824"/>
            <a:ext cx="8229600" cy="4885971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… to ask about:</a:t>
            </a:r>
          </a:p>
          <a:p>
            <a:pPr marL="0" indent="0">
              <a:buNone/>
            </a:pPr>
            <a:endParaRPr lang="en-GB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The complete information about the employer;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The general employment conditions;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The type of work you will perform;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The name and address of the company;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The salary and the number of working hours;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Confirming the information with the Consulate.</a:t>
            </a:r>
          </a:p>
          <a:p>
            <a:pPr marL="0" indent="0">
              <a:buNone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Avenida Juárez núm. 20, Col. Centro, Del. Cuauhtémoc, , C.P. 06010, México, D.F.,  Tels.: (55) 3686 - 5100  http://www.sre.gob.mx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1 Marcador de título"/>
          <p:cNvSpPr txBox="1">
            <a:spLocks/>
          </p:cNvSpPr>
          <p:nvPr/>
        </p:nvSpPr>
        <p:spPr bwMode="auto">
          <a:xfrm>
            <a:off x="815975" y="152400"/>
            <a:ext cx="8229600" cy="97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7F7F7F"/>
                </a:solidFill>
                <a:latin typeface="Adobe Caslon Pro" pitchFamily="18" charset="0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9pPr>
          </a:lstStyle>
          <a:p>
            <a:r>
              <a:rPr lang="en-GB" dirty="0" smtClean="0"/>
              <a:t>GENERAL DIRECTORATE OF</a:t>
            </a:r>
            <a:br>
              <a:rPr lang="en-GB" dirty="0" smtClean="0"/>
            </a:br>
            <a:r>
              <a:rPr lang="en-GB" dirty="0" smtClean="0"/>
              <a:t>PROTECTION FOR MEXICANS ABROAD</a:t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897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470025"/>
          </a:xfrm>
        </p:spPr>
        <p:txBody>
          <a:bodyPr/>
          <a:lstStyle/>
          <a:p>
            <a:pPr lvl="0" algn="ctr"/>
            <a:r>
              <a:rPr lang="en-GB" sz="2800" dirty="0" smtClean="0">
                <a:solidFill>
                  <a:prstClr val="black"/>
                </a:solidFill>
                <a:latin typeface="Trajan Pro" pitchFamily="18" charset="0"/>
                <a:ea typeface="+mn-ea"/>
                <a:cs typeface="+mn-cs"/>
              </a:rPr>
              <a:t>The Origin of Fraud</a:t>
            </a:r>
            <a:endParaRPr lang="en-GB" sz="1900" dirty="0">
              <a:ln>
                <a:solidFill>
                  <a:srgbClr val="EAEBDE"/>
                </a:solidFill>
              </a:ln>
              <a:solidFill>
                <a:schemeClr val="tx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576" y="2492896"/>
            <a:ext cx="7632848" cy="3816424"/>
          </a:xfrm>
        </p:spPr>
        <p:txBody>
          <a:bodyPr/>
          <a:lstStyle/>
          <a:p>
            <a:pPr algn="just"/>
            <a:endParaRPr lang="en-GB" sz="2800" dirty="0" smtClean="0">
              <a:solidFill>
                <a:schemeClr val="tx1"/>
              </a:solidFill>
              <a:latin typeface="Adobe Caslon Pro"/>
            </a:endParaRPr>
          </a:p>
          <a:p>
            <a:r>
              <a:rPr lang="en-GB" sz="2400" dirty="0" smtClean="0">
                <a:solidFill>
                  <a:prstClr val="black"/>
                </a:solidFill>
                <a:latin typeface="Adobe Caslon Pro" pitchFamily="18" charset="0"/>
              </a:rPr>
              <a:t>Rumours: False Expectations (immigration reform, work visas available)</a:t>
            </a:r>
          </a:p>
          <a:p>
            <a:endParaRPr lang="en-GB" sz="2400" dirty="0" smtClean="0">
              <a:solidFill>
                <a:prstClr val="black"/>
              </a:solidFill>
              <a:latin typeface="Adobe Caslon Pro" pitchFamily="18" charset="0"/>
            </a:endParaRPr>
          </a:p>
          <a:p>
            <a:endParaRPr lang="en-GB" sz="2400" dirty="0" smtClean="0">
              <a:solidFill>
                <a:prstClr val="black"/>
              </a:solidFill>
              <a:latin typeface="Adobe Caslon Pro" pitchFamily="18" charset="0"/>
            </a:endParaRPr>
          </a:p>
          <a:p>
            <a:r>
              <a:rPr lang="en-GB" sz="2400" dirty="0" smtClean="0">
                <a:solidFill>
                  <a:prstClr val="black"/>
                </a:solidFill>
                <a:latin typeface="Adobe Caslon Pro" pitchFamily="18" charset="0"/>
              </a:rPr>
              <a:t>Lack of information: Lack of access to legal means and reliable information sources</a:t>
            </a:r>
          </a:p>
          <a:p>
            <a:endParaRPr lang="en-GB" sz="2400" dirty="0" smtClean="0">
              <a:solidFill>
                <a:prstClr val="black"/>
              </a:solidFill>
              <a:latin typeface="Adobe Caslon Pro" pitchFamily="18" charset="0"/>
            </a:endParaRPr>
          </a:p>
          <a:p>
            <a:endParaRPr lang="en-GB" sz="2400" dirty="0">
              <a:solidFill>
                <a:prstClr val="black"/>
              </a:solidFill>
              <a:latin typeface="Adobe Caslon Pro" pitchFamily="18" charset="0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1628775" y="6508750"/>
            <a:ext cx="5759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Avenida Juárez núm. 20, Col. Centro, Del. Cuauhtémoc, , C.P. 06010, México, D.F., </a:t>
            </a:r>
          </a:p>
          <a:p>
            <a:pPr>
              <a:defRPr/>
            </a:pPr>
            <a:r>
              <a:rPr lang="en-GB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Tels.: (55) 3686 - 5100  </a:t>
            </a:r>
            <a:r>
              <a:rPr lang="en-GB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http://www.sre.gob.mx</a:t>
            </a:r>
            <a:endParaRPr lang="en-GB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1 Marcador de título"/>
          <p:cNvSpPr txBox="1">
            <a:spLocks/>
          </p:cNvSpPr>
          <p:nvPr/>
        </p:nvSpPr>
        <p:spPr bwMode="auto">
          <a:xfrm>
            <a:off x="815975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7F7F7F"/>
                </a:solidFill>
                <a:latin typeface="Adobe Caslon Pro" pitchFamily="18" charset="0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9pPr>
          </a:lstStyle>
          <a:p>
            <a:r>
              <a:rPr lang="en-GB" dirty="0"/>
              <a:t>GENERAL DIRECTORATE OF</a:t>
            </a:r>
            <a:br>
              <a:rPr lang="en-GB" dirty="0"/>
            </a:br>
            <a:r>
              <a:rPr lang="en-GB" dirty="0"/>
              <a:t>PROTECTION FOR MEXICANS ABROAD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4553483" y="3717032"/>
            <a:ext cx="18517" cy="93610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85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994108"/>
            <a:ext cx="8229600" cy="810344"/>
          </a:xfrm>
        </p:spPr>
        <p:txBody>
          <a:bodyPr/>
          <a:lstStyle/>
          <a:p>
            <a:pPr algn="l"/>
            <a:r>
              <a:rPr lang="en-GB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Remember…</a:t>
            </a:r>
            <a:endParaRPr lang="en-GB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176464"/>
          </a:xfrm>
        </p:spPr>
        <p:txBody>
          <a:bodyPr/>
          <a:lstStyle/>
          <a:p>
            <a:pPr algn="just"/>
            <a:r>
              <a:rPr lang="en-GB" sz="2000" dirty="0" smtClean="0"/>
              <a:t>To give your correct data and avoid alias;</a:t>
            </a:r>
          </a:p>
          <a:p>
            <a:pPr algn="just"/>
            <a:r>
              <a:rPr lang="en-GB" sz="2000" dirty="0" smtClean="0"/>
              <a:t>To read your work contract, which you should receive before initiating the visa procedures; </a:t>
            </a:r>
          </a:p>
          <a:p>
            <a:pPr algn="just"/>
            <a:r>
              <a:rPr lang="en-GB" sz="2000" dirty="0" smtClean="0"/>
              <a:t>Once the contract has expired, the employer should cover transportation costs for your return to Mexico; </a:t>
            </a:r>
          </a:p>
          <a:p>
            <a:pPr algn="just"/>
            <a:r>
              <a:rPr lang="en-GB" sz="2000" dirty="0" smtClean="0"/>
              <a:t>Not to sign anything that you do not understand (in Spanish or English)</a:t>
            </a:r>
            <a:r>
              <a:rPr lang="en-GB" sz="2000" dirty="0"/>
              <a:t>;</a:t>
            </a:r>
            <a:endParaRPr lang="en-GB" sz="2000" dirty="0" smtClean="0"/>
          </a:p>
          <a:p>
            <a:pPr algn="just"/>
            <a:r>
              <a:rPr lang="en-GB" sz="2000" dirty="0" smtClean="0"/>
              <a:t>It is illegal to charge you a fee to ensure that you get the job; </a:t>
            </a:r>
          </a:p>
          <a:p>
            <a:pPr algn="just"/>
            <a:r>
              <a:rPr lang="en-GB" sz="2000" dirty="0" smtClean="0"/>
              <a:t>Nobody may take away your passport or your work visa or any other identity document; </a:t>
            </a:r>
          </a:p>
          <a:p>
            <a:pPr algn="just"/>
            <a:r>
              <a:rPr lang="en-GB" sz="2000" dirty="0" smtClean="0"/>
              <a:t>To visit the closest consulate of your country to receive assistance; </a:t>
            </a:r>
          </a:p>
          <a:p>
            <a:pPr algn="just"/>
            <a:r>
              <a:rPr lang="en-GB" sz="2000" dirty="0" smtClean="0"/>
              <a:t>To have the emergency number of the consular offices in the United States: </a:t>
            </a:r>
            <a:r>
              <a:rPr lang="en-GB" sz="2000" dirty="0" smtClean="0">
                <a:solidFill>
                  <a:srgbClr val="C00000"/>
                </a:solidFill>
              </a:rPr>
              <a:t>1855 4636 395.</a:t>
            </a:r>
          </a:p>
          <a:p>
            <a:pPr algn="just"/>
            <a:endParaRPr lang="en-GB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Avenida Juárez núm. 20, Col. Centro, Del. Cuauhtémoc, , C.P. 06010, México, D.F.,  Tels.: (55) 3686 - 5100  http://www.sre.gob.mx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1 Marcador de título"/>
          <p:cNvSpPr txBox="1">
            <a:spLocks/>
          </p:cNvSpPr>
          <p:nvPr/>
        </p:nvSpPr>
        <p:spPr bwMode="auto">
          <a:xfrm>
            <a:off x="815975" y="152400"/>
            <a:ext cx="8229600" cy="97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7F7F7F"/>
                </a:solidFill>
                <a:latin typeface="Adobe Caslon Pro" pitchFamily="18" charset="0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9pPr>
          </a:lstStyle>
          <a:p>
            <a:r>
              <a:rPr lang="en-GB" dirty="0" smtClean="0"/>
              <a:t>GENERAL DIRECTORATE OF</a:t>
            </a:r>
            <a:br>
              <a:rPr lang="en-GB" dirty="0" smtClean="0"/>
            </a:br>
            <a:r>
              <a:rPr lang="en-GB" dirty="0" smtClean="0"/>
              <a:t>PROTECTION FOR MEXICANS ABROAD</a:t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1836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73714E-D08E-475C-A8A9-AF1FF21BA477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1628775" y="6508750"/>
            <a:ext cx="5759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 pitchFamily="18" charset="0"/>
                <a:cs typeface="+mn-cs"/>
              </a:defRPr>
            </a:lvl1pPr>
          </a:lstStyle>
          <a:p>
            <a:pPr>
              <a:defRPr/>
            </a:pPr>
            <a:r>
              <a:rPr lang="es-MX" dirty="0">
                <a:solidFill>
                  <a:prstClr val="black">
                    <a:lumMod val="50000"/>
                    <a:lumOff val="50000"/>
                  </a:prstClr>
                </a:solidFill>
              </a:rPr>
              <a:t>Avenida Juárez núm. 20, Col. Centro, Del. Cuauhtémoc, , C.P. 06010, México, D.F., </a:t>
            </a:r>
          </a:p>
          <a:p>
            <a:pPr>
              <a:defRPr/>
            </a:pPr>
            <a:r>
              <a:rPr lang="es-MX" dirty="0">
                <a:solidFill>
                  <a:prstClr val="black">
                    <a:lumMod val="50000"/>
                    <a:lumOff val="50000"/>
                  </a:prstClr>
                </a:solidFill>
              </a:rPr>
              <a:t>Tels.: (55) 3686 - 5100  </a:t>
            </a:r>
            <a:r>
              <a:rPr lang="es-MX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http://www.sre.gob.mx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257" y="836712"/>
            <a:ext cx="7574526" cy="570220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8" name="1 Marcador de título"/>
          <p:cNvSpPr txBox="1">
            <a:spLocks/>
          </p:cNvSpPr>
          <p:nvPr/>
        </p:nvSpPr>
        <p:spPr bwMode="auto">
          <a:xfrm>
            <a:off x="815975" y="152400"/>
            <a:ext cx="8229600" cy="97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7F7F7F"/>
                </a:solidFill>
                <a:latin typeface="Adobe Caslon Pro" pitchFamily="18" charset="0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9pPr>
          </a:lstStyle>
          <a:p>
            <a:r>
              <a:rPr lang="en-GB" dirty="0"/>
              <a:t>GENERAL DIRECTORATE OF</a:t>
            </a:r>
            <a:br>
              <a:rPr lang="en-GB" dirty="0"/>
            </a:br>
            <a:r>
              <a:rPr lang="en-GB" dirty="0"/>
              <a:t>PROTECTION FOR MEXICANS ABROAD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369065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0" hangingPunct="0">
              <a:spcBef>
                <a:spcPts val="0"/>
              </a:spcBef>
              <a:spcAft>
                <a:spcPts val="450"/>
              </a:spcAft>
              <a:buNone/>
            </a:pPr>
            <a:endParaRPr lang="es-ES" sz="1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10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2364581" y="5738814"/>
            <a:ext cx="4319588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7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 pitchFamily="18" charset="0"/>
                <a:cs typeface="+mn-cs"/>
              </a:defRPr>
            </a:lvl1pPr>
          </a:lstStyle>
          <a:p>
            <a:pPr>
              <a:defRPr/>
            </a:pPr>
            <a:r>
              <a:rPr lang="es-MX"/>
              <a:t>Avenida Juárez núm. 20, Col. Centro, Del. Cuauhtémoc, , C.P. 06010, México, D.F., </a:t>
            </a:r>
          </a:p>
          <a:p>
            <a:pPr>
              <a:defRPr/>
            </a:pPr>
            <a:r>
              <a:rPr lang="es-MX"/>
              <a:t>Tels.: (55) 3686 - 5100  </a:t>
            </a:r>
            <a:r>
              <a:rPr lang="es-MX" b="1"/>
              <a:t>http://www.sre.gob.mx</a:t>
            </a:r>
          </a:p>
        </p:txBody>
      </p:sp>
      <p:sp>
        <p:nvSpPr>
          <p:cNvPr id="11" name="5 Marcador de número de diapositiva"/>
          <p:cNvSpPr txBox="1">
            <a:spLocks/>
          </p:cNvSpPr>
          <p:nvPr/>
        </p:nvSpPr>
        <p:spPr>
          <a:xfrm>
            <a:off x="6172200" y="5738814"/>
            <a:ext cx="16002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s-MX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52E03E41-D48F-43BE-9F79-B48B11E9DCA7}" type="slidenum">
              <a:rPr lang="es-MX" sz="900"/>
              <a:pPr>
                <a:defRPr/>
              </a:pPr>
              <a:t>22</a:t>
            </a:fld>
            <a:endParaRPr lang="es-MX" sz="90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79" y="971550"/>
            <a:ext cx="1600200" cy="61199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549737"/>
            <a:ext cx="6912767" cy="5325679"/>
          </a:xfrm>
          <a:prstGeom prst="rect">
            <a:avLst/>
          </a:prstGeom>
        </p:spPr>
      </p:pic>
      <p:sp>
        <p:nvSpPr>
          <p:cNvPr id="9" name="1 Marcador de título"/>
          <p:cNvSpPr txBox="1">
            <a:spLocks/>
          </p:cNvSpPr>
          <p:nvPr/>
        </p:nvSpPr>
        <p:spPr bwMode="auto">
          <a:xfrm>
            <a:off x="815975" y="152400"/>
            <a:ext cx="8229600" cy="97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7F7F7F"/>
                </a:solidFill>
                <a:latin typeface="Adobe Caslon Pro" pitchFamily="18" charset="0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9pPr>
          </a:lstStyle>
          <a:p>
            <a:r>
              <a:rPr lang="en-GB" dirty="0"/>
              <a:t>GENERAL DIRECTORATE OF</a:t>
            </a:r>
            <a:br>
              <a:rPr lang="en-GB" dirty="0"/>
            </a:br>
            <a:r>
              <a:rPr lang="en-GB" dirty="0"/>
              <a:t>PROTECTION FOR MEXICANS ABROAD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256971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759817"/>
            <a:ext cx="7772400" cy="1470025"/>
          </a:xfrm>
        </p:spPr>
        <p:txBody>
          <a:bodyPr/>
          <a:lstStyle/>
          <a:p>
            <a:pPr lvl="0" algn="ctr"/>
            <a:r>
              <a:rPr lang="en-GB" sz="2800" dirty="0" smtClean="0">
                <a:solidFill>
                  <a:prstClr val="black"/>
                </a:solidFill>
                <a:latin typeface="Trajan Pro" pitchFamily="18" charset="0"/>
                <a:ea typeface="+mn-ea"/>
                <a:cs typeface="+mn-cs"/>
              </a:rPr>
              <a:t>Immigration Fraud – Red Flags</a:t>
            </a:r>
            <a:endParaRPr lang="en-GB" sz="1900" dirty="0">
              <a:ln>
                <a:solidFill>
                  <a:srgbClr val="EAEBDE"/>
                </a:solidFill>
              </a:ln>
              <a:solidFill>
                <a:schemeClr val="tx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92076" y="1902816"/>
            <a:ext cx="7632848" cy="4406503"/>
          </a:xfrm>
        </p:spPr>
        <p:txBody>
          <a:bodyPr/>
          <a:lstStyle/>
          <a:p>
            <a:r>
              <a:rPr lang="en-GB" sz="2400" dirty="0" smtClean="0">
                <a:solidFill>
                  <a:prstClr val="black"/>
                </a:solidFill>
                <a:latin typeface="Adobe Caslon Pro" pitchFamily="18" charset="0"/>
              </a:rPr>
              <a:t>Executive Actions – the DACA Experience</a:t>
            </a:r>
          </a:p>
          <a:p>
            <a:endParaRPr lang="en-GB" sz="2400" dirty="0" smtClean="0">
              <a:solidFill>
                <a:prstClr val="black"/>
              </a:solidFill>
              <a:latin typeface="Adobe Caslon Pro" pitchFamily="18" charset="0"/>
            </a:endParaRPr>
          </a:p>
          <a:p>
            <a:r>
              <a:rPr lang="en-GB" sz="2400" dirty="0" smtClean="0">
                <a:solidFill>
                  <a:prstClr val="black"/>
                </a:solidFill>
                <a:latin typeface="Adobe Caslon Pro" pitchFamily="18" charset="0"/>
              </a:rPr>
              <a:t>Ideas relating to the high costs of consulting with an attorney</a:t>
            </a:r>
          </a:p>
          <a:p>
            <a:endParaRPr lang="en-GB" sz="2400" dirty="0" smtClean="0">
              <a:solidFill>
                <a:prstClr val="black"/>
              </a:solidFill>
              <a:latin typeface="Adobe Caslon Pro" pitchFamily="18" charset="0"/>
            </a:endParaRPr>
          </a:p>
          <a:p>
            <a:r>
              <a:rPr lang="en-GB" sz="2400" dirty="0" smtClean="0">
                <a:solidFill>
                  <a:prstClr val="black"/>
                </a:solidFill>
                <a:latin typeface="Adobe Caslon Pro" pitchFamily="18" charset="0"/>
              </a:rPr>
              <a:t>Lack of sufficient organizations authorized by the </a:t>
            </a:r>
            <a:r>
              <a:rPr lang="en-GB" sz="2400" dirty="0">
                <a:solidFill>
                  <a:prstClr val="black"/>
                </a:solidFill>
                <a:latin typeface="Adobe Caslon Pro" pitchFamily="18" charset="0"/>
              </a:rPr>
              <a:t>Board of Immigration Appeals </a:t>
            </a:r>
            <a:r>
              <a:rPr lang="en-GB" sz="2400" dirty="0" smtClean="0">
                <a:solidFill>
                  <a:prstClr val="black"/>
                </a:solidFill>
                <a:latin typeface="Adobe Caslon Pro" pitchFamily="18" charset="0"/>
              </a:rPr>
              <a:t>to provide immigration services</a:t>
            </a:r>
          </a:p>
          <a:p>
            <a:endParaRPr lang="en-GB" sz="2400" dirty="0" smtClean="0">
              <a:solidFill>
                <a:prstClr val="black"/>
              </a:solidFill>
              <a:latin typeface="Adobe Caslon Pro" pitchFamily="18" charset="0"/>
            </a:endParaRPr>
          </a:p>
          <a:p>
            <a:r>
              <a:rPr lang="en-GB" sz="2400" dirty="0" smtClean="0">
                <a:solidFill>
                  <a:prstClr val="black"/>
                </a:solidFill>
                <a:latin typeface="Adobe Caslon Pro" pitchFamily="18" charset="0"/>
              </a:rPr>
              <a:t>Confusion regarding the role of a public notary</a:t>
            </a:r>
          </a:p>
          <a:p>
            <a:endParaRPr lang="en-GB" sz="2400" dirty="0" smtClean="0">
              <a:solidFill>
                <a:prstClr val="black"/>
              </a:solidFill>
              <a:latin typeface="Adobe Caslon Pro" pitchFamily="18" charset="0"/>
            </a:endParaRPr>
          </a:p>
          <a:p>
            <a:endParaRPr lang="en-GB" sz="2400" dirty="0" smtClean="0">
              <a:solidFill>
                <a:prstClr val="black"/>
              </a:solidFill>
              <a:latin typeface="Adobe Caslon Pro" pitchFamily="18" charset="0"/>
            </a:endParaRPr>
          </a:p>
          <a:p>
            <a:endParaRPr lang="en-GB" sz="2400" dirty="0" smtClean="0">
              <a:solidFill>
                <a:prstClr val="black"/>
              </a:solidFill>
              <a:latin typeface="Adobe Caslon Pro" pitchFamily="18" charset="0"/>
            </a:endParaRPr>
          </a:p>
          <a:p>
            <a:endParaRPr lang="en-GB" sz="2400" dirty="0" smtClean="0">
              <a:solidFill>
                <a:prstClr val="black"/>
              </a:solidFill>
              <a:latin typeface="Adobe Caslon Pro" pitchFamily="18" charset="0"/>
            </a:endParaRPr>
          </a:p>
          <a:p>
            <a:endParaRPr lang="en-GB" sz="2400" dirty="0" smtClean="0">
              <a:solidFill>
                <a:prstClr val="black"/>
              </a:solidFill>
              <a:latin typeface="Adobe Caslon Pro" pitchFamily="18" charset="0"/>
            </a:endParaRPr>
          </a:p>
          <a:p>
            <a:endParaRPr lang="en-GB" sz="2400" dirty="0" smtClean="0">
              <a:solidFill>
                <a:prstClr val="black"/>
              </a:solidFill>
              <a:latin typeface="Adobe Caslon Pro" pitchFamily="18" charset="0"/>
            </a:endParaRPr>
          </a:p>
          <a:p>
            <a:endParaRPr lang="en-GB" sz="2400" dirty="0" smtClean="0">
              <a:solidFill>
                <a:prstClr val="black"/>
              </a:solidFill>
              <a:latin typeface="Adobe Caslon Pro" pitchFamily="18" charset="0"/>
            </a:endParaRPr>
          </a:p>
          <a:p>
            <a:endParaRPr lang="en-GB" sz="2400" dirty="0">
              <a:solidFill>
                <a:prstClr val="black"/>
              </a:solidFill>
              <a:latin typeface="Adobe Caslon Pro" pitchFamily="18" charset="0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1628775" y="6508750"/>
            <a:ext cx="5759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Avenida Juárez núm. 20, Col. Centro, Del. Cuauhtémoc, , C.P. 06010, México, D.F., </a:t>
            </a:r>
          </a:p>
          <a:p>
            <a:pPr>
              <a:defRPr/>
            </a:pPr>
            <a:r>
              <a:rPr lang="en-GB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Tels.: (55) 3686 - 5100  </a:t>
            </a:r>
            <a:r>
              <a:rPr lang="en-GB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http://www.sre.gob.mx</a:t>
            </a:r>
            <a:endParaRPr lang="en-GB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1 Marcador de título"/>
          <p:cNvSpPr txBox="1">
            <a:spLocks/>
          </p:cNvSpPr>
          <p:nvPr/>
        </p:nvSpPr>
        <p:spPr bwMode="auto">
          <a:xfrm>
            <a:off x="815975" y="152400"/>
            <a:ext cx="8229600" cy="97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7F7F7F"/>
                </a:solidFill>
                <a:latin typeface="Adobe Caslon Pro" pitchFamily="18" charset="0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9pPr>
          </a:lstStyle>
          <a:p>
            <a:r>
              <a:rPr lang="en-GB" dirty="0" smtClean="0"/>
              <a:t>GENERAL DIRECTORATE OF</a:t>
            </a:r>
            <a:br>
              <a:rPr lang="en-GB" dirty="0" smtClean="0"/>
            </a:br>
            <a:r>
              <a:rPr lang="en-GB" dirty="0" smtClean="0"/>
              <a:t>PROTECTION FOR MEXICANS ABROAD</a:t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9274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73714E-D08E-475C-A8A9-AF1FF21BA4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1628775" y="6508750"/>
            <a:ext cx="5759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Avenida Juárez núm. 20, Col. Centro, Del. Cuauhtémoc, , C.P. 06010, México, D.F., </a:t>
            </a:r>
          </a:p>
          <a:p>
            <a:pPr>
              <a:defRPr/>
            </a:pPr>
            <a:r>
              <a:rPr lang="en-GB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Tels.: (55) 3686 - 5100  </a:t>
            </a:r>
            <a:r>
              <a:rPr lang="en-GB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http://www.sre.gob.mx</a:t>
            </a:r>
            <a:endParaRPr lang="en-GB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384006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GB" sz="2800" b="1" dirty="0" smtClean="0"/>
              <a:t>TOOLS:</a:t>
            </a:r>
          </a:p>
          <a:p>
            <a:pPr marL="0" indent="0">
              <a:buNone/>
            </a:pPr>
            <a:endParaRPr lang="en-GB" dirty="0" smtClean="0">
              <a:latin typeface="Adobe Caslon Pro" pitchFamily="18" charset="0"/>
            </a:endParaRPr>
          </a:p>
          <a:p>
            <a:r>
              <a:rPr lang="en-GB" dirty="0" smtClean="0"/>
              <a:t>Building and strengthening local coalitions and networks; migration clinics with universities, increasing the number of certified  organizations; </a:t>
            </a:r>
          </a:p>
          <a:p>
            <a:r>
              <a:rPr lang="en-GB" dirty="0" smtClean="0"/>
              <a:t>External legal aid programme;</a:t>
            </a:r>
          </a:p>
          <a:p>
            <a:r>
              <a:rPr lang="en-GB" dirty="0" smtClean="0"/>
              <a:t>Potentiating our documentation and protection services. </a:t>
            </a:r>
            <a:endParaRPr lang="en-GB" sz="2400" b="1" dirty="0" smtClean="0"/>
          </a:p>
          <a:p>
            <a:endParaRPr lang="en-GB" sz="2400" b="1" dirty="0" smtClean="0"/>
          </a:p>
          <a:p>
            <a:endParaRPr lang="en-GB" sz="2400" b="1" dirty="0"/>
          </a:p>
        </p:txBody>
      </p:sp>
      <p:sp>
        <p:nvSpPr>
          <p:cNvPr id="8" name="1 Marcador de título"/>
          <p:cNvSpPr txBox="1">
            <a:spLocks/>
          </p:cNvSpPr>
          <p:nvPr/>
        </p:nvSpPr>
        <p:spPr bwMode="auto">
          <a:xfrm>
            <a:off x="815975" y="152400"/>
            <a:ext cx="8229600" cy="97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7F7F7F"/>
                </a:solidFill>
                <a:latin typeface="Adobe Caslon Pro" pitchFamily="18" charset="0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9pPr>
          </a:lstStyle>
          <a:p>
            <a:r>
              <a:rPr lang="en-GB" dirty="0" smtClean="0"/>
              <a:t>GENERAL DIRECTORATE OF</a:t>
            </a:r>
            <a:br>
              <a:rPr lang="en-GB" dirty="0" smtClean="0"/>
            </a:br>
            <a:r>
              <a:rPr lang="en-GB" dirty="0" smtClean="0"/>
              <a:t>PROTECTION FOR MEXICANS ABROAD</a:t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5763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73714E-D08E-475C-A8A9-AF1FF21BA4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6120680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 smtClean="0"/>
              <a:t>TOOLS:</a:t>
            </a:r>
          </a:p>
          <a:p>
            <a:pPr marL="0" indent="0">
              <a:buNone/>
            </a:pPr>
            <a:r>
              <a:rPr lang="en-GB" sz="2000" b="1" dirty="0" smtClean="0"/>
              <a:t>PREVENTATIVE PROTECTION CAMPAIGNS</a:t>
            </a:r>
            <a:endParaRPr lang="en-GB" sz="20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1700808"/>
            <a:ext cx="4322011" cy="5157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1 Marcador de título"/>
          <p:cNvSpPr txBox="1">
            <a:spLocks/>
          </p:cNvSpPr>
          <p:nvPr/>
        </p:nvSpPr>
        <p:spPr bwMode="auto">
          <a:xfrm>
            <a:off x="815975" y="152400"/>
            <a:ext cx="8229600" cy="97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7F7F7F"/>
                </a:solidFill>
                <a:latin typeface="Adobe Caslon Pro" pitchFamily="18" charset="0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9pPr>
          </a:lstStyle>
          <a:p>
            <a:r>
              <a:rPr lang="en-GB" dirty="0" smtClean="0"/>
              <a:t>GENERAL DIRECTORATE OF</a:t>
            </a:r>
            <a:br>
              <a:rPr lang="en-GB" dirty="0" smtClean="0"/>
            </a:br>
            <a:r>
              <a:rPr lang="en-GB" dirty="0" smtClean="0"/>
              <a:t>PROTECTION FOR MEXICANS ABROAD</a:t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0062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1628775" y="6508750"/>
            <a:ext cx="5759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GB" dirty="0" smtClean="0"/>
              <a:t>Avenida Juárez núm. 20, Col. Centro, Del. Cuauhtémoc, , C.P. 06010, México, D.F., </a:t>
            </a:r>
          </a:p>
          <a:p>
            <a:pPr>
              <a:defRPr/>
            </a:pPr>
            <a:r>
              <a:rPr lang="en-GB" dirty="0" smtClean="0"/>
              <a:t>Tels.: (55) 3686 - 5100  </a:t>
            </a:r>
            <a:r>
              <a:rPr lang="en-GB" b="1" dirty="0" smtClean="0"/>
              <a:t>http://www.sre.gob.mx</a:t>
            </a:r>
            <a:endParaRPr lang="en-GB" b="1" dirty="0"/>
          </a:p>
        </p:txBody>
      </p:sp>
      <p:sp>
        <p:nvSpPr>
          <p:cNvPr id="10" name="5 Marcador de número de diapositiva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52E03E41-D48F-43BE-9F79-B48B11E9DCA7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  <p:pic>
        <p:nvPicPr>
          <p:cNvPr id="1026" name="Imagen 5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836712"/>
            <a:ext cx="5760640" cy="544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Marcador de título"/>
          <p:cNvSpPr txBox="1">
            <a:spLocks/>
          </p:cNvSpPr>
          <p:nvPr/>
        </p:nvSpPr>
        <p:spPr bwMode="auto">
          <a:xfrm>
            <a:off x="815975" y="152400"/>
            <a:ext cx="8229600" cy="97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7F7F7F"/>
                </a:solidFill>
                <a:latin typeface="Adobe Caslon Pro" pitchFamily="18" charset="0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9pPr>
          </a:lstStyle>
          <a:p>
            <a:r>
              <a:rPr lang="en-GB" dirty="0" smtClean="0"/>
              <a:t>GENERAL DIRECTORATE OF</a:t>
            </a:r>
            <a:br>
              <a:rPr lang="en-GB" dirty="0" smtClean="0"/>
            </a:br>
            <a:r>
              <a:rPr lang="en-GB" dirty="0" smtClean="0"/>
              <a:t>PROTECTION FOR MEXICANS ABROAD</a:t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3828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1628775" y="6508750"/>
            <a:ext cx="5759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GB" dirty="0" smtClean="0"/>
              <a:t>Avenida Juárez núm. 20, Col. Centro, Del. Cuauhtémoc, , C.P. 06010, México, D.F., </a:t>
            </a:r>
          </a:p>
          <a:p>
            <a:pPr>
              <a:defRPr/>
            </a:pPr>
            <a:r>
              <a:rPr lang="en-GB" dirty="0" smtClean="0"/>
              <a:t>Tels.: (55) 3686 - 5100  </a:t>
            </a:r>
            <a:r>
              <a:rPr lang="en-GB" b="1" dirty="0" smtClean="0"/>
              <a:t>http://www.sre.gob.mx</a:t>
            </a:r>
            <a:endParaRPr lang="en-GB" b="1" dirty="0"/>
          </a:p>
        </p:txBody>
      </p:sp>
      <p:sp>
        <p:nvSpPr>
          <p:cNvPr id="10" name="5 Marcador de número de diapositiva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52E03E41-D48F-43BE-9F79-B48B11E9DCA7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15875"/>
            <a:ext cx="2887266" cy="6858000"/>
          </a:xfrm>
          <a:prstGeom prst="rect">
            <a:avLst/>
          </a:prstGeom>
        </p:spPr>
      </p:pic>
      <p:sp>
        <p:nvSpPr>
          <p:cNvPr id="6" name="1 Marcador de título"/>
          <p:cNvSpPr txBox="1">
            <a:spLocks/>
          </p:cNvSpPr>
          <p:nvPr/>
        </p:nvSpPr>
        <p:spPr bwMode="auto">
          <a:xfrm>
            <a:off x="815975" y="152400"/>
            <a:ext cx="8229600" cy="97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7F7F7F"/>
                </a:solidFill>
                <a:latin typeface="Adobe Caslon Pro" pitchFamily="18" charset="0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9pPr>
          </a:lstStyle>
          <a:p>
            <a:r>
              <a:rPr lang="en-GB" dirty="0" smtClean="0"/>
              <a:t>GENERAL DIRECTORATE OF</a:t>
            </a:r>
            <a:br>
              <a:rPr lang="en-GB" dirty="0" smtClean="0"/>
            </a:br>
            <a:r>
              <a:rPr lang="en-GB" dirty="0" smtClean="0"/>
              <a:t>PROTECTION FOR MEXICANS ABROAD</a:t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5110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1628775" y="6508750"/>
            <a:ext cx="5759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GB" dirty="0" smtClean="0"/>
              <a:t>Avenida Juárez núm. 20, Col. Centro, Del. Cuauhtémoc, , C.P. 06010, México, D.F., </a:t>
            </a:r>
          </a:p>
          <a:p>
            <a:pPr>
              <a:defRPr/>
            </a:pPr>
            <a:r>
              <a:rPr lang="en-GB" dirty="0" smtClean="0"/>
              <a:t>Tels.: (55) 3686 - 5100  </a:t>
            </a:r>
            <a:r>
              <a:rPr lang="en-GB" b="1" dirty="0" smtClean="0"/>
              <a:t>http://www.sre.gob.mx</a:t>
            </a:r>
            <a:endParaRPr lang="en-GB" b="1" dirty="0"/>
          </a:p>
        </p:txBody>
      </p:sp>
      <p:sp>
        <p:nvSpPr>
          <p:cNvPr id="10" name="5 Marcador de número de diapositiva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52E03E41-D48F-43BE-9F79-B48B11E9DCA7}" type="slidenum">
              <a:rPr lang="en-GB" smtClean="0"/>
              <a:pPr>
                <a:defRPr/>
              </a:pPr>
              <a:t>28</a:t>
            </a:fld>
            <a:endParaRPr lang="en-GB" dirty="0"/>
          </a:p>
        </p:txBody>
      </p:sp>
      <p:pic>
        <p:nvPicPr>
          <p:cNvPr id="1028" name="Imagen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30384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Imagen 4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3720058"/>
            <a:ext cx="48863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 Marcador de título"/>
          <p:cNvSpPr txBox="1">
            <a:spLocks/>
          </p:cNvSpPr>
          <p:nvPr/>
        </p:nvSpPr>
        <p:spPr bwMode="auto">
          <a:xfrm>
            <a:off x="815975" y="152400"/>
            <a:ext cx="8229600" cy="97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7F7F7F"/>
                </a:solidFill>
                <a:latin typeface="Adobe Caslon Pro" pitchFamily="18" charset="0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9pPr>
          </a:lstStyle>
          <a:p>
            <a:r>
              <a:rPr lang="en-GB" dirty="0" smtClean="0"/>
              <a:t>GENERAL DIRECTORATE OF</a:t>
            </a:r>
            <a:br>
              <a:rPr lang="en-GB" dirty="0" smtClean="0"/>
            </a:br>
            <a:r>
              <a:rPr lang="en-GB" dirty="0" smtClean="0"/>
              <a:t>PROTECTION FOR MEXICANS ABROAD</a:t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6384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1628775" y="6508750"/>
            <a:ext cx="5759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GB" dirty="0" smtClean="0"/>
              <a:t>Avenida Juárez núm. 20, Col. Centro, Del. Cuauhtémoc, , C.P. 06010, México, D.F., </a:t>
            </a:r>
          </a:p>
          <a:p>
            <a:pPr>
              <a:defRPr/>
            </a:pPr>
            <a:r>
              <a:rPr lang="en-GB" dirty="0" smtClean="0"/>
              <a:t>Tels.: (55) 3686 - 5100  </a:t>
            </a:r>
            <a:r>
              <a:rPr lang="en-GB" b="1" dirty="0" smtClean="0"/>
              <a:t>http://www.sre.gob.mx</a:t>
            </a:r>
            <a:endParaRPr lang="en-GB" b="1" dirty="0"/>
          </a:p>
        </p:txBody>
      </p:sp>
      <p:sp>
        <p:nvSpPr>
          <p:cNvPr id="10" name="5 Marcador de número de diapositiva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52E03E41-D48F-43BE-9F79-B48B11E9DCA7}" type="slidenum">
              <a:rPr lang="en-GB" smtClean="0"/>
              <a:pPr>
                <a:defRPr/>
              </a:pPr>
              <a:t>29</a:t>
            </a:fld>
            <a:endParaRPr lang="en-GB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08918" y="1682064"/>
            <a:ext cx="12705591" cy="4248000"/>
          </a:xfrm>
          <a:prstGeom prst="rect">
            <a:avLst/>
          </a:prstGeom>
        </p:spPr>
      </p:pic>
      <p:sp>
        <p:nvSpPr>
          <p:cNvPr id="6" name="1 Marcador de título"/>
          <p:cNvSpPr txBox="1">
            <a:spLocks/>
          </p:cNvSpPr>
          <p:nvPr/>
        </p:nvSpPr>
        <p:spPr bwMode="auto">
          <a:xfrm>
            <a:off x="815975" y="152400"/>
            <a:ext cx="8229600" cy="97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7F7F7F"/>
                </a:solidFill>
                <a:latin typeface="Adobe Caslon Pro" pitchFamily="18" charset="0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9pPr>
          </a:lstStyle>
          <a:p>
            <a:r>
              <a:rPr lang="en-GB" dirty="0" smtClean="0"/>
              <a:t>GENERAL DIRECTORATE OF</a:t>
            </a:r>
            <a:br>
              <a:rPr lang="en-GB" dirty="0" smtClean="0"/>
            </a:br>
            <a:r>
              <a:rPr lang="en-GB" dirty="0" smtClean="0"/>
              <a:t>PROTECTION FOR MEXICANS ABROAD</a:t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2872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470025"/>
          </a:xfrm>
        </p:spPr>
        <p:txBody>
          <a:bodyPr/>
          <a:lstStyle/>
          <a:p>
            <a:pPr lvl="0" algn="ctr"/>
            <a:r>
              <a:rPr lang="en-GB" sz="2800" dirty="0" smtClean="0">
                <a:solidFill>
                  <a:prstClr val="black"/>
                </a:solidFill>
                <a:latin typeface="Trajan Pro" pitchFamily="18" charset="0"/>
                <a:ea typeface="+mn-ea"/>
                <a:cs typeface="+mn-cs"/>
              </a:rPr>
              <a:t>What are the impacts?</a:t>
            </a:r>
            <a:endParaRPr lang="en-GB" sz="1900" dirty="0">
              <a:ln>
                <a:solidFill>
                  <a:srgbClr val="EAEBDE"/>
                </a:solidFill>
              </a:ln>
              <a:solidFill>
                <a:schemeClr val="tx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576" y="2492896"/>
            <a:ext cx="7632848" cy="3816424"/>
          </a:xfrm>
        </p:spPr>
        <p:txBody>
          <a:bodyPr/>
          <a:lstStyle/>
          <a:p>
            <a:pPr algn="just"/>
            <a:endParaRPr lang="en-GB" sz="2800" dirty="0" smtClean="0">
              <a:solidFill>
                <a:schemeClr val="tx1"/>
              </a:solidFill>
              <a:latin typeface="Adobe Caslon Pro"/>
            </a:endParaRPr>
          </a:p>
          <a:p>
            <a:r>
              <a:rPr lang="en-GB" sz="2400" dirty="0" smtClean="0">
                <a:solidFill>
                  <a:prstClr val="black"/>
                </a:solidFill>
                <a:latin typeface="Adobe Caslon Pro" pitchFamily="18" charset="0"/>
              </a:rPr>
              <a:t>Property Damage</a:t>
            </a:r>
          </a:p>
          <a:p>
            <a:endParaRPr lang="en-GB" sz="2400" dirty="0" smtClean="0">
              <a:solidFill>
                <a:prstClr val="black"/>
              </a:solidFill>
              <a:latin typeface="Adobe Caslon Pro" pitchFamily="18" charset="0"/>
            </a:endParaRPr>
          </a:p>
          <a:p>
            <a:r>
              <a:rPr lang="en-GB" sz="2400" dirty="0" smtClean="0">
                <a:solidFill>
                  <a:prstClr val="black"/>
                </a:solidFill>
                <a:latin typeface="Adobe Caslon Pro" pitchFamily="18" charset="0"/>
              </a:rPr>
              <a:t>Damaging subsequent opportunities to gain access to real migration benefits</a:t>
            </a:r>
          </a:p>
          <a:p>
            <a:endParaRPr lang="en-GB" sz="2400" dirty="0" smtClean="0">
              <a:solidFill>
                <a:prstClr val="black"/>
              </a:solidFill>
              <a:latin typeface="Adobe Caslon Pro" pitchFamily="18" charset="0"/>
            </a:endParaRPr>
          </a:p>
          <a:p>
            <a:endParaRPr lang="en-GB" sz="2400" dirty="0" smtClean="0">
              <a:solidFill>
                <a:prstClr val="black"/>
              </a:solidFill>
              <a:latin typeface="Adobe Caslon Pro" pitchFamily="18" charset="0"/>
            </a:endParaRPr>
          </a:p>
          <a:p>
            <a:endParaRPr lang="en-GB" sz="2400" dirty="0">
              <a:solidFill>
                <a:prstClr val="black"/>
              </a:solidFill>
              <a:latin typeface="Adobe Caslon Pro" pitchFamily="18" charset="0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1628775" y="6508750"/>
            <a:ext cx="5759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Avenida Juárez núm. 20, Col. Centro, Del. Cuauhtémoc, , C.P. 06010, México, D.F., </a:t>
            </a:r>
          </a:p>
          <a:p>
            <a:pPr>
              <a:defRPr/>
            </a:pPr>
            <a:r>
              <a:rPr lang="en-GB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Tels.: (55) 3686 - 5100  </a:t>
            </a:r>
            <a:r>
              <a:rPr lang="en-GB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http://www.sre.gob.mx</a:t>
            </a:r>
            <a:endParaRPr lang="en-GB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1 Marcador de título"/>
          <p:cNvSpPr txBox="1">
            <a:spLocks/>
          </p:cNvSpPr>
          <p:nvPr/>
        </p:nvSpPr>
        <p:spPr bwMode="auto">
          <a:xfrm>
            <a:off x="815975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7F7F7F"/>
                </a:solidFill>
                <a:latin typeface="Adobe Caslon Pro" pitchFamily="18" charset="0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9pPr>
          </a:lstStyle>
          <a:p>
            <a:r>
              <a:rPr lang="en-GB" dirty="0" smtClean="0"/>
              <a:t>GENERAL DIRECTORATE OF</a:t>
            </a:r>
            <a:br>
              <a:rPr lang="en-GB" dirty="0" smtClean="0"/>
            </a:br>
            <a:r>
              <a:rPr lang="en-GB" dirty="0" smtClean="0"/>
              <a:t>PROTECTION FOR MEXICANS ABROAD</a:t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7113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1628775" y="6508750"/>
            <a:ext cx="5759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GB" dirty="0" smtClean="0"/>
              <a:t>Avenida Juárez núm. 20, Col. Centro, Del. Cuauhtémoc, , C.P. 06010, México, D.F., </a:t>
            </a:r>
          </a:p>
          <a:p>
            <a:pPr>
              <a:defRPr/>
            </a:pPr>
            <a:r>
              <a:rPr lang="en-GB" dirty="0" smtClean="0"/>
              <a:t>Tels.: (55) 3686 - 5100  </a:t>
            </a:r>
            <a:r>
              <a:rPr lang="en-GB" b="1" dirty="0" smtClean="0"/>
              <a:t>http://www.sre.gob.mx</a:t>
            </a:r>
            <a:endParaRPr lang="en-GB" b="1" dirty="0"/>
          </a:p>
        </p:txBody>
      </p:sp>
      <p:sp>
        <p:nvSpPr>
          <p:cNvPr id="10" name="5 Marcador de número de diapositiva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52E03E41-D48F-43BE-9F79-B48B11E9DCA7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48880" y="1700808"/>
            <a:ext cx="12738833" cy="4248000"/>
          </a:xfrm>
          <a:prstGeom prst="rect">
            <a:avLst/>
          </a:prstGeom>
        </p:spPr>
      </p:pic>
      <p:sp>
        <p:nvSpPr>
          <p:cNvPr id="6" name="1 Marcador de título"/>
          <p:cNvSpPr txBox="1">
            <a:spLocks/>
          </p:cNvSpPr>
          <p:nvPr/>
        </p:nvSpPr>
        <p:spPr bwMode="auto">
          <a:xfrm>
            <a:off x="815975" y="152400"/>
            <a:ext cx="8229600" cy="97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7F7F7F"/>
                </a:solidFill>
                <a:latin typeface="Adobe Caslon Pro" pitchFamily="18" charset="0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9pPr>
          </a:lstStyle>
          <a:p>
            <a:r>
              <a:rPr lang="en-GB" dirty="0" smtClean="0"/>
              <a:t>GENERAL DIRECTORATE OF</a:t>
            </a:r>
            <a:br>
              <a:rPr lang="en-GB" dirty="0" smtClean="0"/>
            </a:br>
            <a:r>
              <a:rPr lang="en-GB" dirty="0" smtClean="0"/>
              <a:t>PROTECTION FOR MEXICANS ABROAD</a:t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8244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1628775" y="6508750"/>
            <a:ext cx="5759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GB" dirty="0" smtClean="0"/>
              <a:t>Avenida Juárez núm. 20, Col. Centro, Del. Cuauhtémoc, , C.P. 06010, México, D.F., </a:t>
            </a:r>
          </a:p>
          <a:p>
            <a:pPr>
              <a:defRPr/>
            </a:pPr>
            <a:r>
              <a:rPr lang="en-GB" dirty="0" smtClean="0"/>
              <a:t>Tels.: (55) 3686 - 5100  </a:t>
            </a:r>
            <a:r>
              <a:rPr lang="en-GB" b="1" dirty="0" smtClean="0"/>
              <a:t>http://www.sre.gob.mx</a:t>
            </a:r>
            <a:endParaRPr lang="en-GB" b="1" dirty="0"/>
          </a:p>
        </p:txBody>
      </p:sp>
      <p:sp>
        <p:nvSpPr>
          <p:cNvPr id="10" name="5 Marcador de número de diapositiva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52E03E41-D48F-43BE-9F79-B48B11E9DCA7}" type="slidenum">
              <a:rPr lang="en-GB" smtClean="0"/>
              <a:pPr>
                <a:defRPr/>
              </a:pPr>
              <a:t>31</a:t>
            </a:fld>
            <a:endParaRPr lang="en-GB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53478" y="1868075"/>
            <a:ext cx="12199053" cy="4068000"/>
          </a:xfrm>
          <a:prstGeom prst="rect">
            <a:avLst/>
          </a:prstGeom>
        </p:spPr>
      </p:pic>
      <p:sp>
        <p:nvSpPr>
          <p:cNvPr id="6" name="1 Marcador de título"/>
          <p:cNvSpPr txBox="1">
            <a:spLocks/>
          </p:cNvSpPr>
          <p:nvPr/>
        </p:nvSpPr>
        <p:spPr bwMode="auto">
          <a:xfrm>
            <a:off x="815975" y="152400"/>
            <a:ext cx="8229600" cy="97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7F7F7F"/>
                </a:solidFill>
                <a:latin typeface="Adobe Caslon Pro" pitchFamily="18" charset="0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9pPr>
          </a:lstStyle>
          <a:p>
            <a:r>
              <a:rPr lang="en-GB" dirty="0" smtClean="0"/>
              <a:t>GENERAL DIRECTORATE OF</a:t>
            </a:r>
            <a:br>
              <a:rPr lang="en-GB" dirty="0" smtClean="0"/>
            </a:br>
            <a:r>
              <a:rPr lang="en-GB" dirty="0" smtClean="0"/>
              <a:t>PROTECTION FOR MEXICANS ABROAD</a:t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6043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1628775" y="6508750"/>
            <a:ext cx="5759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GB" dirty="0" smtClean="0"/>
              <a:t>Avenida Juárez núm. 20, Col. Centro, Del. Cuauhtémoc, , C.P. 06010, México, D.F., </a:t>
            </a:r>
          </a:p>
          <a:p>
            <a:pPr>
              <a:defRPr/>
            </a:pPr>
            <a:r>
              <a:rPr lang="en-GB" dirty="0" smtClean="0"/>
              <a:t>Tels.: (55) 3686 - 5100  </a:t>
            </a:r>
            <a:r>
              <a:rPr lang="en-GB" b="1" dirty="0" smtClean="0"/>
              <a:t>http://www.sre.gob.mx</a:t>
            </a:r>
            <a:endParaRPr lang="en-GB" b="1" dirty="0"/>
          </a:p>
        </p:txBody>
      </p:sp>
      <p:sp>
        <p:nvSpPr>
          <p:cNvPr id="10" name="5 Marcador de número de diapositiva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52E03E41-D48F-43BE-9F79-B48B11E9DCA7}" type="slidenum">
              <a:rPr lang="en-GB" smtClean="0"/>
              <a:pPr>
                <a:defRPr/>
              </a:pPr>
              <a:t>32</a:t>
            </a:fld>
            <a:endParaRPr lang="en-GB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78921" y="2060848"/>
            <a:ext cx="12522921" cy="4176000"/>
          </a:xfrm>
          <a:prstGeom prst="rect">
            <a:avLst/>
          </a:prstGeom>
        </p:spPr>
      </p:pic>
      <p:sp>
        <p:nvSpPr>
          <p:cNvPr id="6" name="1 Marcador de título"/>
          <p:cNvSpPr txBox="1">
            <a:spLocks/>
          </p:cNvSpPr>
          <p:nvPr/>
        </p:nvSpPr>
        <p:spPr bwMode="auto">
          <a:xfrm>
            <a:off x="815975" y="152400"/>
            <a:ext cx="8229600" cy="97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7F7F7F"/>
                </a:solidFill>
                <a:latin typeface="Adobe Caslon Pro" pitchFamily="18" charset="0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9pPr>
          </a:lstStyle>
          <a:p>
            <a:r>
              <a:rPr lang="en-GB" dirty="0" smtClean="0"/>
              <a:t>GENERAL DIRECTORATE OF</a:t>
            </a:r>
            <a:br>
              <a:rPr lang="en-GB" dirty="0" smtClean="0"/>
            </a:br>
            <a:r>
              <a:rPr lang="en-GB" dirty="0" smtClean="0"/>
              <a:t>PROTECTION FOR MEXICANS ABROAD</a:t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8216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364088" y="4941168"/>
            <a:ext cx="31683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200" kern="0" dirty="0" smtClean="0">
                <a:solidFill>
                  <a:srgbClr val="000000"/>
                </a:solidFill>
                <a:latin typeface="Trajan Pro" pitchFamily="18" charset="0"/>
                <a:cs typeface="Calibri" pitchFamily="34" charset="0"/>
              </a:rPr>
              <a:t>Thank you for your attention.</a:t>
            </a:r>
            <a:endParaRPr lang="en-GB" sz="3200" kern="0" dirty="0" smtClean="0">
              <a:solidFill>
                <a:sysClr val="windowText" lastClr="000000"/>
              </a:solidFill>
              <a:latin typeface="Trajan Pro" pitchFamily="18" charset="0"/>
              <a:cs typeface="Arial" charset="0"/>
            </a:endParaRPr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628775" y="6508750"/>
            <a:ext cx="5759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Avenida Juárez núm. 20, Col. Centro, Del. Cuauhtémoc, , C.P. 06010, México, D.F., </a:t>
            </a:r>
          </a:p>
          <a:p>
            <a:pPr>
              <a:defRPr/>
            </a:pPr>
            <a:r>
              <a:rPr lang="en-GB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Tels.: (55) 3686 - 5100  </a:t>
            </a:r>
            <a:r>
              <a:rPr lang="en-GB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http://www.sre.gob.mx</a:t>
            </a:r>
            <a:endParaRPr lang="en-GB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5 Marcador de número de diapositiva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52E03E41-D48F-43BE-9F79-B48B11E9DCA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331640" y="1844824"/>
            <a:ext cx="605867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8000" dirty="0" smtClean="0">
                <a:solidFill>
                  <a:prstClr val="black"/>
                </a:solidFill>
                <a:latin typeface="Adobe Caslon Pro" pitchFamily="18" charset="0"/>
                <a:cs typeface="Arial" charset="0"/>
              </a:rPr>
              <a:t>Questions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8000" dirty="0" smtClean="0">
                <a:solidFill>
                  <a:prstClr val="black"/>
                </a:solidFill>
                <a:latin typeface="Adobe Caslon Pro" pitchFamily="18" charset="0"/>
                <a:cs typeface="Arial" charset="0"/>
              </a:rPr>
              <a:t>and Answers</a:t>
            </a:r>
            <a:endParaRPr lang="en-GB" sz="8000" dirty="0">
              <a:solidFill>
                <a:prstClr val="black"/>
              </a:solidFill>
              <a:latin typeface="Adobe Caslon Pro" pitchFamily="18" charset="0"/>
              <a:cs typeface="Arial" charset="0"/>
            </a:endParaRPr>
          </a:p>
        </p:txBody>
      </p:sp>
      <p:sp>
        <p:nvSpPr>
          <p:cNvPr id="8" name="1 Marcador de título"/>
          <p:cNvSpPr txBox="1">
            <a:spLocks/>
          </p:cNvSpPr>
          <p:nvPr/>
        </p:nvSpPr>
        <p:spPr bwMode="auto">
          <a:xfrm>
            <a:off x="815975" y="152400"/>
            <a:ext cx="8229600" cy="97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7F7F7F"/>
                </a:solidFill>
                <a:latin typeface="Adobe Caslon Pro" pitchFamily="18" charset="0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9pPr>
          </a:lstStyle>
          <a:p>
            <a:r>
              <a:rPr lang="en-GB" dirty="0" smtClean="0"/>
              <a:t>GENERAL DIRECTORATE OF</a:t>
            </a:r>
            <a:br>
              <a:rPr lang="en-GB" dirty="0" smtClean="0"/>
            </a:br>
            <a:r>
              <a:rPr lang="en-GB" dirty="0" smtClean="0"/>
              <a:t>PROTECTION FOR MEXICANS ABROAD</a:t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785129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/>
          <a:lstStyle/>
          <a:p>
            <a:pPr lvl="0" algn="ctr"/>
            <a:r>
              <a:rPr lang="en-GB" sz="2800" dirty="0" smtClean="0">
                <a:solidFill>
                  <a:prstClr val="black"/>
                </a:solidFill>
                <a:latin typeface="Trajan Pro" pitchFamily="18" charset="0"/>
                <a:ea typeface="+mn-ea"/>
                <a:cs typeface="+mn-cs"/>
              </a:rPr>
              <a:t>What actions have been taken?</a:t>
            </a:r>
            <a:endParaRPr lang="en-GB" sz="1900" dirty="0">
              <a:ln>
                <a:solidFill>
                  <a:srgbClr val="EAEBDE"/>
                </a:solidFill>
              </a:ln>
              <a:solidFill>
                <a:schemeClr val="tx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576" y="2492896"/>
            <a:ext cx="7632848" cy="3816424"/>
          </a:xfrm>
        </p:spPr>
        <p:txBody>
          <a:bodyPr/>
          <a:lstStyle/>
          <a:p>
            <a:r>
              <a:rPr lang="en-GB" sz="2400" dirty="0" smtClean="0">
                <a:solidFill>
                  <a:prstClr val="black"/>
                </a:solidFill>
                <a:latin typeface="Adobe Caslon Pro" pitchFamily="18" charset="0"/>
              </a:rPr>
              <a:t>Information campaigns – </a:t>
            </a:r>
          </a:p>
          <a:p>
            <a:r>
              <a:rPr lang="en-GB" sz="2400" dirty="0" smtClean="0">
                <a:solidFill>
                  <a:prstClr val="black"/>
                </a:solidFill>
                <a:latin typeface="Adobe Caslon Pro" pitchFamily="18" charset="0"/>
              </a:rPr>
              <a:t>Use of social networks to counteract the shortage of resources, partnerships with NGOs</a:t>
            </a:r>
          </a:p>
          <a:p>
            <a:endParaRPr lang="en-GB" sz="2400" dirty="0" smtClean="0">
              <a:solidFill>
                <a:prstClr val="black"/>
              </a:solidFill>
              <a:latin typeface="Adobe Caslon Pro" pitchFamily="18" charset="0"/>
            </a:endParaRPr>
          </a:p>
          <a:p>
            <a:r>
              <a:rPr lang="en-GB" sz="2400" dirty="0" smtClean="0">
                <a:solidFill>
                  <a:prstClr val="black"/>
                </a:solidFill>
                <a:latin typeface="Adobe Caslon Pro" pitchFamily="18" charset="0"/>
              </a:rPr>
              <a:t>Establishing national information call centres</a:t>
            </a:r>
          </a:p>
          <a:p>
            <a:endParaRPr lang="en-GB" sz="2400" dirty="0" smtClean="0">
              <a:solidFill>
                <a:prstClr val="black"/>
              </a:solidFill>
              <a:latin typeface="Adobe Caslon Pro" pitchFamily="18" charset="0"/>
            </a:endParaRPr>
          </a:p>
          <a:p>
            <a:r>
              <a:rPr lang="en-GB" sz="2400" dirty="0" smtClean="0">
                <a:solidFill>
                  <a:prstClr val="black"/>
                </a:solidFill>
                <a:latin typeface="Adobe Caslon Pro" pitchFamily="18" charset="0"/>
              </a:rPr>
              <a:t>Access to free legal aid (guidance and advice)</a:t>
            </a:r>
          </a:p>
          <a:p>
            <a:endParaRPr lang="en-GB" sz="2400" dirty="0" smtClean="0">
              <a:solidFill>
                <a:prstClr val="black"/>
              </a:solidFill>
              <a:latin typeface="Adobe Caslon Pro" pitchFamily="18" charset="0"/>
            </a:endParaRPr>
          </a:p>
          <a:p>
            <a:r>
              <a:rPr lang="en-GB" sz="2400" dirty="0" smtClean="0">
                <a:solidFill>
                  <a:prstClr val="black"/>
                </a:solidFill>
                <a:latin typeface="Adobe Caslon Pro" pitchFamily="18" charset="0"/>
              </a:rPr>
              <a:t>Increasing governmental supervision in both countries</a:t>
            </a:r>
          </a:p>
          <a:p>
            <a:endParaRPr lang="en-GB" sz="2400" dirty="0" smtClean="0">
              <a:solidFill>
                <a:prstClr val="black"/>
              </a:solidFill>
              <a:latin typeface="Adobe Caslon Pro" pitchFamily="18" charset="0"/>
            </a:endParaRPr>
          </a:p>
          <a:p>
            <a:endParaRPr lang="en-GB" sz="2400" dirty="0" smtClean="0">
              <a:solidFill>
                <a:prstClr val="black"/>
              </a:solidFill>
              <a:latin typeface="Adobe Caslon Pro" pitchFamily="18" charset="0"/>
            </a:endParaRPr>
          </a:p>
          <a:p>
            <a:endParaRPr lang="en-GB" sz="2400" dirty="0" smtClean="0">
              <a:solidFill>
                <a:prstClr val="black"/>
              </a:solidFill>
              <a:latin typeface="Adobe Caslon Pro" pitchFamily="18" charset="0"/>
            </a:endParaRPr>
          </a:p>
          <a:p>
            <a:endParaRPr lang="en-GB" sz="2400" dirty="0" smtClean="0">
              <a:solidFill>
                <a:prstClr val="black"/>
              </a:solidFill>
              <a:latin typeface="Adobe Caslon Pro" pitchFamily="18" charset="0"/>
            </a:endParaRPr>
          </a:p>
          <a:p>
            <a:endParaRPr lang="en-GB" sz="2400" dirty="0" smtClean="0">
              <a:solidFill>
                <a:prstClr val="black"/>
              </a:solidFill>
              <a:latin typeface="Adobe Caslon Pro" pitchFamily="18" charset="0"/>
            </a:endParaRPr>
          </a:p>
          <a:p>
            <a:endParaRPr lang="en-GB" sz="2400" dirty="0">
              <a:solidFill>
                <a:prstClr val="black"/>
              </a:solidFill>
              <a:latin typeface="Adobe Caslon Pro" pitchFamily="18" charset="0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1628775" y="6508750"/>
            <a:ext cx="5759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Avenida Juárez núm. 20, Col. Centro, Del. Cuauhtémoc, , C.P. 06010, México, D.F., </a:t>
            </a:r>
          </a:p>
          <a:p>
            <a:pPr>
              <a:defRPr/>
            </a:pPr>
            <a:r>
              <a:rPr lang="en-GB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Tels.: (55) 3686 - 5100  </a:t>
            </a:r>
            <a:r>
              <a:rPr lang="en-GB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http://www.sre.gob.mx</a:t>
            </a:r>
            <a:endParaRPr lang="en-GB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1 Marcador de título"/>
          <p:cNvSpPr txBox="1">
            <a:spLocks/>
          </p:cNvSpPr>
          <p:nvPr/>
        </p:nvSpPr>
        <p:spPr bwMode="auto">
          <a:xfrm>
            <a:off x="815975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7F7F7F"/>
                </a:solidFill>
                <a:latin typeface="Adobe Caslon Pro" pitchFamily="18" charset="0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9pPr>
          </a:lstStyle>
          <a:p>
            <a:r>
              <a:rPr lang="en-GB" dirty="0" smtClean="0"/>
              <a:t>GENERAL DIRECTORATE OF</a:t>
            </a:r>
            <a:br>
              <a:rPr lang="en-GB" dirty="0" smtClean="0"/>
            </a:br>
            <a:r>
              <a:rPr lang="en-GB" dirty="0" smtClean="0"/>
              <a:t>PROTECTION FOR MEXICANS ABROAD</a:t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6748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759817"/>
            <a:ext cx="7772400" cy="1470025"/>
          </a:xfrm>
        </p:spPr>
        <p:txBody>
          <a:bodyPr/>
          <a:lstStyle/>
          <a:p>
            <a:pPr lvl="0" algn="ctr"/>
            <a:r>
              <a:rPr lang="en-GB" sz="2800" dirty="0" smtClean="0">
                <a:solidFill>
                  <a:prstClr val="black"/>
                </a:solidFill>
                <a:latin typeface="Trajan Pro" pitchFamily="18" charset="0"/>
                <a:ea typeface="+mn-ea"/>
                <a:cs typeface="+mn-cs"/>
              </a:rPr>
              <a:t>H2 Visa Labour Fraud – Red Flags</a:t>
            </a:r>
            <a:endParaRPr lang="en-GB" sz="1900" dirty="0">
              <a:ln>
                <a:solidFill>
                  <a:srgbClr val="EAEBDE"/>
                </a:solidFill>
              </a:ln>
              <a:solidFill>
                <a:schemeClr val="tx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92076" y="1902817"/>
            <a:ext cx="7632848" cy="4478511"/>
          </a:xfrm>
        </p:spPr>
        <p:txBody>
          <a:bodyPr/>
          <a:lstStyle/>
          <a:p>
            <a:r>
              <a:rPr lang="en-GB" sz="2400" dirty="0" smtClean="0">
                <a:solidFill>
                  <a:prstClr val="black"/>
                </a:solidFill>
                <a:latin typeface="Adobe Caslon Pro" pitchFamily="18" charset="0"/>
              </a:rPr>
              <a:t>Recruitment</a:t>
            </a:r>
          </a:p>
          <a:p>
            <a:endParaRPr lang="en-GB" sz="2400" dirty="0" smtClean="0">
              <a:solidFill>
                <a:prstClr val="black"/>
              </a:solidFill>
              <a:latin typeface="Adobe Caslon Pro" pitchFamily="18" charset="0"/>
            </a:endParaRPr>
          </a:p>
          <a:p>
            <a:r>
              <a:rPr lang="en-GB" sz="2400" dirty="0" smtClean="0">
                <a:solidFill>
                  <a:prstClr val="black"/>
                </a:solidFill>
                <a:latin typeface="Adobe Caslon Pro" pitchFamily="18" charset="0"/>
              </a:rPr>
              <a:t>Offering inexistent jobs</a:t>
            </a:r>
          </a:p>
          <a:p>
            <a:endParaRPr lang="en-GB" sz="2400" dirty="0" smtClean="0">
              <a:solidFill>
                <a:prstClr val="black"/>
              </a:solidFill>
              <a:latin typeface="Adobe Caslon Pro" pitchFamily="18" charset="0"/>
            </a:endParaRPr>
          </a:p>
          <a:p>
            <a:r>
              <a:rPr lang="en-GB" sz="2400" dirty="0" smtClean="0">
                <a:solidFill>
                  <a:prstClr val="black"/>
                </a:solidFill>
                <a:latin typeface="Adobe Caslon Pro" pitchFamily="18" charset="0"/>
              </a:rPr>
              <a:t>Charging excessive fees (indebtedness of workers)</a:t>
            </a:r>
          </a:p>
          <a:p>
            <a:endParaRPr lang="en-GB" sz="2400" dirty="0" smtClean="0">
              <a:solidFill>
                <a:prstClr val="black"/>
              </a:solidFill>
              <a:latin typeface="Adobe Caslon Pro" pitchFamily="18" charset="0"/>
            </a:endParaRPr>
          </a:p>
          <a:p>
            <a:r>
              <a:rPr lang="en-GB" sz="2400" dirty="0" smtClean="0">
                <a:solidFill>
                  <a:prstClr val="black"/>
                </a:solidFill>
                <a:latin typeface="Adobe Caslon Pro" pitchFamily="18" charset="0"/>
              </a:rPr>
              <a:t>Cases of trafficking in persons</a:t>
            </a:r>
          </a:p>
          <a:p>
            <a:endParaRPr lang="en-GB" sz="2400" dirty="0" smtClean="0">
              <a:solidFill>
                <a:prstClr val="black"/>
              </a:solidFill>
              <a:latin typeface="Adobe Caslon Pro" pitchFamily="18" charset="0"/>
            </a:endParaRPr>
          </a:p>
          <a:p>
            <a:r>
              <a:rPr lang="en-GB" sz="2400" dirty="0" smtClean="0">
                <a:solidFill>
                  <a:prstClr val="black"/>
                </a:solidFill>
                <a:latin typeface="Adobe Caslon Pro" pitchFamily="18" charset="0"/>
              </a:rPr>
              <a:t>How to create mechanisms to improve the supervision of a unilateral programme?</a:t>
            </a:r>
          </a:p>
          <a:p>
            <a:endParaRPr lang="en-GB" sz="2400" dirty="0" smtClean="0">
              <a:solidFill>
                <a:prstClr val="black"/>
              </a:solidFill>
              <a:latin typeface="Adobe Caslon Pro" pitchFamily="18" charset="0"/>
            </a:endParaRPr>
          </a:p>
          <a:p>
            <a:endParaRPr lang="en-GB" sz="2400" dirty="0" smtClean="0">
              <a:solidFill>
                <a:prstClr val="black"/>
              </a:solidFill>
              <a:latin typeface="Adobe Caslon Pro" pitchFamily="18" charset="0"/>
            </a:endParaRPr>
          </a:p>
          <a:p>
            <a:endParaRPr lang="en-GB" sz="2400" dirty="0" smtClean="0">
              <a:solidFill>
                <a:prstClr val="black"/>
              </a:solidFill>
              <a:latin typeface="Adobe Caslon Pro" pitchFamily="18" charset="0"/>
            </a:endParaRPr>
          </a:p>
          <a:p>
            <a:endParaRPr lang="en-GB" sz="2400" dirty="0" smtClean="0">
              <a:solidFill>
                <a:prstClr val="black"/>
              </a:solidFill>
              <a:latin typeface="Adobe Caslon Pro" pitchFamily="18" charset="0"/>
            </a:endParaRPr>
          </a:p>
          <a:p>
            <a:endParaRPr lang="en-GB" sz="2400" dirty="0" smtClean="0">
              <a:solidFill>
                <a:prstClr val="black"/>
              </a:solidFill>
              <a:latin typeface="Adobe Caslon Pro" pitchFamily="18" charset="0"/>
            </a:endParaRPr>
          </a:p>
          <a:p>
            <a:endParaRPr lang="en-GB" sz="2400" dirty="0" smtClean="0">
              <a:solidFill>
                <a:prstClr val="black"/>
              </a:solidFill>
              <a:latin typeface="Adobe Caslon Pro" pitchFamily="18" charset="0"/>
            </a:endParaRPr>
          </a:p>
          <a:p>
            <a:endParaRPr lang="en-GB" sz="2400" dirty="0">
              <a:solidFill>
                <a:prstClr val="black"/>
              </a:solidFill>
              <a:latin typeface="Adobe Caslon Pro" pitchFamily="18" charset="0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1628775" y="6508750"/>
            <a:ext cx="5759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Avenida Juárez núm. 20, Col. Centro, Del. Cuauhtémoc, , C.P. 06010, México, D.F., </a:t>
            </a:r>
          </a:p>
          <a:p>
            <a:pPr>
              <a:defRPr/>
            </a:pPr>
            <a:r>
              <a:rPr lang="en-GB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Tels.: (55) 3686 - 5100  </a:t>
            </a:r>
            <a:r>
              <a:rPr lang="en-GB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http://www.sre.gob.mx</a:t>
            </a:r>
            <a:endParaRPr lang="en-GB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1 Marcador de título"/>
          <p:cNvSpPr txBox="1">
            <a:spLocks/>
          </p:cNvSpPr>
          <p:nvPr/>
        </p:nvSpPr>
        <p:spPr bwMode="auto">
          <a:xfrm>
            <a:off x="815975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7F7F7F"/>
                </a:solidFill>
                <a:latin typeface="Adobe Caslon Pro" pitchFamily="18" charset="0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7F7F7F"/>
                </a:solidFill>
                <a:latin typeface="Adobe Caslon Pro" pitchFamily="18" charset="0"/>
              </a:defRPr>
            </a:lvl9pPr>
          </a:lstStyle>
          <a:p>
            <a:r>
              <a:rPr lang="en-GB" dirty="0" smtClean="0"/>
              <a:t>GENERAL DIRECTORATE OF</a:t>
            </a:r>
            <a:br>
              <a:rPr lang="en-GB" dirty="0" smtClean="0"/>
            </a:br>
            <a:r>
              <a:rPr lang="en-GB" dirty="0" smtClean="0"/>
              <a:t>PROTECTION FOR MEXICANS ABROAD</a:t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5315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496" y="836712"/>
            <a:ext cx="900099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latin typeface="Avenir Light"/>
                <a:cs typeface="Avenir Light"/>
              </a:rPr>
              <a:t>Principal abuses during recruitment, a study conducted by CDM. </a:t>
            </a:r>
          </a:p>
          <a:p>
            <a:r>
              <a:rPr lang="es-MX" dirty="0" smtClean="0">
                <a:latin typeface="Avenir Light"/>
                <a:cs typeface="Avenir Light"/>
              </a:rPr>
              <a:t>CDM </a:t>
            </a:r>
            <a:r>
              <a:rPr lang="es-MX" dirty="0">
                <a:latin typeface="Avenir Light"/>
                <a:cs typeface="Avenir Light"/>
              </a:rPr>
              <a:t>(Centro de los Derechos del </a:t>
            </a:r>
            <a:r>
              <a:rPr lang="es-MX" dirty="0" smtClean="0">
                <a:latin typeface="Avenir Light"/>
                <a:cs typeface="Avenir Light"/>
              </a:rPr>
              <a:t>Migrante – Centre for Migrants’ Rights) conducted a study entitled “</a:t>
            </a:r>
            <a:r>
              <a:rPr lang="es-MX" sz="2000" dirty="0" smtClean="0">
                <a:latin typeface="Avenir Light"/>
                <a:cs typeface="Avenir Light"/>
              </a:rPr>
              <a:t>REVELANDO EL RECLUTAMIENTO” (Revealing Recruitment) (</a:t>
            </a:r>
            <a:r>
              <a:rPr lang="es-MX" dirty="0" smtClean="0">
                <a:latin typeface="Avenir Light"/>
                <a:cs typeface="Avenir Light"/>
              </a:rPr>
              <a:t>with the following key results): </a:t>
            </a:r>
            <a:endParaRPr lang="es-MX" dirty="0">
              <a:latin typeface="Avenir Light"/>
              <a:cs typeface="Avenir Ligh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0975" y="2132856"/>
            <a:ext cx="5256584" cy="453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251520" y="2704852"/>
            <a:ext cx="17281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latin typeface="Avenir Light"/>
                <a:cs typeface="Avenir Light"/>
              </a:rPr>
              <a:t>Fees vary –   from $50 to $15,000. The average identified under the study was approximately $6,500</a:t>
            </a:r>
            <a:r>
              <a:rPr lang="en-US" sz="1400" dirty="0" smtClean="0">
                <a:cs typeface="Myriad Pro"/>
              </a:rPr>
              <a:t>.</a:t>
            </a:r>
            <a:endParaRPr lang="es-MX" sz="1400" dirty="0"/>
          </a:p>
        </p:txBody>
      </p:sp>
      <p:sp>
        <p:nvSpPr>
          <p:cNvPr id="10" name="9 Rectángulo"/>
          <p:cNvSpPr/>
          <p:nvPr/>
        </p:nvSpPr>
        <p:spPr>
          <a:xfrm>
            <a:off x="7254552" y="2276872"/>
            <a:ext cx="1709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Myriad Pro"/>
                <a:cs typeface="Myriad Pro"/>
              </a:rPr>
              <a:t/>
            </a:r>
            <a:br>
              <a:rPr lang="en-US" dirty="0" smtClean="0">
                <a:latin typeface="Myriad Pro"/>
                <a:cs typeface="Myriad Pro"/>
              </a:rPr>
            </a:br>
            <a:r>
              <a:rPr lang="en-US" dirty="0" smtClean="0">
                <a:latin typeface="Avenir Light"/>
                <a:cs typeface="Avenir Light"/>
              </a:rPr>
              <a:t>The study shows that the interest rates paid by workers vary – from 5% to 79%.</a:t>
            </a:r>
            <a:endParaRPr lang="es-MX" sz="2400" dirty="0">
              <a:latin typeface="Avenir Light"/>
              <a:cs typeface="Avenir Light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39552" y="6441927"/>
            <a:ext cx="84249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http://www.cdmigrante.org/revelando-el-reclutamiento-fallas-fundamentales-en-el-programa-de-trabajo-temporal-h-2-y-recomendaciones-para-el-cambio/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317748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685782" y="884673"/>
            <a:ext cx="219573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latin typeface="Avenir Light"/>
                <a:cs typeface="Avenir Light"/>
              </a:rPr>
              <a:t>A</a:t>
            </a:r>
            <a:r>
              <a:rPr lang="en-GB" sz="2000" dirty="0" smtClean="0">
                <a:latin typeface="Avenir Light"/>
                <a:cs typeface="Avenir Light"/>
              </a:rPr>
              <a:t>buses and violations of the rights of workers begin during </a:t>
            </a:r>
            <a:r>
              <a:rPr lang="en-GB" sz="2400" b="1" dirty="0" smtClean="0">
                <a:latin typeface="Avenir Medium"/>
                <a:cs typeface="Avenir Medium"/>
              </a:rPr>
              <a:t>recruitment in Mexico and affect the work experience in the United States</a:t>
            </a:r>
            <a:r>
              <a:rPr lang="en-GB" sz="2400" b="1" dirty="0" smtClean="0">
                <a:latin typeface="Avenir Light"/>
                <a:cs typeface="Avenir Light"/>
              </a:rPr>
              <a:t>. </a:t>
            </a:r>
            <a:endParaRPr lang="en-GB" sz="2000" b="1" dirty="0">
              <a:latin typeface="Avenir Light"/>
              <a:cs typeface="Avenir Light"/>
            </a:endParaRPr>
          </a:p>
        </p:txBody>
      </p:sp>
      <p:grpSp>
        <p:nvGrpSpPr>
          <p:cNvPr id="6" name="Group 16"/>
          <p:cNvGrpSpPr/>
          <p:nvPr/>
        </p:nvGrpSpPr>
        <p:grpSpPr>
          <a:xfrm>
            <a:off x="24754" y="5414839"/>
            <a:ext cx="7128792" cy="1614280"/>
            <a:chOff x="536078" y="1757055"/>
            <a:chExt cx="8150722" cy="1917167"/>
          </a:xfrm>
        </p:grpSpPr>
        <p:sp>
          <p:nvSpPr>
            <p:cNvPr id="7" name="Rectangle 15"/>
            <p:cNvSpPr/>
            <p:nvPr/>
          </p:nvSpPr>
          <p:spPr>
            <a:xfrm>
              <a:off x="536078" y="3045121"/>
              <a:ext cx="8150722" cy="507831"/>
            </a:xfrm>
            <a:prstGeom prst="rect">
              <a:avLst/>
            </a:prstGeom>
            <a:solidFill>
              <a:srgbClr val="CFE8F2"/>
            </a:solidFill>
            <a:ln>
              <a:solidFill>
                <a:srgbClr val="CFE8F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8" name="Picture 6" descr="Screen shot 2013-05-16 at 12.20.50 AM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36078" y="1757056"/>
              <a:ext cx="8150722" cy="1288064"/>
            </a:xfrm>
            <a:prstGeom prst="rect">
              <a:avLst/>
            </a:prstGeom>
          </p:spPr>
        </p:pic>
        <p:sp>
          <p:nvSpPr>
            <p:cNvPr id="9" name="Rectangle 14"/>
            <p:cNvSpPr/>
            <p:nvPr/>
          </p:nvSpPr>
          <p:spPr>
            <a:xfrm>
              <a:off x="2488075" y="1757055"/>
              <a:ext cx="4378528" cy="441415"/>
            </a:xfrm>
            <a:prstGeom prst="rect">
              <a:avLst/>
            </a:prstGeom>
            <a:solidFill>
              <a:srgbClr val="CFE8F2"/>
            </a:solidFill>
            <a:ln>
              <a:solidFill>
                <a:srgbClr val="CFE8F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13"/>
            <p:cNvSpPr/>
            <p:nvPr/>
          </p:nvSpPr>
          <p:spPr>
            <a:xfrm>
              <a:off x="1840139" y="2906621"/>
              <a:ext cx="5585210" cy="152400"/>
            </a:xfrm>
            <a:prstGeom prst="rect">
              <a:avLst/>
            </a:prstGeom>
            <a:solidFill>
              <a:srgbClr val="CFE8F2"/>
            </a:solidFill>
            <a:ln>
              <a:solidFill>
                <a:srgbClr val="CFE8F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extBox 7"/>
            <p:cNvSpPr txBox="1"/>
            <p:nvPr/>
          </p:nvSpPr>
          <p:spPr>
            <a:xfrm>
              <a:off x="2953459" y="1757056"/>
              <a:ext cx="1775947" cy="3289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 smtClean="0"/>
                <a:t>Verbal Understanding</a:t>
              </a:r>
              <a:endParaRPr lang="en-GB" sz="1200" dirty="0"/>
            </a:p>
          </p:txBody>
        </p:sp>
        <p:sp>
          <p:nvSpPr>
            <p:cNvPr id="12" name="TextBox 8"/>
            <p:cNvSpPr txBox="1"/>
            <p:nvPr/>
          </p:nvSpPr>
          <p:spPr>
            <a:xfrm>
              <a:off x="809302" y="3045120"/>
              <a:ext cx="900270" cy="3289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 smtClean="0"/>
                <a:t>Company</a:t>
              </a:r>
              <a:endParaRPr lang="en-GB" sz="1200" dirty="0"/>
            </a:p>
          </p:txBody>
        </p:sp>
        <p:sp>
          <p:nvSpPr>
            <p:cNvPr id="13" name="TextBox 9"/>
            <p:cNvSpPr txBox="1"/>
            <p:nvPr/>
          </p:nvSpPr>
          <p:spPr>
            <a:xfrm>
              <a:off x="2123232" y="2906620"/>
              <a:ext cx="1667095" cy="5482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 smtClean="0"/>
                <a:t>Recruiting Agency in </a:t>
              </a:r>
            </a:p>
            <a:p>
              <a:pPr algn="ctr"/>
              <a:r>
                <a:rPr lang="en-GB" sz="1200" dirty="0" smtClean="0"/>
                <a:t>the United States</a:t>
              </a:r>
            </a:p>
          </p:txBody>
        </p:sp>
        <p:sp>
          <p:nvSpPr>
            <p:cNvPr id="14" name="TextBox 10"/>
            <p:cNvSpPr txBox="1"/>
            <p:nvPr/>
          </p:nvSpPr>
          <p:spPr>
            <a:xfrm>
              <a:off x="4142849" y="2906620"/>
              <a:ext cx="936067" cy="7676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 smtClean="0"/>
                <a:t>Recruiting</a:t>
              </a:r>
            </a:p>
            <a:p>
              <a:pPr algn="ctr"/>
              <a:r>
                <a:rPr lang="en-GB" sz="1200" dirty="0" smtClean="0"/>
                <a:t>Agency in</a:t>
              </a:r>
            </a:p>
            <a:p>
              <a:pPr algn="ctr"/>
              <a:r>
                <a:rPr lang="en-GB" sz="1200" dirty="0" smtClean="0"/>
                <a:t>Mexico </a:t>
              </a:r>
            </a:p>
          </p:txBody>
        </p:sp>
        <p:sp>
          <p:nvSpPr>
            <p:cNvPr id="15" name="TextBox 11"/>
            <p:cNvSpPr txBox="1"/>
            <p:nvPr/>
          </p:nvSpPr>
          <p:spPr>
            <a:xfrm>
              <a:off x="5764544" y="2906620"/>
              <a:ext cx="1134868" cy="5482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 smtClean="0"/>
                <a:t>Independent</a:t>
              </a:r>
            </a:p>
            <a:p>
              <a:pPr algn="ctr"/>
              <a:r>
                <a:rPr lang="en-GB" sz="1200" dirty="0" smtClean="0"/>
                <a:t>Contractor</a:t>
              </a:r>
              <a:endParaRPr lang="en-GB" sz="1200" dirty="0"/>
            </a:p>
          </p:txBody>
        </p:sp>
        <p:sp>
          <p:nvSpPr>
            <p:cNvPr id="16" name="TextBox 12"/>
            <p:cNvSpPr txBox="1"/>
            <p:nvPr/>
          </p:nvSpPr>
          <p:spPr>
            <a:xfrm>
              <a:off x="7638727" y="3059020"/>
              <a:ext cx="753647" cy="3289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 smtClean="0"/>
                <a:t>Worker</a:t>
              </a:r>
              <a:endParaRPr lang="en-GB" sz="12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42626" y="1124744"/>
            <a:ext cx="5749898" cy="3913050"/>
            <a:chOff x="395536" y="260648"/>
            <a:chExt cx="5976664" cy="4608512"/>
          </a:xfrm>
        </p:grpSpPr>
        <p:grpSp>
          <p:nvGrpSpPr>
            <p:cNvPr id="17" name="Group 7"/>
            <p:cNvGrpSpPr/>
            <p:nvPr/>
          </p:nvGrpSpPr>
          <p:grpSpPr>
            <a:xfrm>
              <a:off x="395536" y="260648"/>
              <a:ext cx="4968552" cy="4608512"/>
              <a:chOff x="2022756" y="1601561"/>
              <a:chExt cx="6165342" cy="5256438"/>
            </a:xfrm>
          </p:grpSpPr>
          <p:pic>
            <p:nvPicPr>
              <p:cNvPr id="18" name="Picture 4" descr="Screen Shot 2014-01-21 at 1.40.41 PM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022756" y="1601561"/>
                <a:ext cx="5764836" cy="5012900"/>
              </a:xfrm>
              <a:prstGeom prst="rect">
                <a:avLst/>
              </a:prstGeom>
            </p:spPr>
          </p:pic>
          <p:sp>
            <p:nvSpPr>
              <p:cNvPr id="19" name="Rectangle 5"/>
              <p:cNvSpPr/>
              <p:nvPr/>
            </p:nvSpPr>
            <p:spPr>
              <a:xfrm>
                <a:off x="7062506" y="4947298"/>
                <a:ext cx="1125592" cy="19107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" name="Oval 1"/>
            <p:cNvSpPr/>
            <p:nvPr/>
          </p:nvSpPr>
          <p:spPr>
            <a:xfrm>
              <a:off x="5436096" y="620688"/>
              <a:ext cx="936104" cy="864096"/>
            </a:xfrm>
            <a:prstGeom prst="ellipse">
              <a:avLst/>
            </a:prstGeom>
            <a:solidFill>
              <a:srgbClr val="FFD013"/>
            </a:solidFill>
            <a:ln w="381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chemeClr val="tx1"/>
                  </a:solidFill>
                </a:rPr>
                <a:t>DOL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5436096" y="1700808"/>
              <a:ext cx="936104" cy="864096"/>
            </a:xfrm>
            <a:prstGeom prst="ellipse">
              <a:avLst/>
            </a:prstGeom>
            <a:solidFill>
              <a:srgbClr val="FFD013"/>
            </a:solidFill>
            <a:ln w="381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000000"/>
                  </a:solidFill>
                </a:rPr>
                <a:t>DHS</a:t>
              </a:r>
            </a:p>
            <a:p>
              <a:pPr algn="ctr"/>
              <a:r>
                <a:rPr lang="en-GB" sz="1200" b="1" dirty="0" smtClean="0">
                  <a:solidFill>
                    <a:srgbClr val="000000"/>
                  </a:solidFill>
                </a:rPr>
                <a:t>(USCIS)</a:t>
              </a:r>
              <a:endParaRPr lang="en-GB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436096" y="2708920"/>
              <a:ext cx="936104" cy="864096"/>
            </a:xfrm>
            <a:prstGeom prst="ellipse">
              <a:avLst/>
            </a:prstGeom>
            <a:solidFill>
              <a:srgbClr val="FFD013"/>
            </a:solidFill>
            <a:ln w="381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000000"/>
                  </a:solidFill>
                </a:rPr>
                <a:t>DOS</a:t>
              </a:r>
              <a:endParaRPr lang="en-GB" b="1" dirty="0">
                <a:solidFill>
                  <a:srgbClr val="000000"/>
                </a:solidFill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 flipV="1">
              <a:off x="4644008" y="1124744"/>
              <a:ext cx="648072" cy="43204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644008" y="1700808"/>
              <a:ext cx="648072" cy="36004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499992" y="1988840"/>
              <a:ext cx="792088" cy="1008112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CuadroTexto 19"/>
          <p:cNvSpPr txBox="1"/>
          <p:nvPr/>
        </p:nvSpPr>
        <p:spPr>
          <a:xfrm>
            <a:off x="2677386" y="188640"/>
            <a:ext cx="6466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venir Light"/>
                <a:cs typeface="Avenir Light"/>
              </a:rPr>
              <a:t>Principal abuses during recruitment,</a:t>
            </a:r>
          </a:p>
          <a:p>
            <a:r>
              <a:rPr lang="en-GB" b="1" dirty="0" smtClean="0">
                <a:latin typeface="Avenir Light"/>
                <a:cs typeface="Avenir Light"/>
              </a:rPr>
              <a:t>a study conducted by CDM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001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364088" y="884673"/>
            <a:ext cx="3517430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Avenir Light"/>
                <a:cs typeface="Avenir Light"/>
              </a:rPr>
              <a:t>Designed with NGOs.</a:t>
            </a:r>
          </a:p>
          <a:p>
            <a:endParaRPr lang="en-GB" sz="1000" b="1" dirty="0" smtClean="0">
              <a:latin typeface="Avenir Light"/>
              <a:cs typeface="Avenir Ligh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Avenir Light"/>
                <a:cs typeface="Avenir Light"/>
              </a:rPr>
              <a:t>Toll-free telephone information lines in Mexico and the United States to provide information about certified recruiters and legitimate employment offers.</a:t>
            </a:r>
          </a:p>
          <a:p>
            <a:endParaRPr lang="en-GB" sz="1400" b="1" dirty="0" smtClean="0">
              <a:latin typeface="Avenir Light"/>
              <a:cs typeface="Avenir Ligh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Avenir Light"/>
                <a:cs typeface="Avenir Light"/>
              </a:rPr>
              <a:t>Operated by STPS in Mexico and SRE in the United States.</a:t>
            </a:r>
          </a:p>
          <a:p>
            <a:endParaRPr lang="en-GB" sz="2400" b="1" dirty="0" smtClean="0">
              <a:latin typeface="Avenir Light"/>
              <a:cs typeface="Avenir Light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2677386" y="188640"/>
            <a:ext cx="6466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Avenir Light"/>
                <a:cs typeface="Avenir Light"/>
              </a:rPr>
              <a:t>Information Campaigns</a:t>
            </a:r>
            <a:endParaRPr lang="en-GB" sz="2800" dirty="0"/>
          </a:p>
        </p:txBody>
      </p:sp>
      <p:pic>
        <p:nvPicPr>
          <p:cNvPr id="25" name="Marcador de contenido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4324" y="901164"/>
            <a:ext cx="5603420" cy="555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0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73714E-D08E-475C-A8A9-AF1FF21BA477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2039" y="971550"/>
            <a:ext cx="5560195" cy="555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4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2370</TotalTime>
  <Words>2231</Words>
  <Application>Microsoft Office PowerPoint</Application>
  <PresentationFormat>On-screen Show (4:3)</PresentationFormat>
  <Paragraphs>295</Paragraphs>
  <Slides>33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1_Tema de Office</vt:lpstr>
      <vt:lpstr>4_Tema de Office</vt:lpstr>
      <vt:lpstr>Parallax</vt:lpstr>
      <vt:lpstr>Actions against Immigration and Labour Defrauders</vt:lpstr>
      <vt:lpstr>The Origin of Fraud</vt:lpstr>
      <vt:lpstr>What are the impacts?</vt:lpstr>
      <vt:lpstr>What actions have been taken?</vt:lpstr>
      <vt:lpstr>H2 Visa Labour Fraud – Red Flags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Labour Rights Week</vt:lpstr>
      <vt:lpstr>Labour Rights Week</vt:lpstr>
      <vt:lpstr>Labour Rights Week</vt:lpstr>
      <vt:lpstr>PowerPoint Presentation</vt:lpstr>
      <vt:lpstr>Labour Protection Mechanisms in the United States</vt:lpstr>
      <vt:lpstr>Labour Rights</vt:lpstr>
      <vt:lpstr>Labour Rights</vt:lpstr>
      <vt:lpstr>Labour Rights</vt:lpstr>
      <vt:lpstr>Remember…</vt:lpstr>
      <vt:lpstr>Remember…</vt:lpstr>
      <vt:lpstr> </vt:lpstr>
      <vt:lpstr>PowerPoint Presentation</vt:lpstr>
      <vt:lpstr>Immigration Fraud – Red Flags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Yazmín Calderón Hernández</dc:creator>
  <cp:lastModifiedBy>RODAS Renán</cp:lastModifiedBy>
  <cp:revision>204</cp:revision>
  <cp:lastPrinted>2014-12-04T02:59:13Z</cp:lastPrinted>
  <dcterms:created xsi:type="dcterms:W3CDTF">2011-08-25T03:37:53Z</dcterms:created>
  <dcterms:modified xsi:type="dcterms:W3CDTF">2014-12-16T23:12:34Z</dcterms:modified>
</cp:coreProperties>
</file>