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61" r:id="rId3"/>
    <p:sldId id="262" r:id="rId4"/>
    <p:sldId id="267" r:id="rId5"/>
    <p:sldId id="266" r:id="rId6"/>
    <p:sldId id="268" r:id="rId7"/>
    <p:sldId id="263" r:id="rId8"/>
    <p:sldId id="264" r:id="rId9"/>
  </p:sldIdLst>
  <p:sldSz cx="9144000" cy="5143500" type="screen16x9"/>
  <p:notesSz cx="6858000" cy="9144000"/>
  <p:embeddedFontLst>
    <p:embeddedFont>
      <p:font typeface="Calibri" panose="020F0502020204030204" pitchFamily="34" charset="0"/>
      <p:regular r:id="rId11"/>
      <p:bold r:id="rId12"/>
      <p:italic r:id="rId13"/>
      <p:boldItalic r:id="rId14"/>
    </p:embeddedFont>
    <p:embeddedFont>
      <p:font typeface="Oswald" panose="020B0604020202020204" charset="0"/>
      <p:regular r:id="rId15"/>
      <p:bold r:id="rId16"/>
    </p:embeddedFont>
  </p:embeddedFontLst>
  <p:custDataLst>
    <p:tags r:id="rId17"/>
  </p:custData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5" d="100"/>
          <a:sy n="115" d="100"/>
        </p:scale>
        <p:origin x="68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3157317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709074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62221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082085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86904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244025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071158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900807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49265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073763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/>
          <p:nvPr/>
        </p:nvSpPr>
        <p:spPr>
          <a:xfrm>
            <a:off x="-55200" y="-82400"/>
            <a:ext cx="9434100" cy="5226000"/>
          </a:xfrm>
          <a:prstGeom prst="rect">
            <a:avLst/>
          </a:prstGeom>
          <a:solidFill>
            <a:srgbClr val="0B53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1686617" y="213093"/>
            <a:ext cx="6157500" cy="228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dirty="0">
                <a:solidFill>
                  <a:srgbClr val="FFD966"/>
                </a:solidFill>
                <a:latin typeface="Oswald"/>
                <a:ea typeface="Oswald"/>
                <a:cs typeface="Oswald"/>
                <a:sym typeface="Oswald"/>
              </a:rPr>
              <a:t>PROTECCIÓN</a:t>
            </a:r>
            <a:r>
              <a:rPr lang="en" sz="4000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 CONSULAR </a:t>
            </a:r>
            <a:endParaRPr sz="4000" dirty="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DE LAS PERSONAS </a:t>
            </a:r>
            <a:endParaRPr sz="4000" dirty="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4000" dirty="0">
                <a:solidFill>
                  <a:srgbClr val="FFD966"/>
                </a:solidFill>
                <a:latin typeface="Oswald"/>
                <a:ea typeface="Oswald"/>
                <a:cs typeface="Oswald"/>
                <a:sym typeface="Oswald"/>
              </a:rPr>
              <a:t>TRABAJADORAS MIGRANTES</a:t>
            </a:r>
            <a:endParaRPr sz="4000" dirty="0">
              <a:solidFill>
                <a:srgbClr val="FFD966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4000" dirty="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56" name="Shape 56"/>
          <p:cNvSpPr/>
          <p:nvPr/>
        </p:nvSpPr>
        <p:spPr>
          <a:xfrm>
            <a:off x="-55200" y="-82400"/>
            <a:ext cx="1595100" cy="34629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00"/>
              </a:solidFill>
            </a:endParaRPr>
          </a:p>
        </p:txBody>
      </p:sp>
      <p:sp>
        <p:nvSpPr>
          <p:cNvPr id="57" name="Shape 57"/>
          <p:cNvSpPr txBox="1"/>
          <p:nvPr/>
        </p:nvSpPr>
        <p:spPr>
          <a:xfrm rot="-5400000">
            <a:off x="38325" y="1211650"/>
            <a:ext cx="1997100" cy="87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b="1">
                <a:solidFill>
                  <a:srgbClr val="0B5394"/>
                </a:solidFill>
                <a:latin typeface="Oswald"/>
                <a:ea typeface="Oswald"/>
                <a:cs typeface="Oswald"/>
                <a:sym typeface="Oswald"/>
              </a:rPr>
              <a:t>TALLER</a:t>
            </a:r>
            <a:endParaRPr sz="4800" b="1">
              <a:solidFill>
                <a:srgbClr val="0B5394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pic>
        <p:nvPicPr>
          <p:cNvPr id="58" name="Shape 58"/>
          <p:cNvPicPr preferRelativeResize="0"/>
          <p:nvPr/>
        </p:nvPicPr>
        <p:blipFill rotWithShape="1">
          <a:blip r:embed="rId3">
            <a:alphaModFix/>
          </a:blip>
          <a:srcRect l="10257" t="28136" b="42594"/>
          <a:stretch/>
        </p:blipFill>
        <p:spPr>
          <a:xfrm>
            <a:off x="108533" y="3856008"/>
            <a:ext cx="2596679" cy="1096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Shape 5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844117" y="3751293"/>
            <a:ext cx="1008775" cy="1305499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Shape 6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064276" y="3977041"/>
            <a:ext cx="2244000" cy="854000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Shape 61"/>
          <p:cNvSpPr/>
          <p:nvPr/>
        </p:nvSpPr>
        <p:spPr>
          <a:xfrm>
            <a:off x="-55200" y="3324075"/>
            <a:ext cx="9434100" cy="1605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62" name="Shape 62"/>
          <p:cNvPicPr preferRelativeResize="0"/>
          <p:nvPr/>
        </p:nvPicPr>
        <p:blipFill rotWithShape="1">
          <a:blip r:embed="rId6">
            <a:alphaModFix/>
          </a:blip>
          <a:srcRect l="22307" r="29531"/>
          <a:stretch/>
        </p:blipFill>
        <p:spPr>
          <a:xfrm>
            <a:off x="7355838" y="36700"/>
            <a:ext cx="1288725" cy="3462899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Shape 55">
            <a:extLst>
              <a:ext uri="{FF2B5EF4-FFF2-40B4-BE49-F238E27FC236}">
                <a16:creationId xmlns:a16="http://schemas.microsoft.com/office/drawing/2014/main" xmlns="" id="{89825EF8-345C-457F-BAFD-DD71C024CCB9}"/>
              </a:ext>
            </a:extLst>
          </p:cNvPr>
          <p:cNvSpPr txBox="1">
            <a:spLocks/>
          </p:cNvSpPr>
          <p:nvPr/>
        </p:nvSpPr>
        <p:spPr>
          <a:xfrm>
            <a:off x="1685446" y="2493093"/>
            <a:ext cx="4485658" cy="713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l">
              <a:lnSpc>
                <a:spcPct val="115000"/>
              </a:lnSpc>
            </a:pPr>
            <a:r>
              <a:rPr lang="es-ES" sz="1600" dirty="0">
                <a:solidFill>
                  <a:srgbClr val="FFD966"/>
                </a:solidFill>
                <a:latin typeface="Oswald"/>
                <a:ea typeface="Oswald"/>
                <a:cs typeface="Oswald"/>
                <a:sym typeface="Oswald"/>
              </a:rPr>
              <a:t>Ciudad de Panamá, Panamá</a:t>
            </a:r>
            <a:r>
              <a:rPr lang="es-ES" sz="1600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 </a:t>
            </a:r>
          </a:p>
          <a:p>
            <a:pPr marL="0" indent="0" algn="l">
              <a:lnSpc>
                <a:spcPct val="115000"/>
              </a:lnSpc>
            </a:pPr>
            <a:r>
              <a:rPr lang="es-ES" sz="1600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25 y 26 de abril, 2018</a:t>
            </a:r>
            <a:endParaRPr lang="es-ES" sz="1600" dirty="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pic>
        <p:nvPicPr>
          <p:cNvPr id="15" name="Shape 63">
            <a:extLst>
              <a:ext uri="{FF2B5EF4-FFF2-40B4-BE49-F238E27FC236}">
                <a16:creationId xmlns:a16="http://schemas.microsoft.com/office/drawing/2014/main" xmlns="" id="{95844337-1E89-4E25-BBE5-B8480017CAD4}"/>
              </a:ext>
            </a:extLst>
          </p:cNvPr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2663467" y="3930770"/>
            <a:ext cx="1908601" cy="9465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/>
        </p:nvSpPr>
        <p:spPr>
          <a:xfrm>
            <a:off x="-1" y="-75"/>
            <a:ext cx="800275" cy="5143575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FF00"/>
              </a:solidFill>
            </a:endParaRPr>
          </a:p>
        </p:txBody>
      </p:sp>
      <p:sp>
        <p:nvSpPr>
          <p:cNvPr id="8" name="Shape 54">
            <a:extLst>
              <a:ext uri="{FF2B5EF4-FFF2-40B4-BE49-F238E27FC236}">
                <a16:creationId xmlns:a16="http://schemas.microsoft.com/office/drawing/2014/main" xmlns="" id="{3C88B38C-1E23-45BD-9371-0527CE2AD842}"/>
              </a:ext>
            </a:extLst>
          </p:cNvPr>
          <p:cNvSpPr/>
          <p:nvPr/>
        </p:nvSpPr>
        <p:spPr>
          <a:xfrm>
            <a:off x="800274" y="-75"/>
            <a:ext cx="8343726" cy="5143575"/>
          </a:xfrm>
          <a:prstGeom prst="rect">
            <a:avLst/>
          </a:prstGeom>
          <a:solidFill>
            <a:srgbClr val="0B53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" name="Shape 72">
            <a:extLst>
              <a:ext uri="{FF2B5EF4-FFF2-40B4-BE49-F238E27FC236}">
                <a16:creationId xmlns:a16="http://schemas.microsoft.com/office/drawing/2014/main" xmlns="" id="{920CBC95-45BC-41BF-8C0E-927342DD8025}"/>
              </a:ext>
            </a:extLst>
          </p:cNvPr>
          <p:cNvSpPr txBox="1"/>
          <p:nvPr/>
        </p:nvSpPr>
        <p:spPr>
          <a:xfrm>
            <a:off x="1600549" y="425807"/>
            <a:ext cx="7488600" cy="7453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90000"/>
              </a:lnSpc>
              <a:buClr>
                <a:schemeClr val="dk1"/>
              </a:buClr>
              <a:buSzPts val="1100"/>
            </a:pPr>
            <a:r>
              <a:rPr lang="es-CR" sz="3600" b="1" dirty="0">
                <a:solidFill>
                  <a:srgbClr val="FFFFFF"/>
                </a:solidFill>
                <a:latin typeface="Oswald"/>
              </a:rPr>
              <a:t>Identificación de la buena práctica </a:t>
            </a:r>
          </a:p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4000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 </a:t>
            </a:r>
            <a:endParaRPr sz="4000" dirty="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6400" dirty="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" name="Shape 81">
            <a:extLst>
              <a:ext uri="{FF2B5EF4-FFF2-40B4-BE49-F238E27FC236}">
                <a16:creationId xmlns:a16="http://schemas.microsoft.com/office/drawing/2014/main" xmlns="" id="{A98C0B8F-EE91-4E73-9170-5C4F880F7995}"/>
              </a:ext>
            </a:extLst>
          </p:cNvPr>
          <p:cNvSpPr txBox="1"/>
          <p:nvPr/>
        </p:nvSpPr>
        <p:spPr>
          <a:xfrm>
            <a:off x="1057968" y="1342949"/>
            <a:ext cx="6906760" cy="29713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00050" lvl="0" indent="-285750" algn="just">
              <a:lnSpc>
                <a:spcPct val="115000"/>
              </a:lnSpc>
              <a:buClr>
                <a:srgbClr val="FFFFFF"/>
              </a:buClr>
              <a:buSzPts val="1800"/>
              <a:buFont typeface="Wingdings" panose="05000000000000000000" pitchFamily="2" charset="2"/>
              <a:buChar char="§"/>
            </a:pPr>
            <a:r>
              <a:rPr lang="es-ES" sz="20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Programa de Trabajadores Agrícolas Temporales México- Canadá (PTAT)</a:t>
            </a:r>
            <a:endParaRPr lang="es-ES" sz="200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00050" lvl="0" indent="-285750" algn="just">
              <a:lnSpc>
                <a:spcPct val="115000"/>
              </a:lnSpc>
              <a:buClr>
                <a:srgbClr val="FFFFFF"/>
              </a:buClr>
              <a:buSzPts val="1800"/>
              <a:buFont typeface="Wingdings" panose="05000000000000000000" pitchFamily="2" charset="2"/>
              <a:buChar char="§"/>
            </a:pPr>
            <a:r>
              <a:rPr lang="es-ES" sz="2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</a:t>
            </a:r>
            <a:r>
              <a:rPr lang="es-MX" sz="2000" dirty="0" smtClean="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rovincias </a:t>
            </a:r>
            <a:r>
              <a:rPr lang="es-MX" sz="2000" dirty="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de </a:t>
            </a:r>
            <a:r>
              <a:rPr lang="es-MX" sz="2000" dirty="0" smtClean="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Calgary, </a:t>
            </a:r>
            <a:r>
              <a:rPr lang="es-MX" sz="2000" dirty="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Alberta y </a:t>
            </a:r>
            <a:r>
              <a:rPr lang="es-MX" sz="2000" dirty="0" smtClean="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Saskatchewan, </a:t>
            </a:r>
            <a:r>
              <a:rPr lang="es-MX" sz="2000" dirty="0" err="1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Leamignton</a:t>
            </a:r>
            <a:r>
              <a:rPr lang="es-MX" sz="20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s-MX" sz="2000" dirty="0" smtClean="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Montreal, provincia </a:t>
            </a:r>
            <a:r>
              <a:rPr lang="es-MX" sz="2000" dirty="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de Quebec, New Brunswick, Nueva Escocia, Terranova y Labrador, Isla del Príncipe Eduardo y el territorio de </a:t>
            </a:r>
            <a:r>
              <a:rPr lang="es-MX" sz="2000" dirty="0" smtClean="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Nunavut, T</a:t>
            </a:r>
            <a:r>
              <a:rPr lang="es-MX" sz="20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oronto</a:t>
            </a:r>
            <a:r>
              <a:rPr lang="es-MX" sz="2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</a:t>
            </a:r>
            <a:r>
              <a:rPr lang="es-MX" sz="20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Manitoba</a:t>
            </a:r>
            <a:r>
              <a:rPr lang="es-MX" sz="2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 Vancouver, Columbia Británica, Territorios del Noroeste y Yukón</a:t>
            </a:r>
            <a:endParaRPr lang="es-MX" sz="2000" dirty="0" smtClean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00050" lvl="0" indent="-285750" algn="just">
              <a:lnSpc>
                <a:spcPct val="115000"/>
              </a:lnSpc>
              <a:buClr>
                <a:srgbClr val="FFFFFF"/>
              </a:buClr>
              <a:buSzPts val="1800"/>
              <a:buFont typeface="Wingdings" panose="05000000000000000000" pitchFamily="2" charset="2"/>
              <a:buChar char="§"/>
            </a:pPr>
            <a:r>
              <a:rPr lang="es-ES" sz="20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Un año.</a:t>
            </a:r>
            <a:endParaRPr lang="es-ES" sz="200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" name="Shape 79">
            <a:extLst>
              <a:ext uri="{FF2B5EF4-FFF2-40B4-BE49-F238E27FC236}">
                <a16:creationId xmlns:a16="http://schemas.microsoft.com/office/drawing/2014/main" xmlns="" id="{4002E0FD-48BB-4611-9123-1E341AD0E3C9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t="31059" b="37451"/>
          <a:stretch/>
        </p:blipFill>
        <p:spPr>
          <a:xfrm>
            <a:off x="7101840" y="4251960"/>
            <a:ext cx="2042160" cy="7982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18554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/>
        </p:nvSpPr>
        <p:spPr>
          <a:xfrm>
            <a:off x="-1" y="-75"/>
            <a:ext cx="800275" cy="5143575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FF00"/>
              </a:solidFill>
            </a:endParaRPr>
          </a:p>
        </p:txBody>
      </p:sp>
      <p:sp>
        <p:nvSpPr>
          <p:cNvPr id="8" name="Shape 54">
            <a:extLst>
              <a:ext uri="{FF2B5EF4-FFF2-40B4-BE49-F238E27FC236}">
                <a16:creationId xmlns:a16="http://schemas.microsoft.com/office/drawing/2014/main" xmlns="" id="{3C88B38C-1E23-45BD-9371-0527CE2AD842}"/>
              </a:ext>
            </a:extLst>
          </p:cNvPr>
          <p:cNvSpPr/>
          <p:nvPr/>
        </p:nvSpPr>
        <p:spPr>
          <a:xfrm>
            <a:off x="800274" y="-75"/>
            <a:ext cx="8343726" cy="5143575"/>
          </a:xfrm>
          <a:prstGeom prst="rect">
            <a:avLst/>
          </a:prstGeom>
          <a:solidFill>
            <a:srgbClr val="0B53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" name="Shape 72">
            <a:extLst>
              <a:ext uri="{FF2B5EF4-FFF2-40B4-BE49-F238E27FC236}">
                <a16:creationId xmlns:a16="http://schemas.microsoft.com/office/drawing/2014/main" xmlns="" id="{920CBC95-45BC-41BF-8C0E-927342DD8025}"/>
              </a:ext>
            </a:extLst>
          </p:cNvPr>
          <p:cNvSpPr txBox="1"/>
          <p:nvPr/>
        </p:nvSpPr>
        <p:spPr>
          <a:xfrm>
            <a:off x="1227837" y="305272"/>
            <a:ext cx="7488600" cy="7453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90000"/>
              </a:lnSpc>
              <a:buClr>
                <a:schemeClr val="dk1"/>
              </a:buClr>
              <a:buSzPts val="1100"/>
            </a:pPr>
            <a:r>
              <a:rPr lang="es-CR" sz="3600" b="1" dirty="0">
                <a:solidFill>
                  <a:srgbClr val="FFFFFF"/>
                </a:solidFill>
                <a:latin typeface="Oswald"/>
              </a:rPr>
              <a:t>Descripción</a:t>
            </a:r>
            <a:r>
              <a:rPr lang="es-CR" sz="3600" dirty="0">
                <a:solidFill>
                  <a:srgbClr val="FFFFFF"/>
                </a:solidFill>
                <a:latin typeface="Oswald"/>
              </a:rPr>
              <a:t>	</a:t>
            </a:r>
          </a:p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4000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 </a:t>
            </a:r>
            <a:endParaRPr sz="4000" dirty="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6400" dirty="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" name="Shape 81">
            <a:extLst>
              <a:ext uri="{FF2B5EF4-FFF2-40B4-BE49-F238E27FC236}">
                <a16:creationId xmlns:a16="http://schemas.microsoft.com/office/drawing/2014/main" xmlns="" id="{A98C0B8F-EE91-4E73-9170-5C4F880F7995}"/>
              </a:ext>
            </a:extLst>
          </p:cNvPr>
          <p:cNvSpPr txBox="1"/>
          <p:nvPr/>
        </p:nvSpPr>
        <p:spPr>
          <a:xfrm>
            <a:off x="1103146" y="856096"/>
            <a:ext cx="6473283" cy="3740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00050" lvl="0" indent="-285750" algn="just">
              <a:lnSpc>
                <a:spcPct val="115000"/>
              </a:lnSpc>
              <a:buClr>
                <a:srgbClr val="FFFFFF"/>
              </a:buClr>
              <a:buSzPts val="1800"/>
              <a:buFont typeface="Wingdings" panose="05000000000000000000" pitchFamily="2" charset="2"/>
              <a:buChar char="§"/>
            </a:pPr>
            <a:r>
              <a:rPr lang="es-MX" sz="20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Los </a:t>
            </a:r>
            <a:r>
              <a:rPr lang="es-MX" sz="2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derechos laborales de los trabajadores agrícolas mexicanos que participan en el </a:t>
            </a:r>
            <a:r>
              <a:rPr lang="es-MX" sz="20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PTAT se garantizan </a:t>
            </a:r>
            <a:r>
              <a:rPr lang="es-MX" sz="2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en el Memorándum de Entendimiento suscrito en la materia entre ambos gobiernos en </a:t>
            </a:r>
            <a:r>
              <a:rPr lang="es-MX" sz="20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1974</a:t>
            </a:r>
            <a:r>
              <a:rPr lang="es-MX" sz="2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lang="es-MX" sz="2000" dirty="0" smtClean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00050" lvl="0" indent="-285750" algn="just">
              <a:lnSpc>
                <a:spcPct val="115000"/>
              </a:lnSpc>
              <a:buClr>
                <a:srgbClr val="FFFFFF"/>
              </a:buClr>
              <a:buSzPts val="1800"/>
              <a:buFont typeface="Wingdings" panose="05000000000000000000" pitchFamily="2" charset="2"/>
              <a:buChar char="§"/>
            </a:pPr>
            <a:r>
              <a:rPr lang="es-MX" sz="20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Este </a:t>
            </a:r>
            <a:r>
              <a:rPr lang="es-MX" sz="2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marco normativo señala explícitamente que los trabajadores agrícolas mexicanos recibirán los mismos beneficios que cualquier trabajador canadiense en ese campo laboral</a:t>
            </a:r>
            <a:endParaRPr lang="es-MX" sz="2000" dirty="0" smtClean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00050" lvl="0" indent="-285750" algn="just">
              <a:lnSpc>
                <a:spcPct val="115000"/>
              </a:lnSpc>
              <a:buClr>
                <a:srgbClr val="FFFFFF"/>
              </a:buClr>
              <a:buSzPts val="1800"/>
              <a:buFont typeface="Wingdings" panose="05000000000000000000" pitchFamily="2" charset="2"/>
              <a:buChar char="§"/>
            </a:pPr>
            <a:r>
              <a:rPr lang="es-MX" sz="20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Por principio, es </a:t>
            </a:r>
            <a:r>
              <a:rPr lang="es-MX" sz="2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un programa que no restringe la participación por cuestiones de </a:t>
            </a:r>
            <a:r>
              <a:rPr lang="es-MX" sz="20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género.</a:t>
            </a:r>
          </a:p>
          <a:p>
            <a:pPr marL="114300" lvl="0" algn="just">
              <a:lnSpc>
                <a:spcPct val="115000"/>
              </a:lnSpc>
              <a:buClr>
                <a:srgbClr val="FFFFFF"/>
              </a:buClr>
              <a:buSzPts val="1800"/>
            </a:pPr>
            <a:endParaRPr lang="es-MX" sz="2000" dirty="0" smtClean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" name="Shape 79">
            <a:extLst>
              <a:ext uri="{FF2B5EF4-FFF2-40B4-BE49-F238E27FC236}">
                <a16:creationId xmlns:a16="http://schemas.microsoft.com/office/drawing/2014/main" xmlns="" id="{FDB28294-B663-4680-AB10-560630960151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t="31059" b="37451"/>
          <a:stretch/>
        </p:blipFill>
        <p:spPr>
          <a:xfrm>
            <a:off x="7101840" y="4251960"/>
            <a:ext cx="2042160" cy="7982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8799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/>
        </p:nvSpPr>
        <p:spPr>
          <a:xfrm>
            <a:off x="-1" y="-75"/>
            <a:ext cx="800275" cy="5143575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FF00"/>
              </a:solidFill>
            </a:endParaRPr>
          </a:p>
        </p:txBody>
      </p:sp>
      <p:sp>
        <p:nvSpPr>
          <p:cNvPr id="8" name="Shape 54">
            <a:extLst>
              <a:ext uri="{FF2B5EF4-FFF2-40B4-BE49-F238E27FC236}">
                <a16:creationId xmlns:a16="http://schemas.microsoft.com/office/drawing/2014/main" xmlns="" id="{3C88B38C-1E23-45BD-9371-0527CE2AD842}"/>
              </a:ext>
            </a:extLst>
          </p:cNvPr>
          <p:cNvSpPr/>
          <p:nvPr/>
        </p:nvSpPr>
        <p:spPr>
          <a:xfrm>
            <a:off x="800274" y="-75"/>
            <a:ext cx="8343726" cy="5143575"/>
          </a:xfrm>
          <a:prstGeom prst="rect">
            <a:avLst/>
          </a:prstGeom>
          <a:solidFill>
            <a:srgbClr val="0B53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" name="Shape 72">
            <a:extLst>
              <a:ext uri="{FF2B5EF4-FFF2-40B4-BE49-F238E27FC236}">
                <a16:creationId xmlns:a16="http://schemas.microsoft.com/office/drawing/2014/main" xmlns="" id="{920CBC95-45BC-41BF-8C0E-927342DD8025}"/>
              </a:ext>
            </a:extLst>
          </p:cNvPr>
          <p:cNvSpPr txBox="1"/>
          <p:nvPr/>
        </p:nvSpPr>
        <p:spPr>
          <a:xfrm>
            <a:off x="1227837" y="255396"/>
            <a:ext cx="7488600" cy="7453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90000"/>
              </a:lnSpc>
              <a:buClr>
                <a:schemeClr val="dk1"/>
              </a:buClr>
              <a:buSzPts val="1100"/>
            </a:pPr>
            <a:r>
              <a:rPr lang="es-CR" sz="3600" b="1" dirty="0">
                <a:solidFill>
                  <a:srgbClr val="FFFFFF"/>
                </a:solidFill>
                <a:latin typeface="Oswald"/>
              </a:rPr>
              <a:t>Descripción</a:t>
            </a:r>
            <a:r>
              <a:rPr lang="es-CR" sz="3600" dirty="0">
                <a:solidFill>
                  <a:srgbClr val="FFFFFF"/>
                </a:solidFill>
                <a:latin typeface="Oswald"/>
              </a:rPr>
              <a:t>	</a:t>
            </a:r>
          </a:p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4000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 </a:t>
            </a:r>
            <a:endParaRPr sz="4000" dirty="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6400" dirty="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" name="Shape 81">
            <a:extLst>
              <a:ext uri="{FF2B5EF4-FFF2-40B4-BE49-F238E27FC236}">
                <a16:creationId xmlns:a16="http://schemas.microsoft.com/office/drawing/2014/main" xmlns="" id="{A98C0B8F-EE91-4E73-9170-5C4F880F7995}"/>
              </a:ext>
            </a:extLst>
          </p:cNvPr>
          <p:cNvSpPr txBox="1"/>
          <p:nvPr/>
        </p:nvSpPr>
        <p:spPr>
          <a:xfrm>
            <a:off x="1227837" y="835440"/>
            <a:ext cx="6473283" cy="3711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00050" indent="-285750" algn="just">
              <a:lnSpc>
                <a:spcPct val="115000"/>
              </a:lnSpc>
              <a:buClr>
                <a:srgbClr val="FFFFFF"/>
              </a:buClr>
              <a:buSzPts val="1800"/>
              <a:buFont typeface="Wingdings" panose="05000000000000000000" pitchFamily="2" charset="2"/>
              <a:buChar char="§"/>
            </a:pPr>
            <a:r>
              <a:rPr lang="es-MX" sz="20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Además de los acuerdos formales entre ambos países, </a:t>
            </a:r>
            <a:r>
              <a:rPr lang="es-ES_tradnl" sz="2000" dirty="0" smtClean="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el </a:t>
            </a:r>
            <a:r>
              <a:rPr lang="es-ES_tradnl" sz="2000" dirty="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gobierno de México, mediante la labor de la Embajada de México en Canadá y la red de cinco Consulados en ese país, </a:t>
            </a:r>
            <a:r>
              <a:rPr lang="es-ES_tradnl" sz="2000" dirty="0" smtClean="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vigila el </a:t>
            </a:r>
            <a:r>
              <a:rPr lang="es-ES_tradnl" sz="2000" dirty="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cumplimiento de </a:t>
            </a:r>
            <a:r>
              <a:rPr lang="es-ES_tradnl" sz="2000" dirty="0" smtClean="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términos contractuales y del </a:t>
            </a:r>
            <a:r>
              <a:rPr lang="es-ES_tradnl" sz="2000" dirty="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respeto a los derechos de los trabajadores </a:t>
            </a:r>
            <a:r>
              <a:rPr lang="es-ES_tradnl" sz="2000" dirty="0" smtClean="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mexicanos.</a:t>
            </a:r>
            <a:endParaRPr lang="es-MX" sz="200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00050" lvl="0" indent="-285750" algn="just">
              <a:lnSpc>
                <a:spcPct val="115000"/>
              </a:lnSpc>
              <a:buClr>
                <a:srgbClr val="FFFFFF"/>
              </a:buClr>
              <a:buSzPts val="1800"/>
              <a:buFont typeface="Wingdings" panose="05000000000000000000" pitchFamily="2" charset="2"/>
              <a:buChar char="§"/>
            </a:pPr>
            <a:r>
              <a:rPr lang="es-MX" sz="20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Las inspecciones que los </a:t>
            </a:r>
            <a:r>
              <a:rPr lang="es-MX" sz="2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consulados </a:t>
            </a:r>
            <a:r>
              <a:rPr lang="es-MX" sz="20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realizan a los centros de trabajo pueden </a:t>
            </a:r>
            <a:r>
              <a:rPr lang="es-MX" sz="2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llevar a que un empleador sea excluido del PTAT en caso de que no cumpla con las condiciones mínimas </a:t>
            </a:r>
            <a:r>
              <a:rPr lang="es-MX" sz="20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acordadas.</a:t>
            </a:r>
            <a:endParaRPr lang="es-MX" sz="200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" name="Shape 79">
            <a:extLst>
              <a:ext uri="{FF2B5EF4-FFF2-40B4-BE49-F238E27FC236}">
                <a16:creationId xmlns:a16="http://schemas.microsoft.com/office/drawing/2014/main" xmlns="" id="{FDB28294-B663-4680-AB10-560630960151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t="31059" b="37451"/>
          <a:stretch/>
        </p:blipFill>
        <p:spPr>
          <a:xfrm>
            <a:off x="7101840" y="4251960"/>
            <a:ext cx="2042160" cy="7982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20130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/>
        </p:nvSpPr>
        <p:spPr>
          <a:xfrm>
            <a:off x="-1" y="-75"/>
            <a:ext cx="800275" cy="5143575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FF00"/>
              </a:solidFill>
            </a:endParaRPr>
          </a:p>
        </p:txBody>
      </p:sp>
      <p:sp>
        <p:nvSpPr>
          <p:cNvPr id="8" name="Shape 54">
            <a:extLst>
              <a:ext uri="{FF2B5EF4-FFF2-40B4-BE49-F238E27FC236}">
                <a16:creationId xmlns:a16="http://schemas.microsoft.com/office/drawing/2014/main" xmlns="" id="{3C88B38C-1E23-45BD-9371-0527CE2AD842}"/>
              </a:ext>
            </a:extLst>
          </p:cNvPr>
          <p:cNvSpPr/>
          <p:nvPr/>
        </p:nvSpPr>
        <p:spPr>
          <a:xfrm>
            <a:off x="800274" y="-75"/>
            <a:ext cx="8343726" cy="5143575"/>
          </a:xfrm>
          <a:prstGeom prst="rect">
            <a:avLst/>
          </a:prstGeom>
          <a:solidFill>
            <a:srgbClr val="0B53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" name="Shape 72">
            <a:extLst>
              <a:ext uri="{FF2B5EF4-FFF2-40B4-BE49-F238E27FC236}">
                <a16:creationId xmlns:a16="http://schemas.microsoft.com/office/drawing/2014/main" xmlns="" id="{920CBC95-45BC-41BF-8C0E-927342DD8025}"/>
              </a:ext>
            </a:extLst>
          </p:cNvPr>
          <p:cNvSpPr txBox="1"/>
          <p:nvPr/>
        </p:nvSpPr>
        <p:spPr>
          <a:xfrm>
            <a:off x="1227837" y="264681"/>
            <a:ext cx="7488600" cy="7453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90000"/>
              </a:lnSpc>
              <a:buClr>
                <a:schemeClr val="dk1"/>
              </a:buClr>
              <a:buSzPts val="1100"/>
            </a:pPr>
            <a:r>
              <a:rPr lang="es-CR" sz="3600" b="1" dirty="0">
                <a:solidFill>
                  <a:srgbClr val="FFFFFF"/>
                </a:solidFill>
                <a:latin typeface="Oswald"/>
              </a:rPr>
              <a:t>Descripción</a:t>
            </a:r>
            <a:r>
              <a:rPr lang="es-CR" sz="3600" dirty="0">
                <a:solidFill>
                  <a:srgbClr val="FFFFFF"/>
                </a:solidFill>
                <a:latin typeface="Oswald"/>
              </a:rPr>
              <a:t>	</a:t>
            </a:r>
          </a:p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4000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 </a:t>
            </a:r>
            <a:endParaRPr sz="4000" dirty="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6400" dirty="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" name="Shape 81">
            <a:extLst>
              <a:ext uri="{FF2B5EF4-FFF2-40B4-BE49-F238E27FC236}">
                <a16:creationId xmlns:a16="http://schemas.microsoft.com/office/drawing/2014/main" xmlns="" id="{A98C0B8F-EE91-4E73-9170-5C4F880F7995}"/>
              </a:ext>
            </a:extLst>
          </p:cNvPr>
          <p:cNvSpPr txBox="1"/>
          <p:nvPr/>
        </p:nvSpPr>
        <p:spPr>
          <a:xfrm>
            <a:off x="1227837" y="1010008"/>
            <a:ext cx="6473283" cy="30715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00050" lvl="0" indent="-285750" algn="just">
              <a:lnSpc>
                <a:spcPct val="115000"/>
              </a:lnSpc>
              <a:buClr>
                <a:srgbClr val="FFFFFF"/>
              </a:buClr>
              <a:buSzPts val="1800"/>
              <a:buFont typeface="Wingdings" panose="05000000000000000000" pitchFamily="2" charset="2"/>
              <a:buChar char="§"/>
            </a:pPr>
            <a:r>
              <a:rPr lang="es-MX" sz="20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Su </a:t>
            </a:r>
            <a:r>
              <a:rPr lang="es-MX" sz="2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implementación es revisada anualmente con la participación de autoridades federales de ambos países y provinciales (en el caso de Canadá), así como de empleadores canadienses. En estos ejercicios se revisa de forma detallada el contrato que rige la relación laboral</a:t>
            </a:r>
            <a:r>
              <a:rPr lang="es-MX" sz="20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lang="es-MX" sz="200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00050" lvl="0" indent="-285750" algn="just">
              <a:lnSpc>
                <a:spcPct val="115000"/>
              </a:lnSpc>
              <a:buClr>
                <a:srgbClr val="FFFFFF"/>
              </a:buClr>
              <a:buSzPts val="1800"/>
              <a:buFont typeface="Wingdings" panose="05000000000000000000" pitchFamily="2" charset="2"/>
              <a:buChar char="§"/>
            </a:pPr>
            <a:r>
              <a:rPr lang="es-MX" sz="20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Este año se realizará l</a:t>
            </a:r>
            <a:r>
              <a:rPr lang="es-MX" sz="2000" dirty="0" smtClean="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a </a:t>
            </a:r>
            <a:r>
              <a:rPr lang="es-MX" sz="2000" dirty="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XLIV Reunión Anual Intergubernamental de Evaluación del </a:t>
            </a:r>
            <a:r>
              <a:rPr lang="es-MX" sz="2000" dirty="0" smtClean="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PTAT.</a:t>
            </a:r>
            <a:endParaRPr lang="es-MX" sz="2000" dirty="0">
              <a:solidFill>
                <a:srgbClr val="FFFFFF"/>
              </a:solidFill>
              <a:latin typeface="Calibri"/>
              <a:ea typeface="Calibri"/>
              <a:cs typeface="Calibri"/>
            </a:endParaRPr>
          </a:p>
        </p:txBody>
      </p:sp>
      <p:pic>
        <p:nvPicPr>
          <p:cNvPr id="6" name="Shape 79">
            <a:extLst>
              <a:ext uri="{FF2B5EF4-FFF2-40B4-BE49-F238E27FC236}">
                <a16:creationId xmlns:a16="http://schemas.microsoft.com/office/drawing/2014/main" xmlns="" id="{FDB28294-B663-4680-AB10-560630960151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t="31059" b="37451"/>
          <a:stretch/>
        </p:blipFill>
        <p:spPr>
          <a:xfrm>
            <a:off x="7101840" y="4251960"/>
            <a:ext cx="2042160" cy="7982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61537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/>
        </p:nvSpPr>
        <p:spPr>
          <a:xfrm>
            <a:off x="-1" y="-75"/>
            <a:ext cx="800275" cy="5143575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FF00"/>
              </a:solidFill>
            </a:endParaRPr>
          </a:p>
        </p:txBody>
      </p:sp>
      <p:sp>
        <p:nvSpPr>
          <p:cNvPr id="8" name="Shape 54">
            <a:extLst>
              <a:ext uri="{FF2B5EF4-FFF2-40B4-BE49-F238E27FC236}">
                <a16:creationId xmlns:a16="http://schemas.microsoft.com/office/drawing/2014/main" xmlns="" id="{3C88B38C-1E23-45BD-9371-0527CE2AD842}"/>
              </a:ext>
            </a:extLst>
          </p:cNvPr>
          <p:cNvSpPr/>
          <p:nvPr/>
        </p:nvSpPr>
        <p:spPr>
          <a:xfrm>
            <a:off x="800274" y="-75"/>
            <a:ext cx="8343726" cy="5143575"/>
          </a:xfrm>
          <a:prstGeom prst="rect">
            <a:avLst/>
          </a:prstGeom>
          <a:solidFill>
            <a:srgbClr val="0B53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" name="Shape 72">
            <a:extLst>
              <a:ext uri="{FF2B5EF4-FFF2-40B4-BE49-F238E27FC236}">
                <a16:creationId xmlns:a16="http://schemas.microsoft.com/office/drawing/2014/main" xmlns="" id="{920CBC95-45BC-41BF-8C0E-927342DD8025}"/>
              </a:ext>
            </a:extLst>
          </p:cNvPr>
          <p:cNvSpPr txBox="1"/>
          <p:nvPr/>
        </p:nvSpPr>
        <p:spPr>
          <a:xfrm>
            <a:off x="1227837" y="197206"/>
            <a:ext cx="7488600" cy="7453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90000"/>
              </a:lnSpc>
              <a:buClr>
                <a:schemeClr val="dk1"/>
              </a:buClr>
              <a:buSzPts val="1100"/>
            </a:pPr>
            <a:r>
              <a:rPr lang="es-CR" sz="3600" b="1" dirty="0">
                <a:solidFill>
                  <a:srgbClr val="FFFFFF"/>
                </a:solidFill>
                <a:latin typeface="Oswald"/>
              </a:rPr>
              <a:t>Descripción</a:t>
            </a:r>
            <a:r>
              <a:rPr lang="es-CR" sz="3600" dirty="0">
                <a:solidFill>
                  <a:srgbClr val="FFFFFF"/>
                </a:solidFill>
                <a:latin typeface="Oswald"/>
              </a:rPr>
              <a:t>	</a:t>
            </a:r>
          </a:p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4000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 </a:t>
            </a:r>
            <a:endParaRPr sz="4000" dirty="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6400" dirty="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" name="Shape 81">
            <a:extLst>
              <a:ext uri="{FF2B5EF4-FFF2-40B4-BE49-F238E27FC236}">
                <a16:creationId xmlns:a16="http://schemas.microsoft.com/office/drawing/2014/main" xmlns="" id="{A98C0B8F-EE91-4E73-9170-5C4F880F7995}"/>
              </a:ext>
            </a:extLst>
          </p:cNvPr>
          <p:cNvSpPr txBox="1"/>
          <p:nvPr/>
        </p:nvSpPr>
        <p:spPr>
          <a:xfrm>
            <a:off x="1410717" y="1372120"/>
            <a:ext cx="6473283" cy="239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00050" lvl="0" indent="-285750" algn="just">
              <a:lnSpc>
                <a:spcPct val="115000"/>
              </a:lnSpc>
              <a:buClr>
                <a:srgbClr val="FFFFFF"/>
              </a:buClr>
              <a:buSzPts val="1800"/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Employment and Social Development Canada (ESDC)</a:t>
            </a:r>
            <a:r>
              <a:rPr lang="es-ES" sz="2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 Asociaciones de Empleadores, Secretaría del Trabajo y Previsión Social, Secretaría de Relaciones Exteriores, Embajada de México en Canadá y Consulados de México en ese país.</a:t>
            </a:r>
          </a:p>
          <a:p>
            <a:pPr marL="400050" lvl="0" indent="-285750" algn="just">
              <a:lnSpc>
                <a:spcPct val="115000"/>
              </a:lnSpc>
              <a:buClr>
                <a:srgbClr val="FFFFFF"/>
              </a:buClr>
              <a:buSzPts val="1800"/>
              <a:buFont typeface="Wingdings" panose="05000000000000000000" pitchFamily="2" charset="2"/>
              <a:buChar char="§"/>
            </a:pPr>
            <a:r>
              <a:rPr lang="es-ES" sz="20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Duración de las negociaciones 2 </a:t>
            </a:r>
            <a:r>
              <a:rPr lang="es-ES" sz="2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días.</a:t>
            </a:r>
          </a:p>
        </p:txBody>
      </p:sp>
      <p:pic>
        <p:nvPicPr>
          <p:cNvPr id="6" name="Shape 79">
            <a:extLst>
              <a:ext uri="{FF2B5EF4-FFF2-40B4-BE49-F238E27FC236}">
                <a16:creationId xmlns:a16="http://schemas.microsoft.com/office/drawing/2014/main" xmlns="" id="{FDB28294-B663-4680-AB10-560630960151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t="31059" b="37451"/>
          <a:stretch/>
        </p:blipFill>
        <p:spPr>
          <a:xfrm>
            <a:off x="7101840" y="4251960"/>
            <a:ext cx="2042160" cy="7982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2953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/>
        </p:nvSpPr>
        <p:spPr>
          <a:xfrm>
            <a:off x="-1" y="-75"/>
            <a:ext cx="800275" cy="5143575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FF00"/>
              </a:solidFill>
            </a:endParaRPr>
          </a:p>
        </p:txBody>
      </p:sp>
      <p:sp>
        <p:nvSpPr>
          <p:cNvPr id="8" name="Shape 54">
            <a:extLst>
              <a:ext uri="{FF2B5EF4-FFF2-40B4-BE49-F238E27FC236}">
                <a16:creationId xmlns:a16="http://schemas.microsoft.com/office/drawing/2014/main" xmlns="" id="{3C88B38C-1E23-45BD-9371-0527CE2AD842}"/>
              </a:ext>
            </a:extLst>
          </p:cNvPr>
          <p:cNvSpPr/>
          <p:nvPr/>
        </p:nvSpPr>
        <p:spPr>
          <a:xfrm>
            <a:off x="800274" y="-75"/>
            <a:ext cx="8343726" cy="5143575"/>
          </a:xfrm>
          <a:prstGeom prst="rect">
            <a:avLst/>
          </a:prstGeom>
          <a:solidFill>
            <a:srgbClr val="0B53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" name="Shape 72">
            <a:extLst>
              <a:ext uri="{FF2B5EF4-FFF2-40B4-BE49-F238E27FC236}">
                <a16:creationId xmlns:a16="http://schemas.microsoft.com/office/drawing/2014/main" xmlns="" id="{920CBC95-45BC-41BF-8C0E-927342DD8025}"/>
              </a:ext>
            </a:extLst>
          </p:cNvPr>
          <p:cNvSpPr txBox="1"/>
          <p:nvPr/>
        </p:nvSpPr>
        <p:spPr>
          <a:xfrm>
            <a:off x="1169648" y="105766"/>
            <a:ext cx="7488600" cy="7453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90000"/>
              </a:lnSpc>
              <a:buClr>
                <a:schemeClr val="dk1"/>
              </a:buClr>
              <a:buSzPts val="1100"/>
            </a:pPr>
            <a:r>
              <a:rPr lang="es-CR" sz="3600" b="1" dirty="0">
                <a:solidFill>
                  <a:srgbClr val="FFFFFF"/>
                </a:solidFill>
                <a:latin typeface="Oswald"/>
              </a:rPr>
              <a:t>Resultados</a:t>
            </a:r>
          </a:p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4000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 </a:t>
            </a:r>
            <a:endParaRPr sz="4000" dirty="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6400" dirty="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" name="Shape 81">
            <a:extLst>
              <a:ext uri="{FF2B5EF4-FFF2-40B4-BE49-F238E27FC236}">
                <a16:creationId xmlns:a16="http://schemas.microsoft.com/office/drawing/2014/main" xmlns="" id="{A98C0B8F-EE91-4E73-9170-5C4F880F7995}"/>
              </a:ext>
            </a:extLst>
          </p:cNvPr>
          <p:cNvSpPr txBox="1"/>
          <p:nvPr/>
        </p:nvSpPr>
        <p:spPr>
          <a:xfrm>
            <a:off x="970143" y="597439"/>
            <a:ext cx="6473283" cy="39485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00050" lvl="0" indent="-285750" algn="just">
              <a:lnSpc>
                <a:spcPct val="115000"/>
              </a:lnSpc>
              <a:buClr>
                <a:srgbClr val="FFFFFF"/>
              </a:buClr>
              <a:buSzPts val="1800"/>
              <a:buFont typeface="Wingdings" panose="05000000000000000000" pitchFamily="2" charset="2"/>
              <a:buChar char="§"/>
            </a:pPr>
            <a:r>
              <a:rPr lang="es-ES" sz="20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Mejores condiciones de vivienda para los participantes del programa y una atención médica oportuna (transportación por parte de los empleadores a hospitales y consultas médicas).</a:t>
            </a:r>
          </a:p>
          <a:p>
            <a:pPr marL="400050" lvl="0" indent="-285750" algn="just">
              <a:lnSpc>
                <a:spcPct val="115000"/>
              </a:lnSpc>
              <a:buClr>
                <a:srgbClr val="FFFFFF"/>
              </a:buClr>
              <a:buSzPts val="1800"/>
              <a:buFont typeface="Wingdings" panose="05000000000000000000" pitchFamily="2" charset="2"/>
              <a:buChar char="§"/>
            </a:pPr>
            <a:r>
              <a:rPr lang="es-ES" sz="20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Avances en cuanto a la simplificación de trámites.</a:t>
            </a:r>
          </a:p>
          <a:p>
            <a:pPr marL="400050" lvl="0" indent="-285750" algn="just">
              <a:lnSpc>
                <a:spcPct val="115000"/>
              </a:lnSpc>
              <a:buClr>
                <a:srgbClr val="FFFFFF"/>
              </a:buClr>
              <a:buSzPts val="1800"/>
              <a:buFont typeface="Wingdings" panose="05000000000000000000" pitchFamily="2" charset="2"/>
              <a:buChar char="§"/>
            </a:pPr>
            <a:r>
              <a:rPr lang="es-MX" sz="20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Las acciones de asistencia y protección consular que ejecutan los </a:t>
            </a:r>
            <a:r>
              <a:rPr lang="es-MX" sz="2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consulados </a:t>
            </a:r>
            <a:r>
              <a:rPr lang="es-MX" sz="20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coadyuvan para el buen ejercicio del PTAT.</a:t>
            </a:r>
          </a:p>
          <a:p>
            <a:pPr marL="400050" lvl="0" indent="-285750" algn="just">
              <a:lnSpc>
                <a:spcPct val="115000"/>
              </a:lnSpc>
              <a:buClr>
                <a:srgbClr val="FFFFFF"/>
              </a:buClr>
              <a:buSzPts val="1800"/>
              <a:buFont typeface="Wingdings" panose="05000000000000000000" pitchFamily="2" charset="2"/>
              <a:buChar char="§"/>
            </a:pPr>
            <a:r>
              <a:rPr lang="es-MX" sz="20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 </a:t>
            </a:r>
            <a:r>
              <a:rPr lang="es-MX" sz="2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lo largo </a:t>
            </a:r>
            <a:r>
              <a:rPr lang="es-MX" sz="20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de sus 44 </a:t>
            </a:r>
            <a:r>
              <a:rPr lang="es-MX" sz="2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años de </a:t>
            </a:r>
            <a:r>
              <a:rPr lang="es-MX" sz="20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existencia, el PTAT </a:t>
            </a:r>
            <a:r>
              <a:rPr lang="es-MX" sz="2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ha demostrado ser un modelo de cooperación internacional que permite un movimiento migratorio circular de trabajadores de manera regulada, digna y efectiva.</a:t>
            </a:r>
            <a:endParaRPr lang="es-MX" sz="2000" dirty="0" smtClean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00050" lvl="0" indent="-285750" algn="just">
              <a:lnSpc>
                <a:spcPct val="115000"/>
              </a:lnSpc>
              <a:buClr>
                <a:srgbClr val="FFFFFF"/>
              </a:buClr>
              <a:buSzPts val="1800"/>
              <a:buFont typeface="Wingdings" panose="05000000000000000000" pitchFamily="2" charset="2"/>
              <a:buChar char="§"/>
            </a:pPr>
            <a:endParaRPr lang="es-ES" sz="200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" name="Shape 79">
            <a:extLst>
              <a:ext uri="{FF2B5EF4-FFF2-40B4-BE49-F238E27FC236}">
                <a16:creationId xmlns:a16="http://schemas.microsoft.com/office/drawing/2014/main" xmlns="" id="{9312304D-953A-4030-AED7-3125F3B3E82C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t="31059" b="37451"/>
          <a:stretch/>
        </p:blipFill>
        <p:spPr>
          <a:xfrm>
            <a:off x="7101840" y="4251960"/>
            <a:ext cx="2042160" cy="7982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50396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/>
        </p:nvSpPr>
        <p:spPr>
          <a:xfrm>
            <a:off x="-1" y="-75"/>
            <a:ext cx="800275" cy="5143575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FF00"/>
              </a:solidFill>
            </a:endParaRPr>
          </a:p>
        </p:txBody>
      </p:sp>
      <p:sp>
        <p:nvSpPr>
          <p:cNvPr id="8" name="Shape 54">
            <a:extLst>
              <a:ext uri="{FF2B5EF4-FFF2-40B4-BE49-F238E27FC236}">
                <a16:creationId xmlns:a16="http://schemas.microsoft.com/office/drawing/2014/main" xmlns="" id="{3C88B38C-1E23-45BD-9371-0527CE2AD842}"/>
              </a:ext>
            </a:extLst>
          </p:cNvPr>
          <p:cNvSpPr/>
          <p:nvPr/>
        </p:nvSpPr>
        <p:spPr>
          <a:xfrm>
            <a:off x="800274" y="-76"/>
            <a:ext cx="8343726" cy="5143575"/>
          </a:xfrm>
          <a:prstGeom prst="rect">
            <a:avLst/>
          </a:prstGeom>
          <a:solidFill>
            <a:srgbClr val="0B53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" name="Shape 72">
            <a:extLst>
              <a:ext uri="{FF2B5EF4-FFF2-40B4-BE49-F238E27FC236}">
                <a16:creationId xmlns:a16="http://schemas.microsoft.com/office/drawing/2014/main" xmlns="" id="{920CBC95-45BC-41BF-8C0E-927342DD8025}"/>
              </a:ext>
            </a:extLst>
          </p:cNvPr>
          <p:cNvSpPr txBox="1"/>
          <p:nvPr/>
        </p:nvSpPr>
        <p:spPr>
          <a:xfrm>
            <a:off x="1227837" y="386540"/>
            <a:ext cx="7488600" cy="7453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90000"/>
              </a:lnSpc>
              <a:buClr>
                <a:schemeClr val="dk1"/>
              </a:buClr>
              <a:buSzPts val="1100"/>
            </a:pPr>
            <a:r>
              <a:rPr lang="es-CR" sz="3600" b="1" dirty="0">
                <a:solidFill>
                  <a:srgbClr val="FFFFFF"/>
                </a:solidFill>
                <a:latin typeface="Oswald"/>
              </a:rPr>
              <a:t>Recomendaciones</a:t>
            </a:r>
            <a:endParaRPr lang="es-CR" sz="4000" b="1" dirty="0">
              <a:solidFill>
                <a:srgbClr val="FFFFFF"/>
              </a:solidFill>
              <a:latin typeface="Oswald"/>
            </a:endParaRPr>
          </a:p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4000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 </a:t>
            </a:r>
            <a:endParaRPr sz="4000" dirty="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6400" dirty="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" name="Shape 81">
            <a:extLst>
              <a:ext uri="{FF2B5EF4-FFF2-40B4-BE49-F238E27FC236}">
                <a16:creationId xmlns:a16="http://schemas.microsoft.com/office/drawing/2014/main" xmlns="" id="{A98C0B8F-EE91-4E73-9170-5C4F880F7995}"/>
              </a:ext>
            </a:extLst>
          </p:cNvPr>
          <p:cNvSpPr txBox="1"/>
          <p:nvPr/>
        </p:nvSpPr>
        <p:spPr>
          <a:xfrm>
            <a:off x="1227837" y="1225167"/>
            <a:ext cx="6473283" cy="1565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00050" indent="-285750">
              <a:lnSpc>
                <a:spcPct val="115000"/>
              </a:lnSpc>
              <a:buClr>
                <a:srgbClr val="FFFFFF"/>
              </a:buClr>
              <a:buSzPts val="1800"/>
              <a:buFont typeface="Wingdings" panose="05000000000000000000" pitchFamily="2" charset="2"/>
              <a:buChar char="§"/>
            </a:pPr>
            <a:r>
              <a:rPr lang="es-ES" sz="2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Intercambio de buenas prácticas en foros regionales</a:t>
            </a:r>
          </a:p>
          <a:p>
            <a:pPr marL="400050" lvl="0" indent="-285750">
              <a:lnSpc>
                <a:spcPct val="115000"/>
              </a:lnSpc>
              <a:buClr>
                <a:srgbClr val="FFFFFF"/>
              </a:buClr>
              <a:buSzPts val="1800"/>
              <a:buFont typeface="Wingdings" panose="05000000000000000000" pitchFamily="2" charset="2"/>
              <a:buChar char="§"/>
            </a:pPr>
            <a:r>
              <a:rPr lang="es-MX" sz="20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Examinar </a:t>
            </a:r>
            <a:r>
              <a:rPr lang="es-MX" sz="2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posibilidades de cooperación </a:t>
            </a:r>
            <a:r>
              <a:rPr lang="es-MX" sz="20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concreta</a:t>
            </a:r>
            <a:r>
              <a:rPr lang="es-ES" sz="20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con los actores principales de países interesados en movilidad laboral.</a:t>
            </a:r>
          </a:p>
          <a:p>
            <a:pPr marL="114300" lvl="0">
              <a:lnSpc>
                <a:spcPct val="115000"/>
              </a:lnSpc>
              <a:buClr>
                <a:srgbClr val="FFFFFF"/>
              </a:buClr>
              <a:buSzPts val="1800"/>
            </a:pPr>
            <a:endParaRPr lang="es-ES" sz="2000" dirty="0" smtClean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" name="Shape 79">
            <a:extLst>
              <a:ext uri="{FF2B5EF4-FFF2-40B4-BE49-F238E27FC236}">
                <a16:creationId xmlns:a16="http://schemas.microsoft.com/office/drawing/2014/main" xmlns="" id="{22E5B4E6-26FB-4006-A71B-27ACA09719BC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t="31059" b="37451"/>
          <a:stretch/>
        </p:blipFill>
        <p:spPr>
          <a:xfrm>
            <a:off x="7101840" y="4251960"/>
            <a:ext cx="2042160" cy="7982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6044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5"/>
</p:tagLst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632</TotalTime>
  <Words>468</Words>
  <Application>Microsoft Office PowerPoint</Application>
  <PresentationFormat>Presentación en pantalla (16:9)</PresentationFormat>
  <Paragraphs>38</Paragraphs>
  <Slides>8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Calibri</vt:lpstr>
      <vt:lpstr>Wingdings</vt:lpstr>
      <vt:lpstr>Oswald</vt:lpstr>
      <vt:lpstr>Arial</vt:lpstr>
      <vt:lpstr>Simple Light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BONNIE Alexandra</dc:creator>
  <cp:lastModifiedBy>Amor Méndez, Jorge</cp:lastModifiedBy>
  <cp:revision>36</cp:revision>
  <dcterms:modified xsi:type="dcterms:W3CDTF">2018-04-23T22:25:16Z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9865897C-953F-41A0-A378-309538799EE8</vt:lpwstr>
  </property>
  <property fmtid="{D5CDD505-2E9C-101B-9397-08002B2CF9AE}" pid="3" name="ArticulatePath">
    <vt:lpwstr>Machote ppt - PROTECCIÓN CONSULAR  DE LAS PERSONAS TRABAJADORAS MIGRANTES</vt:lpwstr>
  </property>
</Properties>
</file>