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170A6-4432-4DBD-806D-14C94F4BFAD3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9075-3ADB-460F-AA4E-F9274F95BE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21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1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64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76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2015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3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9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8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55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6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0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318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C3CB-57AA-4179-B965-570C39405F0D}" type="datetimeFigureOut">
              <a:rPr lang="es-MX" smtClean="0"/>
              <a:t>19/06/2017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AFF6-8921-42D8-91F0-DA9FC672E6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1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2133600" y="6552814"/>
            <a:ext cx="2133600" cy="27699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endParaRPr/>
          </a:p>
        </p:txBody>
      </p:sp>
      <p:sp>
        <p:nvSpPr>
          <p:cNvPr id="6" name="Shape 113"/>
          <p:cNvSpPr txBox="1">
            <a:spLocks/>
          </p:cNvSpPr>
          <p:nvPr/>
        </p:nvSpPr>
        <p:spPr>
          <a:xfrm>
            <a:off x="173622" y="2494836"/>
            <a:ext cx="11505235" cy="21973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80" kern="1200">
                <a:solidFill>
                  <a:schemeClr val="tx1"/>
                </a:solidFill>
                <a:latin typeface="Trajan Pro"/>
                <a:ea typeface="Trajan Pro"/>
                <a:cs typeface="Trajan Pro"/>
                <a:sym typeface="Trajan Pro"/>
              </a:defRPr>
            </a:lvl1pPr>
          </a:lstStyle>
          <a:p>
            <a:pPr algn="ctr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es-MX" sz="800" b="1" dirty="0" smtClean="0">
                <a:solidFill>
                  <a:srgbClr val="7F7F7F"/>
                </a:solidFill>
                <a:latin typeface="Soberana Sans" panose="02000000000000000000" pitchFamily="50" charset="0"/>
              </a:rPr>
              <a:t/>
            </a:r>
            <a:br>
              <a:rPr lang="es-MX" sz="800" b="1" dirty="0" smtClean="0">
                <a:solidFill>
                  <a:srgbClr val="7F7F7F"/>
                </a:solidFill>
                <a:latin typeface="Soberana Sans" panose="02000000000000000000" pitchFamily="50" charset="0"/>
              </a:rPr>
            </a:br>
            <a:r>
              <a:rPr lang="es-MX" sz="4400" b="1" dirty="0" smtClean="0">
                <a:solidFill>
                  <a:srgbClr val="7F7F7F"/>
                </a:solidFill>
                <a:latin typeface="Soberana Sans" panose="02000000000000000000" pitchFamily="50" charset="0"/>
              </a:rPr>
              <a:t>“TRICAMEX”</a:t>
            </a:r>
          </a:p>
          <a:p>
            <a:pPr algn="ctr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es-MX" sz="2800" b="1" dirty="0" smtClean="0">
                <a:solidFill>
                  <a:srgbClr val="7F7F7F"/>
                </a:solidFill>
                <a:latin typeface="Soberana Sans" panose="02000000000000000000" pitchFamily="50" charset="0"/>
              </a:rPr>
              <a:t>Grupo de Concertación de Cónsules del Triángulo Norte de Centroamérica y México</a:t>
            </a:r>
            <a:r>
              <a:rPr lang="es-MX" sz="2800" b="1" dirty="0" smtClean="0">
                <a:solidFill>
                  <a:srgbClr val="7F7F7F"/>
                </a:solidFill>
                <a:latin typeface="Soberana Texto" panose="02000000000000000000" pitchFamily="50" charset="0"/>
              </a:rPr>
              <a:t/>
            </a:r>
            <a:br>
              <a:rPr lang="es-MX" sz="2800" b="1" dirty="0" smtClean="0">
                <a:solidFill>
                  <a:srgbClr val="7F7F7F"/>
                </a:solidFill>
                <a:latin typeface="Soberana Texto" panose="02000000000000000000" pitchFamily="50" charset="0"/>
              </a:rPr>
            </a:br>
            <a:endParaRPr lang="es-MX" sz="2800" dirty="0">
              <a:solidFill>
                <a:schemeClr val="bg1">
                  <a:lumMod val="50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7" name="Subtítulo 3"/>
          <p:cNvSpPr txBox="1">
            <a:spLocks/>
          </p:cNvSpPr>
          <p:nvPr/>
        </p:nvSpPr>
        <p:spPr bwMode="auto">
          <a:xfrm>
            <a:off x="4398281" y="4405746"/>
            <a:ext cx="7280576" cy="21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endParaRPr lang="es-MX" sz="2400" dirty="0">
              <a:solidFill>
                <a:sysClr val="windowText" lastClr="000000">
                  <a:lumMod val="50000"/>
                  <a:lumOff val="50000"/>
                </a:sysClr>
              </a:solidFill>
              <a:latin typeface="Soberana Sans" panose="02000000000000000000" pitchFamily="50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s-MX" sz="2400" b="1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Soberana Sans" panose="02000000000000000000" pitchFamily="50" charset="0"/>
              </a:rPr>
              <a:t>Octavio Perales</a:t>
            </a:r>
          </a:p>
          <a:p>
            <a:pPr algn="r">
              <a:spcBef>
                <a:spcPts val="0"/>
              </a:spcBef>
              <a:defRPr/>
            </a:pPr>
            <a:r>
              <a:rPr lang="es-MX" sz="240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Soberana Sans" panose="02000000000000000000" pitchFamily="50" charset="0"/>
              </a:rPr>
              <a:t>Director de Protección Global</a:t>
            </a:r>
          </a:p>
          <a:p>
            <a:pPr algn="r">
              <a:spcBef>
                <a:spcPts val="0"/>
              </a:spcBef>
              <a:defRPr/>
            </a:pPr>
            <a:r>
              <a:rPr lang="es-MX" sz="240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Soberana Sans" panose="02000000000000000000" pitchFamily="50" charset="0"/>
              </a:rPr>
              <a:t>Secretaría de Relaciones Exteriores</a:t>
            </a:r>
          </a:p>
          <a:p>
            <a:pPr algn="r">
              <a:spcBef>
                <a:spcPts val="0"/>
              </a:spcBef>
              <a:defRPr/>
            </a:pPr>
            <a:r>
              <a:rPr lang="es-MX" sz="240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Soberana Sans" panose="02000000000000000000" pitchFamily="50" charset="0"/>
              </a:rPr>
              <a:t>México  </a:t>
            </a:r>
            <a:endParaRPr lang="es-MX" sz="1800" dirty="0">
              <a:solidFill>
                <a:sysClr val="windowText" lastClr="000000">
                  <a:lumMod val="50000"/>
                  <a:lumOff val="50000"/>
                </a:sysClr>
              </a:solidFill>
              <a:latin typeface="Soberana Sans" panose="02000000000000000000" pitchFamily="50" charset="0"/>
            </a:endParaRPr>
          </a:p>
        </p:txBody>
      </p:sp>
      <p:sp>
        <p:nvSpPr>
          <p:cNvPr id="8" name="Shape 112"/>
          <p:cNvSpPr/>
          <p:nvPr/>
        </p:nvSpPr>
        <p:spPr>
          <a:xfrm>
            <a:off x="2279649" y="493068"/>
            <a:ext cx="937895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r">
              <a:defRPr sz="1800"/>
            </a:pPr>
            <a:r>
              <a:rPr sz="1000" b="1" dirty="0">
                <a:solidFill>
                  <a:srgbClr val="7F7F7F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DIRECCIÓN GENERAL DE</a:t>
            </a:r>
            <a:br>
              <a:rPr sz="1000" b="1" dirty="0">
                <a:solidFill>
                  <a:srgbClr val="7F7F7F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</a:br>
            <a:r>
              <a:rPr sz="1000" b="1" dirty="0">
                <a:solidFill>
                  <a:srgbClr val="7F7F7F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  <a:t>PROTECCIÓN A MEXICANOS EN EL EXTERIOR</a:t>
            </a:r>
            <a:br>
              <a:rPr sz="1000" b="1" dirty="0">
                <a:solidFill>
                  <a:srgbClr val="7F7F7F"/>
                </a:solidFill>
                <a:latin typeface="Adobe Caslon Pro"/>
                <a:ea typeface="Adobe Caslon Pro"/>
                <a:cs typeface="Adobe Caslon Pro"/>
                <a:sym typeface="Adobe Caslon Pro"/>
              </a:rPr>
            </a:br>
            <a:endParaRPr sz="1000" b="1" dirty="0">
              <a:solidFill>
                <a:srgbClr val="7F7F7F"/>
              </a:solidFill>
              <a:latin typeface="Adobe Caslon Pro"/>
              <a:ea typeface="Adobe Caslon Pro"/>
              <a:cs typeface="Adobe Caslon Pro"/>
              <a:sym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918071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Sans" panose="02000000000000000000" pitchFamily="50" charset="0"/>
              </a:rPr>
              <a:t>Tricamex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Sans" panose="02000000000000000000" pitchFamily="50" charset="0"/>
              </a:rPr>
              <a:t/>
            </a:r>
            <a:b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Sans" panose="02000000000000000000" pitchFamily="50" charset="0"/>
              </a:rPr>
            </a:b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Sans" panose="02000000000000000000" pitchFamily="50" charset="0"/>
              </a:rPr>
              <a:t>(objetivos)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 iniciativa del Consulado de México en McAllen, el 1º de diciembre de 2015 se llevó a cabo la firma de </a:t>
            </a:r>
            <a:r>
              <a:rPr lang="es-ES" dirty="0" smtClean="0"/>
              <a:t>“</a:t>
            </a:r>
            <a:r>
              <a:rPr lang="es-ES" dirty="0" err="1" smtClean="0"/>
              <a:t>Tricamex</a:t>
            </a:r>
            <a:r>
              <a:rPr lang="es-ES" dirty="0" smtClean="0"/>
              <a:t>”.</a:t>
            </a:r>
            <a:endParaRPr lang="es-ES" dirty="0"/>
          </a:p>
          <a:p>
            <a:r>
              <a:rPr lang="es-MX" dirty="0" smtClean="0"/>
              <a:t>Instrumentar </a:t>
            </a:r>
            <a:r>
              <a:rPr lang="es-MX" dirty="0"/>
              <a:t>iniciativas de diplomacia consular, protección preventiva, documentación y atención comunitaria.  </a:t>
            </a:r>
          </a:p>
          <a:p>
            <a:r>
              <a:rPr lang="es-MX" dirty="0" smtClean="0"/>
              <a:t>Promover comunicación</a:t>
            </a:r>
            <a:r>
              <a:rPr lang="es-MX" dirty="0"/>
              <a:t>, </a:t>
            </a:r>
            <a:r>
              <a:rPr lang="es-MX" dirty="0" smtClean="0"/>
              <a:t>cooperación</a:t>
            </a:r>
            <a:r>
              <a:rPr lang="es-MX" dirty="0"/>
              <a:t>, </a:t>
            </a:r>
            <a:r>
              <a:rPr lang="es-MX" dirty="0" smtClean="0"/>
              <a:t>sinergias, concertación </a:t>
            </a:r>
            <a:r>
              <a:rPr lang="es-MX" dirty="0"/>
              <a:t>e intercambio de experiencias y buenas prácticas consulares entre sus integrantes.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236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Sans" panose="02000000000000000000" pitchFamily="50" charset="0"/>
              </a:rPr>
              <a:t>Iniciativa inédita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sz="3300" dirty="0"/>
              <a:t>Diplomacia</a:t>
            </a:r>
            <a:r>
              <a:rPr lang="es-MX" sz="3100" dirty="0"/>
              <a:t> consular de México </a:t>
            </a:r>
          </a:p>
          <a:p>
            <a:r>
              <a:rPr lang="es-MX" sz="3100" dirty="0" smtClean="0"/>
              <a:t>Coadyuva a esfuerzos en ámbitos local, binacional, regional y multilateral para atender situaciones de emergencia.</a:t>
            </a:r>
          </a:p>
          <a:p>
            <a:r>
              <a:rPr lang="es-ES_tradnl" sz="3100" dirty="0" smtClean="0"/>
              <a:t>Promueve interlocución </a:t>
            </a:r>
            <a:r>
              <a:rPr lang="es-ES_tradnl" sz="3100" dirty="0"/>
              <a:t>con </a:t>
            </a:r>
            <a:r>
              <a:rPr lang="es-ES_tradnl" sz="3100" dirty="0" smtClean="0"/>
              <a:t>actores </a:t>
            </a:r>
            <a:r>
              <a:rPr lang="es-ES_tradnl" sz="3100" dirty="0"/>
              <a:t>vinculados con la atención a las comunidades migrantes en </a:t>
            </a:r>
            <a:r>
              <a:rPr lang="es-ES_tradnl" sz="3100" dirty="0" smtClean="0"/>
              <a:t>E</a:t>
            </a:r>
            <a:r>
              <a:rPr lang="es-MX" sz="3100" dirty="0" smtClean="0"/>
              <a:t>EUU.</a:t>
            </a:r>
          </a:p>
          <a:p>
            <a:r>
              <a:rPr lang="es-MX" dirty="0" smtClean="0"/>
              <a:t>Creación de sinergias positivas en favor de las comunidades de los países miembros en EEUU. </a:t>
            </a:r>
            <a:endParaRPr lang="es-MX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5" y="2098964"/>
            <a:ext cx="5444295" cy="3629530"/>
          </a:xfrm>
        </p:spPr>
      </p:pic>
    </p:spTree>
    <p:extLst>
      <p:ext uri="{BB962C8B-B14F-4D97-AF65-F5344CB8AC3E}">
        <p14:creationId xmlns:p14="http://schemas.microsoft.com/office/powerpoint/2010/main" val="25142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Sans" panose="02000000000000000000" pitchFamily="50" charset="0"/>
              </a:rPr>
              <a:t>Logros</a:t>
            </a:r>
            <a:endParaRPr lang="es-MX" b="1" dirty="0">
              <a:solidFill>
                <a:schemeClr val="tx1">
                  <a:lumMod val="50000"/>
                  <a:lumOff val="50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Expansión de </a:t>
            </a:r>
            <a:r>
              <a:rPr lang="es-MX" dirty="0" err="1" smtClean="0"/>
              <a:t>Tricamex</a:t>
            </a:r>
            <a:r>
              <a:rPr lang="es-MX" dirty="0" smtClean="0"/>
              <a:t> en ciudades de EEUU donde se tenga presencia de consulados de los 4 países. </a:t>
            </a:r>
          </a:p>
          <a:p>
            <a:r>
              <a:rPr lang="es-MX" dirty="0" smtClean="0"/>
              <a:t>Colaboración positiva (caso de Patrulla Fronteriza y Consulmex Laredo)</a:t>
            </a:r>
          </a:p>
          <a:p>
            <a:r>
              <a:rPr lang="es-MX" dirty="0" smtClean="0"/>
              <a:t>Apoyo BID</a:t>
            </a:r>
          </a:p>
          <a:p>
            <a:r>
              <a:rPr lang="es-MX" dirty="0" smtClean="0"/>
              <a:t>9 acuerdos TRICAMEX</a:t>
            </a:r>
          </a:p>
          <a:p>
            <a:r>
              <a:rPr lang="es-MX" dirty="0" smtClean="0"/>
              <a:t>Acciones que benefician a más de 40 millones de personas en EEUU.</a:t>
            </a:r>
          </a:p>
          <a:p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6067641" cy="4045094"/>
          </a:xfrm>
        </p:spPr>
      </p:pic>
    </p:spTree>
    <p:extLst>
      <p:ext uri="{BB962C8B-B14F-4D97-AF65-F5344CB8AC3E}">
        <p14:creationId xmlns:p14="http://schemas.microsoft.com/office/powerpoint/2010/main" val="40289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178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Adobe Caslon Pro</vt:lpstr>
      <vt:lpstr>Arial</vt:lpstr>
      <vt:lpstr>Calibri</vt:lpstr>
      <vt:lpstr>Calibri Light</vt:lpstr>
      <vt:lpstr>Soberana Sans</vt:lpstr>
      <vt:lpstr>Soberana Texto</vt:lpstr>
      <vt:lpstr>Trajan Pro</vt:lpstr>
      <vt:lpstr>Tema de Office</vt:lpstr>
      <vt:lpstr>Presentación de PowerPoint</vt:lpstr>
      <vt:lpstr>Tricamex (objetivos)</vt:lpstr>
      <vt:lpstr>Iniciativa inédita</vt:lpstr>
      <vt:lpstr>Logros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Calva Ruiz, Vanessa</dc:creator>
  <cp:lastModifiedBy>Perales Sánchez, Octavio</cp:lastModifiedBy>
  <cp:revision>110</cp:revision>
  <dcterms:created xsi:type="dcterms:W3CDTF">2017-01-03T02:26:27Z</dcterms:created>
  <dcterms:modified xsi:type="dcterms:W3CDTF">2017-06-19T16:42:19Z</dcterms:modified>
</cp:coreProperties>
</file>