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harts/chart8.xml" ContentType="application/vnd.openxmlformats-officedocument.drawingml.chart+xml"/>
  <Default Extension="wdp" ContentType="image/vnd.ms-photo"/>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diagrams/layout1.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Lst>
  <p:sldIdLst>
    <p:sldId id="256" r:id="rId3"/>
    <p:sldId id="259" r:id="rId4"/>
    <p:sldId id="282" r:id="rId5"/>
    <p:sldId id="283" r:id="rId6"/>
    <p:sldId id="284" r:id="rId7"/>
    <p:sldId id="285" r:id="rId8"/>
    <p:sldId id="286" r:id="rId9"/>
    <p:sldId id="276" r:id="rId10"/>
    <p:sldId id="287" r:id="rId11"/>
    <p:sldId id="288" r:id="rId12"/>
    <p:sldId id="280" r:id="rId13"/>
    <p:sldId id="289" r:id="rId14"/>
  </p:sldIdLst>
  <p:sldSz cx="9144000" cy="6858000" type="screen4x3"/>
  <p:notesSz cx="7010400" cy="9296400"/>
  <p:defaultTex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4684" autoAdjust="0"/>
  </p:normalViewPr>
  <p:slideViewPr>
    <p:cSldViewPr>
      <p:cViewPr>
        <p:scale>
          <a:sx n="110" d="100"/>
          <a:sy n="110" d="100"/>
        </p:scale>
        <p:origin x="-1008"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Hoja_de_c_lculo_de_Microsoft_Office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Hoja_de_c_lculo_de_Microsoft_Office_Excel8.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5"/>
  <c:chart>
    <c:view3D>
      <c:rAngAx val="1"/>
    </c:view3D>
    <c:plotArea>
      <c:layout/>
      <c:bar3DChart>
        <c:barDir val="col"/>
        <c:grouping val="clustered"/>
        <c:ser>
          <c:idx val="0"/>
          <c:order val="0"/>
          <c:tx>
            <c:strRef>
              <c:f>Hoja1!$B$1</c:f>
              <c:strCache>
                <c:ptCount val="1"/>
                <c:pt idx="0">
                  <c:v>CASOS</c:v>
                </c:pt>
              </c:strCache>
            </c:strRef>
          </c:tx>
          <c:dLbls>
            <c:dLbl>
              <c:idx val="1"/>
              <c:layout>
                <c:manualLayout>
                  <c:x val="2.5195613185836499E-3"/>
                  <c:y val="-3.9682539682539687E-2"/>
                </c:manualLayout>
              </c:layout>
              <c:showVal val="1"/>
            </c:dLbl>
            <c:dLbl>
              <c:idx val="2"/>
              <c:layout>
                <c:manualLayout>
                  <c:x val="1.2597806592918249E-2"/>
                  <c:y val="-3.9682539682539687E-2"/>
                </c:manualLayout>
              </c:layout>
              <c:showVal val="1"/>
            </c:dLbl>
            <c:dLbl>
              <c:idx val="3"/>
              <c:layout>
                <c:manualLayout>
                  <c:x val="-2.5195613185836499E-3"/>
                  <c:y val="-2.3809523809523742E-2"/>
                </c:manualLayout>
              </c:layout>
              <c:showVal val="1"/>
            </c:dLbl>
            <c:txPr>
              <a:bodyPr/>
              <a:lstStyle/>
              <a:p>
                <a:pPr>
                  <a:defRPr b="1"/>
                </a:pPr>
                <a:endParaRPr lang="en-US"/>
              </a:p>
            </c:txPr>
            <c:showVal val="1"/>
          </c:dLbls>
          <c:cat>
            <c:numRef>
              <c:f>Hoja1!$A$2:$A$5</c:f>
              <c:numCache>
                <c:formatCode>General</c:formatCode>
                <c:ptCount val="4"/>
                <c:pt idx="0">
                  <c:v>2013</c:v>
                </c:pt>
                <c:pt idx="1">
                  <c:v>2014</c:v>
                </c:pt>
                <c:pt idx="2">
                  <c:v>2015</c:v>
                </c:pt>
                <c:pt idx="3">
                  <c:v>2016</c:v>
                </c:pt>
              </c:numCache>
            </c:numRef>
          </c:cat>
          <c:val>
            <c:numRef>
              <c:f>Hoja1!$B$2:$B$5</c:f>
              <c:numCache>
                <c:formatCode>General</c:formatCode>
                <c:ptCount val="4"/>
                <c:pt idx="0">
                  <c:v>90</c:v>
                </c:pt>
                <c:pt idx="1">
                  <c:v>826</c:v>
                </c:pt>
                <c:pt idx="2">
                  <c:v>1026</c:v>
                </c:pt>
                <c:pt idx="3">
                  <c:v>380</c:v>
                </c:pt>
              </c:numCache>
            </c:numRef>
          </c:val>
        </c:ser>
        <c:ser>
          <c:idx val="1"/>
          <c:order val="1"/>
          <c:tx>
            <c:strRef>
              <c:f>Hoja1!$C$1</c:f>
              <c:strCache>
                <c:ptCount val="1"/>
                <c:pt idx="0">
                  <c:v>NEGATIVAS DE INTERNACIÓN</c:v>
                </c:pt>
              </c:strCache>
            </c:strRef>
          </c:tx>
          <c:spPr>
            <a:solidFill>
              <a:schemeClr val="bg1">
                <a:lumMod val="85000"/>
              </a:schemeClr>
            </a:solidFill>
          </c:spPr>
          <c:dLbls>
            <c:dLbl>
              <c:idx val="0"/>
              <c:layout>
                <c:manualLayout>
                  <c:x val="2.5195613185836499E-3"/>
                  <c:y val="-3.1746031746031744E-2"/>
                </c:manualLayout>
              </c:layout>
              <c:showVal val="1"/>
            </c:dLbl>
            <c:dLbl>
              <c:idx val="1"/>
              <c:layout>
                <c:manualLayout>
                  <c:x val="1.2597806592918202E-2"/>
                  <c:y val="-7.9365079365079378E-3"/>
                </c:manualLayout>
              </c:layout>
              <c:showVal val="1"/>
            </c:dLbl>
            <c:dLbl>
              <c:idx val="2"/>
              <c:layout>
                <c:manualLayout>
                  <c:x val="1.5117367911501896E-2"/>
                  <c:y val="-5.9523809523809521E-2"/>
                </c:manualLayout>
              </c:layout>
              <c:showVal val="1"/>
            </c:dLbl>
            <c:dLbl>
              <c:idx val="3"/>
              <c:layout>
                <c:manualLayout>
                  <c:x val="2.0156292158014195E-2"/>
                  <c:y val="-5.5555555555555546E-2"/>
                </c:manualLayout>
              </c:layout>
              <c:showVal val="1"/>
            </c:dLbl>
            <c:txPr>
              <a:bodyPr/>
              <a:lstStyle/>
              <a:p>
                <a:pPr>
                  <a:defRPr b="1"/>
                </a:pPr>
                <a:endParaRPr lang="en-US"/>
              </a:p>
            </c:txPr>
            <c:showVal val="1"/>
          </c:dLbls>
          <c:cat>
            <c:numRef>
              <c:f>Hoja1!$A$2:$A$5</c:f>
              <c:numCache>
                <c:formatCode>General</c:formatCode>
                <c:ptCount val="4"/>
                <c:pt idx="0">
                  <c:v>2013</c:v>
                </c:pt>
                <c:pt idx="1">
                  <c:v>2014</c:v>
                </c:pt>
                <c:pt idx="2">
                  <c:v>2015</c:v>
                </c:pt>
                <c:pt idx="3">
                  <c:v>2016</c:v>
                </c:pt>
              </c:numCache>
            </c:numRef>
          </c:cat>
          <c:val>
            <c:numRef>
              <c:f>Hoja1!$C$2:$C$5</c:f>
              <c:numCache>
                <c:formatCode>General</c:formatCode>
                <c:ptCount val="4"/>
                <c:pt idx="0">
                  <c:v>49</c:v>
                </c:pt>
                <c:pt idx="1">
                  <c:v>640</c:v>
                </c:pt>
                <c:pt idx="2">
                  <c:v>751</c:v>
                </c:pt>
                <c:pt idx="3">
                  <c:v>291</c:v>
                </c:pt>
              </c:numCache>
            </c:numRef>
          </c:val>
        </c:ser>
        <c:dLbls/>
        <c:shape val="cylinder"/>
        <c:axId val="61695104"/>
        <c:axId val="61696640"/>
        <c:axId val="0"/>
      </c:bar3DChart>
      <c:catAx>
        <c:axId val="61695104"/>
        <c:scaling>
          <c:orientation val="minMax"/>
        </c:scaling>
        <c:axPos val="b"/>
        <c:numFmt formatCode="General" sourceLinked="1"/>
        <c:tickLblPos val="nextTo"/>
        <c:txPr>
          <a:bodyPr/>
          <a:lstStyle/>
          <a:p>
            <a:pPr>
              <a:defRPr b="1"/>
            </a:pPr>
            <a:endParaRPr lang="en-US"/>
          </a:p>
        </c:txPr>
        <c:crossAx val="61696640"/>
        <c:crosses val="autoZero"/>
        <c:auto val="1"/>
        <c:lblAlgn val="ctr"/>
        <c:lblOffset val="100"/>
      </c:catAx>
      <c:valAx>
        <c:axId val="61696640"/>
        <c:scaling>
          <c:orientation val="minMax"/>
        </c:scaling>
        <c:delete val="1"/>
        <c:axPos val="l"/>
        <c:majorGridlines/>
        <c:numFmt formatCode="General" sourceLinked="1"/>
        <c:tickLblPos val="none"/>
        <c:crossAx val="61695104"/>
        <c:crosses val="autoZero"/>
        <c:crossBetween val="between"/>
      </c:valAx>
    </c:plotArea>
    <c:legend>
      <c:legendPos val="t"/>
      <c:layout/>
      <c:txPr>
        <a:bodyPr/>
        <a:lstStyle/>
        <a:p>
          <a:pPr>
            <a:defRPr b="1"/>
          </a:pPr>
          <a:endParaRPr lang="en-US"/>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view3D>
      <c:rAngAx val="1"/>
    </c:view3D>
    <c:plotArea>
      <c:layout/>
      <c:bar3DChart>
        <c:barDir val="col"/>
        <c:grouping val="clustered"/>
        <c:ser>
          <c:idx val="0"/>
          <c:order val="0"/>
          <c:tx>
            <c:strRef>
              <c:f>Hoja1!$B$1</c:f>
              <c:strCache>
                <c:ptCount val="1"/>
                <c:pt idx="0">
                  <c:v>VISITAS DE VERIFICACIÓN MIGRATORIA Y REVISIONES MIGRATORIAS</c:v>
                </c:pt>
              </c:strCache>
            </c:strRef>
          </c:tx>
          <c:spPr>
            <a:solidFill>
              <a:schemeClr val="accent3">
                <a:lumMod val="60000"/>
                <a:lumOff val="40000"/>
              </a:schemeClr>
            </a:solidFill>
          </c:spPr>
          <c:dLbls>
            <c:dLbl>
              <c:idx val="0"/>
              <c:layout>
                <c:manualLayout>
                  <c:x val="4.6296296296296302E-3"/>
                  <c:y val="-2.3809523809523742E-2"/>
                </c:manualLayout>
              </c:layout>
              <c:showVal val="1"/>
            </c:dLbl>
            <c:dLbl>
              <c:idx val="1"/>
              <c:layout>
                <c:manualLayout>
                  <c:x val="1.1574074074074073E-2"/>
                  <c:y val="-3.968253968253968E-2"/>
                </c:manualLayout>
              </c:layout>
              <c:showVal val="1"/>
            </c:dLbl>
            <c:dLbl>
              <c:idx val="2"/>
              <c:layout>
                <c:manualLayout>
                  <c:x val="9.2592592592592622E-3"/>
                  <c:y val="-1.5873015873015876E-2"/>
                </c:manualLayout>
              </c:layout>
              <c:showVal val="1"/>
            </c:dLbl>
            <c:dLbl>
              <c:idx val="3"/>
              <c:layout>
                <c:manualLayout>
                  <c:x val="1.3888888888888892E-2"/>
                  <c:y val="-1.9841269841269844E-2"/>
                </c:manualLayout>
              </c:layout>
              <c:showVal val="1"/>
            </c:dLbl>
            <c:dLbl>
              <c:idx val="4"/>
              <c:layout>
                <c:manualLayout>
                  <c:x val="1.1574074074074073E-2"/>
                  <c:y val="-2.3809523809523812E-2"/>
                </c:manualLayout>
              </c:layout>
              <c:showVal val="1"/>
            </c:dLbl>
            <c:txPr>
              <a:bodyPr/>
              <a:lstStyle/>
              <a:p>
                <a:pPr>
                  <a:defRPr sz="1200" b="1"/>
                </a:pPr>
                <a:endParaRPr lang="en-US"/>
              </a:p>
            </c:txPr>
            <c:showVal val="1"/>
          </c:dLbls>
          <c:cat>
            <c:numRef>
              <c:f>Hoja1!$A$2:$A$6</c:f>
              <c:numCache>
                <c:formatCode>General</c:formatCode>
                <c:ptCount val="5"/>
                <c:pt idx="0">
                  <c:v>2012</c:v>
                </c:pt>
                <c:pt idx="1">
                  <c:v>2013</c:v>
                </c:pt>
                <c:pt idx="2">
                  <c:v>2014</c:v>
                </c:pt>
                <c:pt idx="3">
                  <c:v>2015</c:v>
                </c:pt>
                <c:pt idx="4">
                  <c:v>2016</c:v>
                </c:pt>
              </c:numCache>
            </c:numRef>
          </c:cat>
          <c:val>
            <c:numRef>
              <c:f>Hoja1!$B$2:$B$6</c:f>
              <c:numCache>
                <c:formatCode>General</c:formatCode>
                <c:ptCount val="5"/>
                <c:pt idx="0">
                  <c:v>208</c:v>
                </c:pt>
                <c:pt idx="1">
                  <c:v>309</c:v>
                </c:pt>
                <c:pt idx="2">
                  <c:v>643</c:v>
                </c:pt>
                <c:pt idx="3">
                  <c:v>443</c:v>
                </c:pt>
                <c:pt idx="4">
                  <c:v>439</c:v>
                </c:pt>
              </c:numCache>
            </c:numRef>
          </c:val>
        </c:ser>
        <c:dLbls/>
        <c:shape val="cylinder"/>
        <c:axId val="61231104"/>
        <c:axId val="61232640"/>
        <c:axId val="0"/>
      </c:bar3DChart>
      <c:catAx>
        <c:axId val="61231104"/>
        <c:scaling>
          <c:orientation val="minMax"/>
        </c:scaling>
        <c:axPos val="b"/>
        <c:numFmt formatCode="General" sourceLinked="1"/>
        <c:tickLblPos val="nextTo"/>
        <c:txPr>
          <a:bodyPr/>
          <a:lstStyle/>
          <a:p>
            <a:pPr>
              <a:defRPr sz="1100" b="1"/>
            </a:pPr>
            <a:endParaRPr lang="en-US"/>
          </a:p>
        </c:txPr>
        <c:crossAx val="61232640"/>
        <c:crosses val="autoZero"/>
        <c:auto val="1"/>
        <c:lblAlgn val="ctr"/>
        <c:lblOffset val="100"/>
      </c:catAx>
      <c:valAx>
        <c:axId val="61232640"/>
        <c:scaling>
          <c:orientation val="minMax"/>
        </c:scaling>
        <c:delete val="1"/>
        <c:axPos val="l"/>
        <c:majorGridlines/>
        <c:numFmt formatCode="General" sourceLinked="1"/>
        <c:tickLblPos val="none"/>
        <c:crossAx val="61231104"/>
        <c:crosses val="autoZero"/>
        <c:crossBetween val="between"/>
      </c:valAx>
    </c:plotArea>
    <c:legend>
      <c:legendPos val="t"/>
      <c:layout/>
      <c:txPr>
        <a:bodyPr/>
        <a:lstStyle/>
        <a:p>
          <a:pPr>
            <a:defRPr b="1"/>
          </a:pPr>
          <a:endParaRPr lang="en-US"/>
        </a:p>
      </c:txPr>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view3D>
      <c:rAngAx val="1"/>
    </c:view3D>
    <c:plotArea>
      <c:layout/>
      <c:bar3DChart>
        <c:barDir val="col"/>
        <c:grouping val="clustered"/>
        <c:ser>
          <c:idx val="0"/>
          <c:order val="0"/>
          <c:tx>
            <c:strRef>
              <c:f>Hoja1!$B$1</c:f>
              <c:strCache>
                <c:ptCount val="1"/>
                <c:pt idx="0">
                  <c:v>ACCIONES</c:v>
                </c:pt>
              </c:strCache>
            </c:strRef>
          </c:tx>
          <c:spPr>
            <a:solidFill>
              <a:schemeClr val="accent3">
                <a:lumMod val="60000"/>
                <a:lumOff val="40000"/>
              </a:schemeClr>
            </a:solidFill>
          </c:spPr>
          <c:dLbls>
            <c:txPr>
              <a:bodyPr/>
              <a:lstStyle/>
              <a:p>
                <a:pPr>
                  <a:defRPr sz="1200" b="1"/>
                </a:pPr>
                <a:endParaRPr lang="en-US"/>
              </a:p>
            </c:txPr>
            <c:showVal val="1"/>
          </c:dLbls>
          <c:cat>
            <c:numRef>
              <c:f>Hoja1!$A$2:$A$6</c:f>
              <c:numCache>
                <c:formatCode>General</c:formatCode>
                <c:ptCount val="5"/>
                <c:pt idx="0">
                  <c:v>2012</c:v>
                </c:pt>
                <c:pt idx="1">
                  <c:v>2013</c:v>
                </c:pt>
                <c:pt idx="2">
                  <c:v>2014</c:v>
                </c:pt>
                <c:pt idx="3">
                  <c:v>2015</c:v>
                </c:pt>
                <c:pt idx="4">
                  <c:v>2016</c:v>
                </c:pt>
              </c:numCache>
            </c:numRef>
          </c:cat>
          <c:val>
            <c:numRef>
              <c:f>Hoja1!$B$2:$B$6</c:f>
              <c:numCache>
                <c:formatCode>General</c:formatCode>
                <c:ptCount val="5"/>
                <c:pt idx="0">
                  <c:v>180</c:v>
                </c:pt>
                <c:pt idx="1">
                  <c:v>141</c:v>
                </c:pt>
                <c:pt idx="2">
                  <c:v>386</c:v>
                </c:pt>
                <c:pt idx="3">
                  <c:v>247</c:v>
                </c:pt>
                <c:pt idx="4">
                  <c:v>19</c:v>
                </c:pt>
              </c:numCache>
            </c:numRef>
          </c:val>
        </c:ser>
        <c:ser>
          <c:idx val="1"/>
          <c:order val="1"/>
          <c:tx>
            <c:strRef>
              <c:f>Hoja1!$C$1</c:f>
              <c:strCache>
                <c:ptCount val="1"/>
                <c:pt idx="0">
                  <c:v>SESIONES</c:v>
                </c:pt>
              </c:strCache>
            </c:strRef>
          </c:tx>
          <c:spPr>
            <a:solidFill>
              <a:schemeClr val="bg1">
                <a:lumMod val="85000"/>
              </a:schemeClr>
            </a:solidFill>
          </c:spPr>
          <c:dLbls>
            <c:dLbl>
              <c:idx val="0"/>
              <c:layout>
                <c:manualLayout>
                  <c:x val="2.4455913690266458E-2"/>
                  <c:y val="-1.3064392022285588E-2"/>
                </c:manualLayout>
              </c:layout>
              <c:showVal val="1"/>
            </c:dLbl>
            <c:dLbl>
              <c:idx val="1"/>
              <c:layout>
                <c:manualLayout>
                  <c:x val="1.4673548214159862E-2"/>
                  <c:y val="-3.9193176066856773E-2"/>
                </c:manualLayout>
              </c:layout>
              <c:showVal val="1"/>
            </c:dLbl>
            <c:dLbl>
              <c:idx val="2"/>
              <c:layout>
                <c:manualLayout>
                  <c:x val="1.9564730952213148E-2"/>
                  <c:y val="-3.9193176066856773E-2"/>
                </c:manualLayout>
              </c:layout>
              <c:showVal val="1"/>
            </c:dLbl>
            <c:dLbl>
              <c:idx val="3"/>
              <c:layout>
                <c:manualLayout>
                  <c:x val="2.4455913690266347E-2"/>
                  <c:y val="-6.2055862105856549E-2"/>
                </c:manualLayout>
              </c:layout>
              <c:showVal val="1"/>
            </c:dLbl>
            <c:dLbl>
              <c:idx val="4"/>
              <c:layout>
                <c:manualLayout>
                  <c:x val="1.4673548214159862E-2"/>
                  <c:y val="-1.9596588033428387E-2"/>
                </c:manualLayout>
              </c:layout>
              <c:showVal val="1"/>
            </c:dLbl>
            <c:txPr>
              <a:bodyPr/>
              <a:lstStyle/>
              <a:p>
                <a:pPr>
                  <a:defRPr sz="1200" b="1"/>
                </a:pPr>
                <a:endParaRPr lang="en-US"/>
              </a:p>
            </c:txPr>
            <c:showVal val="1"/>
          </c:dLbls>
          <c:cat>
            <c:numRef>
              <c:f>Hoja1!$A$2:$A$6</c:f>
              <c:numCache>
                <c:formatCode>General</c:formatCode>
                <c:ptCount val="5"/>
                <c:pt idx="0">
                  <c:v>2012</c:v>
                </c:pt>
                <c:pt idx="1">
                  <c:v>2013</c:v>
                </c:pt>
                <c:pt idx="2">
                  <c:v>2014</c:v>
                </c:pt>
                <c:pt idx="3">
                  <c:v>2015</c:v>
                </c:pt>
                <c:pt idx="4">
                  <c:v>2016</c:v>
                </c:pt>
              </c:numCache>
            </c:numRef>
          </c:cat>
          <c:val>
            <c:numRef>
              <c:f>Hoja1!$C$2:$C$6</c:f>
              <c:numCache>
                <c:formatCode>General</c:formatCode>
                <c:ptCount val="5"/>
                <c:pt idx="0">
                  <c:v>63</c:v>
                </c:pt>
                <c:pt idx="1">
                  <c:v>39</c:v>
                </c:pt>
                <c:pt idx="2">
                  <c:v>49</c:v>
                </c:pt>
                <c:pt idx="3">
                  <c:v>28</c:v>
                </c:pt>
                <c:pt idx="4">
                  <c:v>11</c:v>
                </c:pt>
              </c:numCache>
            </c:numRef>
          </c:val>
        </c:ser>
        <c:dLbls/>
        <c:shape val="cylinder"/>
        <c:axId val="74451968"/>
        <c:axId val="74457856"/>
        <c:axId val="0"/>
      </c:bar3DChart>
      <c:catAx>
        <c:axId val="74451968"/>
        <c:scaling>
          <c:orientation val="minMax"/>
        </c:scaling>
        <c:axPos val="b"/>
        <c:numFmt formatCode="General" sourceLinked="1"/>
        <c:tickLblPos val="nextTo"/>
        <c:crossAx val="74457856"/>
        <c:crosses val="autoZero"/>
        <c:auto val="1"/>
        <c:lblAlgn val="ctr"/>
        <c:lblOffset val="100"/>
      </c:catAx>
      <c:valAx>
        <c:axId val="74457856"/>
        <c:scaling>
          <c:orientation val="minMax"/>
        </c:scaling>
        <c:delete val="1"/>
        <c:axPos val="l"/>
        <c:majorGridlines/>
        <c:numFmt formatCode="General" sourceLinked="1"/>
        <c:tickLblPos val="none"/>
        <c:crossAx val="74451968"/>
        <c:crosses val="autoZero"/>
        <c:crossBetween val="between"/>
      </c:valAx>
    </c:plotArea>
    <c:legend>
      <c:legendPos val="t"/>
      <c:layout/>
    </c:legend>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view3D>
      <c:rAngAx val="1"/>
    </c:view3D>
    <c:plotArea>
      <c:layout/>
      <c:bar3DChart>
        <c:barDir val="col"/>
        <c:grouping val="clustered"/>
        <c:ser>
          <c:idx val="0"/>
          <c:order val="0"/>
          <c:tx>
            <c:strRef>
              <c:f>Hoja1!$B$1</c:f>
              <c:strCache>
                <c:ptCount val="1"/>
                <c:pt idx="0">
                  <c:v>PERSONAS IMPACTADAS </c:v>
                </c:pt>
              </c:strCache>
            </c:strRef>
          </c:tx>
          <c:spPr>
            <a:solidFill>
              <a:schemeClr val="bg1">
                <a:lumMod val="85000"/>
              </a:schemeClr>
            </a:solidFill>
          </c:spPr>
          <c:dLbls>
            <c:dLbl>
              <c:idx val="0"/>
              <c:layout>
                <c:manualLayout>
                  <c:x val="1.1574074074074119E-2"/>
                  <c:y val="-7.9365079365079291E-2"/>
                </c:manualLayout>
              </c:layout>
              <c:showVal val="1"/>
            </c:dLbl>
            <c:txPr>
              <a:bodyPr/>
              <a:lstStyle/>
              <a:p>
                <a:pPr>
                  <a:defRPr sz="1050" b="1"/>
                </a:pPr>
                <a:endParaRPr lang="en-US"/>
              </a:p>
            </c:txPr>
            <c:showVal val="1"/>
          </c:dLbls>
          <c:cat>
            <c:strRef>
              <c:f>Hoja1!$A$2</c:f>
              <c:strCache>
                <c:ptCount val="1"/>
                <c:pt idx="0">
                  <c:v>2013-2015</c:v>
                </c:pt>
              </c:strCache>
            </c:strRef>
          </c:cat>
          <c:val>
            <c:numRef>
              <c:f>Hoja1!$B$2</c:f>
              <c:numCache>
                <c:formatCode>General</c:formatCode>
                <c:ptCount val="1"/>
                <c:pt idx="0">
                  <c:v>1200000</c:v>
                </c:pt>
              </c:numCache>
            </c:numRef>
          </c:val>
        </c:ser>
        <c:ser>
          <c:idx val="1"/>
          <c:order val="1"/>
          <c:tx>
            <c:strRef>
              <c:f>Hoja1!$C$1</c:f>
              <c:strCache>
                <c:ptCount val="1"/>
                <c:pt idx="0">
                  <c:v>MATERIALES DIFUNDIDOS</c:v>
                </c:pt>
              </c:strCache>
            </c:strRef>
          </c:tx>
          <c:spPr>
            <a:solidFill>
              <a:schemeClr val="accent3">
                <a:lumMod val="60000"/>
                <a:lumOff val="40000"/>
              </a:schemeClr>
            </a:solidFill>
          </c:spPr>
          <c:dLbls>
            <c:dLbl>
              <c:idx val="0"/>
              <c:layout>
                <c:manualLayout>
                  <c:x val="2.777777777777779E-2"/>
                  <c:y val="-8.7301899762529708E-2"/>
                </c:manualLayout>
              </c:layout>
              <c:spPr/>
              <c:txPr>
                <a:bodyPr/>
                <a:lstStyle/>
                <a:p>
                  <a:pPr>
                    <a:defRPr sz="1050" b="1"/>
                  </a:pPr>
                  <a:endParaRPr lang="en-US"/>
                </a:p>
              </c:txPr>
              <c:showVal val="1"/>
            </c:dLbl>
            <c:showVal val="1"/>
          </c:dLbls>
          <c:cat>
            <c:strRef>
              <c:f>Hoja1!$A$2</c:f>
              <c:strCache>
                <c:ptCount val="1"/>
                <c:pt idx="0">
                  <c:v>2013-2015</c:v>
                </c:pt>
              </c:strCache>
            </c:strRef>
          </c:cat>
          <c:val>
            <c:numRef>
              <c:f>Hoja1!$C$2</c:f>
              <c:numCache>
                <c:formatCode>General</c:formatCode>
                <c:ptCount val="1"/>
                <c:pt idx="0">
                  <c:v>1209744</c:v>
                </c:pt>
              </c:numCache>
            </c:numRef>
          </c:val>
        </c:ser>
        <c:dLbls/>
        <c:shape val="cylinder"/>
        <c:axId val="76085120"/>
        <c:axId val="76086656"/>
        <c:axId val="0"/>
      </c:bar3DChart>
      <c:catAx>
        <c:axId val="76085120"/>
        <c:scaling>
          <c:orientation val="minMax"/>
        </c:scaling>
        <c:axPos val="b"/>
        <c:numFmt formatCode="General" sourceLinked="1"/>
        <c:tickLblPos val="nextTo"/>
        <c:txPr>
          <a:bodyPr/>
          <a:lstStyle/>
          <a:p>
            <a:pPr>
              <a:defRPr sz="1400" b="1"/>
            </a:pPr>
            <a:endParaRPr lang="en-US"/>
          </a:p>
        </c:txPr>
        <c:crossAx val="76086656"/>
        <c:crosses val="autoZero"/>
        <c:auto val="1"/>
        <c:lblAlgn val="ctr"/>
        <c:lblOffset val="100"/>
      </c:catAx>
      <c:valAx>
        <c:axId val="76086656"/>
        <c:scaling>
          <c:orientation val="minMax"/>
        </c:scaling>
        <c:delete val="1"/>
        <c:axPos val="l"/>
        <c:majorGridlines/>
        <c:numFmt formatCode="General" sourceLinked="1"/>
        <c:tickLblPos val="none"/>
        <c:crossAx val="76085120"/>
        <c:crosses val="autoZero"/>
        <c:crossBetween val="between"/>
      </c:valAx>
    </c:plotArea>
    <c:legend>
      <c:legendPos val="t"/>
      <c:layout>
        <c:manualLayout>
          <c:xMode val="edge"/>
          <c:yMode val="edge"/>
          <c:x val="0.23285255684896466"/>
          <c:y val="2.159623987357414E-2"/>
          <c:w val="0.67800319854721214"/>
          <c:h val="6.9452317089484406E-2"/>
        </c:manualLayout>
      </c:layout>
      <c:txPr>
        <a:bodyPr/>
        <a:lstStyle/>
        <a:p>
          <a:pPr>
            <a:defRPr sz="1100" b="1"/>
          </a:pPr>
          <a:endParaRPr lang="en-US"/>
        </a:p>
      </c:txPr>
    </c:legend>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autoTitleDeleted val="1"/>
    <c:view3D>
      <c:rAngAx val="1"/>
    </c:view3D>
    <c:plotArea>
      <c:layout/>
      <c:bar3DChart>
        <c:barDir val="col"/>
        <c:grouping val="clustered"/>
        <c:ser>
          <c:idx val="0"/>
          <c:order val="0"/>
          <c:tx>
            <c:strRef>
              <c:f>Hoja1!$B$1</c:f>
              <c:strCache>
                <c:ptCount val="1"/>
                <c:pt idx="0">
                  <c:v>PERSONAS CAPACITADAS</c:v>
                </c:pt>
              </c:strCache>
            </c:strRef>
          </c:tx>
          <c:dPt>
            <c:idx val="0"/>
            <c:spPr>
              <a:solidFill>
                <a:schemeClr val="accent5">
                  <a:lumMod val="60000"/>
                  <a:lumOff val="40000"/>
                </a:schemeClr>
              </a:solidFill>
            </c:spPr>
          </c:dPt>
          <c:dPt>
            <c:idx val="1"/>
            <c:spPr>
              <a:solidFill>
                <a:schemeClr val="accent6">
                  <a:lumMod val="40000"/>
                  <a:lumOff val="60000"/>
                </a:schemeClr>
              </a:solidFill>
            </c:spPr>
          </c:dPt>
          <c:dPt>
            <c:idx val="2"/>
            <c:spPr>
              <a:solidFill>
                <a:schemeClr val="bg1">
                  <a:lumMod val="85000"/>
                </a:schemeClr>
              </a:solidFill>
            </c:spPr>
          </c:dPt>
          <c:dPt>
            <c:idx val="3"/>
            <c:spPr>
              <a:solidFill>
                <a:schemeClr val="accent3">
                  <a:lumMod val="60000"/>
                  <a:lumOff val="40000"/>
                </a:schemeClr>
              </a:solidFill>
            </c:spPr>
          </c:dPt>
          <c:dLbls>
            <c:dLbl>
              <c:idx val="0"/>
              <c:layout>
                <c:manualLayout>
                  <c:x val="2.3148148148148147E-3"/>
                  <c:y val="-8.9216092616138998E-2"/>
                </c:manualLayout>
              </c:layout>
              <c:showVal val="1"/>
            </c:dLbl>
            <c:dLbl>
              <c:idx val="1"/>
              <c:layout>
                <c:manualLayout>
                  <c:x val="2.3148148148147722E-3"/>
                  <c:y val="-7.4346743846782498E-2"/>
                </c:manualLayout>
              </c:layout>
              <c:showVal val="1"/>
            </c:dLbl>
            <c:dLbl>
              <c:idx val="2"/>
              <c:layout>
                <c:manualLayout>
                  <c:x val="0"/>
                  <c:y val="-3.3015222934858202E-2"/>
                </c:manualLayout>
              </c:layout>
              <c:showVal val="1"/>
            </c:dLbl>
            <c:dLbl>
              <c:idx val="3"/>
              <c:layout>
                <c:manualLayout>
                  <c:x val="6.9444444444444458E-3"/>
                  <c:y val="-7.806408103912163E-2"/>
                </c:manualLayout>
              </c:layout>
              <c:showVal val="1"/>
            </c:dLbl>
            <c:txPr>
              <a:bodyPr/>
              <a:lstStyle/>
              <a:p>
                <a:pPr>
                  <a:defRPr sz="1400" b="1"/>
                </a:pPr>
                <a:endParaRPr lang="en-US"/>
              </a:p>
            </c:txPr>
            <c:showVal val="1"/>
          </c:dLbls>
          <c:cat>
            <c:numRef>
              <c:f>Hoja1!$A$2:$A$5</c:f>
              <c:numCache>
                <c:formatCode>General</c:formatCode>
                <c:ptCount val="4"/>
                <c:pt idx="0">
                  <c:v>2013</c:v>
                </c:pt>
                <c:pt idx="1">
                  <c:v>2014</c:v>
                </c:pt>
                <c:pt idx="2">
                  <c:v>2015</c:v>
                </c:pt>
                <c:pt idx="3">
                  <c:v>2016</c:v>
                </c:pt>
              </c:numCache>
            </c:numRef>
          </c:cat>
          <c:val>
            <c:numRef>
              <c:f>Hoja1!$B$2:$B$5</c:f>
              <c:numCache>
                <c:formatCode>General</c:formatCode>
                <c:ptCount val="4"/>
                <c:pt idx="0">
                  <c:v>1179</c:v>
                </c:pt>
                <c:pt idx="1">
                  <c:v>1510</c:v>
                </c:pt>
                <c:pt idx="2">
                  <c:v>15851</c:v>
                </c:pt>
                <c:pt idx="3">
                  <c:v>1428</c:v>
                </c:pt>
              </c:numCache>
            </c:numRef>
          </c:val>
        </c:ser>
        <c:dLbls/>
        <c:shape val="cylinder"/>
        <c:axId val="76255232"/>
        <c:axId val="76256768"/>
        <c:axId val="0"/>
      </c:bar3DChart>
      <c:catAx>
        <c:axId val="76255232"/>
        <c:scaling>
          <c:orientation val="minMax"/>
        </c:scaling>
        <c:axPos val="b"/>
        <c:numFmt formatCode="General" sourceLinked="1"/>
        <c:tickLblPos val="nextTo"/>
        <c:txPr>
          <a:bodyPr/>
          <a:lstStyle/>
          <a:p>
            <a:pPr>
              <a:defRPr sz="1400" b="1"/>
            </a:pPr>
            <a:endParaRPr lang="en-US"/>
          </a:p>
        </c:txPr>
        <c:crossAx val="76256768"/>
        <c:crosses val="autoZero"/>
        <c:auto val="1"/>
        <c:lblAlgn val="ctr"/>
        <c:lblOffset val="100"/>
      </c:catAx>
      <c:valAx>
        <c:axId val="76256768"/>
        <c:scaling>
          <c:orientation val="minMax"/>
        </c:scaling>
        <c:delete val="1"/>
        <c:axPos val="l"/>
        <c:majorGridlines/>
        <c:numFmt formatCode="General" sourceLinked="1"/>
        <c:tickLblPos val="none"/>
        <c:crossAx val="76255232"/>
        <c:crosses val="autoZero"/>
        <c:crossBetween val="between"/>
      </c:valAx>
    </c:plotArea>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view3D>
      <c:rAngAx val="1"/>
    </c:view3D>
    <c:plotArea>
      <c:layout/>
      <c:bar3DChart>
        <c:barDir val="col"/>
        <c:grouping val="clustered"/>
        <c:ser>
          <c:idx val="0"/>
          <c:order val="0"/>
          <c:tx>
            <c:strRef>
              <c:f>Hoja1!$B$1</c:f>
              <c:strCache>
                <c:ptCount val="1"/>
                <c:pt idx="0">
                  <c:v>TOTAL DE VÍCTIMAS ASISTIDAS</c:v>
                </c:pt>
              </c:strCache>
            </c:strRef>
          </c:tx>
          <c:spPr>
            <a:solidFill>
              <a:schemeClr val="bg1">
                <a:lumMod val="85000"/>
              </a:schemeClr>
            </a:solidFill>
          </c:spPr>
          <c:dLbls>
            <c:dLbl>
              <c:idx val="4"/>
              <c:layout>
                <c:manualLayout>
                  <c:x val="1.3196103097239696E-2"/>
                  <c:y val="-1.1904761904761906E-2"/>
                </c:manualLayout>
              </c:layout>
              <c:showVal val="1"/>
            </c:dLbl>
            <c:txPr>
              <a:bodyPr/>
              <a:lstStyle/>
              <a:p>
                <a:pPr>
                  <a:defRPr sz="1100" b="1"/>
                </a:pPr>
                <a:endParaRPr lang="en-US"/>
              </a:p>
            </c:txPr>
            <c:showVal val="1"/>
          </c:dLbls>
          <c:cat>
            <c:numRef>
              <c:f>Hoja1!$A$2:$A$6</c:f>
              <c:numCache>
                <c:formatCode>General</c:formatCode>
                <c:ptCount val="5"/>
                <c:pt idx="0">
                  <c:v>2012</c:v>
                </c:pt>
                <c:pt idx="1">
                  <c:v>2013</c:v>
                </c:pt>
                <c:pt idx="2">
                  <c:v>2014</c:v>
                </c:pt>
                <c:pt idx="3">
                  <c:v>2015</c:v>
                </c:pt>
                <c:pt idx="4">
                  <c:v>2016</c:v>
                </c:pt>
              </c:numCache>
            </c:numRef>
          </c:cat>
          <c:val>
            <c:numRef>
              <c:f>Hoja1!$B$2:$B$6</c:f>
              <c:numCache>
                <c:formatCode>General</c:formatCode>
                <c:ptCount val="5"/>
                <c:pt idx="0">
                  <c:v>106</c:v>
                </c:pt>
                <c:pt idx="1">
                  <c:v>178</c:v>
                </c:pt>
                <c:pt idx="2">
                  <c:v>865</c:v>
                </c:pt>
                <c:pt idx="3">
                  <c:v>357</c:v>
                </c:pt>
                <c:pt idx="4">
                  <c:v>106</c:v>
                </c:pt>
              </c:numCache>
            </c:numRef>
          </c:val>
        </c:ser>
        <c:ser>
          <c:idx val="1"/>
          <c:order val="1"/>
          <c:tx>
            <c:strRef>
              <c:f>Hoja1!$C$1</c:f>
              <c:strCache>
                <c:ptCount val="1"/>
                <c:pt idx="0">
                  <c:v>VÍCTIMAS O POSIBLES VÍCTIMAS DE TRATA</c:v>
                </c:pt>
              </c:strCache>
            </c:strRef>
          </c:tx>
          <c:spPr>
            <a:solidFill>
              <a:schemeClr val="accent3">
                <a:lumMod val="60000"/>
                <a:lumOff val="40000"/>
              </a:schemeClr>
            </a:solidFill>
          </c:spPr>
          <c:dLbls>
            <c:dLbl>
              <c:idx val="0"/>
              <c:layout>
                <c:manualLayout>
                  <c:x val="1.8518518518518542E-2"/>
                  <c:y val="-7.9365079365079378E-3"/>
                </c:manualLayout>
              </c:layout>
              <c:showVal val="1"/>
            </c:dLbl>
            <c:dLbl>
              <c:idx val="1"/>
              <c:layout>
                <c:manualLayout>
                  <c:x val="1.8518518518518521E-2"/>
                  <c:y val="0"/>
                </c:manualLayout>
              </c:layout>
              <c:showVal val="1"/>
            </c:dLbl>
            <c:dLbl>
              <c:idx val="2"/>
              <c:layout>
                <c:manualLayout>
                  <c:x val="1.3888888888888892E-2"/>
                  <c:y val="-7.9365079365079378E-3"/>
                </c:manualLayout>
              </c:layout>
              <c:showVal val="1"/>
            </c:dLbl>
            <c:dLbl>
              <c:idx val="3"/>
              <c:layout>
                <c:manualLayout>
                  <c:x val="1.3888888888888892E-2"/>
                  <c:y val="-1.1904761904761906E-2"/>
                </c:manualLayout>
              </c:layout>
              <c:showVal val="1"/>
            </c:dLbl>
            <c:dLbl>
              <c:idx val="4"/>
              <c:layout>
                <c:manualLayout>
                  <c:x val="1.6203703703703703E-2"/>
                  <c:y val="-3.1746031746031744E-2"/>
                </c:manualLayout>
              </c:layout>
              <c:showVal val="1"/>
            </c:dLbl>
            <c:txPr>
              <a:bodyPr/>
              <a:lstStyle/>
              <a:p>
                <a:pPr>
                  <a:defRPr sz="1100" b="1"/>
                </a:pPr>
                <a:endParaRPr lang="en-US"/>
              </a:p>
            </c:txPr>
            <c:showVal val="1"/>
          </c:dLbls>
          <c:cat>
            <c:numRef>
              <c:f>Hoja1!$A$2:$A$6</c:f>
              <c:numCache>
                <c:formatCode>General</c:formatCode>
                <c:ptCount val="5"/>
                <c:pt idx="0">
                  <c:v>2012</c:v>
                </c:pt>
                <c:pt idx="1">
                  <c:v>2013</c:v>
                </c:pt>
                <c:pt idx="2">
                  <c:v>2014</c:v>
                </c:pt>
                <c:pt idx="3">
                  <c:v>2015</c:v>
                </c:pt>
                <c:pt idx="4">
                  <c:v>2016</c:v>
                </c:pt>
              </c:numCache>
            </c:numRef>
          </c:cat>
          <c:val>
            <c:numRef>
              <c:f>Hoja1!$C$2:$C$6</c:f>
              <c:numCache>
                <c:formatCode>General</c:formatCode>
                <c:ptCount val="5"/>
                <c:pt idx="0">
                  <c:v>21</c:v>
                </c:pt>
                <c:pt idx="1">
                  <c:v>47</c:v>
                </c:pt>
                <c:pt idx="2">
                  <c:v>29</c:v>
                </c:pt>
                <c:pt idx="3">
                  <c:v>14</c:v>
                </c:pt>
                <c:pt idx="4">
                  <c:v>3</c:v>
                </c:pt>
              </c:numCache>
            </c:numRef>
          </c:val>
        </c:ser>
        <c:dLbls/>
        <c:shape val="cylinder"/>
        <c:axId val="83702912"/>
        <c:axId val="83704448"/>
        <c:axId val="0"/>
      </c:bar3DChart>
      <c:catAx>
        <c:axId val="83702912"/>
        <c:scaling>
          <c:orientation val="minMax"/>
        </c:scaling>
        <c:axPos val="b"/>
        <c:numFmt formatCode="General" sourceLinked="1"/>
        <c:tickLblPos val="nextTo"/>
        <c:txPr>
          <a:bodyPr/>
          <a:lstStyle/>
          <a:p>
            <a:pPr>
              <a:defRPr sz="1100" b="1"/>
            </a:pPr>
            <a:endParaRPr lang="en-US"/>
          </a:p>
        </c:txPr>
        <c:crossAx val="83704448"/>
        <c:crosses val="autoZero"/>
        <c:auto val="1"/>
        <c:lblAlgn val="ctr"/>
        <c:lblOffset val="100"/>
      </c:catAx>
      <c:valAx>
        <c:axId val="83704448"/>
        <c:scaling>
          <c:orientation val="minMax"/>
        </c:scaling>
        <c:delete val="1"/>
        <c:axPos val="l"/>
        <c:majorGridlines/>
        <c:numFmt formatCode="General" sourceLinked="1"/>
        <c:tickLblPos val="none"/>
        <c:crossAx val="83702912"/>
        <c:crosses val="autoZero"/>
        <c:crossBetween val="between"/>
      </c:valAx>
      <c:spPr>
        <a:ln>
          <a:noFill/>
        </a:ln>
      </c:spPr>
    </c:plotArea>
    <c:legend>
      <c:legendPos val="t"/>
      <c:layout>
        <c:manualLayout>
          <c:xMode val="edge"/>
          <c:yMode val="edge"/>
          <c:x val="4.9999959154865159E-2"/>
          <c:y val="3.2067144054700999E-2"/>
          <c:w val="0.89999987746459575"/>
          <c:h val="0.14799912804301207"/>
        </c:manualLayout>
      </c:layout>
      <c:spPr>
        <a:solidFill>
          <a:schemeClr val="bg1">
            <a:lumMod val="95000"/>
          </a:schemeClr>
        </a:solidFill>
      </c:spPr>
      <c:txPr>
        <a:bodyPr/>
        <a:lstStyle/>
        <a:p>
          <a:pPr>
            <a:defRPr sz="1050" b="1"/>
          </a:pPr>
          <a:endParaRPr lang="en-US"/>
        </a:p>
      </c:txPr>
    </c:legend>
    <c:plotVisOnly val="1"/>
    <c:dispBlanksAs val="gap"/>
  </c:chart>
  <c:spPr>
    <a:noFill/>
    <a:ln w="15875">
      <a:noFill/>
    </a:ln>
  </c:sp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chart>
    <c:view3D>
      <c:rAngAx val="1"/>
    </c:view3D>
    <c:plotArea>
      <c:layout/>
      <c:bar3DChart>
        <c:barDir val="col"/>
        <c:grouping val="clustered"/>
        <c:ser>
          <c:idx val="0"/>
          <c:order val="0"/>
          <c:tx>
            <c:strRef>
              <c:f>Hoja1!$B$1</c:f>
              <c:strCache>
                <c:ptCount val="1"/>
                <c:pt idx="0">
                  <c:v>REGULARIZADAS</c:v>
                </c:pt>
              </c:strCache>
            </c:strRef>
          </c:tx>
          <c:spPr>
            <a:solidFill>
              <a:schemeClr val="bg1">
                <a:lumMod val="85000"/>
              </a:schemeClr>
            </a:solidFill>
          </c:spPr>
          <c:dLbls>
            <c:dLbl>
              <c:idx val="1"/>
              <c:layout>
                <c:manualLayout>
                  <c:x val="0.16958564974517623"/>
                  <c:y val="-3.6722062317628902E-2"/>
                </c:manualLayout>
              </c:layout>
              <c:tx>
                <c:rich>
                  <a:bodyPr/>
                  <a:lstStyle/>
                  <a:p>
                    <a:r>
                      <a:rPr lang="en-US" dirty="0" smtClean="0"/>
                      <a:t>27</a:t>
                    </a:r>
                    <a:endParaRPr lang="en-US" dirty="0"/>
                  </a:p>
                </c:rich>
              </c:tx>
              <c:showVal val="1"/>
            </c:dLbl>
            <c:dLbl>
              <c:idx val="2"/>
              <c:layout>
                <c:manualLayout>
                  <c:x val="-0.15596537066298716"/>
                  <c:y val="1.049201780503683E-2"/>
                </c:manualLayout>
              </c:layout>
              <c:showVal val="1"/>
            </c:dLbl>
            <c:txPr>
              <a:bodyPr/>
              <a:lstStyle/>
              <a:p>
                <a:pPr>
                  <a:defRPr sz="1200" b="1"/>
                </a:pPr>
                <a:endParaRPr lang="en-US"/>
              </a:p>
            </c:txPr>
            <c:showVal val="1"/>
          </c:dLbls>
          <c:cat>
            <c:numRef>
              <c:f>Hoja1!$A$2:$A$6</c:f>
              <c:numCache>
                <c:formatCode>General</c:formatCode>
                <c:ptCount val="5"/>
                <c:pt idx="0">
                  <c:v>2012</c:v>
                </c:pt>
                <c:pt idx="1">
                  <c:v>2013</c:v>
                </c:pt>
                <c:pt idx="2">
                  <c:v>2014</c:v>
                </c:pt>
                <c:pt idx="3">
                  <c:v>2015</c:v>
                </c:pt>
                <c:pt idx="4">
                  <c:v>2016</c:v>
                </c:pt>
              </c:numCache>
            </c:numRef>
          </c:cat>
          <c:val>
            <c:numRef>
              <c:f>Hoja1!$B$2:$B$6</c:f>
              <c:numCache>
                <c:formatCode>General</c:formatCode>
                <c:ptCount val="5"/>
                <c:pt idx="0">
                  <c:v>21</c:v>
                </c:pt>
                <c:pt idx="1">
                  <c:v>31</c:v>
                </c:pt>
                <c:pt idx="2">
                  <c:v>34</c:v>
                </c:pt>
                <c:pt idx="3">
                  <c:v>12</c:v>
                </c:pt>
                <c:pt idx="4">
                  <c:v>3</c:v>
                </c:pt>
              </c:numCache>
            </c:numRef>
          </c:val>
        </c:ser>
        <c:ser>
          <c:idx val="1"/>
          <c:order val="1"/>
          <c:tx>
            <c:strRef>
              <c:f>Hoja1!$C$1</c:f>
              <c:strCache>
                <c:ptCount val="1"/>
                <c:pt idx="0">
                  <c:v>RETORNADAS ASISTIDAMENTE</c:v>
                </c:pt>
              </c:strCache>
            </c:strRef>
          </c:tx>
          <c:spPr>
            <a:solidFill>
              <a:schemeClr val="accent3">
                <a:lumMod val="75000"/>
              </a:schemeClr>
            </a:solidFill>
          </c:spPr>
          <c:dLbls>
            <c:dLbl>
              <c:idx val="0"/>
              <c:layout>
                <c:manualLayout>
                  <c:x val="1.8518518518518521E-2"/>
                  <c:y val="-2.3809523809523812E-2"/>
                </c:manualLayout>
              </c:layout>
              <c:showVal val="1"/>
            </c:dLbl>
            <c:dLbl>
              <c:idx val="1"/>
              <c:layout>
                <c:manualLayout>
                  <c:x val="0.17443019606970381"/>
                  <c:y val="-2.6230044512592081E-2"/>
                </c:manualLayout>
              </c:layout>
              <c:tx>
                <c:rich>
                  <a:bodyPr/>
                  <a:lstStyle/>
                  <a:p>
                    <a:r>
                      <a:rPr lang="en-US" dirty="0" smtClean="0"/>
                      <a:t>2</a:t>
                    </a:r>
                    <a:endParaRPr lang="en-US" dirty="0"/>
                  </a:p>
                </c:rich>
              </c:tx>
              <c:showVal val="1"/>
            </c:dLbl>
            <c:dLbl>
              <c:idx val="2"/>
              <c:layout>
                <c:manualLayout>
                  <c:x val="-0.14213001580130419"/>
                  <c:y val="-2.0984035610073667E-2"/>
                </c:manualLayout>
              </c:layout>
              <c:showVal val="1"/>
            </c:dLbl>
            <c:dLbl>
              <c:idx val="3"/>
              <c:layout>
                <c:manualLayout>
                  <c:x val="2.3148148148148147E-3"/>
                  <c:y val="-3.9682539682539689E-3"/>
                </c:manualLayout>
              </c:layout>
              <c:showVal val="1"/>
            </c:dLbl>
            <c:dLbl>
              <c:idx val="4"/>
              <c:layout>
                <c:manualLayout>
                  <c:x val="1.3888888888888892E-2"/>
                  <c:y val="-2.3809523809523812E-2"/>
                </c:manualLayout>
              </c:layout>
              <c:showVal val="1"/>
            </c:dLbl>
            <c:txPr>
              <a:bodyPr/>
              <a:lstStyle/>
              <a:p>
                <a:pPr>
                  <a:defRPr sz="1200" b="1"/>
                </a:pPr>
                <a:endParaRPr lang="en-US"/>
              </a:p>
            </c:txPr>
            <c:showVal val="1"/>
          </c:dLbls>
          <c:cat>
            <c:numRef>
              <c:f>Hoja1!$A$2:$A$6</c:f>
              <c:numCache>
                <c:formatCode>General</c:formatCode>
                <c:ptCount val="5"/>
                <c:pt idx="0">
                  <c:v>2012</c:v>
                </c:pt>
                <c:pt idx="1">
                  <c:v>2013</c:v>
                </c:pt>
                <c:pt idx="2">
                  <c:v>2014</c:v>
                </c:pt>
                <c:pt idx="3">
                  <c:v>2015</c:v>
                </c:pt>
                <c:pt idx="4">
                  <c:v>2016</c:v>
                </c:pt>
              </c:numCache>
            </c:numRef>
          </c:cat>
          <c:val>
            <c:numRef>
              <c:f>Hoja1!$C$2:$C$6</c:f>
              <c:numCache>
                <c:formatCode>General</c:formatCode>
                <c:ptCount val="5"/>
                <c:pt idx="0">
                  <c:v>0</c:v>
                </c:pt>
                <c:pt idx="1">
                  <c:v>13</c:v>
                </c:pt>
                <c:pt idx="2">
                  <c:v>13</c:v>
                </c:pt>
                <c:pt idx="3">
                  <c:v>2</c:v>
                </c:pt>
                <c:pt idx="4">
                  <c:v>0</c:v>
                </c:pt>
              </c:numCache>
            </c:numRef>
          </c:val>
        </c:ser>
        <c:dLbls/>
        <c:shape val="cylinder"/>
        <c:axId val="87760896"/>
        <c:axId val="87762432"/>
        <c:axId val="0"/>
      </c:bar3DChart>
      <c:catAx>
        <c:axId val="87760896"/>
        <c:scaling>
          <c:orientation val="minMax"/>
        </c:scaling>
        <c:axPos val="b"/>
        <c:numFmt formatCode="General" sourceLinked="1"/>
        <c:tickLblPos val="nextTo"/>
        <c:txPr>
          <a:bodyPr/>
          <a:lstStyle/>
          <a:p>
            <a:pPr>
              <a:defRPr sz="1200" b="1"/>
            </a:pPr>
            <a:endParaRPr lang="en-US"/>
          </a:p>
        </c:txPr>
        <c:crossAx val="87762432"/>
        <c:crosses val="autoZero"/>
        <c:auto val="1"/>
        <c:lblAlgn val="ctr"/>
        <c:lblOffset val="100"/>
      </c:catAx>
      <c:valAx>
        <c:axId val="87762432"/>
        <c:scaling>
          <c:orientation val="minMax"/>
        </c:scaling>
        <c:axPos val="l"/>
        <c:majorGridlines/>
        <c:numFmt formatCode="General" sourceLinked="1"/>
        <c:tickLblPos val="nextTo"/>
        <c:crossAx val="87760896"/>
        <c:crosses val="autoZero"/>
        <c:crossBetween val="between"/>
      </c:valAx>
    </c:plotArea>
    <c:legend>
      <c:legendPos val="t"/>
      <c:spPr>
        <a:solidFill>
          <a:schemeClr val="bg1">
            <a:lumMod val="95000"/>
          </a:schemeClr>
        </a:solidFill>
      </c:spPr>
      <c:txPr>
        <a:bodyPr/>
        <a:lstStyle/>
        <a:p>
          <a:pPr>
            <a:defRPr sz="1200" b="1"/>
          </a:pPr>
          <a:endParaRPr lang="en-US"/>
        </a:p>
      </c:txPr>
    </c:legend>
    <c:plotVisOnly val="1"/>
    <c:dispBlanksAs val="gap"/>
  </c:chart>
  <c:spPr>
    <a:noFill/>
  </c:sp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chart>
    <c:view3D>
      <c:rAngAx val="1"/>
    </c:view3D>
    <c:plotArea>
      <c:layout/>
      <c:bar3DChart>
        <c:barDir val="col"/>
        <c:grouping val="clustered"/>
        <c:ser>
          <c:idx val="0"/>
          <c:order val="0"/>
          <c:tx>
            <c:strRef>
              <c:f>Hoja1!$B$1</c:f>
              <c:strCache>
                <c:ptCount val="1"/>
                <c:pt idx="0">
                  <c:v>ALERTA AMBER</c:v>
                </c:pt>
              </c:strCache>
            </c:strRef>
          </c:tx>
          <c:spPr>
            <a:solidFill>
              <a:schemeClr val="accent3">
                <a:lumMod val="75000"/>
              </a:schemeClr>
            </a:solidFill>
          </c:spPr>
          <c:dLbls>
            <c:dLbl>
              <c:idx val="2"/>
              <c:layout>
                <c:manualLayout>
                  <c:x val="5.2428535159112369E-3"/>
                  <c:y val="-2.0082016854346556E-2"/>
                </c:manualLayout>
              </c:layout>
              <c:showVal val="1"/>
            </c:dLbl>
            <c:txPr>
              <a:bodyPr/>
              <a:lstStyle/>
              <a:p>
                <a:pPr>
                  <a:defRPr sz="1200" b="1"/>
                </a:pPr>
                <a:endParaRPr lang="en-US"/>
              </a:p>
            </c:txPr>
            <c:showVal val="1"/>
          </c:dLbls>
          <c:cat>
            <c:numRef>
              <c:f>Hoja1!$A$2:$A$5</c:f>
              <c:numCache>
                <c:formatCode>General</c:formatCode>
                <c:ptCount val="4"/>
                <c:pt idx="0">
                  <c:v>2013</c:v>
                </c:pt>
                <c:pt idx="1">
                  <c:v>2014</c:v>
                </c:pt>
                <c:pt idx="2">
                  <c:v>2015</c:v>
                </c:pt>
                <c:pt idx="3">
                  <c:v>2016</c:v>
                </c:pt>
              </c:numCache>
            </c:numRef>
          </c:cat>
          <c:val>
            <c:numRef>
              <c:f>Hoja1!$B$2:$B$5</c:f>
              <c:numCache>
                <c:formatCode>General</c:formatCode>
                <c:ptCount val="4"/>
                <c:pt idx="0">
                  <c:v>167</c:v>
                </c:pt>
                <c:pt idx="1">
                  <c:v>214</c:v>
                </c:pt>
                <c:pt idx="2">
                  <c:v>166</c:v>
                </c:pt>
                <c:pt idx="3">
                  <c:v>28</c:v>
                </c:pt>
              </c:numCache>
            </c:numRef>
          </c:val>
        </c:ser>
        <c:ser>
          <c:idx val="1"/>
          <c:order val="1"/>
          <c:tx>
            <c:strRef>
              <c:f>Hoja1!$C$1</c:f>
              <c:strCache>
                <c:ptCount val="1"/>
                <c:pt idx="0">
                  <c:v>ALERTA ALBA-KENETH</c:v>
                </c:pt>
              </c:strCache>
            </c:strRef>
          </c:tx>
          <c:spPr>
            <a:solidFill>
              <a:schemeClr val="bg1">
                <a:lumMod val="85000"/>
              </a:schemeClr>
            </a:solidFill>
          </c:spPr>
          <c:dLbls>
            <c:dLbl>
              <c:idx val="0"/>
              <c:layout>
                <c:manualLayout>
                  <c:x val="1.3107133789778088E-2"/>
                  <c:y val="-2.0082016854346556E-2"/>
                </c:manualLayout>
              </c:layout>
              <c:showVal val="1"/>
            </c:dLbl>
            <c:dLbl>
              <c:idx val="1"/>
              <c:layout>
                <c:manualLayout>
                  <c:x val="1.572856054773366E-2"/>
                  <c:y val="-2.8114823596085178E-2"/>
                </c:manualLayout>
              </c:layout>
              <c:showVal val="1"/>
            </c:dLbl>
            <c:dLbl>
              <c:idx val="2"/>
              <c:layout>
                <c:manualLayout>
                  <c:x val="2.3592840821600555E-2"/>
                  <c:y val="-3.6147630337823804E-2"/>
                </c:manualLayout>
              </c:layout>
              <c:showVal val="1"/>
            </c:dLbl>
            <c:dLbl>
              <c:idx val="3"/>
              <c:layout>
                <c:manualLayout>
                  <c:x val="2.6214267579557147E-3"/>
                  <c:y val="-6.4262453933909003E-2"/>
                </c:manualLayout>
              </c:layout>
              <c:showVal val="1"/>
            </c:dLbl>
            <c:txPr>
              <a:bodyPr/>
              <a:lstStyle/>
              <a:p>
                <a:pPr>
                  <a:defRPr sz="1200" b="1"/>
                </a:pPr>
                <a:endParaRPr lang="en-US"/>
              </a:p>
            </c:txPr>
            <c:showVal val="1"/>
          </c:dLbls>
          <c:cat>
            <c:numRef>
              <c:f>Hoja1!$A$2:$A$5</c:f>
              <c:numCache>
                <c:formatCode>General</c:formatCode>
                <c:ptCount val="4"/>
                <c:pt idx="0">
                  <c:v>2013</c:v>
                </c:pt>
                <c:pt idx="1">
                  <c:v>2014</c:v>
                </c:pt>
                <c:pt idx="2">
                  <c:v>2015</c:v>
                </c:pt>
                <c:pt idx="3">
                  <c:v>2016</c:v>
                </c:pt>
              </c:numCache>
            </c:numRef>
          </c:cat>
          <c:val>
            <c:numRef>
              <c:f>Hoja1!$C$2:$C$5</c:f>
              <c:numCache>
                <c:formatCode>General</c:formatCode>
                <c:ptCount val="4"/>
                <c:pt idx="0">
                  <c:v>28</c:v>
                </c:pt>
                <c:pt idx="1">
                  <c:v>105</c:v>
                </c:pt>
                <c:pt idx="2">
                  <c:v>156</c:v>
                </c:pt>
                <c:pt idx="3">
                  <c:v>42</c:v>
                </c:pt>
              </c:numCache>
            </c:numRef>
          </c:val>
        </c:ser>
        <c:dLbls/>
        <c:shape val="cylinder"/>
        <c:axId val="88028288"/>
        <c:axId val="88029824"/>
        <c:axId val="0"/>
      </c:bar3DChart>
      <c:catAx>
        <c:axId val="88028288"/>
        <c:scaling>
          <c:orientation val="minMax"/>
        </c:scaling>
        <c:axPos val="b"/>
        <c:numFmt formatCode="General" sourceLinked="1"/>
        <c:tickLblPos val="nextTo"/>
        <c:txPr>
          <a:bodyPr/>
          <a:lstStyle/>
          <a:p>
            <a:pPr>
              <a:defRPr sz="1200" b="1"/>
            </a:pPr>
            <a:endParaRPr lang="en-US"/>
          </a:p>
        </c:txPr>
        <c:crossAx val="88029824"/>
        <c:crosses val="autoZero"/>
        <c:auto val="1"/>
        <c:lblAlgn val="ctr"/>
        <c:lblOffset val="100"/>
      </c:catAx>
      <c:valAx>
        <c:axId val="88029824"/>
        <c:scaling>
          <c:orientation val="minMax"/>
        </c:scaling>
        <c:axPos val="l"/>
        <c:majorGridlines/>
        <c:numFmt formatCode="General" sourceLinked="1"/>
        <c:tickLblPos val="nextTo"/>
        <c:crossAx val="88028288"/>
        <c:crosses val="autoZero"/>
        <c:crossBetween val="between"/>
      </c:valAx>
    </c:plotArea>
    <c:legend>
      <c:legendPos val="t"/>
      <c:txPr>
        <a:bodyPr/>
        <a:lstStyle/>
        <a:p>
          <a:pPr>
            <a:defRPr sz="1200" b="1"/>
          </a:pPr>
          <a:endParaRPr lang="en-US"/>
        </a:p>
      </c:txPr>
    </c:legend>
    <c:plotVisOnly val="1"/>
    <c:dispBlanksAs val="gap"/>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79E4B6-7A5D-46CF-990D-4D5956F5CA63}" type="doc">
      <dgm:prSet loTypeId="urn:microsoft.com/office/officeart/2005/8/layout/radial5" loCatId="cycle" qsTypeId="urn:microsoft.com/office/officeart/2005/8/quickstyle/simple5" qsCatId="simple" csTypeId="urn:microsoft.com/office/officeart/2005/8/colors/accent2_1" csCatId="accent2" phldr="1"/>
      <dgm:spPr/>
      <dgm:t>
        <a:bodyPr/>
        <a:lstStyle/>
        <a:p>
          <a:endParaRPr lang="es-MX"/>
        </a:p>
      </dgm:t>
    </dgm:pt>
    <dgm:pt modelId="{0B6589EC-3F8B-47BD-9B29-B1292BF21BE4}">
      <dgm:prSet phldrT="[Texto]" custT="1"/>
      <dgm:spPr/>
      <dgm:t>
        <a:bodyPr/>
        <a:lstStyle/>
        <a:p>
          <a:pPr algn="ctr"/>
          <a:r>
            <a:rPr lang="es-MX" sz="800" b="1" dirty="0" smtClean="0"/>
            <a:t>Delito de Trata de Personas</a:t>
          </a:r>
          <a:endParaRPr lang="es-MX" sz="800" b="1" dirty="0"/>
        </a:p>
      </dgm:t>
    </dgm:pt>
    <dgm:pt modelId="{D2C187A7-26C6-4526-B299-CBCC3F9747F0}" type="parTrans" cxnId="{BBEA479E-811A-48C9-B2E6-855DE0DA9658}">
      <dgm:prSet/>
      <dgm:spPr/>
      <dgm:t>
        <a:bodyPr/>
        <a:lstStyle/>
        <a:p>
          <a:endParaRPr lang="es-MX"/>
        </a:p>
      </dgm:t>
    </dgm:pt>
    <dgm:pt modelId="{A2F9BA49-2E4A-4504-A27B-8865B08FD733}" type="sibTrans" cxnId="{BBEA479E-811A-48C9-B2E6-855DE0DA9658}">
      <dgm:prSet/>
      <dgm:spPr/>
      <dgm:t>
        <a:bodyPr/>
        <a:lstStyle/>
        <a:p>
          <a:endParaRPr lang="es-MX"/>
        </a:p>
      </dgm:t>
    </dgm:pt>
    <dgm:pt modelId="{FFB1C657-D82F-4A1D-9B66-A05DEEE7990A}">
      <dgm:prSet phldrT="[Texto]" custT="1"/>
      <dgm:spPr/>
      <dgm:t>
        <a:bodyPr/>
        <a:lstStyle/>
        <a:p>
          <a:pPr algn="ctr"/>
          <a:r>
            <a:rPr lang="es-MX" sz="800" b="1" dirty="0" smtClean="0"/>
            <a:t>Prevención</a:t>
          </a:r>
        </a:p>
        <a:p>
          <a:pPr algn="ctr"/>
          <a:r>
            <a:rPr lang="es-MX" sz="800" b="1" dirty="0" smtClean="0"/>
            <a:t>Y</a:t>
          </a:r>
        </a:p>
        <a:p>
          <a:pPr algn="ctr"/>
          <a:r>
            <a:rPr lang="es-MX" sz="800" b="1" dirty="0" smtClean="0"/>
            <a:t>Difusión</a:t>
          </a:r>
          <a:endParaRPr lang="es-MX" sz="800" b="1" dirty="0"/>
        </a:p>
      </dgm:t>
    </dgm:pt>
    <dgm:pt modelId="{35D1C641-C092-4F60-A1F6-76F27F02F576}" type="parTrans" cxnId="{CC147902-AEEF-4B8A-896D-0BE4588D3C4B}">
      <dgm:prSet/>
      <dgm:spPr>
        <a:solidFill>
          <a:schemeClr val="accent3">
            <a:lumMod val="75000"/>
          </a:schemeClr>
        </a:solidFill>
        <a:scene3d>
          <a:camera prst="orthographicFront">
            <a:rot lat="0" lon="0" rev="10799999"/>
          </a:camera>
          <a:lightRig rig="threePt" dir="t">
            <a:rot lat="0" lon="0" rev="1200000"/>
          </a:lightRig>
        </a:scene3d>
        <a:sp3d>
          <a:bevelT w="63500" h="25400"/>
        </a:sp3d>
      </dgm:spPr>
      <dgm:t>
        <a:bodyPr/>
        <a:lstStyle/>
        <a:p>
          <a:endParaRPr lang="es-MX"/>
        </a:p>
      </dgm:t>
    </dgm:pt>
    <dgm:pt modelId="{30F22516-5191-4CF5-9357-38988D4EE150}" type="sibTrans" cxnId="{CC147902-AEEF-4B8A-896D-0BE4588D3C4B}">
      <dgm:prSet/>
      <dgm:spPr/>
      <dgm:t>
        <a:bodyPr/>
        <a:lstStyle/>
        <a:p>
          <a:endParaRPr lang="es-MX"/>
        </a:p>
      </dgm:t>
    </dgm:pt>
    <dgm:pt modelId="{B9BA6F68-DD66-4137-943A-F4A906B4181D}">
      <dgm:prSet phldrT="[Texto]" custT="1"/>
      <dgm:spPr/>
      <dgm:t>
        <a:bodyPr/>
        <a:lstStyle/>
        <a:p>
          <a:pPr algn="ctr"/>
          <a:r>
            <a:rPr lang="es-MX" sz="800" b="1" dirty="0" smtClean="0"/>
            <a:t>Atención</a:t>
          </a:r>
          <a:endParaRPr lang="es-MX" sz="800" b="1" dirty="0"/>
        </a:p>
      </dgm:t>
    </dgm:pt>
    <dgm:pt modelId="{CE1256FC-F241-4F43-AEF5-B37E77FC421D}" type="parTrans" cxnId="{B9667A9A-BC9E-4944-994F-2539E73B1E21}">
      <dgm:prSet/>
      <dgm:spPr>
        <a:solidFill>
          <a:schemeClr val="accent3">
            <a:lumMod val="75000"/>
          </a:schemeClr>
        </a:solidFill>
        <a:scene3d>
          <a:camera prst="orthographicFront">
            <a:rot lat="0" lon="0" rev="10799999"/>
          </a:camera>
          <a:lightRig rig="threePt" dir="t">
            <a:rot lat="0" lon="0" rev="1200000"/>
          </a:lightRig>
        </a:scene3d>
        <a:sp3d>
          <a:bevelT w="63500" h="25400"/>
        </a:sp3d>
      </dgm:spPr>
      <dgm:t>
        <a:bodyPr/>
        <a:lstStyle/>
        <a:p>
          <a:endParaRPr lang="es-MX"/>
        </a:p>
      </dgm:t>
    </dgm:pt>
    <dgm:pt modelId="{43A713A7-E4E4-4D92-8E5F-ACF9DD54F741}" type="sibTrans" cxnId="{B9667A9A-BC9E-4944-994F-2539E73B1E21}">
      <dgm:prSet/>
      <dgm:spPr/>
      <dgm:t>
        <a:bodyPr/>
        <a:lstStyle/>
        <a:p>
          <a:endParaRPr lang="es-MX"/>
        </a:p>
      </dgm:t>
    </dgm:pt>
    <dgm:pt modelId="{BFDE94EA-8B53-4A6F-BD82-AF6696CCD5D7}">
      <dgm:prSet phldrT="[Texto]" custT="1"/>
      <dgm:spPr/>
      <dgm:t>
        <a:bodyPr/>
        <a:lstStyle/>
        <a:p>
          <a:pPr algn="ctr"/>
          <a:r>
            <a:rPr lang="es-MX" sz="800" b="1" dirty="0" smtClean="0"/>
            <a:t>Capacitación</a:t>
          </a:r>
          <a:endParaRPr lang="es-MX" sz="800" b="1" dirty="0"/>
        </a:p>
      </dgm:t>
    </dgm:pt>
    <dgm:pt modelId="{2AFC41B4-024D-47FA-88FE-59C5E37C23D7}" type="parTrans" cxnId="{C777AD90-73AB-4916-B639-A8EC7C273654}">
      <dgm:prSet/>
      <dgm:spPr>
        <a:solidFill>
          <a:schemeClr val="accent3">
            <a:lumMod val="75000"/>
          </a:schemeClr>
        </a:solidFill>
        <a:scene3d>
          <a:camera prst="orthographicFront">
            <a:rot lat="0" lon="0" rev="10799999"/>
          </a:camera>
          <a:lightRig rig="threePt" dir="t">
            <a:rot lat="0" lon="0" rev="1200000"/>
          </a:lightRig>
        </a:scene3d>
        <a:sp3d>
          <a:bevelT w="63500" h="25400"/>
        </a:sp3d>
      </dgm:spPr>
      <dgm:t>
        <a:bodyPr/>
        <a:lstStyle/>
        <a:p>
          <a:endParaRPr lang="es-MX"/>
        </a:p>
      </dgm:t>
    </dgm:pt>
    <dgm:pt modelId="{7408625F-26D5-4F36-874E-AA8FEBEBE8BF}" type="sibTrans" cxnId="{C777AD90-73AB-4916-B639-A8EC7C273654}">
      <dgm:prSet/>
      <dgm:spPr/>
      <dgm:t>
        <a:bodyPr/>
        <a:lstStyle/>
        <a:p>
          <a:endParaRPr lang="es-MX"/>
        </a:p>
      </dgm:t>
    </dgm:pt>
    <dgm:pt modelId="{4CF8632D-2BE2-4ABE-B834-BF4A439659DC}">
      <dgm:prSet phldrT="[Texto]" custT="1"/>
      <dgm:spPr/>
      <dgm:t>
        <a:bodyPr/>
        <a:lstStyle/>
        <a:p>
          <a:pPr algn="ctr"/>
          <a:r>
            <a:rPr lang="es-MX" sz="800" b="1" dirty="0" smtClean="0"/>
            <a:t>Protocolos</a:t>
          </a:r>
          <a:endParaRPr lang="es-MX" sz="800" b="1" dirty="0"/>
        </a:p>
      </dgm:t>
    </dgm:pt>
    <dgm:pt modelId="{76E75427-3685-4785-9F11-EA28D0CB99D1}" type="sibTrans" cxnId="{E2B6FE42-2F26-4B16-94D7-BEC1DEF0FEEF}">
      <dgm:prSet/>
      <dgm:spPr/>
      <dgm:t>
        <a:bodyPr/>
        <a:lstStyle/>
        <a:p>
          <a:endParaRPr lang="es-MX"/>
        </a:p>
      </dgm:t>
    </dgm:pt>
    <dgm:pt modelId="{014EEF66-77C3-4B87-B55B-C709F9F7AB34}" type="parTrans" cxnId="{E2B6FE42-2F26-4B16-94D7-BEC1DEF0FEEF}">
      <dgm:prSet/>
      <dgm:spPr>
        <a:solidFill>
          <a:schemeClr val="accent3">
            <a:lumMod val="75000"/>
          </a:schemeClr>
        </a:solidFill>
        <a:scene3d>
          <a:camera prst="orthographicFront">
            <a:rot lat="0" lon="0" rev="10799999"/>
          </a:camera>
          <a:lightRig rig="threePt" dir="t">
            <a:rot lat="0" lon="0" rev="1200000"/>
          </a:lightRig>
        </a:scene3d>
        <a:sp3d>
          <a:bevelT w="63500" h="25400"/>
        </a:sp3d>
      </dgm:spPr>
      <dgm:t>
        <a:bodyPr/>
        <a:lstStyle/>
        <a:p>
          <a:endParaRPr lang="es-MX"/>
        </a:p>
      </dgm:t>
    </dgm:pt>
    <dgm:pt modelId="{7A76366A-FC12-4C5D-96CF-78A40782C3ED}" type="pres">
      <dgm:prSet presAssocID="{1979E4B6-7A5D-46CF-990D-4D5956F5CA63}" presName="Name0" presStyleCnt="0">
        <dgm:presLayoutVars>
          <dgm:chMax val="1"/>
          <dgm:dir/>
          <dgm:animLvl val="ctr"/>
          <dgm:resizeHandles val="exact"/>
        </dgm:presLayoutVars>
      </dgm:prSet>
      <dgm:spPr/>
      <dgm:t>
        <a:bodyPr/>
        <a:lstStyle/>
        <a:p>
          <a:endParaRPr lang="es-MX"/>
        </a:p>
      </dgm:t>
    </dgm:pt>
    <dgm:pt modelId="{4772137A-D291-450C-B869-C8FF9D3120A6}" type="pres">
      <dgm:prSet presAssocID="{0B6589EC-3F8B-47BD-9B29-B1292BF21BE4}" presName="centerShape" presStyleLbl="node0" presStyleIdx="0" presStyleCnt="1"/>
      <dgm:spPr/>
      <dgm:t>
        <a:bodyPr/>
        <a:lstStyle/>
        <a:p>
          <a:endParaRPr lang="es-MX"/>
        </a:p>
      </dgm:t>
    </dgm:pt>
    <dgm:pt modelId="{8C10F43A-2FE9-4B1C-AE9F-163064462C93}" type="pres">
      <dgm:prSet presAssocID="{35D1C641-C092-4F60-A1F6-76F27F02F576}" presName="parTrans" presStyleLbl="sibTrans2D1" presStyleIdx="0" presStyleCnt="4"/>
      <dgm:spPr/>
      <dgm:t>
        <a:bodyPr/>
        <a:lstStyle/>
        <a:p>
          <a:endParaRPr lang="es-MX"/>
        </a:p>
      </dgm:t>
    </dgm:pt>
    <dgm:pt modelId="{C37418F3-3194-4102-86A4-A244DBD0A724}" type="pres">
      <dgm:prSet presAssocID="{35D1C641-C092-4F60-A1F6-76F27F02F576}" presName="connectorText" presStyleLbl="sibTrans2D1" presStyleIdx="0" presStyleCnt="4"/>
      <dgm:spPr/>
      <dgm:t>
        <a:bodyPr/>
        <a:lstStyle/>
        <a:p>
          <a:endParaRPr lang="es-MX"/>
        </a:p>
      </dgm:t>
    </dgm:pt>
    <dgm:pt modelId="{FEB7A0C0-E30D-4EF0-9BE6-862D2B986DB9}" type="pres">
      <dgm:prSet presAssocID="{FFB1C657-D82F-4A1D-9B66-A05DEEE7990A}" presName="node" presStyleLbl="node1" presStyleIdx="0" presStyleCnt="4">
        <dgm:presLayoutVars>
          <dgm:bulletEnabled val="1"/>
        </dgm:presLayoutVars>
      </dgm:prSet>
      <dgm:spPr/>
      <dgm:t>
        <a:bodyPr/>
        <a:lstStyle/>
        <a:p>
          <a:endParaRPr lang="es-MX"/>
        </a:p>
      </dgm:t>
    </dgm:pt>
    <dgm:pt modelId="{186DA366-3D42-46EB-9CD5-AC05DBA88F46}" type="pres">
      <dgm:prSet presAssocID="{2AFC41B4-024D-47FA-88FE-59C5E37C23D7}" presName="parTrans" presStyleLbl="sibTrans2D1" presStyleIdx="1" presStyleCnt="4"/>
      <dgm:spPr/>
      <dgm:t>
        <a:bodyPr/>
        <a:lstStyle/>
        <a:p>
          <a:endParaRPr lang="es-MX"/>
        </a:p>
      </dgm:t>
    </dgm:pt>
    <dgm:pt modelId="{2A27BBE9-DB23-4DBC-BEEA-5979076BA25B}" type="pres">
      <dgm:prSet presAssocID="{2AFC41B4-024D-47FA-88FE-59C5E37C23D7}" presName="connectorText" presStyleLbl="sibTrans2D1" presStyleIdx="1" presStyleCnt="4"/>
      <dgm:spPr/>
      <dgm:t>
        <a:bodyPr/>
        <a:lstStyle/>
        <a:p>
          <a:endParaRPr lang="es-MX"/>
        </a:p>
      </dgm:t>
    </dgm:pt>
    <dgm:pt modelId="{A7DE52EA-C2D4-495C-B8EF-C2DD3CDD8640}" type="pres">
      <dgm:prSet presAssocID="{BFDE94EA-8B53-4A6F-BD82-AF6696CCD5D7}" presName="node" presStyleLbl="node1" presStyleIdx="1" presStyleCnt="4">
        <dgm:presLayoutVars>
          <dgm:bulletEnabled val="1"/>
        </dgm:presLayoutVars>
      </dgm:prSet>
      <dgm:spPr/>
      <dgm:t>
        <a:bodyPr/>
        <a:lstStyle/>
        <a:p>
          <a:endParaRPr lang="es-MX"/>
        </a:p>
      </dgm:t>
    </dgm:pt>
    <dgm:pt modelId="{31711F66-F0EF-4680-B23B-9F4D0980DF2B}" type="pres">
      <dgm:prSet presAssocID="{CE1256FC-F241-4F43-AEF5-B37E77FC421D}" presName="parTrans" presStyleLbl="sibTrans2D1" presStyleIdx="2" presStyleCnt="4"/>
      <dgm:spPr/>
      <dgm:t>
        <a:bodyPr/>
        <a:lstStyle/>
        <a:p>
          <a:endParaRPr lang="es-MX"/>
        </a:p>
      </dgm:t>
    </dgm:pt>
    <dgm:pt modelId="{C32B2477-CC36-48DE-B2ED-5BD1A54EC745}" type="pres">
      <dgm:prSet presAssocID="{CE1256FC-F241-4F43-AEF5-B37E77FC421D}" presName="connectorText" presStyleLbl="sibTrans2D1" presStyleIdx="2" presStyleCnt="4"/>
      <dgm:spPr/>
      <dgm:t>
        <a:bodyPr/>
        <a:lstStyle/>
        <a:p>
          <a:endParaRPr lang="es-MX"/>
        </a:p>
      </dgm:t>
    </dgm:pt>
    <dgm:pt modelId="{694A5D00-7F4F-47B1-96C0-396196F08BA3}" type="pres">
      <dgm:prSet presAssocID="{B9BA6F68-DD66-4137-943A-F4A906B4181D}" presName="node" presStyleLbl="node1" presStyleIdx="2" presStyleCnt="4">
        <dgm:presLayoutVars>
          <dgm:bulletEnabled val="1"/>
        </dgm:presLayoutVars>
      </dgm:prSet>
      <dgm:spPr/>
      <dgm:t>
        <a:bodyPr/>
        <a:lstStyle/>
        <a:p>
          <a:endParaRPr lang="es-MX"/>
        </a:p>
      </dgm:t>
    </dgm:pt>
    <dgm:pt modelId="{988E3773-838D-4005-B521-2E1D5AE0EA3C}" type="pres">
      <dgm:prSet presAssocID="{014EEF66-77C3-4B87-B55B-C709F9F7AB34}" presName="parTrans" presStyleLbl="sibTrans2D1" presStyleIdx="3" presStyleCnt="4"/>
      <dgm:spPr/>
      <dgm:t>
        <a:bodyPr/>
        <a:lstStyle/>
        <a:p>
          <a:endParaRPr lang="es-MX"/>
        </a:p>
      </dgm:t>
    </dgm:pt>
    <dgm:pt modelId="{91A5A7B6-9FDB-415B-B65E-74DE37586758}" type="pres">
      <dgm:prSet presAssocID="{014EEF66-77C3-4B87-B55B-C709F9F7AB34}" presName="connectorText" presStyleLbl="sibTrans2D1" presStyleIdx="3" presStyleCnt="4"/>
      <dgm:spPr/>
      <dgm:t>
        <a:bodyPr/>
        <a:lstStyle/>
        <a:p>
          <a:endParaRPr lang="es-MX"/>
        </a:p>
      </dgm:t>
    </dgm:pt>
    <dgm:pt modelId="{FF0953D9-D6B1-4E55-BA3F-9EB13D857456}" type="pres">
      <dgm:prSet presAssocID="{4CF8632D-2BE2-4ABE-B834-BF4A439659DC}" presName="node" presStyleLbl="node1" presStyleIdx="3" presStyleCnt="4">
        <dgm:presLayoutVars>
          <dgm:bulletEnabled val="1"/>
        </dgm:presLayoutVars>
      </dgm:prSet>
      <dgm:spPr/>
      <dgm:t>
        <a:bodyPr/>
        <a:lstStyle/>
        <a:p>
          <a:endParaRPr lang="es-MX"/>
        </a:p>
      </dgm:t>
    </dgm:pt>
  </dgm:ptLst>
  <dgm:cxnLst>
    <dgm:cxn modelId="{9553CB7A-D996-485C-A45A-30370E036E87}" type="presOf" srcId="{014EEF66-77C3-4B87-B55B-C709F9F7AB34}" destId="{988E3773-838D-4005-B521-2E1D5AE0EA3C}" srcOrd="0" destOrd="0" presId="urn:microsoft.com/office/officeart/2005/8/layout/radial5"/>
    <dgm:cxn modelId="{8DE2EA71-6952-49E4-AE87-86C737F179C4}" type="presOf" srcId="{2AFC41B4-024D-47FA-88FE-59C5E37C23D7}" destId="{2A27BBE9-DB23-4DBC-BEEA-5979076BA25B}" srcOrd="1" destOrd="0" presId="urn:microsoft.com/office/officeart/2005/8/layout/radial5"/>
    <dgm:cxn modelId="{786B9AED-8F4C-4072-8899-7A3C55ED23AB}" type="presOf" srcId="{1979E4B6-7A5D-46CF-990D-4D5956F5CA63}" destId="{7A76366A-FC12-4C5D-96CF-78A40782C3ED}" srcOrd="0" destOrd="0" presId="urn:microsoft.com/office/officeart/2005/8/layout/radial5"/>
    <dgm:cxn modelId="{0F7B8E49-5014-44F0-88D5-31267208AD7C}" type="presOf" srcId="{BFDE94EA-8B53-4A6F-BD82-AF6696CCD5D7}" destId="{A7DE52EA-C2D4-495C-B8EF-C2DD3CDD8640}" srcOrd="0" destOrd="0" presId="urn:microsoft.com/office/officeart/2005/8/layout/radial5"/>
    <dgm:cxn modelId="{4BB6649A-0C87-450D-AABB-A5320C0DE1BA}" type="presOf" srcId="{35D1C641-C092-4F60-A1F6-76F27F02F576}" destId="{8C10F43A-2FE9-4B1C-AE9F-163064462C93}" srcOrd="0" destOrd="0" presId="urn:microsoft.com/office/officeart/2005/8/layout/radial5"/>
    <dgm:cxn modelId="{E43FA6D7-A0DC-4626-8367-A8CA480C704D}" type="presOf" srcId="{014EEF66-77C3-4B87-B55B-C709F9F7AB34}" destId="{91A5A7B6-9FDB-415B-B65E-74DE37586758}" srcOrd="1" destOrd="0" presId="urn:microsoft.com/office/officeart/2005/8/layout/radial5"/>
    <dgm:cxn modelId="{51DF13AD-CBD6-4B4A-A61D-ED582A6EC4A4}" type="presOf" srcId="{CE1256FC-F241-4F43-AEF5-B37E77FC421D}" destId="{C32B2477-CC36-48DE-B2ED-5BD1A54EC745}" srcOrd="1" destOrd="0" presId="urn:microsoft.com/office/officeart/2005/8/layout/radial5"/>
    <dgm:cxn modelId="{E3F24F61-96E5-4EB6-B264-5C0FC81C1557}" type="presOf" srcId="{4CF8632D-2BE2-4ABE-B834-BF4A439659DC}" destId="{FF0953D9-D6B1-4E55-BA3F-9EB13D857456}" srcOrd="0" destOrd="0" presId="urn:microsoft.com/office/officeart/2005/8/layout/radial5"/>
    <dgm:cxn modelId="{B9667A9A-BC9E-4944-994F-2539E73B1E21}" srcId="{0B6589EC-3F8B-47BD-9B29-B1292BF21BE4}" destId="{B9BA6F68-DD66-4137-943A-F4A906B4181D}" srcOrd="2" destOrd="0" parTransId="{CE1256FC-F241-4F43-AEF5-B37E77FC421D}" sibTransId="{43A713A7-E4E4-4D92-8E5F-ACF9DD54F741}"/>
    <dgm:cxn modelId="{6BDE6A3D-4B9C-4A10-9B02-79297E83820B}" type="presOf" srcId="{CE1256FC-F241-4F43-AEF5-B37E77FC421D}" destId="{31711F66-F0EF-4680-B23B-9F4D0980DF2B}" srcOrd="0" destOrd="0" presId="urn:microsoft.com/office/officeart/2005/8/layout/radial5"/>
    <dgm:cxn modelId="{C777AD90-73AB-4916-B639-A8EC7C273654}" srcId="{0B6589EC-3F8B-47BD-9B29-B1292BF21BE4}" destId="{BFDE94EA-8B53-4A6F-BD82-AF6696CCD5D7}" srcOrd="1" destOrd="0" parTransId="{2AFC41B4-024D-47FA-88FE-59C5E37C23D7}" sibTransId="{7408625F-26D5-4F36-874E-AA8FEBEBE8BF}"/>
    <dgm:cxn modelId="{7E49E25E-8429-437D-8099-D3224DE53628}" type="presOf" srcId="{2AFC41B4-024D-47FA-88FE-59C5E37C23D7}" destId="{186DA366-3D42-46EB-9CD5-AC05DBA88F46}" srcOrd="0" destOrd="0" presId="urn:microsoft.com/office/officeart/2005/8/layout/radial5"/>
    <dgm:cxn modelId="{E2B6FE42-2F26-4B16-94D7-BEC1DEF0FEEF}" srcId="{0B6589EC-3F8B-47BD-9B29-B1292BF21BE4}" destId="{4CF8632D-2BE2-4ABE-B834-BF4A439659DC}" srcOrd="3" destOrd="0" parTransId="{014EEF66-77C3-4B87-B55B-C709F9F7AB34}" sibTransId="{76E75427-3685-4785-9F11-EA28D0CB99D1}"/>
    <dgm:cxn modelId="{8946A279-7FDB-4D4E-8ED5-8CC2D99C8A1B}" type="presOf" srcId="{FFB1C657-D82F-4A1D-9B66-A05DEEE7990A}" destId="{FEB7A0C0-E30D-4EF0-9BE6-862D2B986DB9}" srcOrd="0" destOrd="0" presId="urn:microsoft.com/office/officeart/2005/8/layout/radial5"/>
    <dgm:cxn modelId="{E4624C81-C36B-478D-9399-CD248478D087}" type="presOf" srcId="{0B6589EC-3F8B-47BD-9B29-B1292BF21BE4}" destId="{4772137A-D291-450C-B869-C8FF9D3120A6}" srcOrd="0" destOrd="0" presId="urn:microsoft.com/office/officeart/2005/8/layout/radial5"/>
    <dgm:cxn modelId="{F3990E8E-2254-42F1-B350-207CF66B921E}" type="presOf" srcId="{35D1C641-C092-4F60-A1F6-76F27F02F576}" destId="{C37418F3-3194-4102-86A4-A244DBD0A724}" srcOrd="1" destOrd="0" presId="urn:microsoft.com/office/officeart/2005/8/layout/radial5"/>
    <dgm:cxn modelId="{BBEA479E-811A-48C9-B2E6-855DE0DA9658}" srcId="{1979E4B6-7A5D-46CF-990D-4D5956F5CA63}" destId="{0B6589EC-3F8B-47BD-9B29-B1292BF21BE4}" srcOrd="0" destOrd="0" parTransId="{D2C187A7-26C6-4526-B299-CBCC3F9747F0}" sibTransId="{A2F9BA49-2E4A-4504-A27B-8865B08FD733}"/>
    <dgm:cxn modelId="{6DD19F23-8C8B-44DE-AB5F-544769E1DF0D}" type="presOf" srcId="{B9BA6F68-DD66-4137-943A-F4A906B4181D}" destId="{694A5D00-7F4F-47B1-96C0-396196F08BA3}" srcOrd="0" destOrd="0" presId="urn:microsoft.com/office/officeart/2005/8/layout/radial5"/>
    <dgm:cxn modelId="{CC147902-AEEF-4B8A-896D-0BE4588D3C4B}" srcId="{0B6589EC-3F8B-47BD-9B29-B1292BF21BE4}" destId="{FFB1C657-D82F-4A1D-9B66-A05DEEE7990A}" srcOrd="0" destOrd="0" parTransId="{35D1C641-C092-4F60-A1F6-76F27F02F576}" sibTransId="{30F22516-5191-4CF5-9357-38988D4EE150}"/>
    <dgm:cxn modelId="{569C5DBC-21E0-4A7A-8035-6270AF8F0B09}" type="presParOf" srcId="{7A76366A-FC12-4C5D-96CF-78A40782C3ED}" destId="{4772137A-D291-450C-B869-C8FF9D3120A6}" srcOrd="0" destOrd="0" presId="urn:microsoft.com/office/officeart/2005/8/layout/radial5"/>
    <dgm:cxn modelId="{1B4DC6D0-E7C9-4C36-8A9E-24FF76852D26}" type="presParOf" srcId="{7A76366A-FC12-4C5D-96CF-78A40782C3ED}" destId="{8C10F43A-2FE9-4B1C-AE9F-163064462C93}" srcOrd="1" destOrd="0" presId="urn:microsoft.com/office/officeart/2005/8/layout/radial5"/>
    <dgm:cxn modelId="{7E9EE0C7-2DF8-45B4-BAB9-D56854D66749}" type="presParOf" srcId="{8C10F43A-2FE9-4B1C-AE9F-163064462C93}" destId="{C37418F3-3194-4102-86A4-A244DBD0A724}" srcOrd="0" destOrd="0" presId="urn:microsoft.com/office/officeart/2005/8/layout/radial5"/>
    <dgm:cxn modelId="{F2B1CDD4-E340-4383-8810-7A685B9C80A1}" type="presParOf" srcId="{7A76366A-FC12-4C5D-96CF-78A40782C3ED}" destId="{FEB7A0C0-E30D-4EF0-9BE6-862D2B986DB9}" srcOrd="2" destOrd="0" presId="urn:microsoft.com/office/officeart/2005/8/layout/radial5"/>
    <dgm:cxn modelId="{26FF7346-153E-466D-B5B2-CA137023C89E}" type="presParOf" srcId="{7A76366A-FC12-4C5D-96CF-78A40782C3ED}" destId="{186DA366-3D42-46EB-9CD5-AC05DBA88F46}" srcOrd="3" destOrd="0" presId="urn:microsoft.com/office/officeart/2005/8/layout/radial5"/>
    <dgm:cxn modelId="{374C0ADA-CD28-4E62-8165-103E8AFA9252}" type="presParOf" srcId="{186DA366-3D42-46EB-9CD5-AC05DBA88F46}" destId="{2A27BBE9-DB23-4DBC-BEEA-5979076BA25B}" srcOrd="0" destOrd="0" presId="urn:microsoft.com/office/officeart/2005/8/layout/radial5"/>
    <dgm:cxn modelId="{0FF8E681-D1FB-4902-A889-8BFED851BEE1}" type="presParOf" srcId="{7A76366A-FC12-4C5D-96CF-78A40782C3ED}" destId="{A7DE52EA-C2D4-495C-B8EF-C2DD3CDD8640}" srcOrd="4" destOrd="0" presId="urn:microsoft.com/office/officeart/2005/8/layout/radial5"/>
    <dgm:cxn modelId="{D125121D-8222-4EAB-B20C-C21099A65D9E}" type="presParOf" srcId="{7A76366A-FC12-4C5D-96CF-78A40782C3ED}" destId="{31711F66-F0EF-4680-B23B-9F4D0980DF2B}" srcOrd="5" destOrd="0" presId="urn:microsoft.com/office/officeart/2005/8/layout/radial5"/>
    <dgm:cxn modelId="{026C9A18-964F-4A08-B3D4-AED5E2875380}" type="presParOf" srcId="{31711F66-F0EF-4680-B23B-9F4D0980DF2B}" destId="{C32B2477-CC36-48DE-B2ED-5BD1A54EC745}" srcOrd="0" destOrd="0" presId="urn:microsoft.com/office/officeart/2005/8/layout/radial5"/>
    <dgm:cxn modelId="{4F602BA8-D15B-412B-ACC4-68E7B375814B}" type="presParOf" srcId="{7A76366A-FC12-4C5D-96CF-78A40782C3ED}" destId="{694A5D00-7F4F-47B1-96C0-396196F08BA3}" srcOrd="6" destOrd="0" presId="urn:microsoft.com/office/officeart/2005/8/layout/radial5"/>
    <dgm:cxn modelId="{FDAA2AB0-8B53-4773-A863-960506526C20}" type="presParOf" srcId="{7A76366A-FC12-4C5D-96CF-78A40782C3ED}" destId="{988E3773-838D-4005-B521-2E1D5AE0EA3C}" srcOrd="7" destOrd="0" presId="urn:microsoft.com/office/officeart/2005/8/layout/radial5"/>
    <dgm:cxn modelId="{94200850-EC79-4266-94DB-A15778B8DD99}" type="presParOf" srcId="{988E3773-838D-4005-B521-2E1D5AE0EA3C}" destId="{91A5A7B6-9FDB-415B-B65E-74DE37586758}" srcOrd="0" destOrd="0" presId="urn:microsoft.com/office/officeart/2005/8/layout/radial5"/>
    <dgm:cxn modelId="{A9ABCC18-0EF9-4B04-9C34-B60ECA365650}" type="presParOf" srcId="{7A76366A-FC12-4C5D-96CF-78A40782C3ED}" destId="{FF0953D9-D6B1-4E55-BA3F-9EB13D857456}" srcOrd="8" destOrd="0" presId="urn:microsoft.com/office/officeart/2005/8/layout/radial5"/>
  </dgm:cxnLst>
  <dgm:bg>
    <a:solidFill>
      <a:schemeClr val="bg1">
        <a:lumMod val="95000"/>
      </a:schemeClr>
    </a:solidFill>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72137A-D291-450C-B869-C8FF9D3120A6}">
      <dsp:nvSpPr>
        <dsp:cNvPr id="0" name=""/>
        <dsp:cNvSpPr/>
      </dsp:nvSpPr>
      <dsp:spPr>
        <a:xfrm>
          <a:off x="3117826" y="1354953"/>
          <a:ext cx="965146" cy="965146"/>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MX" sz="800" b="1" kern="1200" dirty="0" smtClean="0"/>
            <a:t>Delito de Trata de Personas</a:t>
          </a:r>
          <a:endParaRPr lang="es-MX" sz="800" b="1" kern="1200" dirty="0"/>
        </a:p>
      </dsp:txBody>
      <dsp:txXfrm>
        <a:off x="3117826" y="1354953"/>
        <a:ext cx="965146" cy="965146"/>
      </dsp:txXfrm>
    </dsp:sp>
    <dsp:sp modelId="{8C10F43A-2FE9-4B1C-AE9F-163064462C93}">
      <dsp:nvSpPr>
        <dsp:cNvPr id="0" name=""/>
        <dsp:cNvSpPr/>
      </dsp:nvSpPr>
      <dsp:spPr>
        <a:xfrm rot="16200000">
          <a:off x="3497871" y="1003232"/>
          <a:ext cx="205056" cy="328149"/>
        </a:xfrm>
        <a:prstGeom prst="rightArrow">
          <a:avLst>
            <a:gd name="adj1" fmla="val 60000"/>
            <a:gd name="adj2" fmla="val 50000"/>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10799999"/>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p>
      </dsp:txBody>
      <dsp:txXfrm rot="16200000">
        <a:off x="3497871" y="1003232"/>
        <a:ext cx="205056" cy="328149"/>
      </dsp:txXfrm>
    </dsp:sp>
    <dsp:sp modelId="{FEB7A0C0-E30D-4EF0-9BE6-862D2B986DB9}">
      <dsp:nvSpPr>
        <dsp:cNvPr id="0" name=""/>
        <dsp:cNvSpPr/>
      </dsp:nvSpPr>
      <dsp:spPr>
        <a:xfrm>
          <a:off x="3117826" y="2907"/>
          <a:ext cx="965146" cy="965146"/>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MX" sz="800" b="1" kern="1200" dirty="0" smtClean="0"/>
            <a:t>Prevención</a:t>
          </a:r>
        </a:p>
        <a:p>
          <a:pPr lvl="0" algn="ctr" defTabSz="355600">
            <a:lnSpc>
              <a:spcPct val="90000"/>
            </a:lnSpc>
            <a:spcBef>
              <a:spcPct val="0"/>
            </a:spcBef>
            <a:spcAft>
              <a:spcPct val="35000"/>
            </a:spcAft>
          </a:pPr>
          <a:r>
            <a:rPr lang="es-MX" sz="800" b="1" kern="1200" dirty="0" smtClean="0"/>
            <a:t>Y</a:t>
          </a:r>
        </a:p>
        <a:p>
          <a:pPr lvl="0" algn="ctr" defTabSz="355600">
            <a:lnSpc>
              <a:spcPct val="90000"/>
            </a:lnSpc>
            <a:spcBef>
              <a:spcPct val="0"/>
            </a:spcBef>
            <a:spcAft>
              <a:spcPct val="35000"/>
            </a:spcAft>
          </a:pPr>
          <a:r>
            <a:rPr lang="es-MX" sz="800" b="1" kern="1200" dirty="0" smtClean="0"/>
            <a:t>Difusión</a:t>
          </a:r>
          <a:endParaRPr lang="es-MX" sz="800" b="1" kern="1200" dirty="0"/>
        </a:p>
      </dsp:txBody>
      <dsp:txXfrm>
        <a:off x="3117826" y="2907"/>
        <a:ext cx="965146" cy="965146"/>
      </dsp:txXfrm>
    </dsp:sp>
    <dsp:sp modelId="{186DA366-3D42-46EB-9CD5-AC05DBA88F46}">
      <dsp:nvSpPr>
        <dsp:cNvPr id="0" name=""/>
        <dsp:cNvSpPr/>
      </dsp:nvSpPr>
      <dsp:spPr>
        <a:xfrm>
          <a:off x="4168090" y="1673451"/>
          <a:ext cx="205056" cy="328149"/>
        </a:xfrm>
        <a:prstGeom prst="rightArrow">
          <a:avLst>
            <a:gd name="adj1" fmla="val 60000"/>
            <a:gd name="adj2" fmla="val 50000"/>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10799999"/>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p>
      </dsp:txBody>
      <dsp:txXfrm>
        <a:off x="4168090" y="1673451"/>
        <a:ext cx="205056" cy="328149"/>
      </dsp:txXfrm>
    </dsp:sp>
    <dsp:sp modelId="{A7DE52EA-C2D4-495C-B8EF-C2DD3CDD8640}">
      <dsp:nvSpPr>
        <dsp:cNvPr id="0" name=""/>
        <dsp:cNvSpPr/>
      </dsp:nvSpPr>
      <dsp:spPr>
        <a:xfrm>
          <a:off x="4469872" y="1354953"/>
          <a:ext cx="965146" cy="965146"/>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MX" sz="800" b="1" kern="1200" dirty="0" smtClean="0"/>
            <a:t>Capacitación</a:t>
          </a:r>
          <a:endParaRPr lang="es-MX" sz="800" b="1" kern="1200" dirty="0"/>
        </a:p>
      </dsp:txBody>
      <dsp:txXfrm>
        <a:off x="4469872" y="1354953"/>
        <a:ext cx="965146" cy="965146"/>
      </dsp:txXfrm>
    </dsp:sp>
    <dsp:sp modelId="{31711F66-F0EF-4680-B23B-9F4D0980DF2B}">
      <dsp:nvSpPr>
        <dsp:cNvPr id="0" name=""/>
        <dsp:cNvSpPr/>
      </dsp:nvSpPr>
      <dsp:spPr>
        <a:xfrm rot="5400000">
          <a:off x="3497871" y="2343670"/>
          <a:ext cx="205056" cy="328149"/>
        </a:xfrm>
        <a:prstGeom prst="rightArrow">
          <a:avLst>
            <a:gd name="adj1" fmla="val 60000"/>
            <a:gd name="adj2" fmla="val 50000"/>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10799999"/>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p>
      </dsp:txBody>
      <dsp:txXfrm rot="5400000">
        <a:off x="3497871" y="2343670"/>
        <a:ext cx="205056" cy="328149"/>
      </dsp:txXfrm>
    </dsp:sp>
    <dsp:sp modelId="{694A5D00-7F4F-47B1-96C0-396196F08BA3}">
      <dsp:nvSpPr>
        <dsp:cNvPr id="0" name=""/>
        <dsp:cNvSpPr/>
      </dsp:nvSpPr>
      <dsp:spPr>
        <a:xfrm>
          <a:off x="3117826" y="2706998"/>
          <a:ext cx="965146" cy="965146"/>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MX" sz="800" b="1" kern="1200" dirty="0" smtClean="0"/>
            <a:t>Atención</a:t>
          </a:r>
          <a:endParaRPr lang="es-MX" sz="800" b="1" kern="1200" dirty="0"/>
        </a:p>
      </dsp:txBody>
      <dsp:txXfrm>
        <a:off x="3117826" y="2706998"/>
        <a:ext cx="965146" cy="965146"/>
      </dsp:txXfrm>
    </dsp:sp>
    <dsp:sp modelId="{988E3773-838D-4005-B521-2E1D5AE0EA3C}">
      <dsp:nvSpPr>
        <dsp:cNvPr id="0" name=""/>
        <dsp:cNvSpPr/>
      </dsp:nvSpPr>
      <dsp:spPr>
        <a:xfrm rot="10800000">
          <a:off x="2827652" y="1673451"/>
          <a:ext cx="205056" cy="328149"/>
        </a:xfrm>
        <a:prstGeom prst="rightArrow">
          <a:avLst>
            <a:gd name="adj1" fmla="val 60000"/>
            <a:gd name="adj2" fmla="val 50000"/>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10799999"/>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p>
      </dsp:txBody>
      <dsp:txXfrm rot="10800000">
        <a:off x="2827652" y="1673451"/>
        <a:ext cx="205056" cy="328149"/>
      </dsp:txXfrm>
    </dsp:sp>
    <dsp:sp modelId="{FF0953D9-D6B1-4E55-BA3F-9EB13D857456}">
      <dsp:nvSpPr>
        <dsp:cNvPr id="0" name=""/>
        <dsp:cNvSpPr/>
      </dsp:nvSpPr>
      <dsp:spPr>
        <a:xfrm>
          <a:off x="1765781" y="1354953"/>
          <a:ext cx="965146" cy="965146"/>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MX" sz="800" b="1" kern="1200" dirty="0" smtClean="0"/>
            <a:t>Protocolos</a:t>
          </a:r>
          <a:endParaRPr lang="es-MX" sz="800" b="1" kern="1200" dirty="0"/>
        </a:p>
      </dsp:txBody>
      <dsp:txXfrm>
        <a:off x="1765781" y="1354953"/>
        <a:ext cx="965146" cy="965146"/>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59617948"/>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MX" noProof="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5218BC08-FFBC-45C5-A998-38C2A9426159}" type="datetimeFigureOut">
              <a:rPr lang="es-MX"/>
              <a:pPr>
                <a:defRPr/>
              </a:pPr>
              <a:t>16/08/2005</a:t>
            </a:fld>
            <a:endParaRPr lang="es-MX"/>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9ECE1986-E031-46F8-8CC7-B7C46AD89DAE}" type="slidenum">
              <a:rPr lang="es-MX"/>
              <a:pPr>
                <a:defRPr/>
              </a:pPr>
              <a:t>‹Nº›</a:t>
            </a:fld>
            <a:endParaRPr lang="es-MX"/>
          </a:p>
        </p:txBody>
      </p:sp>
    </p:spTree>
    <p:extLst>
      <p:ext uri="{BB962C8B-B14F-4D97-AF65-F5344CB8AC3E}">
        <p14:creationId xmlns:p14="http://schemas.microsoft.com/office/powerpoint/2010/main" xmlns="" val="3419964422"/>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EDDD0531-9BBC-4310-9E80-AE97F1985646}" type="datetimeFigureOut">
              <a:rPr lang="es-MX"/>
              <a:pPr>
                <a:defRPr/>
              </a:pPr>
              <a:t>16/08/2005</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FA1D9215-75CA-47A2-826D-3851D1DFA81F}" type="slidenum">
              <a:rPr lang="es-MX"/>
              <a:pPr>
                <a:defRPr/>
              </a:pPr>
              <a:t>‹Nº›</a:t>
            </a:fld>
            <a:endParaRPr lang="es-MX"/>
          </a:p>
        </p:txBody>
      </p:sp>
    </p:spTree>
    <p:extLst>
      <p:ext uri="{BB962C8B-B14F-4D97-AF65-F5344CB8AC3E}">
        <p14:creationId xmlns:p14="http://schemas.microsoft.com/office/powerpoint/2010/main" xmlns="" val="775320432"/>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864A7F5A-6F9D-4326-AA15-A8FF1CD75B7A}" type="datetimeFigureOut">
              <a:rPr lang="es-MX"/>
              <a:pPr>
                <a:defRPr/>
              </a:pPr>
              <a:t>16/08/2005</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378F1B3E-4F3F-4DAA-832E-935B7C2830C6}" type="slidenum">
              <a:rPr lang="es-MX"/>
              <a:pPr>
                <a:defRPr/>
              </a:pPr>
              <a:t>‹Nº›</a:t>
            </a:fld>
            <a:endParaRPr lang="es-MX"/>
          </a:p>
        </p:txBody>
      </p:sp>
    </p:spTree>
    <p:extLst>
      <p:ext uri="{BB962C8B-B14F-4D97-AF65-F5344CB8AC3E}">
        <p14:creationId xmlns:p14="http://schemas.microsoft.com/office/powerpoint/2010/main" xmlns="" val="216360708"/>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31597477"/>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vert="horz"/>
          <a:lstStyle/>
          <a:p>
            <a:r>
              <a:rPr lang="es-ES_tradnl" smtClean="0"/>
              <a:t>Clic para editar título</a:t>
            </a:r>
            <a:endParaRPr lang="es-ES"/>
          </a:p>
        </p:txBody>
      </p:sp>
    </p:spTree>
    <p:extLst>
      <p:ext uri="{BB962C8B-B14F-4D97-AF65-F5344CB8AC3E}">
        <p14:creationId xmlns:p14="http://schemas.microsoft.com/office/powerpoint/2010/main" xmlns="" val="874830507"/>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smtClean="0"/>
              <a:t>Clic para editar título</a:t>
            </a:r>
            <a:endParaRPr lang="es-ES"/>
          </a:p>
        </p:txBody>
      </p:sp>
      <p:sp>
        <p:nvSpPr>
          <p:cNvPr id="3" name="Marcador de fecha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479797A2-24E5-444B-A838-19EF714063C6}" type="datetimeFigureOut">
              <a:rPr lang="es-MX">
                <a:solidFill>
                  <a:prstClr val="black"/>
                </a:solidFill>
              </a:rPr>
              <a:pPr>
                <a:defRPr/>
              </a:pPr>
              <a:t>16/08/2005</a:t>
            </a:fld>
            <a:endParaRPr lang="es-MX">
              <a:solidFill>
                <a:prstClr val="black"/>
              </a:solidFill>
            </a:endParaRPr>
          </a:p>
        </p:txBody>
      </p:sp>
      <p:sp>
        <p:nvSpPr>
          <p:cNvPr id="4" name="Marcador de pie de página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MX">
              <a:solidFill>
                <a:prstClr val="black"/>
              </a:solidFill>
            </a:endParaRPr>
          </a:p>
        </p:txBody>
      </p:sp>
      <p:sp>
        <p:nvSpPr>
          <p:cNvPr id="5" name="Marcador de número de diapositiva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70579BB4-7EDC-4136-8E05-61FDEA4EBFF6}" type="slidenum">
              <a:rPr lang="es-MX">
                <a:solidFill>
                  <a:prstClr val="black"/>
                </a:solidFill>
              </a:rPr>
              <a:pPr>
                <a:defRPr/>
              </a:pPr>
              <a:t>‹Nº›</a:t>
            </a:fld>
            <a:endParaRPr lang="es-MX">
              <a:solidFill>
                <a:prstClr val="black"/>
              </a:solidFill>
            </a:endParaRPr>
          </a:p>
        </p:txBody>
      </p:sp>
    </p:spTree>
    <p:extLst>
      <p:ext uri="{BB962C8B-B14F-4D97-AF65-F5344CB8AC3E}">
        <p14:creationId xmlns:p14="http://schemas.microsoft.com/office/powerpoint/2010/main" xmlns="" val="3159941839"/>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844150B2-2EBC-46C7-AB19-F49D6E1ED97E}" type="datetimeFigureOut">
              <a:rPr lang="es-MX">
                <a:solidFill>
                  <a:prstClr val="black"/>
                </a:solidFill>
              </a:rPr>
              <a:pPr>
                <a:defRPr/>
              </a:pPr>
              <a:t>16/08/2005</a:t>
            </a:fld>
            <a:endParaRPr lang="es-MX">
              <a:solidFill>
                <a:prstClr val="black"/>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MX">
              <a:solidFill>
                <a:prstClr val="black"/>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D4374252-C515-44AF-9B12-CE53DE362F16}" type="slidenum">
              <a:rPr lang="es-MX">
                <a:solidFill>
                  <a:prstClr val="black"/>
                </a:solidFill>
              </a:rPr>
              <a:pPr>
                <a:defRPr/>
              </a:pPr>
              <a:t>‹Nº›</a:t>
            </a:fld>
            <a:endParaRPr lang="es-MX">
              <a:solidFill>
                <a:prstClr val="black"/>
              </a:solidFill>
            </a:endParaRPr>
          </a:p>
        </p:txBody>
      </p:sp>
    </p:spTree>
    <p:extLst>
      <p:ext uri="{BB962C8B-B14F-4D97-AF65-F5344CB8AC3E}">
        <p14:creationId xmlns:p14="http://schemas.microsoft.com/office/powerpoint/2010/main" xmlns="" val="1083463876"/>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3164AC44-3EF7-4953-A774-C92250B2F5B8}" type="datetimeFigureOut">
              <a:rPr lang="es-MX">
                <a:solidFill>
                  <a:prstClr val="black"/>
                </a:solidFill>
              </a:rPr>
              <a:pPr>
                <a:defRPr/>
              </a:pPr>
              <a:t>16/08/2005</a:t>
            </a:fld>
            <a:endParaRPr lang="es-MX">
              <a:solidFill>
                <a:prstClr val="black"/>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MX">
              <a:solidFill>
                <a:prstClr val="black"/>
              </a:solidFill>
            </a:endParaRPr>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AE16D533-8298-4D19-BA25-139B73BAB7D1}" type="slidenum">
              <a:rPr lang="es-MX">
                <a:solidFill>
                  <a:prstClr val="black"/>
                </a:solidFill>
              </a:rPr>
              <a:pPr>
                <a:defRPr/>
              </a:pPr>
              <a:t>‹Nº›</a:t>
            </a:fld>
            <a:endParaRPr lang="es-MX">
              <a:solidFill>
                <a:prstClr val="black"/>
              </a:solidFill>
            </a:endParaRPr>
          </a:p>
        </p:txBody>
      </p:sp>
    </p:spTree>
    <p:extLst>
      <p:ext uri="{BB962C8B-B14F-4D97-AF65-F5344CB8AC3E}">
        <p14:creationId xmlns:p14="http://schemas.microsoft.com/office/powerpoint/2010/main" xmlns="" val="2821282635"/>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84F1B77E-1212-4187-B7E0-AFC332B4C4F1}" type="datetimeFigureOut">
              <a:rPr lang="es-MX">
                <a:solidFill>
                  <a:prstClr val="black"/>
                </a:solidFill>
              </a:rPr>
              <a:pPr>
                <a:defRPr/>
              </a:pPr>
              <a:t>16/08/2005</a:t>
            </a:fld>
            <a:endParaRPr lang="es-MX">
              <a:solidFill>
                <a:prstClr val="black"/>
              </a:solidFill>
            </a:endParaRPr>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MX">
              <a:solidFill>
                <a:prstClr val="black"/>
              </a:solidFill>
            </a:endParaRPr>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9B42DCAF-E922-483C-A991-4F34BAE388C1}" type="slidenum">
              <a:rPr lang="es-MX">
                <a:solidFill>
                  <a:prstClr val="black"/>
                </a:solidFill>
              </a:rPr>
              <a:pPr>
                <a:defRPr/>
              </a:pPr>
              <a:t>‹Nº›</a:t>
            </a:fld>
            <a:endParaRPr lang="es-MX">
              <a:solidFill>
                <a:prstClr val="black"/>
              </a:solidFill>
            </a:endParaRPr>
          </a:p>
        </p:txBody>
      </p:sp>
    </p:spTree>
    <p:extLst>
      <p:ext uri="{BB962C8B-B14F-4D97-AF65-F5344CB8AC3E}">
        <p14:creationId xmlns:p14="http://schemas.microsoft.com/office/powerpoint/2010/main" xmlns="" val="2971522157"/>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C6337CAA-A543-4482-A206-FC999E2DBC28}" type="datetimeFigureOut">
              <a:rPr lang="es-MX">
                <a:solidFill>
                  <a:prstClr val="black"/>
                </a:solidFill>
              </a:rPr>
              <a:pPr>
                <a:defRPr/>
              </a:pPr>
              <a:t>16/08/2005</a:t>
            </a:fld>
            <a:endParaRPr lang="es-MX">
              <a:solidFill>
                <a:prstClr val="black"/>
              </a:solidFill>
            </a:endParaRPr>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MX">
              <a:solidFill>
                <a:prstClr val="black"/>
              </a:solidFill>
            </a:endParaRPr>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D385D7C8-3860-4D1A-BA26-2F6F3F7C9476}" type="slidenum">
              <a:rPr lang="es-MX">
                <a:solidFill>
                  <a:prstClr val="black"/>
                </a:solidFill>
              </a:rPr>
              <a:pPr>
                <a:defRPr/>
              </a:pPr>
              <a:t>‹Nº›</a:t>
            </a:fld>
            <a:endParaRPr lang="es-MX">
              <a:solidFill>
                <a:prstClr val="black"/>
              </a:solidFill>
            </a:endParaRPr>
          </a:p>
        </p:txBody>
      </p:sp>
    </p:spTree>
    <p:extLst>
      <p:ext uri="{BB962C8B-B14F-4D97-AF65-F5344CB8AC3E}">
        <p14:creationId xmlns:p14="http://schemas.microsoft.com/office/powerpoint/2010/main" xmlns="" val="1892539556"/>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vert="horz"/>
          <a:lstStyle/>
          <a:p>
            <a:r>
              <a:rPr lang="es-ES" smtClean="0"/>
              <a:t>Haga clic para modificar el estilo de título del patrón</a:t>
            </a:r>
            <a:endParaRPr lang="es-ES"/>
          </a:p>
        </p:txBody>
      </p:sp>
    </p:spTree>
    <p:extLst>
      <p:ext uri="{BB962C8B-B14F-4D97-AF65-F5344CB8AC3E}">
        <p14:creationId xmlns:p14="http://schemas.microsoft.com/office/powerpoint/2010/main" xmlns="" val="613015755"/>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E383161A-04A7-4A5B-85CE-FB14E12E884D}" type="datetimeFigureOut">
              <a:rPr lang="es-MX">
                <a:solidFill>
                  <a:prstClr val="black"/>
                </a:solidFill>
              </a:rPr>
              <a:pPr>
                <a:defRPr/>
              </a:pPr>
              <a:t>16/08/2005</a:t>
            </a:fld>
            <a:endParaRPr lang="es-MX">
              <a:solidFill>
                <a:prstClr val="black"/>
              </a:solidFill>
            </a:endParaRPr>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MX">
              <a:solidFill>
                <a:prstClr val="black"/>
              </a:solidFill>
            </a:endParaRPr>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68EF8ECB-4516-4C31-B1E7-45CBD14767CB}" type="slidenum">
              <a:rPr lang="es-MX">
                <a:solidFill>
                  <a:prstClr val="black"/>
                </a:solidFill>
              </a:rPr>
              <a:pPr>
                <a:defRPr/>
              </a:pPr>
              <a:t>‹Nº›</a:t>
            </a:fld>
            <a:endParaRPr lang="es-MX">
              <a:solidFill>
                <a:prstClr val="black"/>
              </a:solidFill>
            </a:endParaRPr>
          </a:p>
        </p:txBody>
      </p:sp>
    </p:spTree>
    <p:extLst>
      <p:ext uri="{BB962C8B-B14F-4D97-AF65-F5344CB8AC3E}">
        <p14:creationId xmlns:p14="http://schemas.microsoft.com/office/powerpoint/2010/main" xmlns="" val="1396164679"/>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F2C57674-59D8-44BE-80C3-1F3E296812BC}" type="datetimeFigureOut">
              <a:rPr lang="es-MX">
                <a:solidFill>
                  <a:prstClr val="black"/>
                </a:solidFill>
              </a:rPr>
              <a:pPr>
                <a:defRPr/>
              </a:pPr>
              <a:t>16/08/2005</a:t>
            </a:fld>
            <a:endParaRPr lang="es-MX">
              <a:solidFill>
                <a:prstClr val="black"/>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MX">
              <a:solidFill>
                <a:prstClr val="black"/>
              </a:solidFill>
            </a:endParaRPr>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61825961-C431-468E-A871-74CD205CA7B5}" type="slidenum">
              <a:rPr lang="es-MX">
                <a:solidFill>
                  <a:prstClr val="black"/>
                </a:solidFill>
              </a:rPr>
              <a:pPr>
                <a:defRPr/>
              </a:pPr>
              <a:t>‹Nº›</a:t>
            </a:fld>
            <a:endParaRPr lang="es-MX">
              <a:solidFill>
                <a:prstClr val="black"/>
              </a:solidFill>
            </a:endParaRPr>
          </a:p>
        </p:txBody>
      </p:sp>
    </p:spTree>
    <p:extLst>
      <p:ext uri="{BB962C8B-B14F-4D97-AF65-F5344CB8AC3E}">
        <p14:creationId xmlns:p14="http://schemas.microsoft.com/office/powerpoint/2010/main" xmlns="" val="4019875108"/>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ACA1F5EF-F495-445D-AFC8-7F03508B5D8C}" type="datetimeFigureOut">
              <a:rPr lang="es-MX">
                <a:solidFill>
                  <a:prstClr val="black"/>
                </a:solidFill>
              </a:rPr>
              <a:pPr>
                <a:defRPr/>
              </a:pPr>
              <a:t>16/08/2005</a:t>
            </a:fld>
            <a:endParaRPr lang="es-MX">
              <a:solidFill>
                <a:prstClr val="black"/>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MX">
              <a:solidFill>
                <a:prstClr val="black"/>
              </a:solidFill>
            </a:endParaRPr>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A374B2C7-0510-4466-8BFA-3864203394FB}" type="slidenum">
              <a:rPr lang="es-MX">
                <a:solidFill>
                  <a:prstClr val="black"/>
                </a:solidFill>
              </a:rPr>
              <a:pPr>
                <a:defRPr/>
              </a:pPr>
              <a:t>‹Nº›</a:t>
            </a:fld>
            <a:endParaRPr lang="es-MX">
              <a:solidFill>
                <a:prstClr val="black"/>
              </a:solidFill>
            </a:endParaRPr>
          </a:p>
        </p:txBody>
      </p:sp>
    </p:spTree>
    <p:extLst>
      <p:ext uri="{BB962C8B-B14F-4D97-AF65-F5344CB8AC3E}">
        <p14:creationId xmlns:p14="http://schemas.microsoft.com/office/powerpoint/2010/main" xmlns="" val="1142462806"/>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8E83092C-3067-4231-A641-BAC7E941ED2B}" type="datetimeFigureOut">
              <a:rPr lang="es-MX">
                <a:solidFill>
                  <a:prstClr val="black"/>
                </a:solidFill>
              </a:rPr>
              <a:pPr>
                <a:defRPr/>
              </a:pPr>
              <a:t>16/08/2005</a:t>
            </a:fld>
            <a:endParaRPr lang="es-MX">
              <a:solidFill>
                <a:prstClr val="black"/>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MX">
              <a:solidFill>
                <a:prstClr val="black"/>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E1769A18-5672-4987-808E-4F5D66841DBB}" type="slidenum">
              <a:rPr lang="es-MX">
                <a:solidFill>
                  <a:prstClr val="black"/>
                </a:solidFill>
              </a:rPr>
              <a:pPr>
                <a:defRPr/>
              </a:pPr>
              <a:t>‹Nº›</a:t>
            </a:fld>
            <a:endParaRPr lang="es-MX">
              <a:solidFill>
                <a:prstClr val="black"/>
              </a:solidFill>
            </a:endParaRPr>
          </a:p>
        </p:txBody>
      </p:sp>
    </p:spTree>
    <p:extLst>
      <p:ext uri="{BB962C8B-B14F-4D97-AF65-F5344CB8AC3E}">
        <p14:creationId xmlns:p14="http://schemas.microsoft.com/office/powerpoint/2010/main" xmlns="" val="519290773"/>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50F5BDE2-7812-4A78-8FC8-BB360AB3A8B9}" type="datetimeFigureOut">
              <a:rPr lang="es-MX">
                <a:solidFill>
                  <a:prstClr val="black"/>
                </a:solidFill>
              </a:rPr>
              <a:pPr>
                <a:defRPr/>
              </a:pPr>
              <a:t>16/08/2005</a:t>
            </a:fld>
            <a:endParaRPr lang="es-MX">
              <a:solidFill>
                <a:prstClr val="black"/>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MX">
              <a:solidFill>
                <a:prstClr val="black"/>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DA8D82F0-752F-4C26-B062-FBCF9DBD1D89}" type="slidenum">
              <a:rPr lang="es-MX">
                <a:solidFill>
                  <a:prstClr val="black"/>
                </a:solidFill>
              </a:rPr>
              <a:pPr>
                <a:defRPr/>
              </a:pPr>
              <a:t>‹Nº›</a:t>
            </a:fld>
            <a:endParaRPr lang="es-MX">
              <a:solidFill>
                <a:prstClr val="black"/>
              </a:solidFill>
            </a:endParaRPr>
          </a:p>
        </p:txBody>
      </p:sp>
    </p:spTree>
    <p:extLst>
      <p:ext uri="{BB962C8B-B14F-4D97-AF65-F5344CB8AC3E}">
        <p14:creationId xmlns:p14="http://schemas.microsoft.com/office/powerpoint/2010/main" xmlns="" val="3430221511"/>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00964B23-EE8F-4865-9CBE-F0A6837BE220}" type="datetimeFigureOut">
              <a:rPr lang="es-MX"/>
              <a:pPr>
                <a:defRPr/>
              </a:pPr>
              <a:t>16/08/2005</a:t>
            </a:fld>
            <a:endParaRPr lang="es-MX"/>
          </a:p>
        </p:txBody>
      </p:sp>
      <p:sp>
        <p:nvSpPr>
          <p:cNvPr id="4" name="Marcador de pie de página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5" name="Marcador de número de diapositiva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F5158ADC-DAB2-4CEA-AE5C-E38CEE3979B8}" type="slidenum">
              <a:rPr lang="es-MX"/>
              <a:pPr>
                <a:defRPr/>
              </a:pPr>
              <a:t>‹Nº›</a:t>
            </a:fld>
            <a:endParaRPr lang="es-MX"/>
          </a:p>
        </p:txBody>
      </p:sp>
    </p:spTree>
    <p:extLst>
      <p:ext uri="{BB962C8B-B14F-4D97-AF65-F5344CB8AC3E}">
        <p14:creationId xmlns:p14="http://schemas.microsoft.com/office/powerpoint/2010/main" xmlns="" val="2411378282"/>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CCCE8290-D5F4-4492-9667-3DB88751F411}" type="datetimeFigureOut">
              <a:rPr lang="es-MX"/>
              <a:pPr>
                <a:defRPr/>
              </a:pPr>
              <a:t>16/08/2005</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8E88BD39-408E-4E91-95F7-0B69F78E8A25}" type="slidenum">
              <a:rPr lang="es-MX"/>
              <a:pPr>
                <a:defRPr/>
              </a:pPr>
              <a:t>‹Nº›</a:t>
            </a:fld>
            <a:endParaRPr lang="es-MX"/>
          </a:p>
        </p:txBody>
      </p:sp>
    </p:spTree>
    <p:extLst>
      <p:ext uri="{BB962C8B-B14F-4D97-AF65-F5344CB8AC3E}">
        <p14:creationId xmlns:p14="http://schemas.microsoft.com/office/powerpoint/2010/main" xmlns="" val="1821174007"/>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40F61F8E-96EC-4DC6-B941-F63A6277A9AB}" type="datetimeFigureOut">
              <a:rPr lang="es-MX"/>
              <a:pPr>
                <a:defRPr/>
              </a:pPr>
              <a:t>16/08/2005</a:t>
            </a:fld>
            <a:endParaRPr lang="es-MX"/>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70249C4D-C2ED-49C2-BB6D-1C7B0CEBC152}" type="slidenum">
              <a:rPr lang="es-MX"/>
              <a:pPr>
                <a:defRPr/>
              </a:pPr>
              <a:t>‹Nº›</a:t>
            </a:fld>
            <a:endParaRPr lang="es-MX"/>
          </a:p>
        </p:txBody>
      </p:sp>
    </p:spTree>
    <p:extLst>
      <p:ext uri="{BB962C8B-B14F-4D97-AF65-F5344CB8AC3E}">
        <p14:creationId xmlns:p14="http://schemas.microsoft.com/office/powerpoint/2010/main" xmlns="" val="3203473552"/>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701D7CD4-409E-4B72-A22D-3536D75C55F5}" type="datetimeFigureOut">
              <a:rPr lang="es-MX"/>
              <a:pPr>
                <a:defRPr/>
              </a:pPr>
              <a:t>16/08/2005</a:t>
            </a:fld>
            <a:endParaRPr lang="es-MX"/>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229ECAD9-AB9B-4E56-9B5A-BBB08EB0FC57}" type="slidenum">
              <a:rPr lang="es-MX"/>
              <a:pPr>
                <a:defRPr/>
              </a:pPr>
              <a:t>‹Nº›</a:t>
            </a:fld>
            <a:endParaRPr lang="es-MX"/>
          </a:p>
        </p:txBody>
      </p:sp>
    </p:spTree>
    <p:extLst>
      <p:ext uri="{BB962C8B-B14F-4D97-AF65-F5344CB8AC3E}">
        <p14:creationId xmlns:p14="http://schemas.microsoft.com/office/powerpoint/2010/main" xmlns="" val="1048165997"/>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470D3E62-5DEF-4B3F-8349-0924CB9C8CA0}" type="datetimeFigureOut">
              <a:rPr lang="es-MX"/>
              <a:pPr>
                <a:defRPr/>
              </a:pPr>
              <a:t>16/08/2005</a:t>
            </a:fld>
            <a:endParaRPr lang="es-MX"/>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D38EEEFA-2102-4F5A-81F3-2D9C5332F4D9}" type="slidenum">
              <a:rPr lang="es-MX"/>
              <a:pPr>
                <a:defRPr/>
              </a:pPr>
              <a:t>‹Nº›</a:t>
            </a:fld>
            <a:endParaRPr lang="es-MX"/>
          </a:p>
        </p:txBody>
      </p:sp>
    </p:spTree>
    <p:extLst>
      <p:ext uri="{BB962C8B-B14F-4D97-AF65-F5344CB8AC3E}">
        <p14:creationId xmlns:p14="http://schemas.microsoft.com/office/powerpoint/2010/main" xmlns="" val="1552724938"/>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5F535347-EF29-45DA-8F66-B0F72D9019C6}" type="datetimeFigureOut">
              <a:rPr lang="es-MX"/>
              <a:pPr>
                <a:defRPr/>
              </a:pPr>
              <a:t>16/08/2005</a:t>
            </a:fld>
            <a:endParaRPr lang="es-MX"/>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FED0F163-F04E-4D5B-98F4-E0B6528341DE}" type="slidenum">
              <a:rPr lang="es-MX"/>
              <a:pPr>
                <a:defRPr/>
              </a:pPr>
              <a:t>‹Nº›</a:t>
            </a:fld>
            <a:endParaRPr lang="es-MX"/>
          </a:p>
        </p:txBody>
      </p:sp>
    </p:spTree>
    <p:extLst>
      <p:ext uri="{BB962C8B-B14F-4D97-AF65-F5344CB8AC3E}">
        <p14:creationId xmlns:p14="http://schemas.microsoft.com/office/powerpoint/2010/main" xmlns="" val="2755329399"/>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DD216812-E69F-47B2-91D3-60F9975FCFF6}" type="datetimeFigureOut">
              <a:rPr lang="es-MX"/>
              <a:pPr>
                <a:defRPr/>
              </a:pPr>
              <a:t>16/08/2005</a:t>
            </a:fld>
            <a:endParaRPr lang="es-MX"/>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AA4A0A61-D7D0-4CE3-8604-5D7F26CFA5C5}" type="slidenum">
              <a:rPr lang="es-MX"/>
              <a:pPr>
                <a:defRPr/>
              </a:pPr>
              <a:t>‹Nº›</a:t>
            </a:fld>
            <a:endParaRPr lang="es-MX"/>
          </a:p>
        </p:txBody>
      </p:sp>
    </p:spTree>
    <p:extLst>
      <p:ext uri="{BB962C8B-B14F-4D97-AF65-F5344CB8AC3E}">
        <p14:creationId xmlns:p14="http://schemas.microsoft.com/office/powerpoint/2010/main" xmlns="" val="738471395"/>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lum/>
          </a:blip>
          <a:srcRect/>
          <a:stretch>
            <a:fillRect t="-1000" b="-1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mc:AlternateContent xmlns:mc="http://schemas.openxmlformats.org/markup-compatibility/2006">
    <mc:Choice xmlns:p14="http://schemas.microsoft.com/office/powerpoint/2010/main" xmlns="" Requires="p14">
      <p:transition p14:dur="10" advClick="0"/>
    </mc:Choice>
    <mc:Fallback>
      <p:transition advClick="0"/>
    </mc:Fallback>
  </mc:AlternateConten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6881012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mc:AlternateContent xmlns:mc="http://schemas.openxmlformats.org/markup-compatibility/2006">
    <mc:Choice xmlns:p14="http://schemas.microsoft.com/office/powerpoint/2010/main" xmlns="" Requires="p14">
      <p:transition p14:dur="10" advClick="0"/>
    </mc:Choice>
    <mc:Fallback>
      <p:transition advClick="0"/>
    </mc:Fallback>
  </mc:AlternateConten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chart" Target="../charts/chart6.xml"/><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chart" Target="../charts/chart7.xml"/><Relationship Id="rId9" Type="http://schemas.openxmlformats.org/officeDocument/2006/relationships/image" Target="../media/image27.jpe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jpeg"/><Relationship Id="rId7" Type="http://schemas.openxmlformats.org/officeDocument/2006/relationships/image" Target="../media/image34.png"/><Relationship Id="rId2" Type="http://schemas.openxmlformats.org/officeDocument/2006/relationships/image" Target="../media/image2.jpeg"/><Relationship Id="rId1" Type="http://schemas.openxmlformats.org/officeDocument/2006/relationships/slideLayout" Target="../slideLayouts/slideLayout13.xml"/><Relationship Id="rId6" Type="http://schemas.microsoft.com/office/2007/relationships/hdphoto" Target="../media/hdphoto5.wdp"/><Relationship Id="rId11" Type="http://schemas.openxmlformats.org/officeDocument/2006/relationships/chart" Target="../charts/chart8.xml"/><Relationship Id="rId5" Type="http://schemas.openxmlformats.org/officeDocument/2006/relationships/image" Target="../media/image33.png"/><Relationship Id="rId10" Type="http://schemas.openxmlformats.org/officeDocument/2006/relationships/image" Target="../media/image37.jpeg"/><Relationship Id="rId4" Type="http://schemas.openxmlformats.org/officeDocument/2006/relationships/image" Target="../media/image32.jpeg"/><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jpeg"/><Relationship Id="rId1" Type="http://schemas.openxmlformats.org/officeDocument/2006/relationships/slideLayout" Target="../slideLayouts/slideLayout13.xml"/><Relationship Id="rId5" Type="http://schemas.openxmlformats.org/officeDocument/2006/relationships/image" Target="../media/image39.jpe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chart" Target="../charts/chart1.xml"/><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chart" Target="../charts/char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eg"/><Relationship Id="rId1" Type="http://schemas.openxmlformats.org/officeDocument/2006/relationships/slideLayout" Target="../slideLayouts/slideLayout13.xml"/><Relationship Id="rId5" Type="http://schemas.openxmlformats.org/officeDocument/2006/relationships/image" Target="../media/image3.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15.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eg"/><Relationship Id="rId1" Type="http://schemas.openxmlformats.org/officeDocument/2006/relationships/slideLayout" Target="../slideLayouts/slideLayout13.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uadroTexto 2"/>
          <p:cNvSpPr txBox="1">
            <a:spLocks noChangeArrowheads="1"/>
          </p:cNvSpPr>
          <p:nvPr/>
        </p:nvSpPr>
        <p:spPr bwMode="auto">
          <a:xfrm>
            <a:off x="0" y="4221088"/>
            <a:ext cx="9144000"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MX" sz="3200" b="1" dirty="0" smtClean="0">
                <a:solidFill>
                  <a:srgbClr val="FFFFFF"/>
                </a:solidFill>
                <a:latin typeface="Palatino Linotype" pitchFamily="18" charset="0"/>
              </a:rPr>
              <a:t>TRATA DE PERSONAS</a:t>
            </a:r>
          </a:p>
          <a:p>
            <a:pPr algn="ctr"/>
            <a:r>
              <a:rPr lang="es-MX" sz="3200" b="1" dirty="0" smtClean="0">
                <a:solidFill>
                  <a:srgbClr val="FFFFFF"/>
                </a:solidFill>
                <a:latin typeface="Palatino Linotype" pitchFamily="18" charset="0"/>
              </a:rPr>
              <a:t>INSTITUTO NACIONAL DE MIGRACIÓN</a:t>
            </a:r>
          </a:p>
          <a:p>
            <a:pPr algn="ctr"/>
            <a:r>
              <a:rPr lang="es-MX" sz="3200" b="1" dirty="0" smtClean="0">
                <a:solidFill>
                  <a:srgbClr val="FFFFFF"/>
                </a:solidFill>
                <a:latin typeface="Palatino Linotype" pitchFamily="18" charset="0"/>
              </a:rPr>
              <a:t>MÉXICO</a:t>
            </a:r>
            <a:endParaRPr lang="es-MX" sz="3200" b="1" dirty="0">
              <a:solidFill>
                <a:srgbClr val="FFFFFF"/>
              </a:solidFill>
              <a:latin typeface="Palatino Linotype" pitchFamily="18" charset="0"/>
            </a:endParaRPr>
          </a:p>
        </p:txBody>
      </p:sp>
      <p:sp>
        <p:nvSpPr>
          <p:cNvPr id="2" name="1 CuadroTexto"/>
          <p:cNvSpPr txBox="1"/>
          <p:nvPr/>
        </p:nvSpPr>
        <p:spPr>
          <a:xfrm>
            <a:off x="0" y="6269250"/>
            <a:ext cx="9144001" cy="400110"/>
          </a:xfrm>
          <a:prstGeom prst="rect">
            <a:avLst/>
          </a:prstGeom>
          <a:noFill/>
          <a:ln>
            <a:noFill/>
          </a:ln>
        </p:spPr>
        <p:txBody>
          <a:bodyPr wrap="square">
            <a:spAutoFit/>
          </a:bodyPr>
          <a:lstStyle>
            <a:defPPr>
              <a:defRPr lang="es-MX"/>
            </a:defPPr>
            <a:lvl1pPr algn="ctr">
              <a:defRPr sz="4000" b="1">
                <a:solidFill>
                  <a:srgbClr val="FFFFFF"/>
                </a:solidFill>
                <a:latin typeface="Palatino Linotype" pitchFamily="18" charset="0"/>
              </a:defRPr>
            </a:lvl1pPr>
            <a:lvl2pPr marL="742950" indent="-285750">
              <a:defRPr>
                <a:latin typeface="Calibri" pitchFamily="34" charset="0"/>
              </a:defRPr>
            </a:lvl2pPr>
            <a:lvl3pPr marL="1143000" indent="-228600">
              <a:defRPr>
                <a:latin typeface="Calibri" pitchFamily="34" charset="0"/>
              </a:defRPr>
            </a:lvl3pPr>
            <a:lvl4pPr marL="1600200" indent="-228600">
              <a:defRPr>
                <a:latin typeface="Calibri" pitchFamily="34" charset="0"/>
              </a:defRPr>
            </a:lvl4pPr>
            <a:lvl5pPr marL="2057400" indent="-228600">
              <a:defRPr>
                <a:latin typeface="Calibri" pitchFamily="34" charset="0"/>
              </a:defRPr>
            </a:lvl5pPr>
            <a:lvl6pPr marL="2514600" indent="-228600" fontAlgn="base">
              <a:spcBef>
                <a:spcPct val="0"/>
              </a:spcBef>
              <a:spcAft>
                <a:spcPct val="0"/>
              </a:spcAft>
              <a:defRPr>
                <a:latin typeface="Calibri" pitchFamily="34" charset="0"/>
              </a:defRPr>
            </a:lvl6pPr>
            <a:lvl7pPr marL="2971800" indent="-228600" fontAlgn="base">
              <a:spcBef>
                <a:spcPct val="0"/>
              </a:spcBef>
              <a:spcAft>
                <a:spcPct val="0"/>
              </a:spcAft>
              <a:defRPr>
                <a:latin typeface="Calibri" pitchFamily="34" charset="0"/>
              </a:defRPr>
            </a:lvl7pPr>
            <a:lvl8pPr marL="3429000" indent="-228600" fontAlgn="base">
              <a:spcBef>
                <a:spcPct val="0"/>
              </a:spcBef>
              <a:spcAft>
                <a:spcPct val="0"/>
              </a:spcAft>
              <a:defRPr>
                <a:latin typeface="Calibri" pitchFamily="34" charset="0"/>
              </a:defRPr>
            </a:lvl8pPr>
            <a:lvl9pPr marL="3886200" indent="-228600" fontAlgn="base">
              <a:spcBef>
                <a:spcPct val="0"/>
              </a:spcBef>
              <a:spcAft>
                <a:spcPct val="0"/>
              </a:spcAft>
              <a:defRPr>
                <a:latin typeface="Calibri" pitchFamily="34" charset="0"/>
              </a:defRPr>
            </a:lvl9pPr>
          </a:lstStyle>
          <a:p>
            <a:r>
              <a:rPr lang="es-MX" sz="2000" dirty="0"/>
              <a:t>GRCM-HONDURAS </a:t>
            </a:r>
            <a:r>
              <a:rPr lang="es-MX" sz="2000" dirty="0" smtClean="0"/>
              <a:t>7-9 DE JUNIO DE 2016</a:t>
            </a:r>
            <a:endParaRPr lang="es-MX" sz="2000" dirty="0"/>
          </a:p>
        </p:txBody>
      </p:sp>
    </p:spTree>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8" name="7 Rectángulo"/>
          <p:cNvSpPr/>
          <p:nvPr/>
        </p:nvSpPr>
        <p:spPr>
          <a:xfrm>
            <a:off x="6771684" y="6522295"/>
            <a:ext cx="2372316" cy="307777"/>
          </a:xfrm>
          <a:prstGeom prst="rect">
            <a:avLst/>
          </a:prstGeom>
        </p:spPr>
        <p:txBody>
          <a:bodyPr wrap="none">
            <a:spAutoFit/>
          </a:bodyPr>
          <a:lstStyle/>
          <a:p>
            <a:r>
              <a:rPr lang="es-MX" sz="1400" b="1" dirty="0" smtClean="0">
                <a:solidFill>
                  <a:prstClr val="white"/>
                </a:solidFill>
                <a:latin typeface="Palatino Linotype" pitchFamily="18" charset="0"/>
              </a:rPr>
              <a:t>ATENCIÓN A VÍCTIMAS</a:t>
            </a:r>
            <a:endParaRPr lang="es-MX" sz="1400" b="1" dirty="0">
              <a:solidFill>
                <a:prstClr val="white"/>
              </a:solidFill>
              <a:latin typeface="Palatino Linotype" pitchFamily="18" charset="0"/>
            </a:endParaRPr>
          </a:p>
        </p:txBody>
      </p:sp>
      <p:grpSp>
        <p:nvGrpSpPr>
          <p:cNvPr id="11" name="10 Grupo"/>
          <p:cNvGrpSpPr/>
          <p:nvPr/>
        </p:nvGrpSpPr>
        <p:grpSpPr>
          <a:xfrm>
            <a:off x="323528" y="1203127"/>
            <a:ext cx="8510072" cy="857721"/>
            <a:chOff x="0" y="0"/>
            <a:chExt cx="7211925" cy="3421120"/>
          </a:xfrm>
          <a:gradFill>
            <a:gsLst>
              <a:gs pos="0">
                <a:srgbClr val="DDEBCF"/>
              </a:gs>
              <a:gs pos="50000">
                <a:srgbClr val="9CB86E"/>
              </a:gs>
              <a:gs pos="100000">
                <a:srgbClr val="156B13"/>
              </a:gs>
            </a:gsLst>
            <a:lin ang="16200000" scaled="0"/>
          </a:gradFill>
        </p:grpSpPr>
        <p:sp>
          <p:nvSpPr>
            <p:cNvPr id="12" name="11 Rectángulo redondeado"/>
            <p:cNvSpPr/>
            <p:nvPr/>
          </p:nvSpPr>
          <p:spPr>
            <a:xfrm>
              <a:off x="0" y="0"/>
              <a:ext cx="7200800" cy="3421120"/>
            </a:xfrm>
            <a:prstGeom prst="roundRect">
              <a:avLst>
                <a:gd name="adj" fmla="val 10000"/>
              </a:avLst>
            </a:prstGeom>
            <a:grpFill/>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3" name="12 Rectángulo"/>
            <p:cNvSpPr/>
            <p:nvPr/>
          </p:nvSpPr>
          <p:spPr>
            <a:xfrm>
              <a:off x="11125" y="679567"/>
              <a:ext cx="7200800" cy="1625602"/>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just" defTabSz="666750">
                <a:lnSpc>
                  <a:spcPct val="90000"/>
                </a:lnSpc>
                <a:spcBef>
                  <a:spcPct val="0"/>
                </a:spcBef>
                <a:spcAft>
                  <a:spcPct val="35000"/>
                </a:spcAft>
              </a:pPr>
              <a:endParaRPr lang="es-MX" sz="1500" b="1" kern="1200" dirty="0" smtClean="0">
                <a:solidFill>
                  <a:schemeClr val="tx1"/>
                </a:solidFill>
              </a:endParaRPr>
            </a:p>
            <a:p>
              <a:pPr lvl="0" algn="just" defTabSz="666750">
                <a:lnSpc>
                  <a:spcPct val="90000"/>
                </a:lnSpc>
                <a:spcBef>
                  <a:spcPct val="0"/>
                </a:spcBef>
                <a:spcAft>
                  <a:spcPct val="35000"/>
                </a:spcAft>
              </a:pPr>
              <a:endParaRPr lang="es-MX" sz="1200" b="1" i="1" dirty="0" smtClean="0">
                <a:solidFill>
                  <a:schemeClr val="tx1"/>
                </a:solidFill>
              </a:endParaRPr>
            </a:p>
            <a:p>
              <a:pPr lvl="0" algn="just" defTabSz="666750">
                <a:lnSpc>
                  <a:spcPct val="90000"/>
                </a:lnSpc>
                <a:spcBef>
                  <a:spcPct val="0"/>
                </a:spcBef>
                <a:spcAft>
                  <a:spcPct val="35000"/>
                </a:spcAft>
              </a:pPr>
              <a:r>
                <a:rPr lang="es-MX" sz="1200" b="1" i="1" dirty="0" smtClean="0">
                  <a:solidFill>
                    <a:schemeClr val="tx1"/>
                  </a:solidFill>
                </a:rPr>
                <a:t>Siguiendo la tradición humanitaria que México siempre ha tenido con los connacionales de las demás naciones, y atendiendo al mandato que la Constitución y las leyes que emanan de ella, establecen en materia de atención a víctimas de delito, se brinda la atención migratoria que permite a la persona extranjera víctima de delito en territorio nacional, regular su situación migratoria y hacer efectivo su derecho a la procuración e impartición de justicia cuando así lo requiera.</a:t>
              </a:r>
            </a:p>
            <a:p>
              <a:pPr lvl="0" algn="just" defTabSz="666750">
                <a:lnSpc>
                  <a:spcPct val="90000"/>
                </a:lnSpc>
                <a:spcBef>
                  <a:spcPct val="0"/>
                </a:spcBef>
                <a:spcAft>
                  <a:spcPct val="35000"/>
                </a:spcAft>
              </a:pPr>
              <a:endParaRPr lang="es-MX" sz="1200" b="1" i="1" dirty="0">
                <a:solidFill>
                  <a:schemeClr val="tx1"/>
                </a:solidFill>
              </a:endParaRPr>
            </a:p>
            <a:p>
              <a:pPr lvl="0" algn="just" defTabSz="666750">
                <a:lnSpc>
                  <a:spcPct val="90000"/>
                </a:lnSpc>
                <a:spcBef>
                  <a:spcPct val="0"/>
                </a:spcBef>
                <a:spcAft>
                  <a:spcPct val="35000"/>
                </a:spcAft>
              </a:pPr>
              <a:endParaRPr lang="es-MX" sz="1200" b="1" i="1" dirty="0" smtClean="0">
                <a:solidFill>
                  <a:schemeClr val="tx1"/>
                </a:solidFill>
              </a:endParaRPr>
            </a:p>
          </p:txBody>
        </p:sp>
      </p:grpSp>
      <p:graphicFrame>
        <p:nvGraphicFramePr>
          <p:cNvPr id="19" name="18 Gráfico"/>
          <p:cNvGraphicFramePr/>
          <p:nvPr>
            <p:extLst>
              <p:ext uri="{D42A27DB-BD31-4B8C-83A1-F6EECF244321}">
                <p14:modId xmlns:p14="http://schemas.microsoft.com/office/powerpoint/2010/main" xmlns="" val="2016878749"/>
              </p:ext>
            </p:extLst>
          </p:nvPr>
        </p:nvGraphicFramePr>
        <p:xfrm>
          <a:off x="251520" y="2228332"/>
          <a:ext cx="4896544" cy="21602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19 Gráfico"/>
          <p:cNvGraphicFramePr/>
          <p:nvPr>
            <p:extLst>
              <p:ext uri="{D42A27DB-BD31-4B8C-83A1-F6EECF244321}">
                <p14:modId xmlns:p14="http://schemas.microsoft.com/office/powerpoint/2010/main" xmlns="" val="1658487680"/>
              </p:ext>
            </p:extLst>
          </p:nvPr>
        </p:nvGraphicFramePr>
        <p:xfrm>
          <a:off x="4355976" y="4293096"/>
          <a:ext cx="4746330" cy="2229201"/>
        </p:xfrm>
        <a:graphic>
          <a:graphicData uri="http://schemas.openxmlformats.org/drawingml/2006/chart">
            <c:chart xmlns:c="http://schemas.openxmlformats.org/drawingml/2006/chart" xmlns:r="http://schemas.openxmlformats.org/officeDocument/2006/relationships" r:id="rId4"/>
          </a:graphicData>
        </a:graphic>
      </p:graphicFrame>
      <p:pic>
        <p:nvPicPr>
          <p:cNvPr id="21" name="Picture 2"/>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5919620" y="2228332"/>
            <a:ext cx="1892740" cy="18927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22" name="52 Grupo"/>
          <p:cNvGrpSpPr/>
          <p:nvPr/>
        </p:nvGrpSpPr>
        <p:grpSpPr>
          <a:xfrm>
            <a:off x="771332" y="4941166"/>
            <a:ext cx="3373119" cy="645032"/>
            <a:chOff x="0" y="-144175"/>
            <a:chExt cx="3373368" cy="645747"/>
          </a:xfrm>
        </p:grpSpPr>
        <p:pic>
          <p:nvPicPr>
            <p:cNvPr id="23" name="Picture 14"/>
            <p:cNvPicPr>
              <a:picLocks noChangeAspect="1" noChangeArrowheads="1"/>
            </p:cNvPicPr>
            <p:nvPr/>
          </p:nvPicPr>
          <p:blipFill>
            <a:blip r:embed="rId6" cstate="email"/>
            <a:srcRect/>
            <a:stretch>
              <a:fillRect/>
            </a:stretch>
          </p:blipFill>
          <p:spPr bwMode="auto">
            <a:xfrm>
              <a:off x="2098964" y="-66366"/>
              <a:ext cx="1274404" cy="490128"/>
            </a:xfrm>
            <a:prstGeom prst="rect">
              <a:avLst/>
            </a:prstGeom>
            <a:noFill/>
            <a:ln w="9525">
              <a:noFill/>
              <a:miter lim="800000"/>
              <a:headEnd/>
              <a:tailEnd/>
            </a:ln>
          </p:spPr>
        </p:pic>
        <p:grpSp>
          <p:nvGrpSpPr>
            <p:cNvPr id="24" name="54 Grupo"/>
            <p:cNvGrpSpPr/>
            <p:nvPr/>
          </p:nvGrpSpPr>
          <p:grpSpPr>
            <a:xfrm>
              <a:off x="0" y="-144175"/>
              <a:ext cx="2016225" cy="645747"/>
              <a:chOff x="0" y="-144175"/>
              <a:chExt cx="1635614" cy="645747"/>
            </a:xfrm>
          </p:grpSpPr>
          <p:pic>
            <p:nvPicPr>
              <p:cNvPr id="25" name="Picture 20" descr="https://si0.twimg.com/profile_images/2917606831/4162f8e23ec8cd6c13926453b16a68a3.png"/>
              <p:cNvPicPr>
                <a:picLocks noChangeAspect="1" noChangeArrowheads="1"/>
              </p:cNvPicPr>
              <p:nvPr/>
            </p:nvPicPr>
            <p:blipFill>
              <a:blip r:embed="rId7" cstate="email"/>
              <a:srcRect/>
              <a:stretch>
                <a:fillRect/>
              </a:stretch>
            </p:blipFill>
            <p:spPr bwMode="auto">
              <a:xfrm>
                <a:off x="1074786" y="-144175"/>
                <a:ext cx="560828" cy="645747"/>
              </a:xfrm>
              <a:prstGeom prst="ellipse">
                <a:avLst/>
              </a:prstGeom>
              <a:noFill/>
            </p:spPr>
          </p:pic>
          <p:pic>
            <p:nvPicPr>
              <p:cNvPr id="26" name="Picture 2" descr="DHS Seal"/>
              <p:cNvPicPr>
                <a:picLocks noChangeAspect="1" noChangeArrowheads="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0" y="0"/>
                <a:ext cx="435679" cy="490866"/>
              </a:xfrm>
              <a:prstGeom prst="rect">
                <a:avLst/>
              </a:prstGeom>
              <a:noFill/>
              <a:extLst>
                <a:ext uri="{909E8E84-426E-40DD-AFC4-6F175D3DCCD1}">
                  <a14:hiddenFill xmlns:a14="http://schemas.microsoft.com/office/drawing/2010/main" xmlns="">
                    <a:solidFill>
                      <a:srgbClr val="FFFFFF"/>
                    </a:solidFill>
                  </a14:hiddenFill>
                </a:ext>
              </a:extLst>
            </p:spPr>
          </p:pic>
        </p:grpSp>
      </p:grpSp>
      <p:pic>
        <p:nvPicPr>
          <p:cNvPr id="27" name="26 Imagen" descr="http://inclusite.com/img/referencias/Desarrollo-Integral-de-la-Familia.jpg"/>
          <p:cNvPicPr/>
          <p:nvPr/>
        </p:nvPicPr>
        <p:blipFill rotWithShape="1">
          <a:blip r:embed="rId9" cstate="email">
            <a:extLst>
              <a:ext uri="{28A0092B-C50C-407E-A947-70E740481C1C}">
                <a14:useLocalDpi xmlns:a14="http://schemas.microsoft.com/office/drawing/2010/main" xmlns="" val="0"/>
              </a:ext>
            </a:extLst>
          </a:blip>
          <a:srcRect/>
          <a:stretch/>
        </p:blipFill>
        <p:spPr bwMode="auto">
          <a:xfrm>
            <a:off x="1419404" y="5018889"/>
            <a:ext cx="581025" cy="556614"/>
          </a:xfrm>
          <a:prstGeom prst="rect">
            <a:avLst/>
          </a:prstGeom>
          <a:noFill/>
          <a:ln>
            <a:noFill/>
          </a:ln>
          <a:extLst>
            <a:ext uri="{53640926-AAD7-44D8-BBD7-CCE9431645EC}">
              <a14:shadowObscured xmlns:a14="http://schemas.microsoft.com/office/drawing/2010/main" xmlns=""/>
            </a:ext>
          </a:extLst>
        </p:spPr>
      </p:pic>
      <p:pic>
        <p:nvPicPr>
          <p:cNvPr id="28" name="Picture 9"/>
          <p:cNvPicPr/>
          <p:nvPr/>
        </p:nvPicPr>
        <p:blipFill>
          <a:blip r:embed="rId10" cstate="email">
            <a:extLst>
              <a:ext uri="{28A0092B-C50C-407E-A947-70E740481C1C}">
                <a14:useLocalDpi xmlns:a14="http://schemas.microsoft.com/office/drawing/2010/main" xmlns="" val="0"/>
              </a:ext>
            </a:extLst>
          </a:blip>
          <a:srcRect/>
          <a:stretch>
            <a:fillRect/>
          </a:stretch>
        </p:blipFill>
        <p:spPr bwMode="auto">
          <a:xfrm>
            <a:off x="764888" y="5085181"/>
            <a:ext cx="543467" cy="423293"/>
          </a:xfrm>
          <a:prstGeom prst="rect">
            <a:avLst/>
          </a:prstGeom>
          <a:noFill/>
          <a:ln w="9525">
            <a:noFill/>
            <a:miter lim="800000"/>
            <a:headEnd/>
            <a:tailEnd/>
          </a:ln>
          <a:effectLst/>
        </p:spPr>
      </p:pic>
      <p:pic>
        <p:nvPicPr>
          <p:cNvPr id="29" name="Picture 4" descr="https://www.iom.int/sites/default/files/pictures/logo-sp.png"/>
          <p:cNvPicPr>
            <a:picLocks noChangeAspect="1" noChangeArrowheads="1"/>
          </p:cNvPicPr>
          <p:nvPr/>
        </p:nvPicPr>
        <p:blipFill rotWithShape="1">
          <a:blip r:embed="rId11" cstate="email">
            <a:extLst>
              <a:ext uri="{28A0092B-C50C-407E-A947-70E740481C1C}">
                <a14:useLocalDpi xmlns:a14="http://schemas.microsoft.com/office/drawing/2010/main" xmlns="" val="0"/>
              </a:ext>
            </a:extLst>
          </a:blip>
          <a:srcRect/>
          <a:stretch/>
        </p:blipFill>
        <p:spPr bwMode="auto">
          <a:xfrm>
            <a:off x="2044827" y="5612477"/>
            <a:ext cx="577806" cy="627321"/>
          </a:xfrm>
          <a:prstGeom prst="rect">
            <a:avLst/>
          </a:prstGeom>
          <a:noFill/>
          <a:extLst>
            <a:ext uri="{909E8E84-426E-40DD-AFC4-6F175D3DCCD1}">
              <a14:hiddenFill xmlns:a14="http://schemas.microsoft.com/office/drawing/2010/main" xmlns="">
                <a:solidFill>
                  <a:srgbClr val="FFFFFF"/>
                </a:solidFill>
              </a14:hiddenFill>
            </a:ext>
          </a:extLst>
        </p:spPr>
      </p:pic>
      <p:sp>
        <p:nvSpPr>
          <p:cNvPr id="30" name="29 Rectángulo"/>
          <p:cNvSpPr/>
          <p:nvPr/>
        </p:nvSpPr>
        <p:spPr>
          <a:xfrm>
            <a:off x="1415648" y="6217532"/>
            <a:ext cx="2091988" cy="304763"/>
          </a:xfrm>
          <a:prstGeom prst="rect">
            <a:avLst/>
          </a:prstGeom>
        </p:spPr>
        <p:txBody>
          <a:bodyPr wrap="square">
            <a:spAutoFit/>
          </a:bodyPr>
          <a:lstStyle/>
          <a:p>
            <a:pPr lvl="0" algn="just">
              <a:lnSpc>
                <a:spcPct val="150000"/>
              </a:lnSpc>
            </a:pPr>
            <a:r>
              <a:rPr lang="es-MX" sz="1050" b="1" dirty="0" smtClean="0">
                <a:solidFill>
                  <a:prstClr val="black"/>
                </a:solidFill>
                <a:latin typeface="Arial"/>
              </a:rPr>
              <a:t>           PROTOCOLO</a:t>
            </a:r>
          </a:p>
        </p:txBody>
      </p:sp>
      <p:pic>
        <p:nvPicPr>
          <p:cNvPr id="31" name="30 Imagen"/>
          <p:cNvPicPr/>
          <p:nvPr/>
        </p:nvPicPr>
        <p:blipFill>
          <a:blip r:embed="rId12" cstate="email"/>
          <a:srcRect/>
          <a:stretch>
            <a:fillRect/>
          </a:stretch>
        </p:blipFill>
        <p:spPr bwMode="auto">
          <a:xfrm>
            <a:off x="941568" y="4437109"/>
            <a:ext cx="3000396" cy="432049"/>
          </a:xfrm>
          <a:prstGeom prst="rect">
            <a:avLst/>
          </a:prstGeom>
          <a:noFill/>
          <a:ln w="9525">
            <a:noFill/>
            <a:miter lim="800000"/>
            <a:headEnd/>
            <a:tailEnd/>
          </a:ln>
        </p:spPr>
      </p:pic>
    </p:spTree>
    <p:extLst>
      <p:ext uri="{BB962C8B-B14F-4D97-AF65-F5344CB8AC3E}">
        <p14:creationId xmlns:p14="http://schemas.microsoft.com/office/powerpoint/2010/main" xmlns="" val="4222000124"/>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8" name="7 Rectángulo"/>
          <p:cNvSpPr/>
          <p:nvPr/>
        </p:nvSpPr>
        <p:spPr>
          <a:xfrm>
            <a:off x="5220072" y="6522296"/>
            <a:ext cx="4031616" cy="307777"/>
          </a:xfrm>
          <a:prstGeom prst="rect">
            <a:avLst/>
          </a:prstGeom>
        </p:spPr>
        <p:txBody>
          <a:bodyPr wrap="none">
            <a:spAutoFit/>
          </a:bodyPr>
          <a:lstStyle/>
          <a:p>
            <a:r>
              <a:rPr lang="es-MX" sz="1400" b="1" dirty="0" smtClean="0">
                <a:solidFill>
                  <a:prstClr val="white"/>
                </a:solidFill>
                <a:latin typeface="Palatino Linotype" pitchFamily="18" charset="0"/>
              </a:rPr>
              <a:t>ACTIVACIÓN DE ALERTAS MIGRATORIAS </a:t>
            </a:r>
            <a:endParaRPr lang="es-MX" sz="1400" b="1" dirty="0">
              <a:solidFill>
                <a:prstClr val="white"/>
              </a:solidFill>
              <a:latin typeface="Palatino Linotype" pitchFamily="18" charset="0"/>
            </a:endParaRPr>
          </a:p>
        </p:txBody>
      </p:sp>
      <p:pic>
        <p:nvPicPr>
          <p:cNvPr id="27" name="Picture 44"/>
          <p:cNvPicPr>
            <a:picLocks noChangeAspect="1" noChangeArrowheads="1"/>
          </p:cNvPicPr>
          <p:nvPr/>
        </p:nvPicPr>
        <p:blipFill>
          <a:blip r:embed="rId3" cstate="email"/>
          <a:srcRect/>
          <a:stretch>
            <a:fillRect/>
          </a:stretch>
        </p:blipFill>
        <p:spPr bwMode="auto">
          <a:xfrm>
            <a:off x="5929322" y="3143248"/>
            <a:ext cx="1380371" cy="720696"/>
          </a:xfrm>
          <a:prstGeom prst="rect">
            <a:avLst/>
          </a:prstGeom>
          <a:noFill/>
          <a:ln w="9525">
            <a:noFill/>
            <a:miter lim="800000"/>
            <a:headEnd/>
            <a:tailEnd/>
          </a:ln>
          <a:effectLst/>
        </p:spPr>
      </p:pic>
      <p:pic>
        <p:nvPicPr>
          <p:cNvPr id="28" name="Picture 3"/>
          <p:cNvPicPr>
            <a:picLocks noChangeAspect="1" noChangeArrowheads="1"/>
          </p:cNvPicPr>
          <p:nvPr/>
        </p:nvPicPr>
        <p:blipFill>
          <a:blip r:embed="rId4" cstate="email"/>
          <a:srcRect/>
          <a:stretch>
            <a:fillRect/>
          </a:stretch>
        </p:blipFill>
        <p:spPr bwMode="auto">
          <a:xfrm>
            <a:off x="7215206" y="2254778"/>
            <a:ext cx="1415988" cy="673429"/>
          </a:xfrm>
          <a:prstGeom prst="rect">
            <a:avLst/>
          </a:prstGeom>
          <a:noFill/>
          <a:ln w="9525">
            <a:noFill/>
            <a:miter lim="800000"/>
            <a:headEnd/>
            <a:tailEnd/>
          </a:ln>
          <a:effectLst/>
        </p:spPr>
      </p:pic>
      <p:cxnSp>
        <p:nvCxnSpPr>
          <p:cNvPr id="29" name="28 Conector recto de flecha"/>
          <p:cNvCxnSpPr/>
          <p:nvPr/>
        </p:nvCxnSpPr>
        <p:spPr>
          <a:xfrm rot="10800000" flipV="1">
            <a:off x="5000628" y="4429132"/>
            <a:ext cx="1071570" cy="571504"/>
          </a:xfrm>
          <a:prstGeom prst="straightConnector1">
            <a:avLst/>
          </a:prstGeom>
          <a:ln w="317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p:nvPr/>
        </p:nvCxnSpPr>
        <p:spPr>
          <a:xfrm>
            <a:off x="7000892" y="4429132"/>
            <a:ext cx="1071570" cy="571504"/>
          </a:xfrm>
          <a:prstGeom prst="straightConnector1">
            <a:avLst/>
          </a:prstGeom>
          <a:ln w="317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p:nvPr/>
        </p:nvCxnSpPr>
        <p:spPr>
          <a:xfrm rot="5400000">
            <a:off x="6429388" y="4929198"/>
            <a:ext cx="428628" cy="1588"/>
          </a:xfrm>
          <a:prstGeom prst="straightConnector1">
            <a:avLst/>
          </a:prstGeom>
          <a:ln w="317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31 Conector recto de flecha"/>
          <p:cNvCxnSpPr/>
          <p:nvPr/>
        </p:nvCxnSpPr>
        <p:spPr>
          <a:xfrm>
            <a:off x="5638800" y="2971800"/>
            <a:ext cx="381000" cy="266700"/>
          </a:xfrm>
          <a:prstGeom prst="straightConnector1">
            <a:avLst/>
          </a:prstGeom>
          <a:ln w="317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32 Conector recto de flecha"/>
          <p:cNvCxnSpPr/>
          <p:nvPr/>
        </p:nvCxnSpPr>
        <p:spPr>
          <a:xfrm flipH="1">
            <a:off x="7215206" y="2928934"/>
            <a:ext cx="321471" cy="214314"/>
          </a:xfrm>
          <a:prstGeom prst="straightConnector1">
            <a:avLst/>
          </a:prstGeom>
          <a:ln w="317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34" name="Picture 2"/>
          <p:cNvPicPr>
            <a:picLocks noChangeAspect="1" noChangeArrowheads="1"/>
          </p:cNvPicPr>
          <p:nvPr/>
        </p:nvPicPr>
        <p:blipFill>
          <a:blip r:embed="rId5" cstate="email">
            <a:extLst>
              <a:ext uri="{BEBA8EAE-BF5A-486C-A8C5-ECC9F3942E4B}">
                <a14:imgProps xmlns:a14="http://schemas.microsoft.com/office/drawing/2010/main" xmlns="">
                  <a14:imgLayer r:embed="rId6">
                    <a14:imgEffect>
                      <a14:backgroundRemoval t="5417" b="97083" l="3951" r="98176"/>
                    </a14:imgEffect>
                  </a14:imgLayer>
                </a14:imgProps>
              </a:ext>
              <a:ext uri="{28A0092B-C50C-407E-A947-70E740481C1C}">
                <a14:useLocalDpi xmlns:a14="http://schemas.microsoft.com/office/drawing/2010/main" xmlns="" val="0"/>
              </a:ext>
            </a:extLst>
          </a:blip>
          <a:srcRect/>
          <a:stretch>
            <a:fillRect/>
          </a:stretch>
        </p:blipFill>
        <p:spPr bwMode="auto">
          <a:xfrm>
            <a:off x="6072198" y="3857628"/>
            <a:ext cx="1000132" cy="72957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5" name="34 Imagen"/>
          <p:cNvPicPr/>
          <p:nvPr/>
        </p:nvPicPr>
        <p:blipFill>
          <a:blip r:embed="rId7" cstate="email"/>
          <a:srcRect/>
          <a:stretch>
            <a:fillRect/>
          </a:stretch>
        </p:blipFill>
        <p:spPr bwMode="auto">
          <a:xfrm>
            <a:off x="4000496" y="5286388"/>
            <a:ext cx="1643074" cy="1036126"/>
          </a:xfrm>
          <a:prstGeom prst="rect">
            <a:avLst/>
          </a:prstGeom>
          <a:noFill/>
          <a:ln w="9525">
            <a:noFill/>
            <a:miter lim="800000"/>
            <a:headEnd/>
            <a:tailEnd/>
          </a:ln>
        </p:spPr>
      </p:pic>
      <p:pic>
        <p:nvPicPr>
          <p:cNvPr id="36" name="35 Imagen"/>
          <p:cNvPicPr/>
          <p:nvPr/>
        </p:nvPicPr>
        <p:blipFill>
          <a:blip r:embed="rId8" cstate="email"/>
          <a:srcRect/>
          <a:stretch>
            <a:fillRect/>
          </a:stretch>
        </p:blipFill>
        <p:spPr bwMode="auto">
          <a:xfrm>
            <a:off x="5857884" y="5286388"/>
            <a:ext cx="1500198" cy="1041727"/>
          </a:xfrm>
          <a:prstGeom prst="rect">
            <a:avLst/>
          </a:prstGeom>
          <a:noFill/>
          <a:ln w="9525">
            <a:noFill/>
            <a:miter lim="800000"/>
            <a:headEnd/>
            <a:tailEnd/>
          </a:ln>
        </p:spPr>
      </p:pic>
      <p:pic>
        <p:nvPicPr>
          <p:cNvPr id="37" name="36 Imagen"/>
          <p:cNvPicPr/>
          <p:nvPr/>
        </p:nvPicPr>
        <p:blipFill>
          <a:blip r:embed="rId9" cstate="email"/>
          <a:srcRect/>
          <a:stretch>
            <a:fillRect/>
          </a:stretch>
        </p:blipFill>
        <p:spPr bwMode="auto">
          <a:xfrm>
            <a:off x="7576497" y="5286388"/>
            <a:ext cx="1567503" cy="1050756"/>
          </a:xfrm>
          <a:prstGeom prst="rect">
            <a:avLst/>
          </a:prstGeom>
          <a:noFill/>
          <a:ln w="9525">
            <a:noFill/>
            <a:miter lim="800000"/>
            <a:headEnd/>
            <a:tailEnd/>
          </a:ln>
        </p:spPr>
      </p:pic>
      <p:sp>
        <p:nvSpPr>
          <p:cNvPr id="38" name="37 Rectángulo"/>
          <p:cNvSpPr/>
          <p:nvPr/>
        </p:nvSpPr>
        <p:spPr>
          <a:xfrm>
            <a:off x="4286248" y="4714884"/>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smtClean="0">
                <a:solidFill>
                  <a:schemeClr val="tx1"/>
                </a:solidFill>
              </a:rPr>
              <a:t>AEREO</a:t>
            </a:r>
            <a:endParaRPr lang="es-MX" sz="1400" b="1" dirty="0">
              <a:solidFill>
                <a:schemeClr val="tx1"/>
              </a:solidFill>
            </a:endParaRPr>
          </a:p>
        </p:txBody>
      </p:sp>
      <p:sp>
        <p:nvSpPr>
          <p:cNvPr id="39" name="38 Rectángulo"/>
          <p:cNvSpPr/>
          <p:nvPr/>
        </p:nvSpPr>
        <p:spPr>
          <a:xfrm>
            <a:off x="6072198" y="4786322"/>
            <a:ext cx="1057276"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smtClean="0">
                <a:solidFill>
                  <a:schemeClr val="tx1"/>
                </a:solidFill>
              </a:rPr>
              <a:t>MARITIMO</a:t>
            </a:r>
            <a:endParaRPr lang="es-MX" sz="1400" b="1" dirty="0">
              <a:solidFill>
                <a:schemeClr val="tx1"/>
              </a:solidFill>
            </a:endParaRPr>
          </a:p>
        </p:txBody>
      </p:sp>
      <p:sp>
        <p:nvSpPr>
          <p:cNvPr id="40" name="39 Rectángulo"/>
          <p:cNvSpPr/>
          <p:nvPr/>
        </p:nvSpPr>
        <p:spPr>
          <a:xfrm>
            <a:off x="7786710" y="4714884"/>
            <a:ext cx="1057276"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smtClean="0">
                <a:solidFill>
                  <a:schemeClr val="tx1"/>
                </a:solidFill>
              </a:rPr>
              <a:t>TERRESTRE</a:t>
            </a:r>
            <a:endParaRPr lang="es-MX" sz="1400" b="1" dirty="0">
              <a:solidFill>
                <a:schemeClr val="tx1"/>
              </a:solidFill>
            </a:endParaRPr>
          </a:p>
        </p:txBody>
      </p:sp>
      <p:pic>
        <p:nvPicPr>
          <p:cNvPr id="41" name="40 Imagen" descr="AMBER.bmp"/>
          <p:cNvPicPr>
            <a:picLocks noChangeAspect="1"/>
          </p:cNvPicPr>
          <p:nvPr/>
        </p:nvPicPr>
        <p:blipFill>
          <a:blip r:embed="rId10" cstate="email"/>
          <a:stretch>
            <a:fillRect/>
          </a:stretch>
        </p:blipFill>
        <p:spPr>
          <a:xfrm>
            <a:off x="4676776" y="2211183"/>
            <a:ext cx="1143008" cy="760620"/>
          </a:xfrm>
          <a:prstGeom prst="rect">
            <a:avLst/>
          </a:prstGeom>
        </p:spPr>
      </p:pic>
      <p:graphicFrame>
        <p:nvGraphicFramePr>
          <p:cNvPr id="42" name="41 Gráfico"/>
          <p:cNvGraphicFramePr/>
          <p:nvPr>
            <p:extLst>
              <p:ext uri="{D42A27DB-BD31-4B8C-83A1-F6EECF244321}">
                <p14:modId xmlns:p14="http://schemas.microsoft.com/office/powerpoint/2010/main" xmlns="" val="436744161"/>
              </p:ext>
            </p:extLst>
          </p:nvPr>
        </p:nvGraphicFramePr>
        <p:xfrm>
          <a:off x="-22657" y="2211183"/>
          <a:ext cx="4308905" cy="3162033"/>
        </p:xfrm>
        <a:graphic>
          <a:graphicData uri="http://schemas.openxmlformats.org/drawingml/2006/chart">
            <c:chart xmlns:c="http://schemas.openxmlformats.org/drawingml/2006/chart" xmlns:r="http://schemas.openxmlformats.org/officeDocument/2006/relationships" r:id="rId11"/>
          </a:graphicData>
        </a:graphic>
      </p:graphicFrame>
      <p:grpSp>
        <p:nvGrpSpPr>
          <p:cNvPr id="21" name="20 Grupo"/>
          <p:cNvGrpSpPr/>
          <p:nvPr/>
        </p:nvGrpSpPr>
        <p:grpSpPr>
          <a:xfrm>
            <a:off x="323528" y="1203127"/>
            <a:ext cx="8510072" cy="857721"/>
            <a:chOff x="0" y="0"/>
            <a:chExt cx="7211925" cy="3421120"/>
          </a:xfrm>
          <a:gradFill>
            <a:gsLst>
              <a:gs pos="0">
                <a:srgbClr val="DDEBCF"/>
              </a:gs>
              <a:gs pos="50000">
                <a:srgbClr val="9CB86E"/>
              </a:gs>
              <a:gs pos="100000">
                <a:srgbClr val="156B13"/>
              </a:gs>
            </a:gsLst>
            <a:lin ang="16200000" scaled="0"/>
          </a:gradFill>
        </p:grpSpPr>
        <p:sp>
          <p:nvSpPr>
            <p:cNvPr id="22" name="21 Rectángulo redondeado"/>
            <p:cNvSpPr/>
            <p:nvPr/>
          </p:nvSpPr>
          <p:spPr>
            <a:xfrm>
              <a:off x="0" y="0"/>
              <a:ext cx="7200800" cy="3421120"/>
            </a:xfrm>
            <a:prstGeom prst="roundRect">
              <a:avLst>
                <a:gd name="adj" fmla="val 10000"/>
              </a:avLst>
            </a:prstGeom>
            <a:grpFill/>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3" name="22 Rectángulo"/>
            <p:cNvSpPr/>
            <p:nvPr/>
          </p:nvSpPr>
          <p:spPr>
            <a:xfrm>
              <a:off x="11125" y="679567"/>
              <a:ext cx="7200800" cy="1625602"/>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just" defTabSz="666750">
                <a:lnSpc>
                  <a:spcPct val="90000"/>
                </a:lnSpc>
                <a:spcBef>
                  <a:spcPct val="0"/>
                </a:spcBef>
                <a:spcAft>
                  <a:spcPct val="35000"/>
                </a:spcAft>
              </a:pPr>
              <a:endParaRPr lang="es-MX" sz="1500" b="1" kern="1200" dirty="0" smtClean="0">
                <a:solidFill>
                  <a:schemeClr val="tx1"/>
                </a:solidFill>
              </a:endParaRPr>
            </a:p>
            <a:p>
              <a:pPr lvl="0" algn="just" defTabSz="666750">
                <a:lnSpc>
                  <a:spcPct val="90000"/>
                </a:lnSpc>
                <a:spcBef>
                  <a:spcPct val="0"/>
                </a:spcBef>
                <a:spcAft>
                  <a:spcPct val="35000"/>
                </a:spcAft>
              </a:pPr>
              <a:endParaRPr lang="es-MX" sz="1200" b="1" i="1" dirty="0" smtClean="0">
                <a:solidFill>
                  <a:schemeClr val="tx1"/>
                </a:solidFill>
              </a:endParaRPr>
            </a:p>
            <a:p>
              <a:pPr lvl="0" algn="just" defTabSz="666750">
                <a:lnSpc>
                  <a:spcPct val="90000"/>
                </a:lnSpc>
                <a:spcBef>
                  <a:spcPct val="0"/>
                </a:spcBef>
                <a:spcAft>
                  <a:spcPct val="35000"/>
                </a:spcAft>
              </a:pPr>
              <a:r>
                <a:rPr lang="es-MX" sz="1200" b="1" i="1" dirty="0" smtClean="0">
                  <a:solidFill>
                    <a:schemeClr val="tx1"/>
                  </a:solidFill>
                </a:rPr>
                <a:t>Con el objetivo de coadyuvar en la pronta localización de menores de edad extraviados o sustraídos en territorio nacional, se mantiene la activación de alertas migratorias a nivel nacional las 24 horas del día, 365 días del año, a fin de poder detectar al menor de edad cuando pretendan que abandone territorio nacional por alguno de los lugares destinados al transito internacional de personas, o en su caso pretendan ser ingresados a territorio nacional.</a:t>
              </a:r>
            </a:p>
            <a:p>
              <a:pPr lvl="0" algn="just" defTabSz="666750">
                <a:lnSpc>
                  <a:spcPct val="90000"/>
                </a:lnSpc>
                <a:spcBef>
                  <a:spcPct val="0"/>
                </a:spcBef>
                <a:spcAft>
                  <a:spcPct val="35000"/>
                </a:spcAft>
              </a:pPr>
              <a:endParaRPr lang="es-MX" sz="1200" b="1" i="1" dirty="0">
                <a:solidFill>
                  <a:schemeClr val="tx1"/>
                </a:solidFill>
              </a:endParaRPr>
            </a:p>
            <a:p>
              <a:pPr lvl="0" algn="just" defTabSz="666750">
                <a:lnSpc>
                  <a:spcPct val="90000"/>
                </a:lnSpc>
                <a:spcBef>
                  <a:spcPct val="0"/>
                </a:spcBef>
                <a:spcAft>
                  <a:spcPct val="35000"/>
                </a:spcAft>
              </a:pPr>
              <a:endParaRPr lang="es-MX" sz="1200" b="1" i="1" dirty="0" smtClean="0">
                <a:solidFill>
                  <a:schemeClr val="tx1"/>
                </a:solidFill>
              </a:endParaRPr>
            </a:p>
          </p:txBody>
        </p:sp>
      </p:grpSp>
    </p:spTree>
    <p:extLst>
      <p:ext uri="{BB962C8B-B14F-4D97-AF65-F5344CB8AC3E}">
        <p14:creationId xmlns:p14="http://schemas.microsoft.com/office/powerpoint/2010/main" xmlns="" val="3731191321"/>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8" name="7 Rectángulo"/>
          <p:cNvSpPr/>
          <p:nvPr/>
        </p:nvSpPr>
        <p:spPr>
          <a:xfrm>
            <a:off x="5856538" y="6494936"/>
            <a:ext cx="3270447" cy="307777"/>
          </a:xfrm>
          <a:prstGeom prst="rect">
            <a:avLst/>
          </a:prstGeom>
        </p:spPr>
        <p:txBody>
          <a:bodyPr wrap="none">
            <a:spAutoFit/>
          </a:bodyPr>
          <a:lstStyle/>
          <a:p>
            <a:r>
              <a:rPr lang="es-MX" sz="1400" b="1" dirty="0" smtClean="0">
                <a:solidFill>
                  <a:prstClr val="white"/>
                </a:solidFill>
                <a:latin typeface="Palatino Linotype" pitchFamily="18" charset="0"/>
              </a:rPr>
              <a:t>ELABORACIÓN DE PROTOCOLOS </a:t>
            </a:r>
            <a:endParaRPr lang="es-MX" sz="1400" b="1" dirty="0">
              <a:solidFill>
                <a:prstClr val="white"/>
              </a:solidFill>
              <a:latin typeface="Palatino Linotype" pitchFamily="18" charset="0"/>
            </a:endParaRPr>
          </a:p>
        </p:txBody>
      </p:sp>
      <p:grpSp>
        <p:nvGrpSpPr>
          <p:cNvPr id="21" name="20 Grupo"/>
          <p:cNvGrpSpPr/>
          <p:nvPr/>
        </p:nvGrpSpPr>
        <p:grpSpPr>
          <a:xfrm>
            <a:off x="323528" y="1203127"/>
            <a:ext cx="8510072" cy="1433785"/>
            <a:chOff x="0" y="0"/>
            <a:chExt cx="7211925" cy="3421120"/>
          </a:xfrm>
          <a:gradFill>
            <a:gsLst>
              <a:gs pos="0">
                <a:srgbClr val="DDEBCF"/>
              </a:gs>
              <a:gs pos="50000">
                <a:srgbClr val="9CB86E"/>
              </a:gs>
              <a:gs pos="100000">
                <a:srgbClr val="156B13"/>
              </a:gs>
            </a:gsLst>
            <a:lin ang="16200000" scaled="0"/>
          </a:gradFill>
        </p:grpSpPr>
        <p:sp>
          <p:nvSpPr>
            <p:cNvPr id="22" name="21 Rectángulo redondeado"/>
            <p:cNvSpPr/>
            <p:nvPr/>
          </p:nvSpPr>
          <p:spPr>
            <a:xfrm>
              <a:off x="0" y="0"/>
              <a:ext cx="7200800" cy="3421120"/>
            </a:xfrm>
            <a:prstGeom prst="roundRect">
              <a:avLst>
                <a:gd name="adj" fmla="val 10000"/>
              </a:avLst>
            </a:prstGeom>
            <a:grpFill/>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3" name="22 Rectángulo"/>
            <p:cNvSpPr/>
            <p:nvPr/>
          </p:nvSpPr>
          <p:spPr>
            <a:xfrm>
              <a:off x="11125" y="679567"/>
              <a:ext cx="7200800" cy="1625602"/>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just" defTabSz="666750">
                <a:lnSpc>
                  <a:spcPct val="90000"/>
                </a:lnSpc>
                <a:spcBef>
                  <a:spcPct val="0"/>
                </a:spcBef>
                <a:spcAft>
                  <a:spcPct val="35000"/>
                </a:spcAft>
              </a:pPr>
              <a:endParaRPr lang="es-MX" sz="1500" b="1" kern="1200" dirty="0" smtClean="0">
                <a:solidFill>
                  <a:schemeClr val="tx1"/>
                </a:solidFill>
              </a:endParaRPr>
            </a:p>
            <a:p>
              <a:pPr lvl="0" algn="just" defTabSz="666750">
                <a:lnSpc>
                  <a:spcPct val="90000"/>
                </a:lnSpc>
                <a:spcBef>
                  <a:spcPct val="0"/>
                </a:spcBef>
                <a:spcAft>
                  <a:spcPct val="35000"/>
                </a:spcAft>
              </a:pPr>
              <a:endParaRPr lang="es-MX" sz="1200" b="1" i="1" dirty="0" smtClean="0">
                <a:solidFill>
                  <a:schemeClr val="tx1"/>
                </a:solidFill>
              </a:endParaRPr>
            </a:p>
            <a:p>
              <a:pPr lvl="0" algn="just" defTabSz="666750">
                <a:lnSpc>
                  <a:spcPct val="90000"/>
                </a:lnSpc>
                <a:spcBef>
                  <a:spcPct val="0"/>
                </a:spcBef>
                <a:spcAft>
                  <a:spcPct val="35000"/>
                </a:spcAft>
              </a:pPr>
              <a:r>
                <a:rPr lang="es-MX" sz="1200" b="1" i="1" dirty="0" smtClean="0">
                  <a:solidFill>
                    <a:schemeClr val="tx1"/>
                  </a:solidFill>
                </a:rPr>
                <a:t>Si bien la Ley de Migración, así como el Reglamento de la Ley de Migración, establecen un procedimiento para la detección, identificación y atención de personas extranjeras víctimas de delito, resulta necesario contar con protocolos de actuación que permitan al personal migratorio, brindar una atención integral a la víctima o posible víctima de delito, en ese sentido, el INM ha establecido un plan de trabajo para la elaboración de un Protocolo especial en materia de trata de personas, apoyándose en la experiencia de la Organización Internacional para las migraciones, lo cual permitirá no solo saber que hacer en estos casos, sino como hacerlo.</a:t>
              </a:r>
              <a:endParaRPr lang="es-MX" sz="1200" b="1" i="1" dirty="0">
                <a:solidFill>
                  <a:schemeClr val="tx1"/>
                </a:solidFill>
              </a:endParaRPr>
            </a:p>
            <a:p>
              <a:pPr lvl="0" algn="just" defTabSz="666750">
                <a:lnSpc>
                  <a:spcPct val="90000"/>
                </a:lnSpc>
                <a:spcBef>
                  <a:spcPct val="0"/>
                </a:spcBef>
                <a:spcAft>
                  <a:spcPct val="35000"/>
                </a:spcAft>
              </a:pPr>
              <a:endParaRPr lang="es-MX" sz="1200" b="1" i="1" dirty="0" smtClean="0">
                <a:solidFill>
                  <a:schemeClr val="tx1"/>
                </a:solidFill>
              </a:endParaRPr>
            </a:p>
          </p:txBody>
        </p:sp>
      </p:grpSp>
      <p:pic>
        <p:nvPicPr>
          <p:cNvPr id="24" name="Picture 44"/>
          <p:cNvPicPr>
            <a:picLocks noChangeAspect="1" noChangeArrowheads="1"/>
          </p:cNvPicPr>
          <p:nvPr/>
        </p:nvPicPr>
        <p:blipFill>
          <a:blip r:embed="rId3" cstate="email"/>
          <a:srcRect/>
          <a:stretch>
            <a:fillRect/>
          </a:stretch>
        </p:blipFill>
        <p:spPr bwMode="auto">
          <a:xfrm>
            <a:off x="1511660" y="4653135"/>
            <a:ext cx="1656184" cy="938145"/>
          </a:xfrm>
          <a:prstGeom prst="rect">
            <a:avLst/>
          </a:prstGeom>
          <a:noFill/>
          <a:ln w="9525">
            <a:noFill/>
            <a:miter lim="800000"/>
            <a:headEnd/>
            <a:tailEnd/>
          </a:ln>
          <a:effectLst/>
        </p:spPr>
      </p:pic>
      <p:pic>
        <p:nvPicPr>
          <p:cNvPr id="25" name="Picture 4" descr="https://www.iom.int/sites/default/files/pictures/logo-sp.png"/>
          <p:cNvPicPr>
            <a:picLocks noChangeAspect="1" noChangeArrowheads="1"/>
          </p:cNvPicPr>
          <p:nvPr/>
        </p:nvPicPr>
        <p:blipFill rotWithShape="1">
          <a:blip r:embed="rId4" cstate="email">
            <a:extLst>
              <a:ext uri="{28A0092B-C50C-407E-A947-70E740481C1C}">
                <a14:useLocalDpi xmlns:a14="http://schemas.microsoft.com/office/drawing/2010/main" xmlns="" val="0"/>
              </a:ext>
            </a:extLst>
          </a:blip>
          <a:srcRect/>
          <a:stretch/>
        </p:blipFill>
        <p:spPr bwMode="auto">
          <a:xfrm>
            <a:off x="6076507" y="4653135"/>
            <a:ext cx="864096" cy="938145"/>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http://www.rrhhsocialmedia.com/wp-content/uploads/2014/03/Protocolo-de-actuaci%C3%B3n-para-responder-en-redes-sociales1.jpg"/>
          <p:cNvPicPr>
            <a:picLocks noChangeAspect="1" noChangeArrowheads="1"/>
          </p:cNvPicPr>
          <p:nvPr/>
        </p:nvPicPr>
        <p:blipFill rotWithShape="1">
          <a:blip r:embed="rId5" cstate="email">
            <a:extLst>
              <a:ext uri="{28A0092B-C50C-407E-A947-70E740481C1C}">
                <a14:useLocalDpi xmlns:a14="http://schemas.microsoft.com/office/drawing/2010/main" xmlns="" val="0"/>
              </a:ext>
            </a:extLst>
          </a:blip>
          <a:srcRect/>
          <a:stretch/>
        </p:blipFill>
        <p:spPr bwMode="auto">
          <a:xfrm>
            <a:off x="3067492" y="3018844"/>
            <a:ext cx="3009015" cy="175437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707196"/>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grpSp>
        <p:nvGrpSpPr>
          <p:cNvPr id="3" name="2 Grupo"/>
          <p:cNvGrpSpPr/>
          <p:nvPr/>
        </p:nvGrpSpPr>
        <p:grpSpPr>
          <a:xfrm>
            <a:off x="323528" y="1196752"/>
            <a:ext cx="8496944" cy="1368152"/>
            <a:chOff x="0" y="0"/>
            <a:chExt cx="7200800" cy="5144394"/>
          </a:xfrm>
          <a:gradFill>
            <a:gsLst>
              <a:gs pos="0">
                <a:srgbClr val="DDEBCF"/>
              </a:gs>
              <a:gs pos="50000">
                <a:srgbClr val="9CB86E"/>
              </a:gs>
              <a:gs pos="100000">
                <a:srgbClr val="156B13"/>
              </a:gs>
            </a:gsLst>
            <a:lin ang="16200000" scaled="0"/>
          </a:gradFill>
        </p:grpSpPr>
        <p:sp>
          <p:nvSpPr>
            <p:cNvPr id="4" name="3 Rectángulo redondeado"/>
            <p:cNvSpPr/>
            <p:nvPr/>
          </p:nvSpPr>
          <p:spPr>
            <a:xfrm>
              <a:off x="0" y="0"/>
              <a:ext cx="7200800" cy="5144394"/>
            </a:xfrm>
            <a:prstGeom prst="roundRect">
              <a:avLst>
                <a:gd name="adj" fmla="val 10000"/>
              </a:avLst>
            </a:prstGeom>
            <a:grpFill/>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5" name="4 Rectángulo"/>
            <p:cNvSpPr/>
            <p:nvPr/>
          </p:nvSpPr>
          <p:spPr>
            <a:xfrm>
              <a:off x="0" y="2486820"/>
              <a:ext cx="7200800" cy="162559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just" defTabSz="666750">
                <a:lnSpc>
                  <a:spcPct val="90000"/>
                </a:lnSpc>
                <a:spcBef>
                  <a:spcPct val="0"/>
                </a:spcBef>
                <a:spcAft>
                  <a:spcPct val="35000"/>
                </a:spcAft>
              </a:pPr>
              <a:endParaRPr lang="es-MX" sz="1500" b="1" kern="1200" dirty="0" smtClean="0">
                <a:solidFill>
                  <a:schemeClr val="tx1"/>
                </a:solidFill>
              </a:endParaRPr>
            </a:p>
            <a:p>
              <a:pPr lvl="0" algn="just" defTabSz="666750">
                <a:lnSpc>
                  <a:spcPct val="90000"/>
                </a:lnSpc>
                <a:spcBef>
                  <a:spcPct val="0"/>
                </a:spcBef>
                <a:spcAft>
                  <a:spcPct val="35000"/>
                </a:spcAft>
              </a:pPr>
              <a:r>
                <a:rPr lang="es-MX" sz="1200" b="1" i="1" dirty="0" smtClean="0">
                  <a:solidFill>
                    <a:schemeClr val="tx1"/>
                  </a:solidFill>
                </a:rPr>
                <a:t>En materia de trata de personas, el Instituto Nacional de Migración cuenta con un gran reto, ya que el compromiso no sólo es brindar atención migratoria a aquellas personas extranjeras que han sido víctimas de este delito en territorio nacional, sino coadyuvar con acciones que permitan prevenir la comisión de este delito; en ese sentido, se ha planteado atender el tema partiendo de cuatro rubros:</a:t>
              </a:r>
              <a:endParaRPr lang="es-MX" sz="1200" b="1" kern="1200" dirty="0">
                <a:solidFill>
                  <a:schemeClr val="tx1"/>
                </a:solidFill>
              </a:endParaRPr>
            </a:p>
          </p:txBody>
        </p:sp>
      </p:grpSp>
      <p:sp>
        <p:nvSpPr>
          <p:cNvPr id="6" name="5 Elipse"/>
          <p:cNvSpPr/>
          <p:nvPr/>
        </p:nvSpPr>
        <p:spPr>
          <a:xfrm>
            <a:off x="4224664" y="1264080"/>
            <a:ext cx="694671" cy="628617"/>
          </a:xfrm>
          <a:prstGeom prst="ellipse">
            <a:avLst/>
          </a:prstGeom>
          <a:blipFill>
            <a:blip r:embed="rId3" cstate="email">
              <a:extLst>
                <a:ext uri="{28A0092B-C50C-407E-A947-70E740481C1C}">
                  <a14:useLocalDpi xmlns:a14="http://schemas.microsoft.com/office/drawing/2010/main" xmlns="" val="0"/>
                </a:ext>
              </a:extLst>
            </a:blip>
            <a:srcRect/>
            <a:stretch>
              <a:fillRect t="-8000" b="-8000"/>
            </a:stretch>
          </a:blipFill>
        </p:spPr>
        <p:style>
          <a:lnRef idx="0">
            <a:schemeClr val="accent2">
              <a:shade val="80000"/>
              <a:hueOff val="0"/>
              <a:satOff val="0"/>
              <a:lumOff val="0"/>
              <a:alphaOff val="0"/>
            </a:schemeClr>
          </a:lnRef>
          <a:fillRef idx="1">
            <a:scrgbClr r="0" g="0" b="0"/>
          </a:fillRef>
          <a:effectRef idx="2">
            <a:schemeClr val="accent2">
              <a:tint val="40000"/>
              <a:hueOff val="0"/>
              <a:satOff val="0"/>
              <a:lumOff val="0"/>
              <a:alphaOff val="0"/>
            </a:schemeClr>
          </a:effectRef>
          <a:fontRef idx="minor">
            <a:schemeClr val="lt1">
              <a:hueOff val="0"/>
              <a:satOff val="0"/>
              <a:lumOff val="0"/>
              <a:alphaOff val="0"/>
            </a:schemeClr>
          </a:fontRef>
        </p:style>
      </p:sp>
      <p:graphicFrame>
        <p:nvGraphicFramePr>
          <p:cNvPr id="19" name="18 Diagrama"/>
          <p:cNvGraphicFramePr/>
          <p:nvPr>
            <p:extLst>
              <p:ext uri="{D42A27DB-BD31-4B8C-83A1-F6EECF244321}">
                <p14:modId xmlns:p14="http://schemas.microsoft.com/office/powerpoint/2010/main" xmlns="" val="2031912448"/>
              </p:ext>
            </p:extLst>
          </p:nvPr>
        </p:nvGraphicFramePr>
        <p:xfrm>
          <a:off x="971600" y="2708920"/>
          <a:ext cx="7200800" cy="36750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 name="19 Rectángulo"/>
          <p:cNvSpPr/>
          <p:nvPr/>
        </p:nvSpPr>
        <p:spPr>
          <a:xfrm>
            <a:off x="7793975" y="6543489"/>
            <a:ext cx="1170513" cy="307777"/>
          </a:xfrm>
          <a:prstGeom prst="rect">
            <a:avLst/>
          </a:prstGeom>
        </p:spPr>
        <p:txBody>
          <a:bodyPr wrap="none">
            <a:spAutoFit/>
          </a:bodyPr>
          <a:lstStyle/>
          <a:p>
            <a:r>
              <a:rPr lang="es-MX" sz="1400" b="1" dirty="0" smtClean="0">
                <a:solidFill>
                  <a:prstClr val="white"/>
                </a:solidFill>
                <a:latin typeface="Palatino Linotype" pitchFamily="18" charset="0"/>
              </a:rPr>
              <a:t>ACCIONES</a:t>
            </a:r>
            <a:endParaRPr lang="es-MX" sz="1400" b="1" dirty="0">
              <a:solidFill>
                <a:prstClr val="white"/>
              </a:solidFill>
              <a:latin typeface="Palatino Linotype" pitchFamily="18" charset="0"/>
            </a:endParaRPr>
          </a:p>
        </p:txBody>
      </p:sp>
    </p:spTree>
    <p:extLst>
      <p:ext uri="{BB962C8B-B14F-4D97-AF65-F5344CB8AC3E}">
        <p14:creationId xmlns:p14="http://schemas.microsoft.com/office/powerpoint/2010/main" xmlns="" val="2279807408"/>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grpSp>
        <p:nvGrpSpPr>
          <p:cNvPr id="3" name="2 Grupo"/>
          <p:cNvGrpSpPr/>
          <p:nvPr/>
        </p:nvGrpSpPr>
        <p:grpSpPr>
          <a:xfrm>
            <a:off x="323528" y="1203127"/>
            <a:ext cx="8510072" cy="1289769"/>
            <a:chOff x="0" y="0"/>
            <a:chExt cx="7211925" cy="5144394"/>
          </a:xfrm>
          <a:gradFill>
            <a:gsLst>
              <a:gs pos="0">
                <a:srgbClr val="DDEBCF"/>
              </a:gs>
              <a:gs pos="50000">
                <a:srgbClr val="9CB86E"/>
              </a:gs>
              <a:gs pos="100000">
                <a:srgbClr val="156B13"/>
              </a:gs>
            </a:gsLst>
            <a:lin ang="16200000" scaled="0"/>
          </a:gradFill>
        </p:grpSpPr>
        <p:sp>
          <p:nvSpPr>
            <p:cNvPr id="4" name="3 Rectángulo redondeado"/>
            <p:cNvSpPr/>
            <p:nvPr/>
          </p:nvSpPr>
          <p:spPr>
            <a:xfrm>
              <a:off x="0" y="0"/>
              <a:ext cx="7200800" cy="5144394"/>
            </a:xfrm>
            <a:prstGeom prst="roundRect">
              <a:avLst>
                <a:gd name="adj" fmla="val 10000"/>
              </a:avLst>
            </a:prstGeom>
            <a:grpFill/>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5" name="4 Rectángulo"/>
            <p:cNvSpPr/>
            <p:nvPr/>
          </p:nvSpPr>
          <p:spPr>
            <a:xfrm>
              <a:off x="11125" y="679567"/>
              <a:ext cx="7200800" cy="1625602"/>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just" defTabSz="666750">
                <a:lnSpc>
                  <a:spcPct val="90000"/>
                </a:lnSpc>
                <a:spcBef>
                  <a:spcPct val="0"/>
                </a:spcBef>
                <a:spcAft>
                  <a:spcPct val="35000"/>
                </a:spcAft>
              </a:pPr>
              <a:endParaRPr lang="es-MX" sz="1500" b="1" kern="1200" dirty="0" smtClean="0">
                <a:solidFill>
                  <a:schemeClr val="tx1"/>
                </a:solidFill>
              </a:endParaRPr>
            </a:p>
            <a:p>
              <a:pPr lvl="0" algn="just" defTabSz="666750">
                <a:lnSpc>
                  <a:spcPct val="90000"/>
                </a:lnSpc>
                <a:spcBef>
                  <a:spcPct val="0"/>
                </a:spcBef>
                <a:spcAft>
                  <a:spcPct val="35000"/>
                </a:spcAft>
              </a:pPr>
              <a:endParaRPr lang="es-MX" sz="1200" i="1" dirty="0" smtClean="0">
                <a:solidFill>
                  <a:schemeClr val="tx1"/>
                </a:solidFill>
              </a:endParaRPr>
            </a:p>
            <a:p>
              <a:pPr lvl="0" algn="just" defTabSz="666750">
                <a:lnSpc>
                  <a:spcPct val="90000"/>
                </a:lnSpc>
                <a:spcBef>
                  <a:spcPct val="0"/>
                </a:spcBef>
                <a:spcAft>
                  <a:spcPct val="35000"/>
                </a:spcAft>
              </a:pPr>
              <a:endParaRPr lang="es-MX" sz="1200" i="1" dirty="0" smtClean="0">
                <a:solidFill>
                  <a:schemeClr val="tx1"/>
                </a:solidFill>
              </a:endParaRPr>
            </a:p>
            <a:p>
              <a:pPr lvl="0" algn="just" defTabSz="666750">
                <a:lnSpc>
                  <a:spcPct val="90000"/>
                </a:lnSpc>
                <a:spcBef>
                  <a:spcPct val="0"/>
                </a:spcBef>
                <a:spcAft>
                  <a:spcPct val="35000"/>
                </a:spcAft>
              </a:pPr>
              <a:endParaRPr lang="es-MX" sz="1200" i="1" dirty="0" smtClean="0">
                <a:solidFill>
                  <a:schemeClr val="tx1"/>
                </a:solidFill>
              </a:endParaRPr>
            </a:p>
            <a:p>
              <a:pPr lvl="0" algn="just" defTabSz="666750">
                <a:lnSpc>
                  <a:spcPct val="90000"/>
                </a:lnSpc>
                <a:spcBef>
                  <a:spcPct val="0"/>
                </a:spcBef>
                <a:spcAft>
                  <a:spcPct val="35000"/>
                </a:spcAft>
              </a:pPr>
              <a:r>
                <a:rPr lang="es-MX" sz="1200" b="1" i="1" dirty="0" smtClean="0">
                  <a:solidFill>
                    <a:schemeClr val="tx1"/>
                  </a:solidFill>
                </a:rPr>
                <a:t>Se prevé mantener activo el mecanismo de intercambio de información con autoridades extranjeras que permita identificar a personas extranjeras que pretendan ingresar a territorio nacional pero que cuenten con antecedentes penales por la comisión de delitos sexuales en contra de menores de edad, a fin de que la autoridad migratoria pueda determinar su ingreso regular o en su caso determinar su negativa de internación, previniendo así la posible reincidencia en territorio nacional. </a:t>
              </a:r>
            </a:p>
          </p:txBody>
        </p:sp>
      </p:grpSp>
      <p:graphicFrame>
        <p:nvGraphicFramePr>
          <p:cNvPr id="22" name="21 Gráfico"/>
          <p:cNvGraphicFramePr/>
          <p:nvPr>
            <p:extLst>
              <p:ext uri="{D42A27DB-BD31-4B8C-83A1-F6EECF244321}">
                <p14:modId xmlns:p14="http://schemas.microsoft.com/office/powerpoint/2010/main" xmlns="" val="495339648"/>
              </p:ext>
            </p:extLst>
          </p:nvPr>
        </p:nvGraphicFramePr>
        <p:xfrm>
          <a:off x="683568" y="2996952"/>
          <a:ext cx="7704856" cy="3168352"/>
        </p:xfrm>
        <a:graphic>
          <a:graphicData uri="http://schemas.openxmlformats.org/drawingml/2006/chart">
            <c:chart xmlns:c="http://schemas.openxmlformats.org/drawingml/2006/chart" xmlns:r="http://schemas.openxmlformats.org/officeDocument/2006/relationships" r:id="rId3"/>
          </a:graphicData>
        </a:graphic>
      </p:graphicFrame>
      <p:sp>
        <p:nvSpPr>
          <p:cNvPr id="23" name="8 Elipse"/>
          <p:cNvSpPr/>
          <p:nvPr/>
        </p:nvSpPr>
        <p:spPr>
          <a:xfrm>
            <a:off x="3802521" y="1286790"/>
            <a:ext cx="451727" cy="377905"/>
          </a:xfrm>
          <a:prstGeom prst="ellipse">
            <a:avLst/>
          </a:prstGeom>
          <a:blipFill>
            <a:blip r:embed="rId4" cstate="email">
              <a:extLst>
                <a:ext uri="{28A0092B-C50C-407E-A947-70E740481C1C}">
                  <a14:useLocalDpi xmlns:a14="http://schemas.microsoft.com/office/drawing/2010/main" xmlns="" val="0"/>
                </a:ext>
              </a:extLst>
            </a:blip>
            <a:srcRect/>
            <a:stretch>
              <a:fillRect l="-5000" r="-5000"/>
            </a:stretch>
          </a:blipFill>
        </p:spPr>
        <p:style>
          <a:lnRef idx="0">
            <a:schemeClr val="lt1">
              <a:hueOff val="0"/>
              <a:satOff val="0"/>
              <a:lumOff val="0"/>
              <a:alphaOff val="0"/>
            </a:schemeClr>
          </a:lnRef>
          <a:fillRef idx="1">
            <a:scrgbClr r="0" g="0" b="0"/>
          </a:fillRef>
          <a:effectRef idx="2">
            <a:schemeClr val="accent2">
              <a:tint val="50000"/>
              <a:hueOff val="0"/>
              <a:satOff val="0"/>
              <a:lumOff val="0"/>
              <a:alphaOff val="0"/>
            </a:schemeClr>
          </a:effectRef>
          <a:fontRef idx="minor">
            <a:schemeClr val="lt1">
              <a:hueOff val="0"/>
              <a:satOff val="0"/>
              <a:lumOff val="0"/>
              <a:alphaOff val="0"/>
            </a:schemeClr>
          </a:fontRef>
        </p:style>
        <p:txBody>
          <a:bodyPr/>
          <a:lstStyle/>
          <a:p>
            <a:pPr>
              <a:lnSpc>
                <a:spcPct val="115000"/>
              </a:lnSpc>
              <a:spcAft>
                <a:spcPts val="1000"/>
              </a:spcAft>
            </a:pPr>
            <a:r>
              <a:rPr lang="es-MX" sz="1100">
                <a:effectLst/>
                <a:ea typeface="Times New Roman"/>
                <a:cs typeface="Times New Roman"/>
              </a:rPr>
              <a:t> </a:t>
            </a:r>
            <a:endParaRPr lang="es-MX" sz="1100">
              <a:effectLst/>
              <a:ea typeface="Calibri"/>
              <a:cs typeface="Times New Roman"/>
            </a:endParaRPr>
          </a:p>
        </p:txBody>
      </p:sp>
      <p:sp>
        <p:nvSpPr>
          <p:cNvPr id="26" name="14 Elipse"/>
          <p:cNvSpPr/>
          <p:nvPr/>
        </p:nvSpPr>
        <p:spPr>
          <a:xfrm>
            <a:off x="3213992" y="1295622"/>
            <a:ext cx="451727" cy="377905"/>
          </a:xfrm>
          <a:prstGeom prst="ellipse">
            <a:avLst/>
          </a:prstGeom>
          <a:blipFill>
            <a:blip r:embed="rId5" cstate="email">
              <a:extLst>
                <a:ext uri="{28A0092B-C50C-407E-A947-70E740481C1C}">
                  <a14:useLocalDpi xmlns:a14="http://schemas.microsoft.com/office/drawing/2010/main" xmlns="" val="0"/>
                </a:ext>
              </a:extLst>
            </a:blip>
            <a:srcRect/>
            <a:stretch>
              <a:fillRect l="-17000" r="-17000"/>
            </a:stretch>
          </a:blipFill>
        </p:spPr>
        <p:style>
          <a:lnRef idx="0">
            <a:schemeClr val="lt1">
              <a:hueOff val="0"/>
              <a:satOff val="0"/>
              <a:lumOff val="0"/>
              <a:alphaOff val="0"/>
            </a:schemeClr>
          </a:lnRef>
          <a:fillRef idx="1">
            <a:scrgbClr r="0" g="0" b="0"/>
          </a:fillRef>
          <a:effectRef idx="2">
            <a:schemeClr val="accent2">
              <a:tint val="50000"/>
              <a:hueOff val="0"/>
              <a:satOff val="0"/>
              <a:lumOff val="0"/>
              <a:alphaOff val="0"/>
            </a:schemeClr>
          </a:effectRef>
          <a:fontRef idx="minor">
            <a:schemeClr val="lt1">
              <a:hueOff val="0"/>
              <a:satOff val="0"/>
              <a:lumOff val="0"/>
              <a:alphaOff val="0"/>
            </a:schemeClr>
          </a:fontRef>
        </p:style>
        <p:txBody>
          <a:bodyPr/>
          <a:lstStyle/>
          <a:p>
            <a:pPr>
              <a:lnSpc>
                <a:spcPct val="115000"/>
              </a:lnSpc>
              <a:spcAft>
                <a:spcPts val="1000"/>
              </a:spcAft>
            </a:pPr>
            <a:r>
              <a:rPr lang="es-MX" sz="1100">
                <a:effectLst/>
                <a:ea typeface="Times New Roman"/>
                <a:cs typeface="Times New Roman"/>
              </a:rPr>
              <a:t> </a:t>
            </a:r>
            <a:endParaRPr lang="es-MX" sz="1100">
              <a:effectLst/>
              <a:ea typeface="Calibri"/>
              <a:cs typeface="Times New Roman"/>
            </a:endParaRPr>
          </a:p>
        </p:txBody>
      </p:sp>
      <p:sp>
        <p:nvSpPr>
          <p:cNvPr id="27" name="15 Elipse"/>
          <p:cNvSpPr/>
          <p:nvPr/>
        </p:nvSpPr>
        <p:spPr>
          <a:xfrm>
            <a:off x="5581151" y="1286790"/>
            <a:ext cx="451727" cy="377905"/>
          </a:xfrm>
          <a:prstGeom prst="ellipse">
            <a:avLst/>
          </a:prstGeom>
          <a:blipFill>
            <a:blip r:embed="rId6" cstate="email">
              <a:extLst>
                <a:ext uri="{28A0092B-C50C-407E-A947-70E740481C1C}">
                  <a14:useLocalDpi xmlns:a14="http://schemas.microsoft.com/office/drawing/2010/main" xmlns="" val="0"/>
                </a:ext>
              </a:extLst>
            </a:blip>
            <a:srcRect/>
            <a:stretch>
              <a:fillRect/>
            </a:stretch>
          </a:blipFill>
        </p:spPr>
        <p:style>
          <a:lnRef idx="0">
            <a:schemeClr val="lt1">
              <a:hueOff val="0"/>
              <a:satOff val="0"/>
              <a:lumOff val="0"/>
              <a:alphaOff val="0"/>
            </a:schemeClr>
          </a:lnRef>
          <a:fillRef idx="1">
            <a:scrgbClr r="0" g="0" b="0"/>
          </a:fillRef>
          <a:effectRef idx="2">
            <a:schemeClr val="accent2">
              <a:tint val="50000"/>
              <a:hueOff val="0"/>
              <a:satOff val="0"/>
              <a:lumOff val="0"/>
              <a:alphaOff val="0"/>
            </a:schemeClr>
          </a:effectRef>
          <a:fontRef idx="minor">
            <a:schemeClr val="lt1">
              <a:hueOff val="0"/>
              <a:satOff val="0"/>
              <a:lumOff val="0"/>
              <a:alphaOff val="0"/>
            </a:schemeClr>
          </a:fontRef>
        </p:style>
        <p:txBody>
          <a:bodyPr/>
          <a:lstStyle/>
          <a:p>
            <a:pPr>
              <a:lnSpc>
                <a:spcPct val="115000"/>
              </a:lnSpc>
              <a:spcAft>
                <a:spcPts val="1000"/>
              </a:spcAft>
            </a:pPr>
            <a:r>
              <a:rPr lang="es-MX" sz="1100">
                <a:effectLst/>
                <a:ea typeface="Times New Roman"/>
                <a:cs typeface="Times New Roman"/>
              </a:rPr>
              <a:t> </a:t>
            </a:r>
            <a:endParaRPr lang="es-MX" sz="1100">
              <a:effectLst/>
              <a:ea typeface="Calibri"/>
              <a:cs typeface="Times New Roman"/>
            </a:endParaRPr>
          </a:p>
        </p:txBody>
      </p:sp>
      <p:sp>
        <p:nvSpPr>
          <p:cNvPr id="28" name="9 Elipse"/>
          <p:cNvSpPr/>
          <p:nvPr/>
        </p:nvSpPr>
        <p:spPr>
          <a:xfrm>
            <a:off x="4392880" y="1295622"/>
            <a:ext cx="513389" cy="428743"/>
          </a:xfrm>
          <a:prstGeom prst="ellipse">
            <a:avLst/>
          </a:prstGeom>
          <a:blipFill rotWithShape="1">
            <a:blip r:embed="rId7" cstate="email"/>
            <a:stretch>
              <a:fillRect/>
            </a:stretch>
          </a:blipFill>
        </p:spPr>
        <p:style>
          <a:lnRef idx="0">
            <a:schemeClr val="lt1">
              <a:hueOff val="0"/>
              <a:satOff val="0"/>
              <a:lumOff val="0"/>
              <a:alphaOff val="0"/>
            </a:schemeClr>
          </a:lnRef>
          <a:fillRef idx="1">
            <a:scrgbClr r="0" g="0" b="0"/>
          </a:fillRef>
          <a:effectRef idx="2">
            <a:schemeClr val="accent2">
              <a:tint val="50000"/>
              <a:hueOff val="0"/>
              <a:satOff val="0"/>
              <a:lumOff val="0"/>
              <a:alphaOff val="0"/>
            </a:schemeClr>
          </a:effectRef>
          <a:fontRef idx="minor">
            <a:schemeClr val="lt1">
              <a:hueOff val="0"/>
              <a:satOff val="0"/>
              <a:lumOff val="0"/>
              <a:alphaOff val="0"/>
            </a:schemeClr>
          </a:fontRef>
        </p:style>
        <p:txBody>
          <a:bodyPr/>
          <a:lstStyle/>
          <a:p>
            <a:pPr>
              <a:lnSpc>
                <a:spcPct val="115000"/>
              </a:lnSpc>
              <a:spcAft>
                <a:spcPts val="1000"/>
              </a:spcAft>
            </a:pPr>
            <a:r>
              <a:rPr lang="es-MX" sz="1100" dirty="0">
                <a:effectLst/>
                <a:ea typeface="Times New Roman"/>
                <a:cs typeface="Times New Roman"/>
              </a:rPr>
              <a:t> </a:t>
            </a:r>
            <a:endParaRPr lang="es-MX" sz="1100" dirty="0">
              <a:effectLst/>
              <a:ea typeface="Calibri"/>
              <a:cs typeface="Times New Roman"/>
            </a:endParaRPr>
          </a:p>
        </p:txBody>
      </p:sp>
      <p:sp>
        <p:nvSpPr>
          <p:cNvPr id="29" name="10 Elipse"/>
          <p:cNvSpPr/>
          <p:nvPr/>
        </p:nvSpPr>
        <p:spPr>
          <a:xfrm>
            <a:off x="4997524" y="1295622"/>
            <a:ext cx="466956" cy="356780"/>
          </a:xfrm>
          <a:prstGeom prst="ellipse">
            <a:avLst/>
          </a:prstGeom>
          <a:blipFill>
            <a:blip r:embed="rId8" cstate="email">
              <a:extLst>
                <a:ext uri="{28A0092B-C50C-407E-A947-70E740481C1C}">
                  <a14:useLocalDpi xmlns:a14="http://schemas.microsoft.com/office/drawing/2010/main" xmlns="" val="0"/>
                </a:ext>
              </a:extLst>
            </a:blip>
            <a:srcRect/>
            <a:stretch>
              <a:fillRect/>
            </a:stretch>
          </a:blipFill>
        </p:spPr>
        <p:style>
          <a:lnRef idx="0">
            <a:schemeClr val="lt1">
              <a:hueOff val="0"/>
              <a:satOff val="0"/>
              <a:lumOff val="0"/>
              <a:alphaOff val="0"/>
            </a:schemeClr>
          </a:lnRef>
          <a:fillRef idx="1">
            <a:scrgbClr r="0" g="0" b="0"/>
          </a:fillRef>
          <a:effectRef idx="2">
            <a:schemeClr val="accent2">
              <a:tint val="50000"/>
              <a:hueOff val="0"/>
              <a:satOff val="0"/>
              <a:lumOff val="0"/>
              <a:alphaOff val="0"/>
            </a:schemeClr>
          </a:effectRef>
          <a:fontRef idx="minor">
            <a:schemeClr val="lt1">
              <a:hueOff val="0"/>
              <a:satOff val="0"/>
              <a:lumOff val="0"/>
              <a:alphaOff val="0"/>
            </a:schemeClr>
          </a:fontRef>
        </p:style>
        <p:txBody>
          <a:bodyPr/>
          <a:lstStyle/>
          <a:p>
            <a:pPr>
              <a:lnSpc>
                <a:spcPct val="115000"/>
              </a:lnSpc>
              <a:spcAft>
                <a:spcPts val="1000"/>
              </a:spcAft>
            </a:pPr>
            <a:r>
              <a:rPr lang="es-MX" sz="1100">
                <a:effectLst/>
                <a:ea typeface="Times New Roman"/>
                <a:cs typeface="Times New Roman"/>
              </a:rPr>
              <a:t> </a:t>
            </a:r>
            <a:endParaRPr lang="es-MX" sz="1100">
              <a:effectLst/>
              <a:ea typeface="Calibri"/>
              <a:cs typeface="Times New Roman"/>
            </a:endParaRPr>
          </a:p>
        </p:txBody>
      </p:sp>
      <p:sp>
        <p:nvSpPr>
          <p:cNvPr id="30" name="29 Rectángulo"/>
          <p:cNvSpPr/>
          <p:nvPr/>
        </p:nvSpPr>
        <p:spPr>
          <a:xfrm>
            <a:off x="7609502" y="6543489"/>
            <a:ext cx="1426994" cy="307777"/>
          </a:xfrm>
          <a:prstGeom prst="rect">
            <a:avLst/>
          </a:prstGeom>
        </p:spPr>
        <p:txBody>
          <a:bodyPr wrap="none">
            <a:spAutoFit/>
          </a:bodyPr>
          <a:lstStyle/>
          <a:p>
            <a:r>
              <a:rPr lang="es-MX" sz="1400" b="1" dirty="0" smtClean="0">
                <a:solidFill>
                  <a:prstClr val="white"/>
                </a:solidFill>
                <a:latin typeface="Palatino Linotype" pitchFamily="18" charset="0"/>
              </a:rPr>
              <a:t>PREVENCIÓN</a:t>
            </a:r>
            <a:endParaRPr lang="es-MX" sz="1400" b="1" dirty="0">
              <a:solidFill>
                <a:prstClr val="white"/>
              </a:solidFill>
              <a:latin typeface="Palatino Linotype" pitchFamily="18" charset="0"/>
            </a:endParaRPr>
          </a:p>
        </p:txBody>
      </p:sp>
    </p:spTree>
    <p:extLst>
      <p:ext uri="{BB962C8B-B14F-4D97-AF65-F5344CB8AC3E}">
        <p14:creationId xmlns:p14="http://schemas.microsoft.com/office/powerpoint/2010/main" xmlns="" val="4265431804"/>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grpSp>
        <p:nvGrpSpPr>
          <p:cNvPr id="3" name="2 Grupo"/>
          <p:cNvGrpSpPr/>
          <p:nvPr/>
        </p:nvGrpSpPr>
        <p:grpSpPr>
          <a:xfrm>
            <a:off x="323528" y="1203127"/>
            <a:ext cx="8510072" cy="1289769"/>
            <a:chOff x="0" y="0"/>
            <a:chExt cx="7211925" cy="5144394"/>
          </a:xfrm>
          <a:gradFill>
            <a:gsLst>
              <a:gs pos="0">
                <a:srgbClr val="DDEBCF"/>
              </a:gs>
              <a:gs pos="50000">
                <a:srgbClr val="9CB86E"/>
              </a:gs>
              <a:gs pos="100000">
                <a:srgbClr val="156B13"/>
              </a:gs>
            </a:gsLst>
            <a:lin ang="16200000" scaled="0"/>
          </a:gradFill>
        </p:grpSpPr>
        <p:sp>
          <p:nvSpPr>
            <p:cNvPr id="4" name="3 Rectángulo redondeado"/>
            <p:cNvSpPr/>
            <p:nvPr/>
          </p:nvSpPr>
          <p:spPr>
            <a:xfrm>
              <a:off x="0" y="0"/>
              <a:ext cx="7200800" cy="5144394"/>
            </a:xfrm>
            <a:prstGeom prst="roundRect">
              <a:avLst>
                <a:gd name="adj" fmla="val 10000"/>
              </a:avLst>
            </a:prstGeom>
            <a:grpFill/>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5" name="4 Rectángulo"/>
            <p:cNvSpPr/>
            <p:nvPr/>
          </p:nvSpPr>
          <p:spPr>
            <a:xfrm>
              <a:off x="11125" y="679567"/>
              <a:ext cx="7200800" cy="1625602"/>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just" defTabSz="666750">
                <a:lnSpc>
                  <a:spcPct val="90000"/>
                </a:lnSpc>
                <a:spcBef>
                  <a:spcPct val="0"/>
                </a:spcBef>
                <a:spcAft>
                  <a:spcPct val="35000"/>
                </a:spcAft>
              </a:pPr>
              <a:endParaRPr lang="es-MX" sz="1500" b="1" kern="1200" dirty="0" smtClean="0">
                <a:solidFill>
                  <a:schemeClr val="tx1"/>
                </a:solidFill>
              </a:endParaRPr>
            </a:p>
            <a:p>
              <a:pPr lvl="0" algn="just" defTabSz="666750">
                <a:lnSpc>
                  <a:spcPct val="90000"/>
                </a:lnSpc>
                <a:spcBef>
                  <a:spcPct val="0"/>
                </a:spcBef>
                <a:spcAft>
                  <a:spcPct val="35000"/>
                </a:spcAft>
              </a:pPr>
              <a:endParaRPr lang="es-MX" sz="1200" i="1" dirty="0" smtClean="0">
                <a:solidFill>
                  <a:schemeClr val="tx1"/>
                </a:solidFill>
              </a:endParaRPr>
            </a:p>
            <a:p>
              <a:pPr lvl="0" algn="just" defTabSz="666750">
                <a:lnSpc>
                  <a:spcPct val="90000"/>
                </a:lnSpc>
                <a:spcBef>
                  <a:spcPct val="0"/>
                </a:spcBef>
                <a:spcAft>
                  <a:spcPct val="35000"/>
                </a:spcAft>
              </a:pPr>
              <a:endParaRPr lang="es-MX" sz="1200" i="1" dirty="0" smtClean="0">
                <a:solidFill>
                  <a:schemeClr val="tx1"/>
                </a:solidFill>
              </a:endParaRPr>
            </a:p>
            <a:p>
              <a:pPr lvl="0" algn="just" defTabSz="666750">
                <a:lnSpc>
                  <a:spcPct val="90000"/>
                </a:lnSpc>
                <a:spcBef>
                  <a:spcPct val="0"/>
                </a:spcBef>
                <a:spcAft>
                  <a:spcPct val="35000"/>
                </a:spcAft>
              </a:pPr>
              <a:endParaRPr lang="es-MX" sz="1200" i="1" dirty="0" smtClean="0">
                <a:solidFill>
                  <a:schemeClr val="tx1"/>
                </a:solidFill>
              </a:endParaRPr>
            </a:p>
            <a:p>
              <a:pPr lvl="0" algn="just" defTabSz="666750">
                <a:lnSpc>
                  <a:spcPct val="90000"/>
                </a:lnSpc>
                <a:spcBef>
                  <a:spcPct val="0"/>
                </a:spcBef>
                <a:spcAft>
                  <a:spcPct val="35000"/>
                </a:spcAft>
              </a:pPr>
              <a:r>
                <a:rPr lang="es-MX" sz="1200" b="1" i="1" dirty="0" smtClean="0">
                  <a:solidFill>
                    <a:schemeClr val="tx1"/>
                  </a:solidFill>
                </a:rPr>
                <a:t>Se mantendrán e intensificarán las visitas de verificación y revisiones migratorias, a diversos establecimientos (giros negros) y puntos del territorio nacional donde se tenga conocimiento de presencia de personas extranjeras que pudieren estar en situación migratoria irregular, a fin de prevenir la posible comisión de delitos en su contra, tomando en cuenta su situación de vulnerabilidad.</a:t>
              </a:r>
            </a:p>
          </p:txBody>
        </p:sp>
      </p:grpSp>
      <p:sp>
        <p:nvSpPr>
          <p:cNvPr id="23" name="8 Elipse"/>
          <p:cNvSpPr/>
          <p:nvPr/>
        </p:nvSpPr>
        <p:spPr>
          <a:xfrm>
            <a:off x="3802521" y="1286790"/>
            <a:ext cx="451727" cy="377905"/>
          </a:xfrm>
          <a:prstGeom prst="ellipse">
            <a:avLst/>
          </a:prstGeom>
          <a:blipFill>
            <a:blip r:embed="rId3" cstate="email">
              <a:extLst>
                <a:ext uri="{28A0092B-C50C-407E-A947-70E740481C1C}">
                  <a14:useLocalDpi xmlns:a14="http://schemas.microsoft.com/office/drawing/2010/main" xmlns="" val="0"/>
                </a:ext>
              </a:extLst>
            </a:blip>
            <a:srcRect/>
            <a:stretch>
              <a:fillRect l="-5000" r="-5000"/>
            </a:stretch>
          </a:blipFill>
        </p:spPr>
        <p:style>
          <a:lnRef idx="0">
            <a:schemeClr val="lt1">
              <a:hueOff val="0"/>
              <a:satOff val="0"/>
              <a:lumOff val="0"/>
              <a:alphaOff val="0"/>
            </a:schemeClr>
          </a:lnRef>
          <a:fillRef idx="1">
            <a:scrgbClr r="0" g="0" b="0"/>
          </a:fillRef>
          <a:effectRef idx="2">
            <a:schemeClr val="accent2">
              <a:tint val="50000"/>
              <a:hueOff val="0"/>
              <a:satOff val="0"/>
              <a:lumOff val="0"/>
              <a:alphaOff val="0"/>
            </a:schemeClr>
          </a:effectRef>
          <a:fontRef idx="minor">
            <a:schemeClr val="lt1">
              <a:hueOff val="0"/>
              <a:satOff val="0"/>
              <a:lumOff val="0"/>
              <a:alphaOff val="0"/>
            </a:schemeClr>
          </a:fontRef>
        </p:style>
        <p:txBody>
          <a:bodyPr/>
          <a:lstStyle/>
          <a:p>
            <a:pPr>
              <a:lnSpc>
                <a:spcPct val="115000"/>
              </a:lnSpc>
              <a:spcAft>
                <a:spcPts val="1000"/>
              </a:spcAft>
            </a:pPr>
            <a:r>
              <a:rPr lang="es-MX" sz="1100">
                <a:effectLst/>
                <a:ea typeface="Times New Roman"/>
                <a:cs typeface="Times New Roman"/>
              </a:rPr>
              <a:t> </a:t>
            </a:r>
            <a:endParaRPr lang="es-MX" sz="1100">
              <a:effectLst/>
              <a:ea typeface="Calibri"/>
              <a:cs typeface="Times New Roman"/>
            </a:endParaRPr>
          </a:p>
        </p:txBody>
      </p:sp>
      <p:sp>
        <p:nvSpPr>
          <p:cNvPr id="28" name="9 Elipse"/>
          <p:cNvSpPr/>
          <p:nvPr/>
        </p:nvSpPr>
        <p:spPr>
          <a:xfrm>
            <a:off x="4392880" y="1295622"/>
            <a:ext cx="513389" cy="428743"/>
          </a:xfrm>
          <a:prstGeom prst="ellipse">
            <a:avLst/>
          </a:prstGeom>
          <a:blipFill rotWithShape="1">
            <a:blip r:embed="rId4" cstate="email"/>
            <a:stretch>
              <a:fillRect/>
            </a:stretch>
          </a:blipFill>
        </p:spPr>
        <p:style>
          <a:lnRef idx="0">
            <a:schemeClr val="lt1">
              <a:hueOff val="0"/>
              <a:satOff val="0"/>
              <a:lumOff val="0"/>
              <a:alphaOff val="0"/>
            </a:schemeClr>
          </a:lnRef>
          <a:fillRef idx="1">
            <a:scrgbClr r="0" g="0" b="0"/>
          </a:fillRef>
          <a:effectRef idx="2">
            <a:schemeClr val="accent2">
              <a:tint val="50000"/>
              <a:hueOff val="0"/>
              <a:satOff val="0"/>
              <a:lumOff val="0"/>
              <a:alphaOff val="0"/>
            </a:schemeClr>
          </a:effectRef>
          <a:fontRef idx="minor">
            <a:schemeClr val="lt1">
              <a:hueOff val="0"/>
              <a:satOff val="0"/>
              <a:lumOff val="0"/>
              <a:alphaOff val="0"/>
            </a:schemeClr>
          </a:fontRef>
        </p:style>
        <p:txBody>
          <a:bodyPr/>
          <a:lstStyle/>
          <a:p>
            <a:pPr>
              <a:lnSpc>
                <a:spcPct val="115000"/>
              </a:lnSpc>
              <a:spcAft>
                <a:spcPts val="1000"/>
              </a:spcAft>
            </a:pPr>
            <a:r>
              <a:rPr lang="es-MX" sz="1100" dirty="0">
                <a:effectLst/>
                <a:ea typeface="Times New Roman"/>
                <a:cs typeface="Times New Roman"/>
              </a:rPr>
              <a:t> </a:t>
            </a:r>
            <a:endParaRPr lang="es-MX" sz="1100" dirty="0">
              <a:effectLst/>
              <a:ea typeface="Calibri"/>
              <a:cs typeface="Times New Roman"/>
            </a:endParaRPr>
          </a:p>
        </p:txBody>
      </p:sp>
      <p:sp>
        <p:nvSpPr>
          <p:cNvPr id="29" name="10 Elipse"/>
          <p:cNvSpPr/>
          <p:nvPr/>
        </p:nvSpPr>
        <p:spPr>
          <a:xfrm>
            <a:off x="4997524" y="1295622"/>
            <a:ext cx="466956" cy="356780"/>
          </a:xfrm>
          <a:prstGeom prst="ellipse">
            <a:avLst/>
          </a:prstGeom>
          <a:blipFill>
            <a:blip r:embed="rId5" cstate="email">
              <a:extLst>
                <a:ext uri="{28A0092B-C50C-407E-A947-70E740481C1C}">
                  <a14:useLocalDpi xmlns:a14="http://schemas.microsoft.com/office/drawing/2010/main" xmlns="" val="0"/>
                </a:ext>
              </a:extLst>
            </a:blip>
            <a:srcRect/>
            <a:stretch>
              <a:fillRect/>
            </a:stretch>
          </a:blipFill>
        </p:spPr>
        <p:style>
          <a:lnRef idx="0">
            <a:schemeClr val="lt1">
              <a:hueOff val="0"/>
              <a:satOff val="0"/>
              <a:lumOff val="0"/>
              <a:alphaOff val="0"/>
            </a:schemeClr>
          </a:lnRef>
          <a:fillRef idx="1">
            <a:scrgbClr r="0" g="0" b="0"/>
          </a:fillRef>
          <a:effectRef idx="2">
            <a:schemeClr val="accent2">
              <a:tint val="50000"/>
              <a:hueOff val="0"/>
              <a:satOff val="0"/>
              <a:lumOff val="0"/>
              <a:alphaOff val="0"/>
            </a:schemeClr>
          </a:effectRef>
          <a:fontRef idx="minor">
            <a:schemeClr val="lt1">
              <a:hueOff val="0"/>
              <a:satOff val="0"/>
              <a:lumOff val="0"/>
              <a:alphaOff val="0"/>
            </a:schemeClr>
          </a:fontRef>
        </p:style>
        <p:txBody>
          <a:bodyPr/>
          <a:lstStyle/>
          <a:p>
            <a:pPr>
              <a:lnSpc>
                <a:spcPct val="115000"/>
              </a:lnSpc>
              <a:spcAft>
                <a:spcPts val="1000"/>
              </a:spcAft>
            </a:pPr>
            <a:r>
              <a:rPr lang="es-MX" sz="1100">
                <a:effectLst/>
                <a:ea typeface="Times New Roman"/>
                <a:cs typeface="Times New Roman"/>
              </a:rPr>
              <a:t> </a:t>
            </a:r>
            <a:endParaRPr lang="es-MX" sz="1100">
              <a:effectLst/>
              <a:ea typeface="Calibri"/>
              <a:cs typeface="Times New Roman"/>
            </a:endParaRPr>
          </a:p>
        </p:txBody>
      </p:sp>
      <p:sp>
        <p:nvSpPr>
          <p:cNvPr id="30" name="29 Rectángulo"/>
          <p:cNvSpPr/>
          <p:nvPr/>
        </p:nvSpPr>
        <p:spPr>
          <a:xfrm>
            <a:off x="7609502" y="6543489"/>
            <a:ext cx="1426994" cy="307777"/>
          </a:xfrm>
          <a:prstGeom prst="rect">
            <a:avLst/>
          </a:prstGeom>
        </p:spPr>
        <p:txBody>
          <a:bodyPr wrap="none">
            <a:spAutoFit/>
          </a:bodyPr>
          <a:lstStyle/>
          <a:p>
            <a:r>
              <a:rPr lang="es-MX" sz="1400" b="1" dirty="0" smtClean="0">
                <a:solidFill>
                  <a:prstClr val="white"/>
                </a:solidFill>
                <a:latin typeface="Palatino Linotype" pitchFamily="18" charset="0"/>
              </a:rPr>
              <a:t>PREVENCIÓN</a:t>
            </a:r>
            <a:endParaRPr lang="es-MX" sz="1400" b="1" dirty="0">
              <a:solidFill>
                <a:prstClr val="white"/>
              </a:solidFill>
              <a:latin typeface="Palatino Linotype" pitchFamily="18" charset="0"/>
            </a:endParaRPr>
          </a:p>
        </p:txBody>
      </p:sp>
      <p:graphicFrame>
        <p:nvGraphicFramePr>
          <p:cNvPr id="12" name="11 Gráfico"/>
          <p:cNvGraphicFramePr/>
          <p:nvPr>
            <p:extLst>
              <p:ext uri="{D42A27DB-BD31-4B8C-83A1-F6EECF244321}">
                <p14:modId xmlns:p14="http://schemas.microsoft.com/office/powerpoint/2010/main" xmlns="" val="3241087169"/>
              </p:ext>
            </p:extLst>
          </p:nvPr>
        </p:nvGraphicFramePr>
        <p:xfrm>
          <a:off x="515459" y="2780928"/>
          <a:ext cx="8113082" cy="352839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xmlns="" val="2249144195"/>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grpSp>
        <p:nvGrpSpPr>
          <p:cNvPr id="3" name="2 Grupo"/>
          <p:cNvGrpSpPr/>
          <p:nvPr/>
        </p:nvGrpSpPr>
        <p:grpSpPr>
          <a:xfrm>
            <a:off x="323528" y="1203127"/>
            <a:ext cx="8510072" cy="1289769"/>
            <a:chOff x="0" y="0"/>
            <a:chExt cx="7211925" cy="5144394"/>
          </a:xfrm>
          <a:gradFill>
            <a:gsLst>
              <a:gs pos="0">
                <a:srgbClr val="DDEBCF"/>
              </a:gs>
              <a:gs pos="50000">
                <a:srgbClr val="9CB86E"/>
              </a:gs>
              <a:gs pos="100000">
                <a:srgbClr val="156B13"/>
              </a:gs>
            </a:gsLst>
            <a:lin ang="16200000" scaled="0"/>
          </a:gradFill>
        </p:grpSpPr>
        <p:sp>
          <p:nvSpPr>
            <p:cNvPr id="4" name="3 Rectángulo redondeado"/>
            <p:cNvSpPr/>
            <p:nvPr/>
          </p:nvSpPr>
          <p:spPr>
            <a:xfrm>
              <a:off x="0" y="0"/>
              <a:ext cx="7200800" cy="5144394"/>
            </a:xfrm>
            <a:prstGeom prst="roundRect">
              <a:avLst>
                <a:gd name="adj" fmla="val 10000"/>
              </a:avLst>
            </a:prstGeom>
            <a:grpFill/>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5" name="4 Rectángulo"/>
            <p:cNvSpPr/>
            <p:nvPr/>
          </p:nvSpPr>
          <p:spPr>
            <a:xfrm>
              <a:off x="11125" y="679567"/>
              <a:ext cx="7200800" cy="1625602"/>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just" defTabSz="666750">
                <a:lnSpc>
                  <a:spcPct val="90000"/>
                </a:lnSpc>
                <a:spcBef>
                  <a:spcPct val="0"/>
                </a:spcBef>
                <a:spcAft>
                  <a:spcPct val="35000"/>
                </a:spcAft>
              </a:pPr>
              <a:endParaRPr lang="es-MX" sz="1500" b="1" kern="1200" dirty="0" smtClean="0">
                <a:solidFill>
                  <a:schemeClr val="tx1"/>
                </a:solidFill>
              </a:endParaRPr>
            </a:p>
            <a:p>
              <a:pPr lvl="0" algn="just" defTabSz="666750">
                <a:lnSpc>
                  <a:spcPct val="90000"/>
                </a:lnSpc>
                <a:spcBef>
                  <a:spcPct val="0"/>
                </a:spcBef>
                <a:spcAft>
                  <a:spcPct val="35000"/>
                </a:spcAft>
              </a:pPr>
              <a:endParaRPr lang="es-MX" sz="1200" i="1" dirty="0" smtClean="0">
                <a:solidFill>
                  <a:schemeClr val="tx1"/>
                </a:solidFill>
              </a:endParaRPr>
            </a:p>
            <a:p>
              <a:pPr lvl="0" algn="just" defTabSz="666750">
                <a:lnSpc>
                  <a:spcPct val="90000"/>
                </a:lnSpc>
                <a:spcBef>
                  <a:spcPct val="0"/>
                </a:spcBef>
                <a:spcAft>
                  <a:spcPct val="35000"/>
                </a:spcAft>
              </a:pPr>
              <a:endParaRPr lang="es-MX" sz="1200" i="1" dirty="0" smtClean="0">
                <a:solidFill>
                  <a:schemeClr val="tx1"/>
                </a:solidFill>
              </a:endParaRPr>
            </a:p>
            <a:p>
              <a:pPr lvl="0" algn="just" defTabSz="666750">
                <a:lnSpc>
                  <a:spcPct val="90000"/>
                </a:lnSpc>
                <a:spcBef>
                  <a:spcPct val="0"/>
                </a:spcBef>
                <a:spcAft>
                  <a:spcPct val="35000"/>
                </a:spcAft>
              </a:pPr>
              <a:endParaRPr lang="es-MX" sz="1200" i="1" dirty="0" smtClean="0">
                <a:solidFill>
                  <a:schemeClr val="tx1"/>
                </a:solidFill>
              </a:endParaRPr>
            </a:p>
            <a:p>
              <a:pPr lvl="0" algn="just" defTabSz="666750">
                <a:lnSpc>
                  <a:spcPct val="90000"/>
                </a:lnSpc>
                <a:spcBef>
                  <a:spcPct val="0"/>
                </a:spcBef>
                <a:spcAft>
                  <a:spcPct val="35000"/>
                </a:spcAft>
              </a:pPr>
              <a:endParaRPr lang="es-MX" sz="1200" b="1" i="1" dirty="0" smtClean="0">
                <a:solidFill>
                  <a:schemeClr val="tx1"/>
                </a:solidFill>
              </a:endParaRPr>
            </a:p>
            <a:p>
              <a:pPr lvl="0" algn="just" defTabSz="666750">
                <a:lnSpc>
                  <a:spcPct val="90000"/>
                </a:lnSpc>
                <a:spcBef>
                  <a:spcPct val="0"/>
                </a:spcBef>
                <a:spcAft>
                  <a:spcPct val="35000"/>
                </a:spcAft>
              </a:pPr>
              <a:r>
                <a:rPr lang="es-MX" sz="1200" b="1" i="1" dirty="0" smtClean="0">
                  <a:solidFill>
                    <a:schemeClr val="tx1"/>
                  </a:solidFill>
                </a:rPr>
                <a:t>Los Comités Interinstitucionales en materia de Trata de Personas del INM, mantienen su deber y voluntad para seguir coadyuvando desde las 32 entidades federativas, sesionando con autoridades de los tres niveles de gobierno, para concretar acciones preventivas, de difusión, capacitación y combate contra la trata de personas.</a:t>
              </a:r>
            </a:p>
          </p:txBody>
        </p:sp>
      </p:grpSp>
      <p:sp>
        <p:nvSpPr>
          <p:cNvPr id="30" name="29 Rectángulo"/>
          <p:cNvSpPr/>
          <p:nvPr/>
        </p:nvSpPr>
        <p:spPr>
          <a:xfrm>
            <a:off x="6516216" y="6543489"/>
            <a:ext cx="2573140" cy="307777"/>
          </a:xfrm>
          <a:prstGeom prst="rect">
            <a:avLst/>
          </a:prstGeom>
        </p:spPr>
        <p:txBody>
          <a:bodyPr wrap="none">
            <a:spAutoFit/>
          </a:bodyPr>
          <a:lstStyle/>
          <a:p>
            <a:r>
              <a:rPr lang="es-MX" sz="1400" b="1" dirty="0" smtClean="0">
                <a:solidFill>
                  <a:prstClr val="white"/>
                </a:solidFill>
                <a:latin typeface="Palatino Linotype" pitchFamily="18" charset="0"/>
              </a:rPr>
              <a:t>PREVENCIÓN Y DIFUSIÓN</a:t>
            </a:r>
            <a:endParaRPr lang="es-MX" sz="1400" b="1" dirty="0">
              <a:solidFill>
                <a:prstClr val="white"/>
              </a:solidFill>
              <a:latin typeface="Palatino Linotype" pitchFamily="18" charset="0"/>
            </a:endParaRPr>
          </a:p>
        </p:txBody>
      </p:sp>
      <p:graphicFrame>
        <p:nvGraphicFramePr>
          <p:cNvPr id="10" name="9 Gráfico"/>
          <p:cNvGraphicFramePr/>
          <p:nvPr>
            <p:extLst>
              <p:ext uri="{D42A27DB-BD31-4B8C-83A1-F6EECF244321}">
                <p14:modId xmlns:p14="http://schemas.microsoft.com/office/powerpoint/2010/main" xmlns="" val="1552580984"/>
              </p:ext>
            </p:extLst>
          </p:nvPr>
        </p:nvGraphicFramePr>
        <p:xfrm>
          <a:off x="876716" y="2636912"/>
          <a:ext cx="7416824" cy="2448272"/>
        </p:xfrm>
        <a:graphic>
          <a:graphicData uri="http://schemas.openxmlformats.org/drawingml/2006/chart">
            <c:chart xmlns:c="http://schemas.openxmlformats.org/drawingml/2006/chart" xmlns:r="http://schemas.openxmlformats.org/officeDocument/2006/relationships" r:id="rId3"/>
          </a:graphicData>
        </a:graphic>
      </p:graphicFrame>
      <p:pic>
        <p:nvPicPr>
          <p:cNvPr id="11" name="Picture 14"/>
          <p:cNvPicPr/>
          <p:nvPr/>
        </p:nvPicPr>
        <p:blipFill>
          <a:blip r:embed="rId4" cstate="email"/>
          <a:srcRect/>
          <a:stretch>
            <a:fillRect/>
          </a:stretch>
        </p:blipFill>
        <p:spPr bwMode="auto">
          <a:xfrm>
            <a:off x="3617547" y="5387195"/>
            <a:ext cx="1800199" cy="576064"/>
          </a:xfrm>
          <a:prstGeom prst="rect">
            <a:avLst/>
          </a:prstGeom>
          <a:noFill/>
          <a:ln w="9525">
            <a:noFill/>
            <a:miter lim="800000"/>
            <a:headEnd/>
            <a:tailEnd/>
          </a:ln>
        </p:spPr>
      </p:pic>
      <p:sp>
        <p:nvSpPr>
          <p:cNvPr id="13" name="12 Rectángulo"/>
          <p:cNvSpPr/>
          <p:nvPr/>
        </p:nvSpPr>
        <p:spPr>
          <a:xfrm>
            <a:off x="2693204" y="5272155"/>
            <a:ext cx="785818" cy="285752"/>
          </a:xfrm>
          <a:prstGeom prst="rect">
            <a:avLst/>
          </a:prstGeom>
          <a:solidFill>
            <a:schemeClr val="bg1">
              <a:lumMod val="8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00" b="1" dirty="0" smtClean="0">
                <a:solidFill>
                  <a:schemeClr val="tx1"/>
                </a:solidFill>
              </a:rPr>
              <a:t>Talleres</a:t>
            </a:r>
            <a:endParaRPr lang="es-MX" sz="1000" b="1" dirty="0">
              <a:solidFill>
                <a:schemeClr val="tx1"/>
              </a:solidFill>
            </a:endParaRPr>
          </a:p>
        </p:txBody>
      </p:sp>
      <p:sp>
        <p:nvSpPr>
          <p:cNvPr id="14" name="13 Rectángulo"/>
          <p:cNvSpPr/>
          <p:nvPr/>
        </p:nvSpPr>
        <p:spPr>
          <a:xfrm>
            <a:off x="4067944" y="6059967"/>
            <a:ext cx="919174" cy="285752"/>
          </a:xfrm>
          <a:prstGeom prst="rect">
            <a:avLst/>
          </a:prstGeom>
          <a:solidFill>
            <a:schemeClr val="bg1">
              <a:lumMod val="8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00" b="1" dirty="0" smtClean="0">
                <a:solidFill>
                  <a:schemeClr val="tx1"/>
                </a:solidFill>
              </a:rPr>
              <a:t>Visitas y Revisiones</a:t>
            </a:r>
            <a:endParaRPr lang="es-MX" sz="1000" b="1" dirty="0">
              <a:solidFill>
                <a:schemeClr val="tx1"/>
              </a:solidFill>
            </a:endParaRPr>
          </a:p>
        </p:txBody>
      </p:sp>
      <p:sp>
        <p:nvSpPr>
          <p:cNvPr id="15" name="14 Rectángulo"/>
          <p:cNvSpPr/>
          <p:nvPr/>
        </p:nvSpPr>
        <p:spPr>
          <a:xfrm>
            <a:off x="2621766" y="6064243"/>
            <a:ext cx="928694" cy="285752"/>
          </a:xfrm>
          <a:prstGeom prst="rect">
            <a:avLst/>
          </a:prstGeom>
          <a:solidFill>
            <a:schemeClr val="bg1">
              <a:lumMod val="8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00" b="1" dirty="0" smtClean="0">
                <a:solidFill>
                  <a:schemeClr val="tx1"/>
                </a:solidFill>
              </a:rPr>
              <a:t>Cine debates</a:t>
            </a:r>
            <a:endParaRPr lang="es-MX" sz="1000" b="1" dirty="0">
              <a:solidFill>
                <a:schemeClr val="tx1"/>
              </a:solidFill>
            </a:endParaRPr>
          </a:p>
        </p:txBody>
      </p:sp>
      <p:sp>
        <p:nvSpPr>
          <p:cNvPr id="16" name="15 Rectángulo"/>
          <p:cNvSpPr/>
          <p:nvPr/>
        </p:nvSpPr>
        <p:spPr>
          <a:xfrm>
            <a:off x="5469920" y="5272155"/>
            <a:ext cx="785818" cy="285752"/>
          </a:xfrm>
          <a:prstGeom prst="rect">
            <a:avLst/>
          </a:prstGeom>
          <a:solidFill>
            <a:schemeClr val="bg1">
              <a:lumMod val="8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00" b="1" dirty="0" smtClean="0">
                <a:solidFill>
                  <a:schemeClr val="tx1"/>
                </a:solidFill>
              </a:rPr>
              <a:t>Foros</a:t>
            </a:r>
            <a:endParaRPr lang="es-MX" sz="1000" b="1" dirty="0">
              <a:solidFill>
                <a:schemeClr val="tx1"/>
              </a:solidFill>
            </a:endParaRPr>
          </a:p>
        </p:txBody>
      </p:sp>
      <p:sp>
        <p:nvSpPr>
          <p:cNvPr id="17" name="16 Rectángulo"/>
          <p:cNvSpPr/>
          <p:nvPr/>
        </p:nvSpPr>
        <p:spPr>
          <a:xfrm>
            <a:off x="5482461" y="6064243"/>
            <a:ext cx="919174" cy="285752"/>
          </a:xfrm>
          <a:prstGeom prst="rect">
            <a:avLst/>
          </a:prstGeom>
          <a:solidFill>
            <a:schemeClr val="bg1">
              <a:lumMod val="8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00" b="1" dirty="0" smtClean="0">
                <a:solidFill>
                  <a:schemeClr val="tx1"/>
                </a:solidFill>
              </a:rPr>
              <a:t>Conferencias</a:t>
            </a:r>
            <a:endParaRPr lang="es-MX" sz="1000" b="1" dirty="0">
              <a:solidFill>
                <a:schemeClr val="tx1"/>
              </a:solidFill>
            </a:endParaRPr>
          </a:p>
        </p:txBody>
      </p:sp>
      <p:sp>
        <p:nvSpPr>
          <p:cNvPr id="18" name="17 Elipse"/>
          <p:cNvSpPr/>
          <p:nvPr/>
        </p:nvSpPr>
        <p:spPr>
          <a:xfrm>
            <a:off x="4224664" y="1264080"/>
            <a:ext cx="694671" cy="628617"/>
          </a:xfrm>
          <a:prstGeom prst="ellipse">
            <a:avLst/>
          </a:prstGeom>
          <a:blipFill>
            <a:blip r:embed="rId5" cstate="email">
              <a:extLst>
                <a:ext uri="{28A0092B-C50C-407E-A947-70E740481C1C}">
                  <a14:useLocalDpi xmlns:a14="http://schemas.microsoft.com/office/drawing/2010/main" xmlns="" val="0"/>
                </a:ext>
              </a:extLst>
            </a:blip>
            <a:srcRect/>
            <a:stretch>
              <a:fillRect t="-8000" b="-8000"/>
            </a:stretch>
          </a:blipFill>
        </p:spPr>
        <p:style>
          <a:lnRef idx="0">
            <a:schemeClr val="accent2">
              <a:shade val="80000"/>
              <a:hueOff val="0"/>
              <a:satOff val="0"/>
              <a:lumOff val="0"/>
              <a:alphaOff val="0"/>
            </a:schemeClr>
          </a:lnRef>
          <a:fillRef idx="1">
            <a:scrgbClr r="0" g="0" b="0"/>
          </a:fillRef>
          <a:effectRef idx="2">
            <a:schemeClr val="accent2">
              <a:tint val="4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xmlns="" val="3604864068"/>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grpSp>
        <p:nvGrpSpPr>
          <p:cNvPr id="3" name="2 Grupo"/>
          <p:cNvGrpSpPr/>
          <p:nvPr/>
        </p:nvGrpSpPr>
        <p:grpSpPr>
          <a:xfrm>
            <a:off x="323528" y="1203127"/>
            <a:ext cx="8510072" cy="1289769"/>
            <a:chOff x="0" y="0"/>
            <a:chExt cx="7211925" cy="5144394"/>
          </a:xfrm>
          <a:gradFill>
            <a:gsLst>
              <a:gs pos="0">
                <a:srgbClr val="DDEBCF"/>
              </a:gs>
              <a:gs pos="50000">
                <a:srgbClr val="9CB86E"/>
              </a:gs>
              <a:gs pos="100000">
                <a:srgbClr val="156B13"/>
              </a:gs>
            </a:gsLst>
            <a:lin ang="16200000" scaled="0"/>
          </a:gradFill>
        </p:grpSpPr>
        <p:sp>
          <p:nvSpPr>
            <p:cNvPr id="4" name="3 Rectángulo redondeado"/>
            <p:cNvSpPr/>
            <p:nvPr/>
          </p:nvSpPr>
          <p:spPr>
            <a:xfrm>
              <a:off x="0" y="0"/>
              <a:ext cx="7200800" cy="5144394"/>
            </a:xfrm>
            <a:prstGeom prst="roundRect">
              <a:avLst>
                <a:gd name="adj" fmla="val 10000"/>
              </a:avLst>
            </a:prstGeom>
            <a:grpFill/>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5" name="4 Rectángulo"/>
            <p:cNvSpPr/>
            <p:nvPr/>
          </p:nvSpPr>
          <p:spPr>
            <a:xfrm>
              <a:off x="11125" y="679567"/>
              <a:ext cx="7200800" cy="1625602"/>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just" defTabSz="666750">
                <a:lnSpc>
                  <a:spcPct val="90000"/>
                </a:lnSpc>
                <a:spcBef>
                  <a:spcPct val="0"/>
                </a:spcBef>
                <a:spcAft>
                  <a:spcPct val="35000"/>
                </a:spcAft>
              </a:pPr>
              <a:endParaRPr lang="es-MX" sz="1500" b="1" kern="1200" dirty="0" smtClean="0">
                <a:solidFill>
                  <a:schemeClr val="tx1"/>
                </a:solidFill>
              </a:endParaRPr>
            </a:p>
            <a:p>
              <a:pPr lvl="0" algn="just" defTabSz="666750">
                <a:lnSpc>
                  <a:spcPct val="90000"/>
                </a:lnSpc>
                <a:spcBef>
                  <a:spcPct val="0"/>
                </a:spcBef>
                <a:spcAft>
                  <a:spcPct val="35000"/>
                </a:spcAft>
              </a:pPr>
              <a:endParaRPr lang="es-MX" sz="1200" i="1" dirty="0" smtClean="0">
                <a:solidFill>
                  <a:schemeClr val="tx1"/>
                </a:solidFill>
              </a:endParaRPr>
            </a:p>
            <a:p>
              <a:pPr lvl="0" algn="just" defTabSz="666750">
                <a:lnSpc>
                  <a:spcPct val="90000"/>
                </a:lnSpc>
                <a:spcBef>
                  <a:spcPct val="0"/>
                </a:spcBef>
                <a:spcAft>
                  <a:spcPct val="35000"/>
                </a:spcAft>
              </a:pPr>
              <a:endParaRPr lang="es-MX" sz="1200" i="1" dirty="0" smtClean="0">
                <a:solidFill>
                  <a:schemeClr val="tx1"/>
                </a:solidFill>
              </a:endParaRPr>
            </a:p>
            <a:p>
              <a:pPr lvl="0" algn="just" defTabSz="666750">
                <a:lnSpc>
                  <a:spcPct val="90000"/>
                </a:lnSpc>
                <a:spcBef>
                  <a:spcPct val="0"/>
                </a:spcBef>
                <a:spcAft>
                  <a:spcPct val="35000"/>
                </a:spcAft>
              </a:pPr>
              <a:endParaRPr lang="es-MX" sz="1200" i="1" dirty="0" smtClean="0">
                <a:solidFill>
                  <a:schemeClr val="tx1"/>
                </a:solidFill>
              </a:endParaRPr>
            </a:p>
            <a:p>
              <a:pPr lvl="0" algn="just" defTabSz="666750">
                <a:lnSpc>
                  <a:spcPct val="90000"/>
                </a:lnSpc>
                <a:spcBef>
                  <a:spcPct val="0"/>
                </a:spcBef>
                <a:spcAft>
                  <a:spcPct val="35000"/>
                </a:spcAft>
              </a:pPr>
              <a:r>
                <a:rPr lang="es-MX" sz="1200" b="1" i="1" dirty="0" smtClean="0">
                  <a:solidFill>
                    <a:schemeClr val="tx1"/>
                  </a:solidFill>
                </a:rPr>
                <a:t>El INM reafirma su intensión para seguir colaborando con campañas que buscan informar a la ciudadanía sobre el delito de trata de personas, la forma de operar de los tratantes, maneras de detectar a la posible víctima, las consecuencias de ser víctima, las formas de prevenirlo, y que hacer cuando se esta frente a un posible caso; en ese tenor, y con el objetivo de que la mayor parte de connacionales y extranjeros conozcan este fenómeno delincuencial, se utilizará la totalidad de la infraestructura institucional para que los materiales de difusión puedan llegar a todo el territorio nacional.</a:t>
              </a:r>
            </a:p>
            <a:p>
              <a:pPr lvl="0" algn="just" defTabSz="666750">
                <a:lnSpc>
                  <a:spcPct val="90000"/>
                </a:lnSpc>
                <a:spcBef>
                  <a:spcPct val="0"/>
                </a:spcBef>
                <a:spcAft>
                  <a:spcPct val="35000"/>
                </a:spcAft>
              </a:pPr>
              <a:endParaRPr lang="es-MX" sz="1200" b="1" i="1" dirty="0">
                <a:solidFill>
                  <a:schemeClr val="tx1"/>
                </a:solidFill>
              </a:endParaRPr>
            </a:p>
            <a:p>
              <a:pPr lvl="0" algn="just" defTabSz="666750">
                <a:lnSpc>
                  <a:spcPct val="90000"/>
                </a:lnSpc>
                <a:spcBef>
                  <a:spcPct val="0"/>
                </a:spcBef>
                <a:spcAft>
                  <a:spcPct val="35000"/>
                </a:spcAft>
              </a:pPr>
              <a:endParaRPr lang="es-MX" sz="1200" b="1" i="1" dirty="0" smtClean="0">
                <a:solidFill>
                  <a:schemeClr val="tx1"/>
                </a:solidFill>
              </a:endParaRPr>
            </a:p>
          </p:txBody>
        </p:sp>
      </p:grpSp>
      <p:sp>
        <p:nvSpPr>
          <p:cNvPr id="30" name="29 Rectángulo"/>
          <p:cNvSpPr/>
          <p:nvPr/>
        </p:nvSpPr>
        <p:spPr>
          <a:xfrm>
            <a:off x="6516216" y="6543489"/>
            <a:ext cx="2550185" cy="307777"/>
          </a:xfrm>
          <a:prstGeom prst="rect">
            <a:avLst/>
          </a:prstGeom>
        </p:spPr>
        <p:txBody>
          <a:bodyPr wrap="none">
            <a:spAutoFit/>
          </a:bodyPr>
          <a:lstStyle/>
          <a:p>
            <a:r>
              <a:rPr lang="es-MX" sz="1400" b="1" dirty="0" smtClean="0">
                <a:solidFill>
                  <a:prstClr val="white"/>
                </a:solidFill>
                <a:latin typeface="Palatino Linotype" pitchFamily="18" charset="0"/>
              </a:rPr>
              <a:t>DIFUSIÓN DE CAMPAÑAS</a:t>
            </a:r>
            <a:endParaRPr lang="es-MX" sz="1400" b="1" dirty="0">
              <a:solidFill>
                <a:prstClr val="white"/>
              </a:solidFill>
              <a:latin typeface="Palatino Linotype" pitchFamily="18" charset="0"/>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67544" y="2929301"/>
            <a:ext cx="4610100" cy="1539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5652120" y="2929301"/>
            <a:ext cx="2797175" cy="1393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3849640" y="4743364"/>
            <a:ext cx="4610100" cy="1539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683568" y="4781464"/>
            <a:ext cx="2720975" cy="1501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3591626"/>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grpSp>
        <p:nvGrpSpPr>
          <p:cNvPr id="3" name="2 Grupo"/>
          <p:cNvGrpSpPr/>
          <p:nvPr/>
        </p:nvGrpSpPr>
        <p:grpSpPr>
          <a:xfrm>
            <a:off x="323528" y="1186507"/>
            <a:ext cx="8510072" cy="658317"/>
            <a:chOff x="0" y="-133240"/>
            <a:chExt cx="7211925" cy="5277634"/>
          </a:xfrm>
          <a:gradFill>
            <a:gsLst>
              <a:gs pos="0">
                <a:srgbClr val="DDEBCF"/>
              </a:gs>
              <a:gs pos="50000">
                <a:srgbClr val="9CB86E"/>
              </a:gs>
              <a:gs pos="100000">
                <a:srgbClr val="156B13"/>
              </a:gs>
            </a:gsLst>
            <a:lin ang="16200000" scaled="0"/>
          </a:gradFill>
        </p:grpSpPr>
        <p:sp>
          <p:nvSpPr>
            <p:cNvPr id="4" name="3 Rectángulo redondeado"/>
            <p:cNvSpPr/>
            <p:nvPr/>
          </p:nvSpPr>
          <p:spPr>
            <a:xfrm>
              <a:off x="0" y="0"/>
              <a:ext cx="7200800" cy="5144394"/>
            </a:xfrm>
            <a:prstGeom prst="roundRect">
              <a:avLst>
                <a:gd name="adj" fmla="val 10000"/>
              </a:avLst>
            </a:prstGeom>
            <a:grpFill/>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5" name="4 Rectángulo"/>
            <p:cNvSpPr/>
            <p:nvPr/>
          </p:nvSpPr>
          <p:spPr>
            <a:xfrm>
              <a:off x="11125" y="-133240"/>
              <a:ext cx="7200800" cy="1625602"/>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just" defTabSz="666750">
                <a:lnSpc>
                  <a:spcPct val="90000"/>
                </a:lnSpc>
                <a:spcBef>
                  <a:spcPct val="0"/>
                </a:spcBef>
                <a:spcAft>
                  <a:spcPct val="35000"/>
                </a:spcAft>
              </a:pPr>
              <a:endParaRPr lang="es-MX" sz="1500" b="1" kern="1200" dirty="0" smtClean="0">
                <a:solidFill>
                  <a:schemeClr val="tx1"/>
                </a:solidFill>
              </a:endParaRPr>
            </a:p>
            <a:p>
              <a:pPr lvl="0" algn="just" defTabSz="666750">
                <a:lnSpc>
                  <a:spcPct val="90000"/>
                </a:lnSpc>
                <a:spcBef>
                  <a:spcPct val="0"/>
                </a:spcBef>
                <a:spcAft>
                  <a:spcPct val="35000"/>
                </a:spcAft>
              </a:pPr>
              <a:endParaRPr lang="es-MX" sz="1200" i="1" dirty="0" smtClean="0">
                <a:solidFill>
                  <a:schemeClr val="tx1"/>
                </a:solidFill>
              </a:endParaRPr>
            </a:p>
            <a:p>
              <a:pPr lvl="0" algn="just" defTabSz="666750">
                <a:lnSpc>
                  <a:spcPct val="90000"/>
                </a:lnSpc>
                <a:spcBef>
                  <a:spcPct val="0"/>
                </a:spcBef>
                <a:spcAft>
                  <a:spcPct val="35000"/>
                </a:spcAft>
              </a:pPr>
              <a:endParaRPr lang="es-MX" sz="1200" i="1" dirty="0" smtClean="0">
                <a:solidFill>
                  <a:schemeClr val="tx1"/>
                </a:solidFill>
              </a:endParaRPr>
            </a:p>
            <a:p>
              <a:pPr lvl="0" algn="just" defTabSz="666750">
                <a:lnSpc>
                  <a:spcPct val="90000"/>
                </a:lnSpc>
                <a:spcBef>
                  <a:spcPct val="0"/>
                </a:spcBef>
                <a:spcAft>
                  <a:spcPct val="35000"/>
                </a:spcAft>
              </a:pPr>
              <a:endParaRPr lang="es-MX" sz="1200" i="1" dirty="0" smtClean="0">
                <a:solidFill>
                  <a:schemeClr val="tx1"/>
                </a:solidFill>
              </a:endParaRPr>
            </a:p>
            <a:p>
              <a:pPr lvl="0" algn="just" defTabSz="666750">
                <a:lnSpc>
                  <a:spcPct val="90000"/>
                </a:lnSpc>
                <a:spcBef>
                  <a:spcPct val="0"/>
                </a:spcBef>
                <a:spcAft>
                  <a:spcPct val="35000"/>
                </a:spcAft>
              </a:pPr>
              <a:endParaRPr lang="es-MX" sz="1200" b="1" i="1" dirty="0" smtClean="0">
                <a:solidFill>
                  <a:schemeClr val="tx1"/>
                </a:solidFill>
              </a:endParaRPr>
            </a:p>
            <a:p>
              <a:pPr lvl="0" algn="just" defTabSz="666750">
                <a:lnSpc>
                  <a:spcPct val="90000"/>
                </a:lnSpc>
                <a:spcBef>
                  <a:spcPct val="0"/>
                </a:spcBef>
                <a:spcAft>
                  <a:spcPct val="35000"/>
                </a:spcAft>
              </a:pPr>
              <a:endParaRPr lang="es-MX" sz="1200" b="1" i="1" dirty="0" smtClean="0">
                <a:solidFill>
                  <a:schemeClr val="tx1"/>
                </a:solidFill>
              </a:endParaRPr>
            </a:p>
            <a:p>
              <a:pPr lvl="0" algn="ctr" defTabSz="666750">
                <a:lnSpc>
                  <a:spcPct val="90000"/>
                </a:lnSpc>
                <a:spcBef>
                  <a:spcPct val="0"/>
                </a:spcBef>
                <a:spcAft>
                  <a:spcPct val="35000"/>
                </a:spcAft>
              </a:pPr>
              <a:r>
                <a:rPr lang="es-MX" sz="1400" b="1" i="1" dirty="0" smtClean="0">
                  <a:solidFill>
                    <a:schemeClr val="tx1"/>
                  </a:solidFill>
                </a:rPr>
                <a:t>INFRAESTRUCTURA A NIVEL NACIONAL</a:t>
              </a:r>
            </a:p>
            <a:p>
              <a:pPr lvl="0" algn="just" defTabSz="666750">
                <a:lnSpc>
                  <a:spcPct val="90000"/>
                </a:lnSpc>
                <a:spcBef>
                  <a:spcPct val="0"/>
                </a:spcBef>
                <a:spcAft>
                  <a:spcPct val="35000"/>
                </a:spcAft>
              </a:pPr>
              <a:endParaRPr lang="es-MX" sz="1200" b="1" i="1" dirty="0">
                <a:solidFill>
                  <a:schemeClr val="tx1"/>
                </a:solidFill>
              </a:endParaRPr>
            </a:p>
            <a:p>
              <a:pPr lvl="0" algn="just" defTabSz="666750">
                <a:lnSpc>
                  <a:spcPct val="90000"/>
                </a:lnSpc>
                <a:spcBef>
                  <a:spcPct val="0"/>
                </a:spcBef>
                <a:spcAft>
                  <a:spcPct val="35000"/>
                </a:spcAft>
              </a:pPr>
              <a:endParaRPr lang="es-MX" sz="1200" b="1" i="1" dirty="0" smtClean="0">
                <a:solidFill>
                  <a:schemeClr val="tx1"/>
                </a:solidFill>
              </a:endParaRPr>
            </a:p>
            <a:p>
              <a:pPr fontAlgn="t"/>
              <a:endParaRPr lang="es-MX" sz="1200" dirty="0"/>
            </a:p>
            <a:p>
              <a:pPr lvl="0" algn="just" defTabSz="666750">
                <a:lnSpc>
                  <a:spcPct val="90000"/>
                </a:lnSpc>
                <a:spcBef>
                  <a:spcPct val="0"/>
                </a:spcBef>
                <a:spcAft>
                  <a:spcPct val="35000"/>
                </a:spcAft>
              </a:pPr>
              <a:endParaRPr lang="es-MX" sz="1200" b="1" i="1" dirty="0" smtClean="0">
                <a:solidFill>
                  <a:schemeClr val="tx1"/>
                </a:solidFill>
              </a:endParaRPr>
            </a:p>
          </p:txBody>
        </p:sp>
      </p:grpSp>
      <p:sp>
        <p:nvSpPr>
          <p:cNvPr id="30" name="29 Rectángulo"/>
          <p:cNvSpPr/>
          <p:nvPr/>
        </p:nvSpPr>
        <p:spPr>
          <a:xfrm>
            <a:off x="107504" y="6550223"/>
            <a:ext cx="8884612" cy="292388"/>
          </a:xfrm>
          <a:prstGeom prst="rect">
            <a:avLst/>
          </a:prstGeom>
        </p:spPr>
        <p:txBody>
          <a:bodyPr wrap="none">
            <a:spAutoFit/>
          </a:bodyPr>
          <a:lstStyle/>
          <a:p>
            <a:r>
              <a:rPr lang="es-MX" sz="1300" b="1" dirty="0" smtClean="0">
                <a:solidFill>
                  <a:prstClr val="white"/>
                </a:solidFill>
                <a:latin typeface="Palatino Linotype" pitchFamily="18" charset="0"/>
              </a:rPr>
              <a:t>DIFUSIÓN DE CAMPAÑAS EN 32 PUNTOS AÉREOS, 30 MARÍTIMOS, 59 TERRESTRES Y 32 DELEGACIONES </a:t>
            </a:r>
            <a:endParaRPr lang="es-MX" sz="1300" b="1" dirty="0">
              <a:solidFill>
                <a:prstClr val="white"/>
              </a:solidFill>
              <a:latin typeface="Palatino Linotype" pitchFamily="18" charset="0"/>
            </a:endParaRPr>
          </a:p>
        </p:txBody>
      </p:sp>
      <p:pic>
        <p:nvPicPr>
          <p:cNvPr id="1026" name="Imagen 1"/>
          <p:cNvPicPr>
            <a:picLocks noChangeAspect="1" noChangeArrowheads="1"/>
          </p:cNvPicPr>
          <p:nvPr/>
        </p:nvPicPr>
        <p:blipFill>
          <a:blip r:embed="rId3" cstate="email">
            <a:extLst>
              <a:ext uri="{BEBA8EAE-BF5A-486C-A8C5-ECC9F3942E4B}">
                <a14:imgProps xmlns:a14="http://schemas.microsoft.com/office/drawing/2010/main" xmlns="">
                  <a14:imgLayer r:embed="rId4">
                    <a14:imgEffect>
                      <a14:sharpenSoften amount="25000"/>
                    </a14:imgEffect>
                  </a14:imgLayer>
                </a14:imgProps>
              </a:ext>
              <a:ext uri="{28A0092B-C50C-407E-A947-70E740481C1C}">
                <a14:useLocalDpi xmlns:a14="http://schemas.microsoft.com/office/drawing/2010/main" xmlns="" val="0"/>
              </a:ext>
            </a:extLst>
          </a:blip>
          <a:srcRect/>
          <a:stretch>
            <a:fillRect/>
          </a:stretch>
        </p:blipFill>
        <p:spPr bwMode="auto">
          <a:xfrm>
            <a:off x="467544" y="1980585"/>
            <a:ext cx="3600400" cy="2186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Imagen 1"/>
          <p:cNvPicPr>
            <a:picLocks noChangeAspect="1" noChangeArrowheads="1"/>
          </p:cNvPicPr>
          <p:nvPr/>
        </p:nvPicPr>
        <p:blipFill>
          <a:blip r:embed="rId5" cstate="email">
            <a:extLst>
              <a:ext uri="{BEBA8EAE-BF5A-486C-A8C5-ECC9F3942E4B}">
                <a14:imgProps xmlns:a14="http://schemas.microsoft.com/office/drawing/2010/main" xmlns="">
                  <a14:imgLayer r:embed="rId6">
                    <a14:imgEffect>
                      <a14:sharpenSoften amount="25000"/>
                    </a14:imgEffect>
                  </a14:imgLayer>
                </a14:imgProps>
              </a:ext>
              <a:ext uri="{28A0092B-C50C-407E-A947-70E740481C1C}">
                <a14:useLocalDpi xmlns:a14="http://schemas.microsoft.com/office/drawing/2010/main" xmlns="" val="0"/>
              </a:ext>
            </a:extLst>
          </a:blip>
          <a:srcRect/>
          <a:stretch>
            <a:fillRect/>
          </a:stretch>
        </p:blipFill>
        <p:spPr bwMode="auto">
          <a:xfrm>
            <a:off x="5004048" y="1961028"/>
            <a:ext cx="3713113" cy="22252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8" name="Imagen 1"/>
          <p:cNvPicPr>
            <a:picLocks noChangeAspect="1" noChangeArrowheads="1"/>
          </p:cNvPicPr>
          <p:nvPr/>
        </p:nvPicPr>
        <p:blipFill>
          <a:blip r:embed="rId7" cstate="email">
            <a:extLst>
              <a:ext uri="{BEBA8EAE-BF5A-486C-A8C5-ECC9F3942E4B}">
                <a14:imgProps xmlns:a14="http://schemas.microsoft.com/office/drawing/2010/main" xmlns="">
                  <a14:imgLayer r:embed="rId8">
                    <a14:imgEffect>
                      <a14:sharpenSoften amount="25000"/>
                    </a14:imgEffect>
                  </a14:imgLayer>
                </a14:imgProps>
              </a:ext>
              <a:ext uri="{28A0092B-C50C-407E-A947-70E740481C1C}">
                <a14:useLocalDpi xmlns:a14="http://schemas.microsoft.com/office/drawing/2010/main" xmlns="" val="0"/>
              </a:ext>
            </a:extLst>
          </a:blip>
          <a:srcRect/>
          <a:stretch>
            <a:fillRect/>
          </a:stretch>
        </p:blipFill>
        <p:spPr bwMode="auto">
          <a:xfrm>
            <a:off x="467544" y="4272661"/>
            <a:ext cx="3600400" cy="21427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0" name="Imagen 1"/>
          <p:cNvPicPr>
            <a:picLocks noChangeAspect="1" noChangeArrowheads="1"/>
          </p:cNvPicPr>
          <p:nvPr/>
        </p:nvPicPr>
        <p:blipFill>
          <a:blip r:embed="rId9" cstate="email">
            <a:extLst>
              <a:ext uri="{BEBA8EAE-BF5A-486C-A8C5-ECC9F3942E4B}">
                <a14:imgProps xmlns:a14="http://schemas.microsoft.com/office/drawing/2010/main" xmlns="">
                  <a14:imgLayer r:embed="rId10">
                    <a14:imgEffect>
                      <a14:sharpenSoften amount="25000"/>
                    </a14:imgEffect>
                  </a14:imgLayer>
                </a14:imgProps>
              </a:ext>
              <a:ext uri="{28A0092B-C50C-407E-A947-70E740481C1C}">
                <a14:useLocalDpi xmlns:a14="http://schemas.microsoft.com/office/drawing/2010/main" xmlns="" val="0"/>
              </a:ext>
            </a:extLst>
          </a:blip>
          <a:srcRect/>
          <a:stretch>
            <a:fillRect/>
          </a:stretch>
        </p:blipFill>
        <p:spPr bwMode="auto">
          <a:xfrm>
            <a:off x="5004048" y="4272660"/>
            <a:ext cx="3713113" cy="21427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4689040"/>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8" name="7 Rectángulo"/>
          <p:cNvSpPr/>
          <p:nvPr/>
        </p:nvSpPr>
        <p:spPr>
          <a:xfrm>
            <a:off x="7967485" y="6522297"/>
            <a:ext cx="1069011" cy="307777"/>
          </a:xfrm>
          <a:prstGeom prst="rect">
            <a:avLst/>
          </a:prstGeom>
        </p:spPr>
        <p:txBody>
          <a:bodyPr wrap="none">
            <a:spAutoFit/>
          </a:bodyPr>
          <a:lstStyle/>
          <a:p>
            <a:r>
              <a:rPr lang="es-MX" sz="1400" b="1" dirty="0" smtClean="0">
                <a:solidFill>
                  <a:prstClr val="white"/>
                </a:solidFill>
                <a:latin typeface="Palatino Linotype" pitchFamily="18" charset="0"/>
              </a:rPr>
              <a:t>IMPACTO</a:t>
            </a:r>
            <a:endParaRPr lang="es-MX" sz="1400" b="1" dirty="0">
              <a:solidFill>
                <a:prstClr val="white"/>
              </a:solidFill>
              <a:latin typeface="Palatino Linotype" pitchFamily="18" charset="0"/>
            </a:endParaRPr>
          </a:p>
        </p:txBody>
      </p:sp>
      <p:graphicFrame>
        <p:nvGraphicFramePr>
          <p:cNvPr id="229" name="228 Gráfico"/>
          <p:cNvGraphicFramePr/>
          <p:nvPr>
            <p:extLst>
              <p:ext uri="{D42A27DB-BD31-4B8C-83A1-F6EECF244321}">
                <p14:modId xmlns:p14="http://schemas.microsoft.com/office/powerpoint/2010/main" xmlns="" val="3956551668"/>
              </p:ext>
            </p:extLst>
          </p:nvPr>
        </p:nvGraphicFramePr>
        <p:xfrm>
          <a:off x="437842" y="2060848"/>
          <a:ext cx="4896544" cy="3096344"/>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6 Grupo"/>
          <p:cNvGrpSpPr/>
          <p:nvPr/>
        </p:nvGrpSpPr>
        <p:grpSpPr>
          <a:xfrm>
            <a:off x="323528" y="1203127"/>
            <a:ext cx="8510072" cy="641697"/>
            <a:chOff x="0" y="0"/>
            <a:chExt cx="7211925" cy="5144394"/>
          </a:xfrm>
          <a:gradFill>
            <a:gsLst>
              <a:gs pos="0">
                <a:srgbClr val="DDEBCF"/>
              </a:gs>
              <a:gs pos="50000">
                <a:srgbClr val="9CB86E"/>
              </a:gs>
              <a:gs pos="100000">
                <a:srgbClr val="156B13"/>
              </a:gs>
            </a:gsLst>
            <a:lin ang="16200000" scaled="0"/>
          </a:gradFill>
        </p:grpSpPr>
        <p:sp>
          <p:nvSpPr>
            <p:cNvPr id="9" name="8 Rectángulo redondeado"/>
            <p:cNvSpPr/>
            <p:nvPr/>
          </p:nvSpPr>
          <p:spPr>
            <a:xfrm>
              <a:off x="0" y="0"/>
              <a:ext cx="7200800" cy="5144394"/>
            </a:xfrm>
            <a:prstGeom prst="roundRect">
              <a:avLst>
                <a:gd name="adj" fmla="val 10000"/>
              </a:avLst>
            </a:prstGeom>
            <a:grpFill/>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0" name="9 Rectángulo"/>
            <p:cNvSpPr/>
            <p:nvPr/>
          </p:nvSpPr>
          <p:spPr>
            <a:xfrm>
              <a:off x="11125" y="679567"/>
              <a:ext cx="7200800" cy="1625602"/>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just" defTabSz="666750">
                <a:lnSpc>
                  <a:spcPct val="90000"/>
                </a:lnSpc>
                <a:spcBef>
                  <a:spcPct val="0"/>
                </a:spcBef>
                <a:spcAft>
                  <a:spcPct val="35000"/>
                </a:spcAft>
              </a:pPr>
              <a:endParaRPr lang="es-MX" sz="1500" b="1" kern="1200" dirty="0" smtClean="0">
                <a:solidFill>
                  <a:schemeClr val="tx1"/>
                </a:solidFill>
              </a:endParaRPr>
            </a:p>
            <a:p>
              <a:pPr lvl="0" algn="just" defTabSz="666750">
                <a:lnSpc>
                  <a:spcPct val="90000"/>
                </a:lnSpc>
                <a:spcBef>
                  <a:spcPct val="0"/>
                </a:spcBef>
                <a:spcAft>
                  <a:spcPct val="35000"/>
                </a:spcAft>
              </a:pPr>
              <a:endParaRPr lang="es-MX" sz="1200" i="1" dirty="0" smtClean="0">
                <a:solidFill>
                  <a:schemeClr val="tx1"/>
                </a:solidFill>
              </a:endParaRPr>
            </a:p>
            <a:p>
              <a:pPr lvl="0" algn="just" defTabSz="666750">
                <a:lnSpc>
                  <a:spcPct val="90000"/>
                </a:lnSpc>
                <a:spcBef>
                  <a:spcPct val="0"/>
                </a:spcBef>
                <a:spcAft>
                  <a:spcPct val="35000"/>
                </a:spcAft>
              </a:pPr>
              <a:endParaRPr lang="es-MX" sz="1200" i="1" dirty="0" smtClean="0">
                <a:solidFill>
                  <a:schemeClr val="tx1"/>
                </a:solidFill>
              </a:endParaRPr>
            </a:p>
            <a:p>
              <a:pPr lvl="0" algn="just" defTabSz="666750">
                <a:lnSpc>
                  <a:spcPct val="90000"/>
                </a:lnSpc>
                <a:spcBef>
                  <a:spcPct val="0"/>
                </a:spcBef>
                <a:spcAft>
                  <a:spcPct val="35000"/>
                </a:spcAft>
              </a:pPr>
              <a:endParaRPr lang="es-MX" sz="1200" i="1" dirty="0" smtClean="0">
                <a:solidFill>
                  <a:schemeClr val="tx1"/>
                </a:solidFill>
              </a:endParaRPr>
            </a:p>
            <a:p>
              <a:pPr lvl="0" algn="just" defTabSz="666750">
                <a:lnSpc>
                  <a:spcPct val="90000"/>
                </a:lnSpc>
                <a:spcBef>
                  <a:spcPct val="0"/>
                </a:spcBef>
                <a:spcAft>
                  <a:spcPct val="35000"/>
                </a:spcAft>
              </a:pPr>
              <a:endParaRPr lang="es-MX" sz="1200" b="1" i="1" dirty="0" smtClean="0">
                <a:solidFill>
                  <a:schemeClr val="tx1"/>
                </a:solidFill>
              </a:endParaRPr>
            </a:p>
            <a:p>
              <a:pPr lvl="0" algn="just" defTabSz="666750">
                <a:lnSpc>
                  <a:spcPct val="90000"/>
                </a:lnSpc>
                <a:spcBef>
                  <a:spcPct val="0"/>
                </a:spcBef>
                <a:spcAft>
                  <a:spcPct val="35000"/>
                </a:spcAft>
              </a:pPr>
              <a:endParaRPr lang="es-MX" sz="1200" b="1" i="1" dirty="0" smtClean="0">
                <a:solidFill>
                  <a:schemeClr val="tx1"/>
                </a:solidFill>
              </a:endParaRPr>
            </a:p>
            <a:p>
              <a:pPr lvl="0" algn="ctr" defTabSz="666750">
                <a:lnSpc>
                  <a:spcPct val="90000"/>
                </a:lnSpc>
                <a:spcBef>
                  <a:spcPct val="0"/>
                </a:spcBef>
                <a:spcAft>
                  <a:spcPct val="35000"/>
                </a:spcAft>
              </a:pPr>
              <a:r>
                <a:rPr lang="es-MX" sz="1400" b="1" i="1" dirty="0" smtClean="0">
                  <a:solidFill>
                    <a:schemeClr val="tx1"/>
                  </a:solidFill>
                </a:rPr>
                <a:t>PERSONAS IMPACTADAS Y MATERIALES DIFUNDIDOS</a:t>
              </a:r>
            </a:p>
            <a:p>
              <a:pPr lvl="0" algn="just" defTabSz="666750">
                <a:lnSpc>
                  <a:spcPct val="90000"/>
                </a:lnSpc>
                <a:spcBef>
                  <a:spcPct val="0"/>
                </a:spcBef>
                <a:spcAft>
                  <a:spcPct val="35000"/>
                </a:spcAft>
              </a:pPr>
              <a:endParaRPr lang="es-MX" sz="1200" b="1" i="1" dirty="0">
                <a:solidFill>
                  <a:schemeClr val="tx1"/>
                </a:solidFill>
              </a:endParaRPr>
            </a:p>
            <a:p>
              <a:pPr lvl="0" algn="just" defTabSz="666750">
                <a:lnSpc>
                  <a:spcPct val="90000"/>
                </a:lnSpc>
                <a:spcBef>
                  <a:spcPct val="0"/>
                </a:spcBef>
                <a:spcAft>
                  <a:spcPct val="35000"/>
                </a:spcAft>
              </a:pPr>
              <a:endParaRPr lang="es-MX" sz="1200" b="1" i="1" dirty="0" smtClean="0">
                <a:solidFill>
                  <a:schemeClr val="tx1"/>
                </a:solidFill>
              </a:endParaRPr>
            </a:p>
            <a:p>
              <a:pPr fontAlgn="t"/>
              <a:endParaRPr lang="es-MX" sz="1200" dirty="0"/>
            </a:p>
            <a:p>
              <a:pPr lvl="0" algn="just" defTabSz="666750">
                <a:lnSpc>
                  <a:spcPct val="90000"/>
                </a:lnSpc>
                <a:spcBef>
                  <a:spcPct val="0"/>
                </a:spcBef>
                <a:spcAft>
                  <a:spcPct val="35000"/>
                </a:spcAft>
              </a:pPr>
              <a:endParaRPr lang="es-MX" sz="1200" b="1" i="1" dirty="0" smtClean="0">
                <a:solidFill>
                  <a:schemeClr val="tx1"/>
                </a:solidFill>
              </a:endParaRPr>
            </a:p>
          </p:txBody>
        </p:sp>
      </p:grpSp>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6228184" y="2063749"/>
            <a:ext cx="2125663" cy="428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4675611" y="4309123"/>
            <a:ext cx="1493837" cy="2049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20595508"/>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8" name="7 Rectángulo"/>
          <p:cNvSpPr/>
          <p:nvPr/>
        </p:nvSpPr>
        <p:spPr>
          <a:xfrm>
            <a:off x="7380312" y="6522297"/>
            <a:ext cx="1631216" cy="307777"/>
          </a:xfrm>
          <a:prstGeom prst="rect">
            <a:avLst/>
          </a:prstGeom>
        </p:spPr>
        <p:txBody>
          <a:bodyPr wrap="none">
            <a:spAutoFit/>
          </a:bodyPr>
          <a:lstStyle/>
          <a:p>
            <a:r>
              <a:rPr lang="es-MX" sz="1400" b="1" dirty="0" smtClean="0">
                <a:solidFill>
                  <a:prstClr val="white"/>
                </a:solidFill>
                <a:latin typeface="Palatino Linotype" pitchFamily="18" charset="0"/>
              </a:rPr>
              <a:t>CAPACITACIÓN</a:t>
            </a:r>
            <a:endParaRPr lang="es-MX" sz="1400" b="1" dirty="0">
              <a:solidFill>
                <a:prstClr val="white"/>
              </a:solidFill>
              <a:latin typeface="Palatino Linotype" pitchFamily="18" charset="0"/>
            </a:endParaRPr>
          </a:p>
        </p:txBody>
      </p:sp>
      <p:grpSp>
        <p:nvGrpSpPr>
          <p:cNvPr id="11" name="10 Grupo"/>
          <p:cNvGrpSpPr/>
          <p:nvPr/>
        </p:nvGrpSpPr>
        <p:grpSpPr>
          <a:xfrm>
            <a:off x="323528" y="1203127"/>
            <a:ext cx="8510072" cy="857721"/>
            <a:chOff x="0" y="0"/>
            <a:chExt cx="7211925" cy="3421120"/>
          </a:xfrm>
          <a:gradFill>
            <a:gsLst>
              <a:gs pos="0">
                <a:srgbClr val="DDEBCF"/>
              </a:gs>
              <a:gs pos="50000">
                <a:srgbClr val="9CB86E"/>
              </a:gs>
              <a:gs pos="100000">
                <a:srgbClr val="156B13"/>
              </a:gs>
            </a:gsLst>
            <a:lin ang="16200000" scaled="0"/>
          </a:gradFill>
        </p:grpSpPr>
        <p:sp>
          <p:nvSpPr>
            <p:cNvPr id="12" name="11 Rectángulo redondeado"/>
            <p:cNvSpPr/>
            <p:nvPr/>
          </p:nvSpPr>
          <p:spPr>
            <a:xfrm>
              <a:off x="0" y="0"/>
              <a:ext cx="7200800" cy="3421120"/>
            </a:xfrm>
            <a:prstGeom prst="roundRect">
              <a:avLst>
                <a:gd name="adj" fmla="val 10000"/>
              </a:avLst>
            </a:prstGeom>
            <a:grpFill/>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3" name="12 Rectángulo"/>
            <p:cNvSpPr/>
            <p:nvPr/>
          </p:nvSpPr>
          <p:spPr>
            <a:xfrm>
              <a:off x="11125" y="679567"/>
              <a:ext cx="7200800" cy="1625602"/>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just" defTabSz="666750">
                <a:lnSpc>
                  <a:spcPct val="90000"/>
                </a:lnSpc>
                <a:spcBef>
                  <a:spcPct val="0"/>
                </a:spcBef>
                <a:spcAft>
                  <a:spcPct val="35000"/>
                </a:spcAft>
              </a:pPr>
              <a:endParaRPr lang="es-MX" sz="1500" b="1" kern="1200" dirty="0" smtClean="0">
                <a:solidFill>
                  <a:schemeClr val="tx1"/>
                </a:solidFill>
              </a:endParaRPr>
            </a:p>
            <a:p>
              <a:pPr lvl="0" algn="just" defTabSz="666750">
                <a:lnSpc>
                  <a:spcPct val="90000"/>
                </a:lnSpc>
                <a:spcBef>
                  <a:spcPct val="0"/>
                </a:spcBef>
                <a:spcAft>
                  <a:spcPct val="35000"/>
                </a:spcAft>
              </a:pPr>
              <a:endParaRPr lang="es-MX" sz="1200" b="1" i="1" dirty="0" smtClean="0">
                <a:solidFill>
                  <a:schemeClr val="tx1"/>
                </a:solidFill>
              </a:endParaRPr>
            </a:p>
            <a:p>
              <a:pPr lvl="0" algn="just" defTabSz="666750">
                <a:lnSpc>
                  <a:spcPct val="90000"/>
                </a:lnSpc>
                <a:spcBef>
                  <a:spcPct val="0"/>
                </a:spcBef>
                <a:spcAft>
                  <a:spcPct val="35000"/>
                </a:spcAft>
              </a:pPr>
              <a:r>
                <a:rPr lang="es-MX" sz="1200" b="1" i="1" dirty="0" smtClean="0">
                  <a:solidFill>
                    <a:schemeClr val="tx1"/>
                  </a:solidFill>
                </a:rPr>
                <a:t>Se mantiene constante la capacitación del personal adscrito a las Delegaciones Federales y Oficinas Centrales, a través de videoconferencias, las cuales tiene por objetivo la sensibilización, conocimientos para la detección de posibles víctimas, atención de la víctima o posible víctima, así como la debida integración del procedimiento administrativo migratorio.</a:t>
              </a:r>
            </a:p>
            <a:p>
              <a:pPr lvl="0" algn="just" defTabSz="666750">
                <a:lnSpc>
                  <a:spcPct val="90000"/>
                </a:lnSpc>
                <a:spcBef>
                  <a:spcPct val="0"/>
                </a:spcBef>
                <a:spcAft>
                  <a:spcPct val="35000"/>
                </a:spcAft>
              </a:pPr>
              <a:endParaRPr lang="es-MX" sz="1200" b="1" i="1" dirty="0">
                <a:solidFill>
                  <a:schemeClr val="tx1"/>
                </a:solidFill>
              </a:endParaRPr>
            </a:p>
            <a:p>
              <a:pPr lvl="0" algn="just" defTabSz="666750">
                <a:lnSpc>
                  <a:spcPct val="90000"/>
                </a:lnSpc>
                <a:spcBef>
                  <a:spcPct val="0"/>
                </a:spcBef>
                <a:spcAft>
                  <a:spcPct val="35000"/>
                </a:spcAft>
              </a:pPr>
              <a:endParaRPr lang="es-MX" sz="1200" b="1" i="1" dirty="0" smtClean="0">
                <a:solidFill>
                  <a:schemeClr val="tx1"/>
                </a:solidFill>
              </a:endParaRPr>
            </a:p>
          </p:txBody>
        </p:sp>
      </p:grpSp>
      <p:graphicFrame>
        <p:nvGraphicFramePr>
          <p:cNvPr id="14" name="13 Gráfico"/>
          <p:cNvGraphicFramePr/>
          <p:nvPr>
            <p:extLst>
              <p:ext uri="{D42A27DB-BD31-4B8C-83A1-F6EECF244321}">
                <p14:modId xmlns:p14="http://schemas.microsoft.com/office/powerpoint/2010/main" xmlns="" val="4155855184"/>
              </p:ext>
            </p:extLst>
          </p:nvPr>
        </p:nvGraphicFramePr>
        <p:xfrm>
          <a:off x="134767" y="2691993"/>
          <a:ext cx="4883416" cy="1800200"/>
        </p:xfrm>
        <a:graphic>
          <a:graphicData uri="http://schemas.openxmlformats.org/drawingml/2006/chart">
            <c:chart xmlns:c="http://schemas.openxmlformats.org/drawingml/2006/chart" xmlns:r="http://schemas.openxmlformats.org/officeDocument/2006/relationships" r:id="rId3"/>
          </a:graphicData>
        </a:graphic>
      </p:graphicFrame>
      <p:sp>
        <p:nvSpPr>
          <p:cNvPr id="18" name="17 Rectángulo"/>
          <p:cNvSpPr/>
          <p:nvPr/>
        </p:nvSpPr>
        <p:spPr>
          <a:xfrm>
            <a:off x="1403647" y="2486061"/>
            <a:ext cx="2804953" cy="369332"/>
          </a:xfrm>
          <a:prstGeom prst="rect">
            <a:avLst/>
          </a:prstGeom>
          <a:solidFill>
            <a:schemeClr val="bg1">
              <a:lumMod val="95000"/>
            </a:schemeClr>
          </a:solidFill>
          <a:ln w="12700">
            <a:solidFill>
              <a:schemeClr val="tx1"/>
            </a:solidFill>
          </a:ln>
        </p:spPr>
        <p:txBody>
          <a:bodyPr wrap="square">
            <a:spAutoFit/>
          </a:bodyPr>
          <a:lstStyle/>
          <a:p>
            <a:pPr lvl="0" algn="just">
              <a:lnSpc>
                <a:spcPct val="150000"/>
              </a:lnSpc>
            </a:pPr>
            <a:r>
              <a:rPr lang="es-MX" sz="1200" b="1" dirty="0" smtClean="0">
                <a:solidFill>
                  <a:prstClr val="black"/>
                </a:solidFill>
                <a:latin typeface="Arial"/>
              </a:rPr>
              <a:t>         </a:t>
            </a:r>
            <a:r>
              <a:rPr lang="es-MX" sz="1100" b="1" dirty="0" smtClean="0">
                <a:solidFill>
                  <a:prstClr val="black"/>
                </a:solidFill>
                <a:latin typeface="Arial"/>
              </a:rPr>
              <a:t>PERSONAL CAPACITADO</a:t>
            </a:r>
          </a:p>
        </p:txBody>
      </p:sp>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4996843" y="2486061"/>
            <a:ext cx="3733800" cy="1698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690991" y="4574325"/>
            <a:ext cx="3894137" cy="18449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5023813" y="4574325"/>
            <a:ext cx="3733800" cy="1714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19464891"/>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timing>
    <p:tnLst>
      <p:par>
        <p:cTn id="1" dur="indefinite" restart="never" nodeType="tmRoot"/>
      </p:par>
    </p:tnLst>
  </p:timing>
</p:sld>
</file>

<file path=ppt/theme/theme1.xml><?xml version="1.0" encoding="utf-8"?>
<a:theme xmlns:a="http://schemas.openxmlformats.org/drawingml/2006/main" name="FEBRER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FEBRERO</Template>
  <TotalTime>3127</TotalTime>
  <Words>805</Words>
  <Application>Microsoft Office PowerPoint</Application>
  <PresentationFormat>Presentación en pantalla (4:3)</PresentationFormat>
  <Paragraphs>114</Paragraphs>
  <Slides>12</Slides>
  <Notes>0</Notes>
  <HiddenSlides>0</HiddenSlides>
  <MMClips>0</MMClips>
  <ScaleCrop>false</ScaleCrop>
  <HeadingPairs>
    <vt:vector size="4" baseType="variant">
      <vt:variant>
        <vt:lpstr>Tema</vt:lpstr>
      </vt:variant>
      <vt:variant>
        <vt:i4>2</vt:i4>
      </vt:variant>
      <vt:variant>
        <vt:lpstr>Títulos de diapositiva</vt:lpstr>
      </vt:variant>
      <vt:variant>
        <vt:i4>12</vt:i4>
      </vt:variant>
    </vt:vector>
  </HeadingPairs>
  <TitlesOfParts>
    <vt:vector size="14" baseType="lpstr">
      <vt:lpstr>FEBRERO</vt: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Colin Vazquez, Tania Paola</dc:creator>
  <cp:lastModifiedBy>IT</cp:lastModifiedBy>
  <cp:revision>130</cp:revision>
  <cp:lastPrinted>2016-06-03T23:41:15Z</cp:lastPrinted>
  <dcterms:created xsi:type="dcterms:W3CDTF">2016-03-31T22:11:09Z</dcterms:created>
  <dcterms:modified xsi:type="dcterms:W3CDTF">2005-08-16T19:59:24Z</dcterms:modified>
</cp:coreProperties>
</file>