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75" r:id="rId2"/>
    <p:sldMasterId id="2147483690" r:id="rId3"/>
  </p:sldMasterIdLst>
  <p:notesMasterIdLst>
    <p:notesMasterId r:id="rId19"/>
  </p:notesMasterIdLst>
  <p:handoutMasterIdLst>
    <p:handoutMasterId r:id="rId20"/>
  </p:handoutMasterIdLst>
  <p:sldIdLst>
    <p:sldId id="525" r:id="rId4"/>
    <p:sldId id="526" r:id="rId5"/>
    <p:sldId id="542" r:id="rId6"/>
    <p:sldId id="527" r:id="rId7"/>
    <p:sldId id="530" r:id="rId8"/>
    <p:sldId id="528" r:id="rId9"/>
    <p:sldId id="531" r:id="rId10"/>
    <p:sldId id="534" r:id="rId11"/>
    <p:sldId id="535" r:id="rId12"/>
    <p:sldId id="532" r:id="rId13"/>
    <p:sldId id="537" r:id="rId14"/>
    <p:sldId id="538" r:id="rId15"/>
    <p:sldId id="533" r:id="rId16"/>
    <p:sldId id="540" r:id="rId17"/>
    <p:sldId id="541" r:id="rId18"/>
  </p:sldIdLst>
  <p:sldSz cx="9144000" cy="6858000" type="screen4x3"/>
  <p:notesSz cx="7010400" cy="92964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D40"/>
    <a:srgbClr val="2CA432"/>
    <a:srgbClr val="008752"/>
    <a:srgbClr val="13853E"/>
    <a:srgbClr val="2F9941"/>
    <a:srgbClr val="E7E7E8"/>
    <a:srgbClr val="D0CEB4"/>
    <a:srgbClr val="818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63" autoAdjust="0"/>
    <p:restoredTop sz="99640" autoAdjust="0"/>
  </p:normalViewPr>
  <p:slideViewPr>
    <p:cSldViewPr>
      <p:cViewPr>
        <p:scale>
          <a:sx n="75" d="100"/>
          <a:sy n="75" d="100"/>
        </p:scale>
        <p:origin x="-6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26" y="-84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trinidad\Desktop\Copia%20de%20Estad&#237;sticas%20del%20PTAT%202011%20al%2018%20de%20octubre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G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798101489872666E-2"/>
          <c:y val="2.8530332522353288E-2"/>
          <c:w val="0.98320189851012763"/>
          <c:h val="0.88127052085522095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800000" scaled="0"/>
              <a:tileRect/>
            </a:gradFill>
            <a:ln>
              <a:noFill/>
            </a:ln>
          </c:spPr>
          <c:invertIfNegative val="0"/>
          <c:dLbls>
            <c:txPr>
              <a:bodyPr rot="-5400000" vert="horz"/>
              <a:lstStyle/>
              <a:p>
                <a:pPr>
                  <a:defRPr sz="800"/>
                </a:pPr>
                <a:endParaRPr lang="es-G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Hoja1!$A$1:$A$38</c:f>
              <c:numCache>
                <c:formatCode>General</c:formatCode>
                <c:ptCount val="3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</c:numCache>
            </c:numRef>
          </c:cat>
          <c:val>
            <c:numRef>
              <c:f>Hoja1!$B$1:$B$38</c:f>
              <c:numCache>
                <c:formatCode>General</c:formatCode>
                <c:ptCount val="38"/>
                <c:pt idx="0">
                  <c:v>203</c:v>
                </c:pt>
                <c:pt idx="1">
                  <c:v>402</c:v>
                </c:pt>
                <c:pt idx="2">
                  <c:v>533</c:v>
                </c:pt>
                <c:pt idx="3">
                  <c:v>495</c:v>
                </c:pt>
                <c:pt idx="4">
                  <c:v>543</c:v>
                </c:pt>
                <c:pt idx="5">
                  <c:v>553</c:v>
                </c:pt>
                <c:pt idx="6">
                  <c:v>678</c:v>
                </c:pt>
                <c:pt idx="7">
                  <c:v>655</c:v>
                </c:pt>
                <c:pt idx="8">
                  <c:v>696</c:v>
                </c:pt>
                <c:pt idx="9">
                  <c:v>615</c:v>
                </c:pt>
                <c:pt idx="10">
                  <c:v>672</c:v>
                </c:pt>
                <c:pt idx="11">
                  <c:v>834</c:v>
                </c:pt>
                <c:pt idx="12">
                  <c:v>1007</c:v>
                </c:pt>
                <c:pt idx="13">
                  <c:v>1538</c:v>
                </c:pt>
                <c:pt idx="14">
                  <c:v>2623</c:v>
                </c:pt>
                <c:pt idx="15">
                  <c:v>4414</c:v>
                </c:pt>
                <c:pt idx="16">
                  <c:v>5143</c:v>
                </c:pt>
                <c:pt idx="17">
                  <c:v>5148</c:v>
                </c:pt>
                <c:pt idx="18">
                  <c:v>4778</c:v>
                </c:pt>
                <c:pt idx="19">
                  <c:v>4866</c:v>
                </c:pt>
                <c:pt idx="20">
                  <c:v>4910</c:v>
                </c:pt>
                <c:pt idx="21">
                  <c:v>4886</c:v>
                </c:pt>
                <c:pt idx="22">
                  <c:v>5211</c:v>
                </c:pt>
                <c:pt idx="23">
                  <c:v>5647</c:v>
                </c:pt>
                <c:pt idx="24">
                  <c:v>6486</c:v>
                </c:pt>
                <c:pt idx="25">
                  <c:v>7574</c:v>
                </c:pt>
                <c:pt idx="26">
                  <c:v>9175</c:v>
                </c:pt>
                <c:pt idx="27">
                  <c:v>10529</c:v>
                </c:pt>
                <c:pt idx="28">
                  <c:v>10681</c:v>
                </c:pt>
                <c:pt idx="29">
                  <c:v>10595</c:v>
                </c:pt>
                <c:pt idx="30">
                  <c:v>10708</c:v>
                </c:pt>
                <c:pt idx="31">
                  <c:v>11720</c:v>
                </c:pt>
                <c:pt idx="32">
                  <c:v>12868</c:v>
                </c:pt>
                <c:pt idx="33">
                  <c:v>14288</c:v>
                </c:pt>
                <c:pt idx="34">
                  <c:v>15849</c:v>
                </c:pt>
                <c:pt idx="35">
                  <c:v>15356</c:v>
                </c:pt>
                <c:pt idx="36">
                  <c:v>15808</c:v>
                </c:pt>
                <c:pt idx="37">
                  <c:v>16494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7"/>
        <c:gapDepth val="68"/>
        <c:shape val="box"/>
        <c:axId val="136467200"/>
        <c:axId val="136468736"/>
        <c:axId val="0"/>
      </c:bar3DChart>
      <c:catAx>
        <c:axId val="13646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6468736"/>
        <c:crosses val="autoZero"/>
        <c:auto val="1"/>
        <c:lblAlgn val="ctr"/>
        <c:lblOffset val="100"/>
        <c:noMultiLvlLbl val="0"/>
      </c:catAx>
      <c:valAx>
        <c:axId val="1364687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364672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156CBE82-ED63-4F55-A47F-96CAA90B07F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4148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6425"/>
            <a:ext cx="56102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8F9215C2-9F5D-4442-B9DF-3DB7C6D0551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108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2466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0658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2706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0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0178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2226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632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8370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8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ALV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4F105-17EE-4224-80FF-2E0C0B416F1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23381-DB95-4AA0-8F01-6CD11C884F7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92EB7-0F75-4440-B5DB-0DB0301FFB5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6CDFA-FDE9-45DE-9977-9970DFE6493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22E7E-3AC7-42A6-94CC-8570EE67B25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5C225-0A62-4716-BA5A-C67D166DE7B5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F0885-BCA8-49D3-B818-3D50672E729E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D5A9E-14F0-41E9-8082-EE2E8880ACD1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1733C-4E42-4DDD-A6F3-CACE537355C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7D36C-9BFD-4FEF-8512-7EBE81A2E31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E77FE-033A-484E-AAB6-A5D863156C2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33A82-C916-48EF-86FD-F887475F0EE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4627B-0912-4370-9EBC-65B03328C84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DACA6-5D9A-4ADA-A2A4-C7B39CAB54D1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0AD8A-E081-426B-9010-6F33AF2E9096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noProof="0" smtClean="0"/>
              <a:t>Haga clic en el icono para agregar una tabla</a:t>
            </a:r>
            <a:endParaRPr lang="es-E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F0FE0-07D8-44D5-AA3D-EE7296437AC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ítulo, text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gráfico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noProof="0" smtClean="0"/>
              <a:t>Haga clic en el icono para agregar un gráfico</a:t>
            </a:r>
            <a:endParaRPr lang="es-E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34E43-3FFE-4965-B7F7-EF693B28E6A5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99D42-4E88-4AC8-937B-CD9E4C5DCC8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6A282-6A3E-4AFE-8E15-679F4253F5E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F9E8F-96B9-4780-8B23-B8F5743041E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76953-64C8-487E-971C-DBF1AD9F9B3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04AF7-FDDF-41F8-B573-F0DA5DEB25F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B15F9-C3E1-48F6-8B7B-D3F35566EEA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36DAB-C016-44E6-8761-9C49D1943A7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36746-84F1-48BA-8BA6-4D6EAE90841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CE135-7F5F-4873-9CC7-E721B763D66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5B286-F8D3-4B04-ABFC-6C5A30D1231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C06D7-7D66-4DD4-8B76-E205E6AB95F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AE50C-B07B-4C7E-B2BF-EE8A7676559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E9046-D5D8-4508-8DBE-7ACAA8E94D3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33E3B-1ADB-48AD-B713-14D712C4720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D6229-A6FF-4503-8887-2077A5923F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BE6DF-A072-4104-B964-414804DCBA1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A8A36-EB09-4CC3-AA5F-3F0412AFF46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56F39-B6BA-448D-86E6-38EF0CF6AF1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EA4CB490-E8C5-4B7E-8F7C-C11A32FB183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 bwMode="auto">
          <a:xfrm>
            <a:off x="838200" y="0"/>
            <a:ext cx="8305800" cy="6248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s-MX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r>
              <a:rPr lang="es-ES_tradnl"/>
              <a:t>ALV</a:t>
            </a:r>
            <a:endParaRPr lang="es-ES_tradn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5F4088C4-4388-4C75-A227-C41544CB1F9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  <p:sp>
        <p:nvSpPr>
          <p:cNvPr id="8" name="7 Rectángulo"/>
          <p:cNvSpPr/>
          <p:nvPr/>
        </p:nvSpPr>
        <p:spPr bwMode="auto">
          <a:xfrm>
            <a:off x="0" y="1371600"/>
            <a:ext cx="838200" cy="5486400"/>
          </a:xfrm>
          <a:prstGeom prst="rect">
            <a:avLst/>
          </a:prstGeom>
          <a:solidFill>
            <a:srgbClr val="00875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s-MX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2667000" y="6248400"/>
            <a:ext cx="6477000" cy="609600"/>
          </a:xfrm>
          <a:prstGeom prst="rect">
            <a:avLst/>
          </a:prstGeom>
          <a:solidFill>
            <a:srgbClr val="81828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r>
              <a:rPr lang="es-MX" sz="1100" cap="small" dirty="0">
                <a:solidFill>
                  <a:schemeClr val="bg1"/>
                </a:solidFill>
                <a:latin typeface="+mn-lt"/>
                <a:cs typeface="Traditional Arabic" pitchFamily="18" charset="-78"/>
              </a:rPr>
              <a:t>Dirección General de Protección a</a:t>
            </a:r>
          </a:p>
          <a:p>
            <a:pPr algn="r" eaLnBrk="0" hangingPunct="0">
              <a:defRPr/>
            </a:pPr>
            <a:r>
              <a:rPr lang="es-MX" sz="1100" cap="small" dirty="0">
                <a:solidFill>
                  <a:schemeClr val="bg1"/>
                </a:solidFill>
                <a:latin typeface="+mn-lt"/>
                <a:cs typeface="Traditional Arabic" pitchFamily="18" charset="-78"/>
              </a:rPr>
              <a:t> Mexicanos en el Exterior</a:t>
            </a:r>
          </a:p>
        </p:txBody>
      </p:sp>
      <p:pic>
        <p:nvPicPr>
          <p:cNvPr id="13320" name="Picture 4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5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-9525" y="831850"/>
            <a:ext cx="84772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6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838200" y="6248400"/>
            <a:ext cx="18430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Rectángulo"/>
          <p:cNvSpPr/>
          <p:nvPr/>
        </p:nvSpPr>
        <p:spPr bwMode="auto">
          <a:xfrm>
            <a:off x="838200" y="0"/>
            <a:ext cx="8305800" cy="838200"/>
          </a:xfrm>
          <a:prstGeom prst="rect">
            <a:avLst/>
          </a:prstGeom>
          <a:solidFill>
            <a:srgbClr val="E7E7E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104775" algn="just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" pitchFamily="18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 pitchFamily="18" charset="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 pitchFamily="18" charset="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cs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cs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cs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cs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cs typeface="Times New Roman" pitchFamily="18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ALV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D1AD10F7-50A4-44AD-9EAE-5F69270AF4C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gif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www.google.com.mx/imgres?q=STPS&amp;hl=es&amp;biw=1440&amp;bih=783&amp;gbv=2&amp;tbm=isch&amp;tbnid=-SizOuUNNPya4M:&amp;imgrefurl=http://setebc.wordpress.com/2009/04/18/piden-que-intervenga-segob-y-stps-para-resolver-conflicto-magisterial-sdp/&amp;docid=unOYcUo8Bels1M&amp;imgurl=http://setebc.files.wordpress.com/2009/04/logo-stpsp.jpg&amp;w=370&amp;h=270&amp;ei=AJHXT-ygDue-2gXToeShDw&amp;zoom=1&amp;iact=hc&amp;vpx=676&amp;vpy=175&amp;dur=1419&amp;hovh=192&amp;hovw=263&amp;tx=150&amp;ty=139&amp;sig=110574966080349663595&amp;page=1&amp;tbnh=113&amp;tbnw=155&amp;start=0&amp;ndsp=30&amp;ved=1t:429,r:3,s:0,i:91" TargetMode="External"/><Relationship Id="rId7" Type="http://schemas.openxmlformats.org/officeDocument/2006/relationships/hyperlink" Target="http://www.google.com.mx/imgres?q=Sistema+Nacional+de+Empleo&amp;hl=es&amp;gbv=2&amp;biw=1440&amp;bih=783&amp;tbm=isch&amp;tbnid=m22udmgmHldCaM:&amp;imgrefurl=http://empleover.blogspot.com/2010_03_01_archive.html&amp;docid=DdyuxPHp0gCB8M&amp;imgurl=http://2.bp.blogspot.com/_zfbgwnPVTlc/S5aGhkt39dI/AAAAAAAAAhA/lF5bWempmNM/s320/imagen_sne_logo.gif&amp;w=265&amp;h=174&amp;ei=mZHXT-6sHMbW2AWgyMCVDw&amp;zoom=1&amp;iact=hc&amp;vpx=210&amp;vpy=224&amp;dur=454&amp;hovh=139&amp;hovw=212&amp;tx=130&amp;ty=76&amp;sig=110574966080349663595&amp;page=1&amp;tbnh=128&amp;tbnw=195&amp;start=0&amp;ndsp=28&amp;ved=1t:429,r:0,s:0,i:6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cid:image001.jpg@01CD4578.95269C20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jpeg"/><Relationship Id="rId10" Type="http://schemas.openxmlformats.org/officeDocument/2006/relationships/image" Target="../media/image10.jpeg"/><Relationship Id="rId4" Type="http://schemas.openxmlformats.org/officeDocument/2006/relationships/image" Target="../media/image7.jpeg"/><Relationship Id="rId9" Type="http://schemas.openxmlformats.org/officeDocument/2006/relationships/hyperlink" Target="https://simolint.stps.gob.mx/Temporary_Employee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3 Título"/>
          <p:cNvSpPr>
            <a:spLocks noGrp="1"/>
          </p:cNvSpPr>
          <p:nvPr>
            <p:ph type="ctrTitle"/>
          </p:nvPr>
        </p:nvSpPr>
        <p:spPr bwMode="auto">
          <a:xfrm>
            <a:off x="914400" y="914400"/>
            <a:ext cx="80010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</a:pPr>
            <a:r>
              <a:rPr lang="es-MX" sz="4400" b="1" smtClean="0"/>
              <a:t/>
            </a:r>
            <a:br>
              <a:rPr lang="es-MX" sz="4400" b="1" smtClean="0"/>
            </a:br>
            <a:r>
              <a:rPr lang="es-MX" sz="4400" b="1" smtClean="0"/>
              <a:t>LABOUR MOBILITY </a:t>
            </a:r>
            <a:br>
              <a:rPr lang="es-MX" sz="4400" b="1" smtClean="0"/>
            </a:br>
            <a:r>
              <a:rPr lang="es-MX" sz="4400" b="1" smtClean="0"/>
              <a:t>MEXICO-CANADA</a:t>
            </a:r>
            <a:r>
              <a:rPr lang="es-MX" sz="3600" smtClean="0"/>
              <a:t/>
            </a:r>
            <a:br>
              <a:rPr lang="es-MX" sz="3600" smtClean="0"/>
            </a:br>
            <a:endParaRPr lang="es-MX" sz="3600" smtClean="0"/>
          </a:p>
        </p:txBody>
      </p:sp>
      <p:sp>
        <p:nvSpPr>
          <p:cNvPr id="43010" name="2 CuadroTexto"/>
          <p:cNvSpPr txBox="1">
            <a:spLocks noChangeArrowheads="1"/>
          </p:cNvSpPr>
          <p:nvPr/>
        </p:nvSpPr>
        <p:spPr bwMode="auto">
          <a:xfrm>
            <a:off x="6702425" y="5486400"/>
            <a:ext cx="19939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1400" i="1">
                <a:latin typeface="Arial" charset="0"/>
              </a:rPr>
              <a:t>Ana Luisa Vallejo</a:t>
            </a:r>
          </a:p>
          <a:p>
            <a:r>
              <a:rPr lang="en-GB" sz="1200" i="1">
                <a:latin typeface="Arial" charset="0"/>
              </a:rPr>
              <a:t>Director for Information on </a:t>
            </a:r>
          </a:p>
          <a:p>
            <a:r>
              <a:rPr lang="en-GB" sz="1200" i="1">
                <a:latin typeface="Arial" charset="0"/>
              </a:rPr>
              <a:t>Protection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914400"/>
            <a:ext cx="7162800" cy="759182"/>
          </a:xfrm>
          <a:ln algn="ctr">
            <a:miter lim="800000"/>
            <a:headEnd/>
            <a:tailEnd/>
          </a:ln>
          <a:effectLst>
            <a:outerShdw blurRad="50800" dist="25400" dir="8100000" algn="tr" rotWithShape="0">
              <a:prstClr val="black">
                <a:alpha val="36000"/>
              </a:prstClr>
            </a:outerShdw>
          </a:effectLst>
        </p:spPr>
        <p:txBody>
          <a:bodyPr wrap="square">
            <a:spAutoFit/>
          </a:bodyPr>
          <a:lstStyle/>
          <a:p>
            <a:pPr marL="365125" indent="-365125" algn="just" eaLnBrk="1" hangingPunct="1">
              <a:lnSpc>
                <a:spcPts val="2600"/>
              </a:lnSpc>
              <a:defRPr/>
            </a:pPr>
            <a:r>
              <a:rPr lang="en-GB" sz="2400" b="1" dirty="0" smtClean="0">
                <a:latin typeface="+mn-lt"/>
                <a:cs typeface="Arial" pitchFamily="34" charset="0"/>
              </a:rPr>
              <a:t>To date, 225,182 Mexican agricultural workers have participated in the programme</a:t>
            </a:r>
            <a:r>
              <a:rPr lang="en-GB" sz="2400" b="1" dirty="0" smtClean="0">
                <a:latin typeface="+mn-lt"/>
                <a:cs typeface="Arial" pitchFamily="34" charset="0"/>
              </a:rPr>
              <a:t>. </a:t>
            </a:r>
            <a:endParaRPr lang="en-GB" sz="2400" b="1" dirty="0">
              <a:latin typeface="+mn-lt"/>
              <a:cs typeface="Arial" pitchFamily="34" charset="0"/>
            </a:endParaRPr>
          </a:p>
        </p:txBody>
      </p:sp>
      <p:graphicFrame>
        <p:nvGraphicFramePr>
          <p:cNvPr id="4" name="5 Gráfico"/>
          <p:cNvGraphicFramePr>
            <a:graphicFrameLocks noGrp="1"/>
          </p:cNvGraphicFramePr>
          <p:nvPr>
            <p:ph idx="1"/>
          </p:nvPr>
        </p:nvGraphicFramePr>
        <p:xfrm>
          <a:off x="1066800" y="18288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1 Título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2400" b="1" dirty="0" smtClean="0"/>
              <a:t>PTAT </a:t>
            </a:r>
            <a:br>
              <a:rPr lang="en-GB" sz="2400" b="1" dirty="0" smtClean="0"/>
            </a:br>
            <a:r>
              <a:rPr lang="en-GB" sz="2400" b="1" dirty="0" smtClean="0"/>
              <a:t>OF </a:t>
            </a:r>
            <a:r>
              <a:rPr lang="en-GB" sz="2400" b="1" dirty="0" smtClean="0"/>
              <a:t>UNDERSTANDING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marL="365125" indent="-365125" eaLnBrk="1" hangingPunct="1">
              <a:lnSpc>
                <a:spcPts val="2400"/>
              </a:lnSpc>
              <a:buClr>
                <a:srgbClr val="008000"/>
              </a:buClr>
              <a:buFontTx/>
              <a:buNone/>
              <a:defRPr/>
            </a:pPr>
            <a:endParaRPr lang="es-MX" sz="3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5125" indent="-365125" eaLnBrk="1" hangingPunct="1">
              <a:lnSpc>
                <a:spcPts val="2400"/>
              </a:lnSpc>
              <a:buClr>
                <a:srgbClr val="008000"/>
              </a:buClr>
              <a:buFontTx/>
              <a:buNone/>
              <a:defRPr/>
            </a:pPr>
            <a:endParaRPr lang="es-MX" sz="3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5125" indent="-365125" eaLnBrk="1" hangingPunct="1">
              <a:lnSpc>
                <a:spcPts val="2400"/>
              </a:lnSpc>
              <a:buClr>
                <a:srgbClr val="008000"/>
              </a:buClr>
              <a:buFontTx/>
              <a:buNone/>
              <a:defRPr/>
            </a:pPr>
            <a:endParaRPr lang="es-MX" sz="3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5125" indent="-365125" eaLnBrk="1" hangingPunct="1">
              <a:lnSpc>
                <a:spcPts val="2400"/>
              </a:lnSpc>
              <a:buClr>
                <a:srgbClr val="008000"/>
              </a:buClr>
              <a:buFontTx/>
              <a:buNone/>
              <a:defRPr/>
            </a:pPr>
            <a:endParaRPr lang="es-MX" sz="3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>
              <a:buFontTx/>
              <a:buNone/>
              <a:defRPr/>
            </a:pPr>
            <a:endParaRPr lang="es-MX" dirty="0" smtClean="0"/>
          </a:p>
        </p:txBody>
      </p:sp>
      <p:pic>
        <p:nvPicPr>
          <p:cNvPr id="63491" name="Picture 2" descr="D:\Users\daguado\Pictures\m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122363"/>
            <a:ext cx="12382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2" name="Picture 3" descr="D:\Users\daguado\Pictures\c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9325" y="1066800"/>
            <a:ext cx="136207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3545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372743"/>
              </p:ext>
            </p:extLst>
          </p:nvPr>
        </p:nvGraphicFramePr>
        <p:xfrm>
          <a:off x="990600" y="1066800"/>
          <a:ext cx="7772400" cy="5242560"/>
        </p:xfrm>
        <a:graphic>
          <a:graphicData uri="http://schemas.openxmlformats.org/drawingml/2006/table">
            <a:tbl>
              <a:tblPr/>
              <a:tblGrid>
                <a:gridCol w="3505200"/>
                <a:gridCol w="4267200"/>
              </a:tblGrid>
              <a:tr h="4403725">
                <a:tc>
                  <a:txBody>
                    <a:bodyPr/>
                    <a:lstStyle/>
                    <a:p>
                      <a:pPr marL="365125" marR="0" lvl="0" indent="-365125" algn="just" defTabSz="5715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65125" marR="0" lvl="0" indent="-365125" algn="just" defTabSz="5715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65125" marR="0" lvl="0" indent="-365125" algn="just" defTabSz="5715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65125" marR="0" lvl="0" indent="-365125" algn="just" defTabSz="5715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65125" marR="0" lvl="0" indent="-365125" algn="just" defTabSz="5715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Canada</a:t>
                      </a:r>
                    </a:p>
                    <a:p>
                      <a:pPr marL="365125" marR="0" lvl="0" indent="-365125" algn="just" defTabSz="5715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65125" marR="0" lvl="0" indent="-365125" algn="l" defTabSz="5715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Blip>
                          <a:blip r:embed="rId5"/>
                        </a:buBlip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 Canadian government regulates the admission of workers, specifies the required number of workers, and gives notice of job cancellations. 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95350" marR="0" lvl="0" indent="-4476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895350" marR="0" lvl="0" indent="-447675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895350" marR="0" lvl="0" indent="-4476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895350" marR="0" lvl="0" indent="-4476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895350" marR="0" lvl="0" indent="-4476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Times New Roman" pitchFamily="18" charset="0"/>
                        </a:rPr>
                        <a:t>Mexico</a:t>
                      </a:r>
                    </a:p>
                    <a:p>
                      <a:pPr marL="895350" marR="0" lvl="0" indent="-4476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895350" marR="0" lvl="0" indent="-447675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Blip>
                          <a:blip r:embed="rId5"/>
                        </a:buBlip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 Mexican government recruits and selects workers, integrates and processes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documentation,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and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sends information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about the employees and their date of arrival in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Canada to relevant authorities.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895350" marR="0" lvl="0" indent="-4476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895350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838200" y="304800"/>
            <a:ext cx="7772400" cy="457200"/>
          </a:xfrm>
          <a:prstGeom prst="rect">
            <a:avLst/>
          </a:prstGeom>
        </p:spPr>
        <p:txBody>
          <a:bodyPr/>
          <a:lstStyle/>
          <a:p>
            <a:pPr marL="342900" indent="104775" algn="just" eaLnBrk="0" hangingPunct="0">
              <a:spcBef>
                <a:spcPct val="20000"/>
              </a:spcBef>
            </a:pPr>
            <a:r>
              <a:rPr lang="en-GB" b="1">
                <a:latin typeface="Arial" charset="0"/>
                <a:cs typeface="Arial" charset="0"/>
              </a:rPr>
              <a:t>The following are considered eligible:</a:t>
            </a:r>
          </a:p>
          <a:p>
            <a:pPr marL="342900" indent="104775" algn="just" eaLnBrk="0" hangingPunct="0">
              <a:spcBef>
                <a:spcPct val="20000"/>
              </a:spcBef>
            </a:pPr>
            <a:endParaRPr lang="en-GB" b="1">
              <a:latin typeface="Arial" charset="0"/>
              <a:cs typeface="Arial" charset="0"/>
            </a:endParaRPr>
          </a:p>
          <a:p>
            <a:pPr marL="342900" indent="104775" algn="just" eaLnBrk="0" hangingPunct="0">
              <a:spcBef>
                <a:spcPct val="20000"/>
              </a:spcBef>
            </a:pPr>
            <a:endParaRPr lang="en-GB" b="1">
              <a:latin typeface="Arial" charset="0"/>
              <a:cs typeface="Arial" charset="0"/>
            </a:endParaRPr>
          </a:p>
          <a:p>
            <a:pPr marL="342900" indent="104775" algn="just" eaLnBrk="0" hangingPunct="0">
              <a:spcBef>
                <a:spcPct val="20000"/>
              </a:spcBef>
              <a:buFontTx/>
              <a:buChar char="•"/>
            </a:pPr>
            <a:endParaRPr lang="en-GB" sz="1200">
              <a:latin typeface="Arial" charset="0"/>
              <a:cs typeface="Arial" charset="0"/>
            </a:endParaRPr>
          </a:p>
        </p:txBody>
      </p:sp>
      <p:graphicFrame>
        <p:nvGraphicFramePr>
          <p:cNvPr id="65572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954083"/>
              </p:ext>
            </p:extLst>
          </p:nvPr>
        </p:nvGraphicFramePr>
        <p:xfrm>
          <a:off x="1295400" y="1066800"/>
          <a:ext cx="7391400" cy="4769803"/>
        </p:xfrm>
        <a:graphic>
          <a:graphicData uri="http://schemas.openxmlformats.org/drawingml/2006/table">
            <a:tbl>
              <a:tblPr/>
              <a:tblGrid>
                <a:gridCol w="3695700"/>
                <a:gridCol w="3695700"/>
              </a:tblGrid>
              <a:tr h="174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Mexicans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106314"/>
                        </a:gs>
                        <a:gs pos="50000">
                          <a:srgbClr val="1C9121"/>
                        </a:gs>
                        <a:gs pos="100000">
                          <a:srgbClr val="23AD2A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Farmers,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labourers,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 workers in activities related to agriculture in rural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areas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64B20"/>
                        </a:gs>
                        <a:gs pos="50000">
                          <a:srgbClr val="0F6E33"/>
                        </a:gs>
                        <a:gs pos="100000">
                          <a:srgbClr val="14843E"/>
                        </a:gs>
                      </a:gsLst>
                      <a:lin ang="10800000" scaled="1"/>
                    </a:gradFill>
                  </a:tcPr>
                </a:tc>
              </a:tr>
              <a:tr h="141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Age 22-45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64B20"/>
                        </a:gs>
                        <a:gs pos="50000">
                          <a:srgbClr val="0F6E33"/>
                        </a:gs>
                        <a:gs pos="100000">
                          <a:srgbClr val="14843E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Education: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Minimum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3rd. grade and maximum 9</a:t>
                      </a:r>
                      <a:r>
                        <a:rPr kumimoji="0" lang="en-GB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grade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106314"/>
                        </a:gs>
                        <a:gs pos="50000">
                          <a:srgbClr val="1C9121"/>
                        </a:gs>
                        <a:gs pos="100000">
                          <a:srgbClr val="23AD2A"/>
                        </a:gs>
                      </a:gsLst>
                      <a:lin ang="0" scaled="1"/>
                    </a:gradFill>
                  </a:tcPr>
                </a:tc>
              </a:tr>
              <a:tr h="141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Men and women, married or in common-law relationships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106314"/>
                        </a:gs>
                        <a:gs pos="50000">
                          <a:srgbClr val="1C9121"/>
                        </a:gs>
                        <a:gs pos="100000">
                          <a:srgbClr val="23AD2A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 an exception, single persons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with dependents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64B20"/>
                        </a:gs>
                        <a:gs pos="50000">
                          <a:srgbClr val="0F6E33"/>
                        </a:gs>
                        <a:gs pos="100000">
                          <a:srgbClr val="14843E"/>
                        </a:gs>
                      </a:gsLst>
                      <a:lin ang="108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3 Título"/>
          <p:cNvSpPr>
            <a:spLocks noGrp="1"/>
          </p:cNvSpPr>
          <p:nvPr>
            <p:ph type="title"/>
          </p:nvPr>
        </p:nvSpPr>
        <p:spPr bwMode="auto">
          <a:xfrm>
            <a:off x="1447800" y="228600"/>
            <a:ext cx="69342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GB" smtClean="0"/>
              <a:t>Guidelines</a:t>
            </a:r>
          </a:p>
        </p:txBody>
      </p:sp>
      <p:graphicFrame>
        <p:nvGraphicFramePr>
          <p:cNvPr id="67631" name="Group 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957365"/>
              </p:ext>
            </p:extLst>
          </p:nvPr>
        </p:nvGraphicFramePr>
        <p:xfrm>
          <a:off x="1066800" y="1295400"/>
          <a:ext cx="7924800" cy="4419600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4419600">
                <a:tc>
                  <a:txBody>
                    <a:bodyPr/>
                    <a:lstStyle/>
                    <a:p>
                      <a:pPr marL="365125" marR="0" lvl="0" indent="-36512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Obligations of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the Employer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  <a:p>
                      <a:pPr marL="361950" marR="0" lvl="1" indent="-1809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8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Not to exceed 40 hours or six working days a week.</a:t>
                      </a:r>
                    </a:p>
                    <a:p>
                      <a:pPr marL="361950" marR="0" lvl="1" indent="-1809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8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Provide accommodation,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meals,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and transportation for workers.</a:t>
                      </a:r>
                    </a:p>
                    <a:p>
                      <a:pPr marL="361950" marR="0" lvl="1" indent="-1809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8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Cover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all health-related costs for workers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and provide all security measures according to law.</a:t>
                      </a:r>
                    </a:p>
                    <a:p>
                      <a:pPr marL="361950" marR="0" lvl="1" indent="-1809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8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Pay at least the minimum wage.</a:t>
                      </a:r>
                    </a:p>
                    <a:p>
                      <a:pPr marL="361950" marR="0" lvl="1" indent="-18097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8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Deposit part of the wage in an account for the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worker’s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family.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106314"/>
                        </a:gs>
                        <a:gs pos="50000">
                          <a:srgbClr val="1C9121"/>
                        </a:gs>
                        <a:gs pos="100000">
                          <a:srgbClr val="23AD2A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65125" marR="0" lvl="0" indent="-365125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8000"/>
                        </a:buClr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Obligations of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 Employee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  <a:p>
                      <a:pPr marL="361950" marR="0" lvl="1" indent="-266700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8000"/>
                        </a:buClr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Work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for the same employer throughout the entire period.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61950" marR="0" lvl="1" indent="-266700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8000"/>
                        </a:buClr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Undergo a trial period of 14 days. </a:t>
                      </a:r>
                    </a:p>
                    <a:p>
                      <a:pPr marL="361950" marR="0" lvl="1" indent="-266700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8000"/>
                        </a:buClr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Commit to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returning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 country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of origin.</a:t>
                      </a:r>
                    </a:p>
                    <a:p>
                      <a:pPr marL="361950" marR="0" lvl="1" indent="-266700" algn="just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8000"/>
                        </a:buClr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Reimburse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 employer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 cost of immigration procedures and other services provided. Instalments are subject to revision.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614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65125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64B20"/>
                        </a:gs>
                        <a:gs pos="50000">
                          <a:srgbClr val="0F6E33"/>
                        </a:gs>
                        <a:gs pos="100000">
                          <a:srgbClr val="14843E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0" y="228600"/>
            <a:ext cx="4648200" cy="533400"/>
          </a:xfrm>
          <a:solidFill>
            <a:srgbClr val="1B7D4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714375" eaLnBrk="1" hangingPunct="1">
              <a:tabLst>
                <a:tab pos="5743575" algn="l"/>
                <a:tab pos="5924550" algn="l"/>
              </a:tabLst>
            </a:pPr>
            <a:r>
              <a:rPr lang="en-GB" sz="2400" b="1" smtClean="0">
                <a:solidFill>
                  <a:schemeClr val="bg1"/>
                </a:solidFill>
              </a:rPr>
              <a:t>CONSIDERATIONS</a:t>
            </a:r>
            <a:endParaRPr lang="en-GB" sz="2400" smtClean="0">
              <a:solidFill>
                <a:schemeClr val="bg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914400"/>
            <a:ext cx="8131175" cy="4906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2925" indent="-276225" eaLnBrk="1" hangingPunct="1">
              <a:spcBef>
                <a:spcPts val="600"/>
              </a:spcBef>
              <a:buClr>
                <a:srgbClr val="008000"/>
              </a:buClr>
              <a:buFontTx/>
              <a:buNone/>
              <a:tabLst>
                <a:tab pos="542925" algn="l"/>
              </a:tabLst>
            </a:pPr>
            <a:endParaRPr lang="en-GB" sz="2000" b="1" dirty="0" smtClean="0"/>
          </a:p>
          <a:p>
            <a:pPr marL="542925" indent="-276225" eaLnBrk="1" hangingPunct="1">
              <a:spcBef>
                <a:spcPts val="600"/>
              </a:spcBef>
              <a:buClr>
                <a:srgbClr val="008000"/>
              </a:buClr>
              <a:buFontTx/>
              <a:buNone/>
              <a:tabLst>
                <a:tab pos="542925" algn="l"/>
              </a:tabLst>
            </a:pPr>
            <a:r>
              <a:rPr lang="en-GB" sz="2000" b="1" dirty="0" smtClean="0"/>
              <a:t> </a:t>
            </a:r>
            <a:r>
              <a:rPr lang="en-GB" sz="2400" b="1" dirty="0" smtClean="0"/>
              <a:t>Mechanisms that reduce conflicts between workers and employers:</a:t>
            </a:r>
          </a:p>
          <a:p>
            <a:pPr marL="542925" indent="-276225" eaLnBrk="1" hangingPunct="1">
              <a:spcBef>
                <a:spcPts val="600"/>
              </a:spcBef>
              <a:buClr>
                <a:srgbClr val="008000"/>
              </a:buClr>
              <a:buFontTx/>
              <a:buNone/>
              <a:tabLst>
                <a:tab pos="542925" algn="l"/>
              </a:tabLst>
            </a:pPr>
            <a:endParaRPr lang="en-GB" sz="1400" b="1" dirty="0" smtClean="0"/>
          </a:p>
          <a:p>
            <a:pPr marL="542925" lvl="1" indent="-276225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FontTx/>
              <a:buBlip>
                <a:blip r:embed="rId3"/>
              </a:buBlip>
              <a:tabLst>
                <a:tab pos="542925" algn="l"/>
              </a:tabLst>
            </a:pPr>
            <a:r>
              <a:rPr lang="en-GB" sz="2000" dirty="0" smtClean="0">
                <a:latin typeface="Arial" charset="0"/>
              </a:rPr>
              <a:t>Existence of a mutual agreement (Memorandum of Understanding between Canada and Mexico) that provides a specific legal framework governing </a:t>
            </a:r>
            <a:r>
              <a:rPr lang="en-GB" sz="2000" dirty="0" smtClean="0">
                <a:latin typeface="Arial" charset="0"/>
              </a:rPr>
              <a:t>programme operations.</a:t>
            </a:r>
            <a:endParaRPr lang="en-GB" sz="2000" dirty="0" smtClean="0">
              <a:latin typeface="Arial" charset="0"/>
            </a:endParaRPr>
          </a:p>
          <a:p>
            <a:pPr marL="542925" lvl="1" indent="-276225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FontTx/>
              <a:buBlip>
                <a:blip r:embed="rId3"/>
              </a:buBlip>
              <a:tabLst>
                <a:tab pos="542925" algn="l"/>
              </a:tabLst>
            </a:pPr>
            <a:r>
              <a:rPr lang="en-GB" sz="2000" dirty="0">
                <a:latin typeface="Arial" charset="0"/>
              </a:rPr>
              <a:t>C</a:t>
            </a:r>
            <a:r>
              <a:rPr lang="en-GB" sz="2000" dirty="0" smtClean="0">
                <a:latin typeface="Arial" charset="0"/>
              </a:rPr>
              <a:t>learly defined roles of relevant authorities </a:t>
            </a:r>
            <a:r>
              <a:rPr lang="en-GB" sz="2000" dirty="0" smtClean="0">
                <a:latin typeface="Arial" charset="0"/>
              </a:rPr>
              <a:t>in both countries to monitor compliance with the programme in areas of their competence.</a:t>
            </a:r>
          </a:p>
          <a:p>
            <a:pPr marL="542925" lvl="1" indent="-276225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FontTx/>
              <a:buBlip>
                <a:blip r:embed="rId3"/>
              </a:buBlip>
              <a:tabLst>
                <a:tab pos="542925" algn="l"/>
              </a:tabLst>
            </a:pPr>
            <a:r>
              <a:rPr lang="en-GB" sz="2000" dirty="0" smtClean="0">
                <a:latin typeface="Arial" charset="0"/>
              </a:rPr>
              <a:t>A c</a:t>
            </a:r>
            <a:r>
              <a:rPr lang="en-GB" sz="2000" dirty="0" smtClean="0">
                <a:latin typeface="Arial" charset="0"/>
              </a:rPr>
              <a:t>ontinuous </a:t>
            </a:r>
            <a:r>
              <a:rPr lang="en-GB" sz="2000" dirty="0" smtClean="0">
                <a:latin typeface="Arial" charset="0"/>
              </a:rPr>
              <a:t>inspection of the programme and regular </a:t>
            </a:r>
            <a:r>
              <a:rPr lang="en-GB" sz="2000" dirty="0" smtClean="0">
                <a:latin typeface="Arial" charset="0"/>
              </a:rPr>
              <a:t>meetings </a:t>
            </a:r>
            <a:r>
              <a:rPr lang="en-GB" sz="2000" dirty="0" smtClean="0">
                <a:latin typeface="Arial" charset="0"/>
              </a:rPr>
              <a:t>of </a:t>
            </a:r>
            <a:r>
              <a:rPr lang="en-GB" sz="2000" dirty="0" smtClean="0">
                <a:latin typeface="Arial" charset="0"/>
              </a:rPr>
              <a:t>relevant authorities </a:t>
            </a:r>
            <a:r>
              <a:rPr lang="en-GB" sz="2000" dirty="0" smtClean="0">
                <a:latin typeface="Arial" charset="0"/>
              </a:rPr>
              <a:t>at </a:t>
            </a:r>
            <a:r>
              <a:rPr lang="en-GB" sz="2000" dirty="0" smtClean="0">
                <a:latin typeface="Arial" charset="0"/>
              </a:rPr>
              <a:t>a national </a:t>
            </a:r>
            <a:r>
              <a:rPr lang="en-GB" sz="2000" dirty="0" smtClean="0">
                <a:latin typeface="Arial" charset="0"/>
              </a:rPr>
              <a:t>and international level.</a:t>
            </a:r>
          </a:p>
          <a:p>
            <a:pPr marL="542925" lvl="1" indent="-276225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FontTx/>
              <a:buBlip>
                <a:blip r:embed="rId3"/>
              </a:buBlip>
              <a:tabLst>
                <a:tab pos="542925" algn="l"/>
              </a:tabLst>
            </a:pPr>
            <a:r>
              <a:rPr lang="en-GB" sz="2000" dirty="0" smtClean="0">
                <a:latin typeface="Arial" charset="0"/>
              </a:rPr>
              <a:t>Timely intervention </a:t>
            </a:r>
            <a:r>
              <a:rPr lang="en-GB" sz="2000" dirty="0" smtClean="0">
                <a:latin typeface="Arial" charset="0"/>
              </a:rPr>
              <a:t>by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dirty="0" smtClean="0">
                <a:latin typeface="Arial" charset="0"/>
              </a:rPr>
              <a:t>consular staff to provide preventive information and protection.</a:t>
            </a:r>
          </a:p>
          <a:p>
            <a:pPr marL="542925" indent="-276225" eaLnBrk="1" hangingPunct="1">
              <a:spcBef>
                <a:spcPct val="0"/>
              </a:spcBef>
              <a:buFontTx/>
              <a:buNone/>
              <a:tabLst>
                <a:tab pos="542925" algn="l"/>
              </a:tabLst>
            </a:pPr>
            <a:endParaRPr lang="en-GB" sz="2000" dirty="0" smtClean="0"/>
          </a:p>
          <a:p>
            <a:pPr marL="542925" indent="-276225" eaLnBrk="1" hangingPunct="1">
              <a:spcBef>
                <a:spcPct val="0"/>
              </a:spcBef>
              <a:tabLst>
                <a:tab pos="542925" algn="l"/>
              </a:tabLst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62000" y="838200"/>
            <a:ext cx="7924800" cy="25304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7550" indent="-358775" algn="just">
              <a:buClr>
                <a:srgbClr val="008000"/>
              </a:buClr>
              <a:buFontTx/>
              <a:buBlip>
                <a:blip r:embed="rId3"/>
              </a:buBlip>
            </a:pPr>
            <a:r>
              <a:rPr lang="en-GB" sz="2000" dirty="0">
                <a:latin typeface="Arial" charset="0"/>
              </a:rPr>
              <a:t>Approximately seven </a:t>
            </a:r>
            <a:r>
              <a:rPr lang="en-GB" sz="2000" dirty="0" smtClean="0">
                <a:latin typeface="Arial" charset="0"/>
              </a:rPr>
              <a:t>out of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dirty="0">
                <a:latin typeface="Arial" charset="0"/>
              </a:rPr>
              <a:t>ten workers (70%) </a:t>
            </a:r>
            <a:r>
              <a:rPr lang="en-GB" sz="2000" dirty="0" smtClean="0">
                <a:latin typeface="Arial" charset="0"/>
              </a:rPr>
              <a:t>go back the </a:t>
            </a:r>
            <a:r>
              <a:rPr lang="en-GB" sz="2000" dirty="0">
                <a:latin typeface="Arial" charset="0"/>
              </a:rPr>
              <a:t>following </a:t>
            </a:r>
            <a:r>
              <a:rPr lang="en-GB" sz="2000" dirty="0">
                <a:latin typeface="Arial" charset="0"/>
              </a:rPr>
              <a:t>season as nominal workers. </a:t>
            </a:r>
            <a:endParaRPr lang="en-GB" sz="2000" dirty="0">
              <a:latin typeface="Arial" charset="0"/>
            </a:endParaRPr>
          </a:p>
          <a:p>
            <a:pPr marL="717550" indent="-358775" algn="just">
              <a:buClr>
                <a:srgbClr val="008000"/>
              </a:buClr>
              <a:buFontTx/>
              <a:buBlip>
                <a:blip r:embed="rId3"/>
              </a:buBlip>
            </a:pPr>
            <a:endParaRPr lang="en-GB" sz="2000" dirty="0">
              <a:latin typeface="Arial" charset="0"/>
            </a:endParaRPr>
          </a:p>
          <a:p>
            <a:pPr marL="717550" indent="-358775" algn="just">
              <a:buClr>
                <a:srgbClr val="008000"/>
              </a:buClr>
              <a:buFontTx/>
              <a:buBlip>
                <a:blip r:embed="rId3"/>
              </a:buBlip>
            </a:pPr>
            <a:r>
              <a:rPr lang="en-GB" sz="2000" dirty="0">
                <a:latin typeface="Arial" charset="0"/>
              </a:rPr>
              <a:t>Each year about one third (30%) of new workers are included (selection workers).</a:t>
            </a:r>
          </a:p>
          <a:p>
            <a:pPr marL="717550" indent="-358775" algn="just">
              <a:buClr>
                <a:srgbClr val="008000"/>
              </a:buClr>
              <a:buFontTx/>
              <a:buBlip>
                <a:blip r:embed="rId3"/>
              </a:buBlip>
            </a:pPr>
            <a:endParaRPr lang="en-GB" sz="2000" dirty="0">
              <a:latin typeface="Arial" charset="0"/>
            </a:endParaRPr>
          </a:p>
          <a:p>
            <a:pPr marL="717550" indent="-358775" algn="just">
              <a:buClr>
                <a:srgbClr val="008000"/>
              </a:buClr>
              <a:buFontTx/>
              <a:buBlip>
                <a:blip r:embed="rId3"/>
              </a:buBlip>
            </a:pPr>
            <a:r>
              <a:rPr lang="en-GB" sz="2000" dirty="0">
                <a:latin typeface="Arial" charset="0"/>
              </a:rPr>
              <a:t>STPS keeps a list of 300 reserve workers to replace workers that are unable to </a:t>
            </a:r>
            <a:r>
              <a:rPr lang="en-GB" sz="2000" dirty="0" smtClean="0">
                <a:latin typeface="Arial" charset="0"/>
              </a:rPr>
              <a:t>join </a:t>
            </a:r>
            <a:r>
              <a:rPr lang="en-GB" sz="2000" dirty="0">
                <a:latin typeface="Arial" charset="0"/>
              </a:rPr>
              <a:t>PTAT.</a:t>
            </a:r>
          </a:p>
        </p:txBody>
      </p:sp>
      <p:pic>
        <p:nvPicPr>
          <p:cNvPr id="71682" name="Picture 4" descr="C:\Users\atrinidad\Desktop\Fotos PTAT\Flacso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/>
          <a:stretch>
            <a:fillRect/>
          </a:stretch>
        </p:blipFill>
        <p:spPr bwMode="auto">
          <a:xfrm>
            <a:off x="6056313" y="3810000"/>
            <a:ext cx="2630487" cy="204311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685800" y="3810000"/>
            <a:ext cx="5181600" cy="1311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717550" indent="-358775" algn="just">
              <a:buClr>
                <a:srgbClr val="008000"/>
              </a:buClr>
              <a:buFontTx/>
              <a:buBlip>
                <a:blip r:embed="rId3"/>
              </a:buBlip>
            </a:pPr>
            <a:r>
              <a:rPr lang="en-GB" sz="2000" dirty="0">
                <a:latin typeface="Arial" charset="0"/>
              </a:rPr>
              <a:t>In 2011, Mexican consulates in Canada received only 27 complaints against PTAT employers, of a total of 16,494 hired workers.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553200" cy="457200"/>
          </a:xfrm>
          <a:gradFill flip="none">
            <a:gsLst>
              <a:gs pos="0">
                <a:srgbClr val="008752">
                  <a:shade val="30000"/>
                  <a:satMod val="115000"/>
                </a:srgbClr>
              </a:gs>
              <a:gs pos="50000">
                <a:srgbClr val="008752">
                  <a:shade val="67500"/>
                  <a:satMod val="115000"/>
                </a:srgbClr>
              </a:gs>
              <a:gs pos="100000">
                <a:srgbClr val="008752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>
              <a:defRPr/>
            </a:pPr>
            <a:r>
              <a:rPr lang="en-GB" sz="2400" b="1" smtClean="0">
                <a:solidFill>
                  <a:schemeClr val="bg1"/>
                </a:solidFill>
              </a:rPr>
              <a:t>LABOUR MOBILITY MECHANISM</a:t>
            </a:r>
          </a:p>
        </p:txBody>
      </p:sp>
      <p:sp>
        <p:nvSpPr>
          <p:cNvPr id="45060" name="5 Rectángulo"/>
          <p:cNvSpPr>
            <a:spLocks noChangeArrowheads="1"/>
          </p:cNvSpPr>
          <p:nvPr/>
        </p:nvSpPr>
        <p:spPr bwMode="auto">
          <a:xfrm>
            <a:off x="990600" y="917575"/>
            <a:ext cx="75723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7675" indent="-266700" algn="just">
              <a:buFontTx/>
              <a:buBlip>
                <a:blip r:embed="rId3"/>
              </a:buBlip>
            </a:pPr>
            <a:r>
              <a:rPr lang="en-GB" dirty="0">
                <a:solidFill>
                  <a:srgbClr val="0D0D0D"/>
                </a:solidFill>
                <a:latin typeface="Arial" charset="0"/>
                <a:cs typeface="Arial" charset="0"/>
              </a:rPr>
              <a:t>In August 2007 Mexico and Canada signed the Joint Action Plan 2007-2008, </a:t>
            </a:r>
            <a:r>
              <a:rPr lang="en-GB" dirty="0" smtClean="0">
                <a:solidFill>
                  <a:srgbClr val="0D0D0D"/>
                </a:solidFill>
                <a:latin typeface="Arial" charset="0"/>
                <a:cs typeface="Arial" charset="0"/>
              </a:rPr>
              <a:t>through</a:t>
            </a:r>
            <a:r>
              <a:rPr lang="en-GB" dirty="0" smtClean="0">
                <a:solidFill>
                  <a:srgbClr val="0D0D0D"/>
                </a:solidFill>
                <a:latin typeface="Arial" charset="0"/>
                <a:cs typeface="Arial" charset="0"/>
              </a:rPr>
              <a:t> </a:t>
            </a:r>
            <a:r>
              <a:rPr lang="en-GB" dirty="0">
                <a:solidFill>
                  <a:srgbClr val="0D0D0D"/>
                </a:solidFill>
                <a:latin typeface="Arial" charset="0"/>
                <a:cs typeface="Arial" charset="0"/>
              </a:rPr>
              <a:t>which the Labour Mobility Working Group (LMWG) was established.</a:t>
            </a:r>
          </a:p>
          <a:p>
            <a:pPr marL="447675" indent="-266700" algn="just"/>
            <a:endParaRPr lang="en-GB" dirty="0">
              <a:solidFill>
                <a:srgbClr val="0D0D0D"/>
              </a:solidFill>
              <a:latin typeface="Arial" charset="0"/>
              <a:cs typeface="Arial" charset="0"/>
            </a:endParaRPr>
          </a:p>
          <a:p>
            <a:pPr marL="447675" indent="-266700" algn="just">
              <a:buFontTx/>
              <a:buBlip>
                <a:blip r:embed="rId3"/>
              </a:buBlip>
            </a:pPr>
            <a:r>
              <a:rPr lang="en-GB" dirty="0">
                <a:solidFill>
                  <a:srgbClr val="0D0D0D"/>
                </a:solidFill>
                <a:latin typeface="Arial" charset="0"/>
              </a:rPr>
              <a:t>In 2008 it was agreed to launch a pilot programme in the construction and tourism sectors.</a:t>
            </a:r>
          </a:p>
          <a:p>
            <a:pPr marL="447675" indent="-266700" algn="just"/>
            <a:endParaRPr lang="en-GB" sz="2000" b="1" dirty="0">
              <a:solidFill>
                <a:srgbClr val="0D0D0D"/>
              </a:solidFill>
            </a:endParaRPr>
          </a:p>
          <a:p>
            <a:pPr marL="447675" indent="-266700" algn="just"/>
            <a:endParaRPr lang="en-GB" sz="2000" b="1" dirty="0">
              <a:solidFill>
                <a:srgbClr val="0D0D0D"/>
              </a:solidFill>
            </a:endParaRPr>
          </a:p>
          <a:p>
            <a:pPr marL="447675" indent="-266700" algn="just"/>
            <a:endParaRPr lang="en-GB" sz="2000" b="1" dirty="0">
              <a:solidFill>
                <a:srgbClr val="0D0D0D"/>
              </a:solidFill>
            </a:endParaRPr>
          </a:p>
          <a:p>
            <a:pPr marL="447675" indent="-266700" algn="just"/>
            <a:endParaRPr lang="en-GB" sz="2000" b="1" dirty="0">
              <a:solidFill>
                <a:srgbClr val="0D0D0D"/>
              </a:solidFill>
              <a:latin typeface="Arial" charset="0"/>
            </a:endParaRPr>
          </a:p>
          <a:p>
            <a:pPr marL="447675" indent="-266700" algn="just"/>
            <a:endParaRPr lang="en-GB" sz="2000" b="1" dirty="0">
              <a:solidFill>
                <a:srgbClr val="0D0D0D"/>
              </a:solidFill>
              <a:latin typeface="Arial" charset="0"/>
            </a:endParaRPr>
          </a:p>
          <a:p>
            <a:pPr marL="447675" indent="-266700" algn="just"/>
            <a:endParaRPr lang="en-GB" sz="2000" b="1" dirty="0">
              <a:solidFill>
                <a:srgbClr val="0D0D0D"/>
              </a:solidFill>
              <a:latin typeface="Arial" charset="0"/>
            </a:endParaRPr>
          </a:p>
        </p:txBody>
      </p:sp>
      <p:pic>
        <p:nvPicPr>
          <p:cNvPr id="45061" name="Picture 2" descr="http://www.milenio.com/media/impreso/int470/2009/02/12/TOL_T13F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3581400"/>
            <a:ext cx="2895600" cy="253047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5062" name="4 CuadroTexto"/>
          <p:cNvSpPr txBox="1">
            <a:spLocks noChangeArrowheads="1"/>
          </p:cNvSpPr>
          <p:nvPr/>
        </p:nvSpPr>
        <p:spPr bwMode="auto">
          <a:xfrm>
            <a:off x="1066800" y="3354388"/>
            <a:ext cx="4800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7675" indent="-266700" algn="just"/>
            <a:endParaRPr lang="en-GB">
              <a:solidFill>
                <a:srgbClr val="0D0D0D"/>
              </a:solidFill>
            </a:endParaRPr>
          </a:p>
          <a:p>
            <a:pPr marL="447675" indent="-266700">
              <a:buFontTx/>
              <a:buBlip>
                <a:blip r:embed="rId3"/>
              </a:buBlip>
            </a:pPr>
            <a:r>
              <a:rPr lang="en-GB">
                <a:solidFill>
                  <a:srgbClr val="0D0D0D"/>
                </a:solidFill>
                <a:latin typeface="Arial" charset="0"/>
              </a:rPr>
              <a:t>In Mexico, the Ministry of Labour and Social Welfare (STPS) recruits and shortlists employees free of charge. </a:t>
            </a:r>
          </a:p>
          <a:p>
            <a:pPr marL="447675" indent="-266700"/>
            <a:endParaRPr lang="en-GB">
              <a:solidFill>
                <a:srgbClr val="0D0D0D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heurón"/>
          <p:cNvSpPr/>
          <p:nvPr/>
        </p:nvSpPr>
        <p:spPr bwMode="auto">
          <a:xfrm>
            <a:off x="2590800" y="1143000"/>
            <a:ext cx="16002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r>
              <a:rPr lang="en-GB" sz="1200" b="1">
                <a:solidFill>
                  <a:schemeClr val="bg1"/>
                </a:solidFill>
                <a:latin typeface="Arial" charset="0"/>
              </a:rPr>
              <a:t>Contact</a:t>
            </a:r>
          </a:p>
        </p:txBody>
      </p:sp>
      <p:pic>
        <p:nvPicPr>
          <p:cNvPr id="47108" name="rg_hi" descr="http://t3.gstatic.com/images?q=tbn:ANd9GcQk5TWDOxzOyZSJIXQxkfInOrSz7yhP7k7_yxMQ6KnWuvzs6WuJ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1981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9" name="rg_hi" descr="http://t3.gstatic.com/images?q=tbn:ANd9GcQk5TWDOxzOyZSJIXQxkfInOrSz7yhP7k7_yxMQ6KnWuvzs6WuJ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1981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11 Imagen" descr="cid:image001.jpg@01CD4578.95269C20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1752600" y="1981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1" name="12 Imagen" descr="cid:image001.jpg@01CD4578.95269C20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6781800" y="1981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2" name="rg_hi" descr="http://t2.gstatic.com/images?q=tbn:ANd9GcRy9LiVkWYnjmxt1HNZwuobXbbMH4zQq4ywEkcMJOQQarkLUROmww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76600" y="19050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3" name="rg_hi" descr="http://t2.gstatic.com/images?q=tbn:ANd9GcRy9LiVkWYnjmxt1HNZwuobXbbMH4zQq4ywEkcMJOQQarkLUROmww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1828800"/>
            <a:ext cx="3810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4" name="16 CuadroTexto"/>
          <p:cNvSpPr txBox="1">
            <a:spLocks noChangeArrowheads="1"/>
          </p:cNvSpPr>
          <p:nvPr/>
        </p:nvSpPr>
        <p:spPr bwMode="auto">
          <a:xfrm>
            <a:off x="1066800" y="2286000"/>
            <a:ext cx="1447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>
                <a:latin typeface="Arial" charset="0"/>
              </a:rPr>
              <a:t>The STPS and SRE, through their representation and consulates in Canada promote the mechanism with employer groups and associations.</a:t>
            </a:r>
          </a:p>
        </p:txBody>
      </p:sp>
      <p:sp>
        <p:nvSpPr>
          <p:cNvPr id="47115" name="17 CuadroTexto"/>
          <p:cNvSpPr txBox="1">
            <a:spLocks noChangeArrowheads="1"/>
          </p:cNvSpPr>
          <p:nvPr/>
        </p:nvSpPr>
        <p:spPr bwMode="auto">
          <a:xfrm>
            <a:off x="2819400" y="2325688"/>
            <a:ext cx="1295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>
                <a:latin typeface="Arial" charset="0"/>
              </a:rPr>
              <a:t>Interested employers are contacted by the General Coordination of the National Employment Service (CGSNE).</a:t>
            </a:r>
          </a:p>
        </p:txBody>
      </p:sp>
      <p:sp>
        <p:nvSpPr>
          <p:cNvPr id="47116" name="18 CuadroTexto"/>
          <p:cNvSpPr txBox="1">
            <a:spLocks noChangeArrowheads="1"/>
          </p:cNvSpPr>
          <p:nvPr/>
        </p:nvSpPr>
        <p:spPr bwMode="auto">
          <a:xfrm>
            <a:off x="4343400" y="2286000"/>
            <a:ext cx="1295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 dirty="0">
                <a:latin typeface="Arial" charset="0"/>
              </a:rPr>
              <a:t>Employers register their job offers </a:t>
            </a:r>
            <a:r>
              <a:rPr lang="en-GB" sz="900" dirty="0" smtClean="0">
                <a:latin typeface="Arial" charset="0"/>
              </a:rPr>
              <a:t>on </a:t>
            </a:r>
            <a:r>
              <a:rPr lang="en-GB" sz="900" dirty="0">
                <a:latin typeface="Arial" charset="0"/>
              </a:rPr>
              <a:t>the Mechanism’s website:</a:t>
            </a:r>
          </a:p>
          <a:p>
            <a:pPr algn="just"/>
            <a:r>
              <a:rPr lang="en-GB" sz="900" dirty="0">
                <a:latin typeface="Arial" charset="0"/>
                <a:hlinkClick r:id="rId9"/>
              </a:rPr>
              <a:t>https://simolint.stps.gob.mx/Temporary_Employees/</a:t>
            </a:r>
            <a:endParaRPr lang="en-GB" sz="900" dirty="0">
              <a:latin typeface="Arial" charset="0"/>
            </a:endParaRPr>
          </a:p>
          <a:p>
            <a:pPr algn="just"/>
            <a:endParaRPr lang="en-GB" sz="900" dirty="0">
              <a:latin typeface="Arial" charset="0"/>
            </a:endParaRPr>
          </a:p>
        </p:txBody>
      </p:sp>
      <p:sp>
        <p:nvSpPr>
          <p:cNvPr id="47117" name="19 CuadroTexto"/>
          <p:cNvSpPr txBox="1">
            <a:spLocks noChangeArrowheads="1"/>
          </p:cNvSpPr>
          <p:nvPr/>
        </p:nvSpPr>
        <p:spPr bwMode="auto">
          <a:xfrm>
            <a:off x="5943600" y="2286000"/>
            <a:ext cx="13716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>
                <a:latin typeface="Arial" charset="0"/>
              </a:rPr>
              <a:t>The representative of the STPS and consulates in Canada verify the existence and legitimacy of the employer, as well as recorded information. </a:t>
            </a:r>
          </a:p>
        </p:txBody>
      </p:sp>
      <p:sp>
        <p:nvSpPr>
          <p:cNvPr id="47118" name="20 CuadroTexto"/>
          <p:cNvSpPr txBox="1">
            <a:spLocks noChangeArrowheads="1"/>
          </p:cNvSpPr>
          <p:nvPr/>
        </p:nvSpPr>
        <p:spPr bwMode="auto">
          <a:xfrm>
            <a:off x="7543800" y="2209800"/>
            <a:ext cx="137160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>
                <a:latin typeface="Arial" charset="0"/>
              </a:rPr>
              <a:t>The CGSNE, through their offices, the Employment Portal and the Employment Observatory will publish temporary job offers of Canadian employers. </a:t>
            </a:r>
          </a:p>
        </p:txBody>
      </p:sp>
      <p:sp>
        <p:nvSpPr>
          <p:cNvPr id="47119" name="22 Título"/>
          <p:cNvSpPr>
            <a:spLocks noGrp="1"/>
          </p:cNvSpPr>
          <p:nvPr>
            <p:ph type="title"/>
          </p:nvPr>
        </p:nvSpPr>
        <p:spPr bwMode="auto">
          <a:xfrm>
            <a:off x="1600200" y="152400"/>
            <a:ext cx="68580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GB" sz="2800" smtClean="0"/>
              <a:t>Operation</a:t>
            </a:r>
          </a:p>
        </p:txBody>
      </p:sp>
      <p:pic>
        <p:nvPicPr>
          <p:cNvPr id="47120" name="Picture 4" descr="http://t0.gstatic.com/images?q=tbn:ANd9GcSw67f-zLimbPJ7ji7QnjcQnk5gaogCvlxm5Hdl7f9cSbJeF5TD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24400" y="1905000"/>
            <a:ext cx="3905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1" name="rg_hi" descr="http://t2.gstatic.com/images?q=tbn:ANd9GcRy9LiVkWYnjmxt1HNZwuobXbbMH4zQq4ywEkcMJOQQarkLUROmww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00200" y="44196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2" name="rg_hi" descr="http://t2.gstatic.com/images?q=tbn:ANd9GcRy9LiVkWYnjmxt1HNZwuobXbbMH4zQq4ywEkcMJOQQarkLUROmww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76800" y="44196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3" name="rg_hi" descr="http://t3.gstatic.com/images?q=tbn:ANd9GcQk5TWDOxzOyZSJIXQxkfInOrSz7yhP7k7_yxMQ6KnWuvzs6WuJ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44196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4" name="Picture 4" descr="http://t0.gstatic.com/images?q=tbn:ANd9GcSw67f-zLimbPJ7ji7QnjcQnk5gaogCvlxm5Hdl7f9cSbJeF5TD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352800" y="4419600"/>
            <a:ext cx="3905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25" name="41 CuadroTexto"/>
          <p:cNvSpPr txBox="1">
            <a:spLocks noChangeArrowheads="1"/>
          </p:cNvSpPr>
          <p:nvPr/>
        </p:nvSpPr>
        <p:spPr bwMode="auto">
          <a:xfrm>
            <a:off x="1143000" y="4819650"/>
            <a:ext cx="1447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>
                <a:latin typeface="Arial" charset="0"/>
              </a:rPr>
              <a:t>The Offices of the National Employment Service (OSNE) identify possible workers and the CGSNE sends their work profiles to Canadian employers. </a:t>
            </a:r>
          </a:p>
        </p:txBody>
      </p:sp>
      <p:sp>
        <p:nvSpPr>
          <p:cNvPr id="47126" name="42 CuadroTexto"/>
          <p:cNvSpPr txBox="1">
            <a:spLocks noChangeArrowheads="1"/>
          </p:cNvSpPr>
          <p:nvPr/>
        </p:nvSpPr>
        <p:spPr bwMode="auto">
          <a:xfrm>
            <a:off x="2743200" y="4800600"/>
            <a:ext cx="16002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>
                <a:latin typeface="Arial" charset="0"/>
              </a:rPr>
              <a:t>Canadian employers select employees and send the information to CGSNE, together with the job offer.</a:t>
            </a:r>
          </a:p>
        </p:txBody>
      </p:sp>
      <p:sp>
        <p:nvSpPr>
          <p:cNvPr id="47127" name="43 CuadroTexto"/>
          <p:cNvSpPr txBox="1">
            <a:spLocks noChangeArrowheads="1"/>
          </p:cNvSpPr>
          <p:nvPr/>
        </p:nvSpPr>
        <p:spPr bwMode="auto">
          <a:xfrm>
            <a:off x="4495800" y="4800600"/>
            <a:ext cx="14478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>
                <a:latin typeface="Arial" charset="0"/>
              </a:rPr>
              <a:t>OSNE provides the information to workers to process their temporary work permit and visa. </a:t>
            </a:r>
          </a:p>
        </p:txBody>
      </p:sp>
      <p:sp>
        <p:nvSpPr>
          <p:cNvPr id="47128" name="44 CuadroTexto"/>
          <p:cNvSpPr txBox="1">
            <a:spLocks noChangeArrowheads="1"/>
          </p:cNvSpPr>
          <p:nvPr/>
        </p:nvSpPr>
        <p:spPr bwMode="auto">
          <a:xfrm>
            <a:off x="6019800" y="4800600"/>
            <a:ext cx="1295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 dirty="0">
                <a:latin typeface="Arial" charset="0"/>
              </a:rPr>
              <a:t>Workers in </a:t>
            </a:r>
            <a:r>
              <a:rPr lang="en-GB" sz="900" dirty="0" smtClean="0">
                <a:latin typeface="Arial" charset="0"/>
              </a:rPr>
              <a:t>person directly request their </a:t>
            </a:r>
            <a:r>
              <a:rPr lang="en-GB" sz="900" dirty="0">
                <a:latin typeface="Arial" charset="0"/>
              </a:rPr>
              <a:t>temporary work permit and visa at the Canadian Embassy.</a:t>
            </a:r>
          </a:p>
        </p:txBody>
      </p:sp>
      <p:sp>
        <p:nvSpPr>
          <p:cNvPr id="47129" name="48 CuadroTexto"/>
          <p:cNvSpPr txBox="1">
            <a:spLocks noChangeArrowheads="1"/>
          </p:cNvSpPr>
          <p:nvPr/>
        </p:nvSpPr>
        <p:spPr bwMode="auto">
          <a:xfrm>
            <a:off x="7620000" y="4800600"/>
            <a:ext cx="1295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 dirty="0">
                <a:latin typeface="Arial" charset="0"/>
              </a:rPr>
              <a:t>CGSNE follows up </a:t>
            </a:r>
            <a:r>
              <a:rPr lang="en-GB" sz="900" dirty="0" smtClean="0">
                <a:latin typeface="Arial" charset="0"/>
              </a:rPr>
              <a:t>on the trip, </a:t>
            </a:r>
            <a:r>
              <a:rPr lang="en-GB" sz="900" dirty="0">
                <a:latin typeface="Arial" charset="0"/>
              </a:rPr>
              <a:t>stay in </a:t>
            </a:r>
            <a:r>
              <a:rPr lang="en-GB" sz="900" dirty="0" smtClean="0">
                <a:latin typeface="Arial" charset="0"/>
              </a:rPr>
              <a:t>Canada, </a:t>
            </a:r>
            <a:r>
              <a:rPr lang="en-GB" sz="900" dirty="0">
                <a:latin typeface="Arial" charset="0"/>
              </a:rPr>
              <a:t>and return </a:t>
            </a:r>
            <a:r>
              <a:rPr lang="en-GB" sz="900" dirty="0" smtClean="0">
                <a:latin typeface="Arial" charset="0"/>
              </a:rPr>
              <a:t>to </a:t>
            </a:r>
            <a:r>
              <a:rPr lang="en-GB" sz="900" dirty="0">
                <a:latin typeface="Arial" charset="0"/>
              </a:rPr>
              <a:t>Mexico of involved workers. </a:t>
            </a:r>
          </a:p>
        </p:txBody>
      </p:sp>
      <p:pic>
        <p:nvPicPr>
          <p:cNvPr id="47130" name="Picture 3" descr="D:\Users\daguado\Pictures\ca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400800" y="4495800"/>
            <a:ext cx="38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55 Cheurón"/>
          <p:cNvSpPr/>
          <p:nvPr/>
        </p:nvSpPr>
        <p:spPr bwMode="auto">
          <a:xfrm>
            <a:off x="4267200" y="1143000"/>
            <a:ext cx="16002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endParaRPr lang="es-MX" sz="1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34" name="56 CuadroTexto"/>
          <p:cNvSpPr txBox="1">
            <a:spLocks noChangeArrowheads="1"/>
          </p:cNvSpPr>
          <p:nvPr/>
        </p:nvSpPr>
        <p:spPr bwMode="auto">
          <a:xfrm>
            <a:off x="4514850" y="1143000"/>
            <a:ext cx="1168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charset="0"/>
              </a:rPr>
              <a:t>Registration of</a:t>
            </a:r>
          </a:p>
          <a:p>
            <a:pPr algn="ctr"/>
            <a:r>
              <a:rPr lang="en-GB" sz="11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1100" b="1" dirty="0" smtClean="0">
                <a:solidFill>
                  <a:schemeClr val="bg1"/>
                </a:solidFill>
                <a:latin typeface="Arial" charset="0"/>
              </a:rPr>
              <a:t>Job </a:t>
            </a:r>
            <a:r>
              <a:rPr lang="en-GB" sz="1100" b="1" dirty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1100" b="1" dirty="0" smtClean="0">
                <a:solidFill>
                  <a:schemeClr val="bg1"/>
                </a:solidFill>
                <a:latin typeface="Arial" charset="0"/>
              </a:rPr>
              <a:t>ffer</a:t>
            </a:r>
            <a:endParaRPr lang="en-GB" sz="11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" name="57 Cheurón"/>
          <p:cNvSpPr/>
          <p:nvPr/>
        </p:nvSpPr>
        <p:spPr bwMode="auto">
          <a:xfrm>
            <a:off x="5867400" y="1143000"/>
            <a:ext cx="16002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endParaRPr lang="es-MX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38" name="58 CuadroTexto"/>
          <p:cNvSpPr txBox="1">
            <a:spLocks noChangeArrowheads="1"/>
          </p:cNvSpPr>
          <p:nvPr/>
        </p:nvSpPr>
        <p:spPr bwMode="auto">
          <a:xfrm>
            <a:off x="6096000" y="11430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Arial" charset="0"/>
              </a:rPr>
              <a:t>Data </a:t>
            </a:r>
          </a:p>
          <a:p>
            <a:pPr algn="ctr"/>
            <a:r>
              <a:rPr lang="en-GB" sz="1200" b="1" dirty="0">
                <a:solidFill>
                  <a:schemeClr val="bg1"/>
                </a:solidFill>
                <a:latin typeface="Arial" charset="0"/>
              </a:rPr>
              <a:t>V</a:t>
            </a:r>
            <a:r>
              <a:rPr lang="en-GB" sz="1200" b="1" dirty="0" smtClean="0">
                <a:solidFill>
                  <a:schemeClr val="bg1"/>
                </a:solidFill>
                <a:latin typeface="Arial" charset="0"/>
              </a:rPr>
              <a:t>erification</a:t>
            </a:r>
            <a:endParaRPr lang="en-GB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" name="60 Cheurón"/>
          <p:cNvSpPr/>
          <p:nvPr/>
        </p:nvSpPr>
        <p:spPr bwMode="auto">
          <a:xfrm>
            <a:off x="7391400" y="1143000"/>
            <a:ext cx="16002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endParaRPr lang="es-MX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42" name="61 CuadroTexto"/>
          <p:cNvSpPr txBox="1">
            <a:spLocks noChangeArrowheads="1"/>
          </p:cNvSpPr>
          <p:nvPr/>
        </p:nvSpPr>
        <p:spPr bwMode="auto">
          <a:xfrm>
            <a:off x="7467600" y="1219200"/>
            <a:ext cx="152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85725" algn="l"/>
              </a:tabLst>
            </a:pPr>
            <a:r>
              <a:rPr lang="en-GB" sz="1100" b="1" dirty="0">
                <a:solidFill>
                  <a:schemeClr val="bg1"/>
                </a:solidFill>
                <a:latin typeface="Arial" charset="0"/>
              </a:rPr>
              <a:t>Promotion of </a:t>
            </a:r>
            <a:r>
              <a:rPr lang="en-GB" sz="1100" b="1" dirty="0" smtClean="0">
                <a:solidFill>
                  <a:schemeClr val="bg1"/>
                </a:solidFill>
                <a:latin typeface="Arial" charset="0"/>
              </a:rPr>
              <a:t>Job </a:t>
            </a:r>
            <a:r>
              <a:rPr lang="en-GB" sz="1100" b="1" dirty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1100" b="1" dirty="0" smtClean="0">
                <a:solidFill>
                  <a:schemeClr val="bg1"/>
                </a:solidFill>
                <a:latin typeface="Arial" charset="0"/>
              </a:rPr>
              <a:t>ffers</a:t>
            </a:r>
            <a:endParaRPr lang="en-GB" sz="11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3" name="62 Cheurón"/>
          <p:cNvSpPr/>
          <p:nvPr/>
        </p:nvSpPr>
        <p:spPr bwMode="auto">
          <a:xfrm>
            <a:off x="1143000" y="3733800"/>
            <a:ext cx="15240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endParaRPr lang="es-MX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46" name="63 CuadroTexto"/>
          <p:cNvSpPr txBox="1">
            <a:spLocks noChangeArrowheads="1"/>
          </p:cNvSpPr>
          <p:nvPr/>
        </p:nvSpPr>
        <p:spPr bwMode="auto">
          <a:xfrm>
            <a:off x="1371600" y="3838575"/>
            <a:ext cx="10715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  <a:latin typeface="Arial" charset="0"/>
              </a:rPr>
              <a:t>Recruitment</a:t>
            </a:r>
          </a:p>
        </p:txBody>
      </p:sp>
      <p:sp>
        <p:nvSpPr>
          <p:cNvPr id="65" name="64 Cheurón"/>
          <p:cNvSpPr/>
          <p:nvPr/>
        </p:nvSpPr>
        <p:spPr bwMode="auto">
          <a:xfrm>
            <a:off x="2819400" y="3733800"/>
            <a:ext cx="15240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endParaRPr lang="es-MX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50" name="66 CuadroTexto"/>
          <p:cNvSpPr txBox="1">
            <a:spLocks noChangeArrowheads="1"/>
          </p:cNvSpPr>
          <p:nvPr/>
        </p:nvSpPr>
        <p:spPr bwMode="auto">
          <a:xfrm>
            <a:off x="3098800" y="3838575"/>
            <a:ext cx="862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  <a:latin typeface="Arial" charset="0"/>
              </a:rPr>
              <a:t>Selection</a:t>
            </a:r>
          </a:p>
        </p:txBody>
      </p:sp>
      <p:sp>
        <p:nvSpPr>
          <p:cNvPr id="68" name="67 Cheurón"/>
          <p:cNvSpPr/>
          <p:nvPr/>
        </p:nvSpPr>
        <p:spPr bwMode="auto">
          <a:xfrm>
            <a:off x="4343400" y="3733800"/>
            <a:ext cx="15240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endParaRPr lang="es-MX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54" name="68 CuadroTexto"/>
          <p:cNvSpPr txBox="1">
            <a:spLocks noChangeArrowheads="1"/>
          </p:cNvSpPr>
          <p:nvPr/>
        </p:nvSpPr>
        <p:spPr bwMode="auto">
          <a:xfrm>
            <a:off x="4529138" y="3838575"/>
            <a:ext cx="12938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  <a:latin typeface="Arial" charset="0"/>
              </a:rPr>
              <a:t>Documentation</a:t>
            </a:r>
          </a:p>
        </p:txBody>
      </p:sp>
      <p:sp>
        <p:nvSpPr>
          <p:cNvPr id="70" name="69 Cheurón"/>
          <p:cNvSpPr/>
          <p:nvPr/>
        </p:nvSpPr>
        <p:spPr bwMode="auto">
          <a:xfrm>
            <a:off x="5943600" y="3733800"/>
            <a:ext cx="15240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endParaRPr lang="es-MX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58" name="70 CuadroTexto"/>
          <p:cNvSpPr txBox="1">
            <a:spLocks noChangeArrowheads="1"/>
          </p:cNvSpPr>
          <p:nvPr/>
        </p:nvSpPr>
        <p:spPr bwMode="auto">
          <a:xfrm>
            <a:off x="6172200" y="3805238"/>
            <a:ext cx="11897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latin typeface="Arial" charset="0"/>
              </a:rPr>
              <a:t>Application  </a:t>
            </a:r>
          </a:p>
          <a:p>
            <a:r>
              <a:rPr lang="en-GB" sz="1200" b="1" dirty="0">
                <a:solidFill>
                  <a:schemeClr val="bg1"/>
                </a:solidFill>
                <a:latin typeface="Arial" charset="0"/>
              </a:rPr>
              <a:t>and </a:t>
            </a:r>
            <a:r>
              <a:rPr lang="en-GB" sz="1200" b="1" dirty="0" smtClean="0">
                <a:solidFill>
                  <a:schemeClr val="bg1"/>
                </a:solidFill>
                <a:latin typeface="Arial" charset="0"/>
              </a:rPr>
              <a:t>Eligibility</a:t>
            </a:r>
            <a:endParaRPr lang="en-GB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2" name="71 Cheurón"/>
          <p:cNvSpPr/>
          <p:nvPr/>
        </p:nvSpPr>
        <p:spPr bwMode="auto">
          <a:xfrm>
            <a:off x="7467600" y="3733800"/>
            <a:ext cx="15240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endParaRPr lang="es-MX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62" name="72 CuadroTexto"/>
          <p:cNvSpPr txBox="1">
            <a:spLocks noChangeArrowheads="1"/>
          </p:cNvSpPr>
          <p:nvPr/>
        </p:nvSpPr>
        <p:spPr bwMode="auto">
          <a:xfrm>
            <a:off x="7753350" y="3838575"/>
            <a:ext cx="950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bg1"/>
                </a:solidFill>
                <a:latin typeface="Arial" charset="0"/>
              </a:rPr>
              <a:t>Follow-up </a:t>
            </a:r>
          </a:p>
        </p:txBody>
      </p:sp>
      <p:sp>
        <p:nvSpPr>
          <p:cNvPr id="46" name="45 Cheurón"/>
          <p:cNvSpPr/>
          <p:nvPr/>
        </p:nvSpPr>
        <p:spPr bwMode="auto">
          <a:xfrm>
            <a:off x="914400" y="1143000"/>
            <a:ext cx="1600200" cy="533400"/>
          </a:xfrm>
          <a:prstGeom prst="chevron">
            <a:avLst/>
          </a:prstGeom>
          <a:gradFill flip="none" rotWithShape="1">
            <a:gsLst>
              <a:gs pos="0">
                <a:srgbClr val="2CA432">
                  <a:shade val="30000"/>
                  <a:satMod val="115000"/>
                </a:srgbClr>
              </a:gs>
              <a:gs pos="50000">
                <a:srgbClr val="2CA432">
                  <a:shade val="67500"/>
                  <a:satMod val="115000"/>
                </a:srgbClr>
              </a:gs>
              <a:gs pos="100000">
                <a:srgbClr val="2CA432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anchor="ctr"/>
          <a:lstStyle/>
          <a:p>
            <a:pPr algn="ctr" eaLnBrk="0" hangingPunct="0">
              <a:defRPr/>
            </a:pPr>
            <a:r>
              <a:rPr lang="en-GB" sz="1200" b="1">
                <a:solidFill>
                  <a:schemeClr val="bg1"/>
                </a:solidFill>
                <a:latin typeface="Arial" charset="0"/>
              </a:rPr>
              <a:t>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2 Marcador de contenido"/>
          <p:cNvSpPr>
            <a:spLocks noGrp="1"/>
          </p:cNvSpPr>
          <p:nvPr>
            <p:ph idx="1"/>
          </p:nvPr>
        </p:nvSpPr>
        <p:spPr bwMode="auto">
          <a:xfrm>
            <a:off x="990600" y="14478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2925" indent="-276225" eaLnBrk="1" hangingPunct="1">
              <a:buFontTx/>
              <a:buBlip>
                <a:blip r:embed="rId3"/>
              </a:buBlip>
              <a:tabLst>
                <a:tab pos="542925" algn="l"/>
              </a:tabLst>
            </a:pPr>
            <a:r>
              <a:rPr lang="en-GB" sz="2400" dirty="0" smtClean="0"/>
              <a:t>In 2011, Mexico and Canada decided to move from pilot programmes to a broader scheme.</a:t>
            </a:r>
          </a:p>
          <a:p>
            <a:pPr marL="542925" indent="-276225" eaLnBrk="1" hangingPunct="1">
              <a:buFontTx/>
              <a:buNone/>
              <a:tabLst>
                <a:tab pos="542925" algn="l"/>
              </a:tabLst>
            </a:pPr>
            <a:endParaRPr lang="en-GB" sz="2400" dirty="0" smtClean="0"/>
          </a:p>
          <a:p>
            <a:pPr marL="542925" indent="-276225" eaLnBrk="1" hangingPunct="1">
              <a:buFontTx/>
              <a:buBlip>
                <a:blip r:embed="rId3"/>
              </a:buBlip>
              <a:tabLst>
                <a:tab pos="542925" algn="l"/>
              </a:tabLst>
            </a:pPr>
            <a:r>
              <a:rPr lang="en-GB" sz="2400" dirty="0" smtClean="0"/>
              <a:t>In the implementation period of the Labour Mobility Mechanism </a:t>
            </a:r>
            <a:r>
              <a:rPr lang="en-GB" sz="2400" dirty="0" smtClean="0"/>
              <a:t>until April </a:t>
            </a:r>
            <a:r>
              <a:rPr lang="en-GB" sz="2400" dirty="0" smtClean="0"/>
              <a:t>2012, 245 workers have travelled to Canada:</a:t>
            </a:r>
            <a:endParaRPr lang="en-GB" sz="1400" dirty="0" smtClean="0"/>
          </a:p>
        </p:txBody>
      </p:sp>
      <p:graphicFrame>
        <p:nvGraphicFramePr>
          <p:cNvPr id="49166" name="Group 14"/>
          <p:cNvGraphicFramePr>
            <a:graphicFrameLocks noGrp="1"/>
          </p:cNvGraphicFramePr>
          <p:nvPr/>
        </p:nvGraphicFramePr>
        <p:xfrm>
          <a:off x="1524000" y="4495800"/>
          <a:ext cx="6858000" cy="914400"/>
        </p:xfrm>
        <a:graphic>
          <a:graphicData uri="http://schemas.openxmlformats.org/drawingml/2006/table">
            <a:tbl>
              <a:tblPr/>
              <a:tblGrid>
                <a:gridCol w="3783013"/>
                <a:gridCol w="3074987"/>
              </a:tblGrid>
              <a:tr h="371475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 Alberta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A432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Saskatchewan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7D4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37   British Columbia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752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Yukon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A43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2 Marcador de contenido"/>
          <p:cNvSpPr>
            <a:spLocks noGrp="1"/>
          </p:cNvSpPr>
          <p:nvPr>
            <p:ph idx="1"/>
          </p:nvPr>
        </p:nvSpPr>
        <p:spPr bwMode="auto">
          <a:xfrm>
            <a:off x="685800" y="14478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14375" indent="0" eaLnBrk="1" hangingPunct="1">
              <a:buFontTx/>
              <a:buNone/>
            </a:pPr>
            <a:r>
              <a:rPr lang="en-GB" sz="3200" dirty="0" smtClean="0"/>
              <a:t>Al</a:t>
            </a:r>
            <a:r>
              <a:rPr lang="en-GB" sz="3200" dirty="0" smtClean="0"/>
              <a:t>though </a:t>
            </a:r>
            <a:r>
              <a:rPr lang="en-GB" sz="3200" dirty="0" smtClean="0"/>
              <a:t>the results are modest, progress has been made in the learning process to implement seasonal worker programmes through the Labour Mobility Mechanism.</a:t>
            </a:r>
          </a:p>
          <a:p>
            <a:pPr marL="714375" indent="0" eaLnBrk="1" hangingPunct="1">
              <a:buFontTx/>
              <a:buNone/>
            </a:pPr>
            <a:endParaRPr lang="en-GB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276600" y="228600"/>
            <a:ext cx="5638800" cy="457200"/>
          </a:xfrm>
          <a:gradFill flip="none">
            <a:gsLst>
              <a:gs pos="0">
                <a:srgbClr val="008752">
                  <a:shade val="30000"/>
                  <a:satMod val="115000"/>
                </a:srgbClr>
              </a:gs>
              <a:gs pos="50000">
                <a:srgbClr val="008752">
                  <a:shade val="67500"/>
                  <a:satMod val="115000"/>
                </a:srgbClr>
              </a:gs>
              <a:gs pos="100000">
                <a:srgbClr val="008752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2925" eaLnBrk="1" hangingPunct="1"/>
            <a:r>
              <a:rPr lang="en-GB" sz="2400" b="1" smtClean="0">
                <a:solidFill>
                  <a:schemeClr val="bg1"/>
                </a:solidFill>
              </a:rPr>
              <a:t>YOUTH MOBILITY</a:t>
            </a:r>
          </a:p>
        </p:txBody>
      </p:sp>
      <p:sp>
        <p:nvSpPr>
          <p:cNvPr id="53252" name="2 Marcador de contenido"/>
          <p:cNvSpPr>
            <a:spLocks noGrp="1"/>
          </p:cNvSpPr>
          <p:nvPr>
            <p:ph idx="1"/>
          </p:nvPr>
        </p:nvSpPr>
        <p:spPr bwMode="auto">
          <a:xfrm>
            <a:off x="685800" y="1143000"/>
            <a:ext cx="8229600" cy="487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28650" indent="-266700" eaLnBrk="1" hangingPunct="1">
              <a:buFontTx/>
              <a:buBlip>
                <a:blip r:embed="rId3"/>
              </a:buBlip>
              <a:tabLst>
                <a:tab pos="628650" algn="l"/>
              </a:tabLst>
            </a:pPr>
            <a:r>
              <a:rPr lang="en-GB" sz="2400" dirty="0" smtClean="0"/>
              <a:t>The Memorandum of Understanding on Youth Mobility between Mexico and Canada was signed on May 27, 2010 </a:t>
            </a:r>
            <a:r>
              <a:rPr lang="en-GB" sz="2400" dirty="0" smtClean="0"/>
              <a:t>and </a:t>
            </a:r>
            <a:r>
              <a:rPr lang="en-GB" sz="2400" dirty="0" smtClean="0"/>
              <a:t>entered into force on November 1, 2010.</a:t>
            </a:r>
          </a:p>
          <a:p>
            <a:pPr marL="628650" indent="-266700" eaLnBrk="1" hangingPunct="1">
              <a:buFontTx/>
              <a:buBlip>
                <a:blip r:embed="rId3"/>
              </a:buBlip>
              <a:tabLst>
                <a:tab pos="628650" algn="l"/>
              </a:tabLst>
            </a:pPr>
            <a:endParaRPr lang="en-GB" sz="2400" dirty="0" smtClean="0"/>
          </a:p>
          <a:p>
            <a:pPr marL="628650" indent="-266700" eaLnBrk="1" hangingPunct="1">
              <a:buFontTx/>
              <a:buBlip>
                <a:blip r:embed="rId3"/>
              </a:buBlip>
              <a:tabLst>
                <a:tab pos="628650" algn="l"/>
              </a:tabLst>
            </a:pPr>
            <a:endParaRPr lang="en-GB" sz="2400" dirty="0" smtClean="0"/>
          </a:p>
        </p:txBody>
      </p:sp>
      <p:pic>
        <p:nvPicPr>
          <p:cNvPr id="53253" name="Picture 2" descr="http://www.google.com.mx/url?source=imglanding&amp;ct=img&amp;q=http://1.bp.blogspot.com/-31arhUlrn4M/TwXFKI3ZlTI/AAAAAAAAAZI/6AcXWKj7IMc/s1600/2.jpg&amp;sa=X&amp;ei=-2TWT7PXOcLS2gW1ju2WBg&amp;ved=0CAsQ8wc&amp;usg=AFQjCNGNpUHuK4LkbP2T0QrY6AZ5rLepq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2971800"/>
            <a:ext cx="2286000" cy="2895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685800" y="2974975"/>
            <a:ext cx="58674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28650" indent="-266700" algn="just">
              <a:buFontTx/>
              <a:buBlip>
                <a:blip r:embed="rId3"/>
              </a:buBlip>
              <a:tabLst>
                <a:tab pos="628650" algn="l"/>
              </a:tabLst>
            </a:pPr>
            <a:r>
              <a:rPr lang="en-GB" dirty="0" smtClean="0">
                <a:latin typeface="Arial" charset="0"/>
              </a:rPr>
              <a:t>The MOU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>
                <a:latin typeface="Arial" charset="0"/>
              </a:rPr>
              <a:t>aims </a:t>
            </a:r>
            <a:r>
              <a:rPr lang="en-GB" dirty="0" smtClean="0">
                <a:latin typeface="Arial" charset="0"/>
              </a:rPr>
              <a:t>at facilitating </a:t>
            </a:r>
            <a:r>
              <a:rPr lang="en-GB" dirty="0">
                <a:latin typeface="Arial" charset="0"/>
              </a:rPr>
              <a:t>cultural exchanges that </a:t>
            </a:r>
            <a:r>
              <a:rPr lang="en-GB" dirty="0" smtClean="0">
                <a:latin typeface="Arial" charset="0"/>
              </a:rPr>
              <a:t>enable allow </a:t>
            </a:r>
            <a:r>
              <a:rPr lang="en-GB" dirty="0">
                <a:latin typeface="Arial" charset="0"/>
              </a:rPr>
              <a:t>young people from both countries to gain a better understanding of the culture and society in the host country through travel, </a:t>
            </a:r>
            <a:r>
              <a:rPr lang="en-GB" dirty="0" smtClean="0">
                <a:latin typeface="Arial" charset="0"/>
              </a:rPr>
              <a:t>work, </a:t>
            </a:r>
            <a:r>
              <a:rPr lang="en-GB" dirty="0">
                <a:latin typeface="Arial" charset="0"/>
              </a:rPr>
              <a:t>and life experiences.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2 Marcador de contenido"/>
          <p:cNvSpPr>
            <a:spLocks noGrp="1"/>
          </p:cNvSpPr>
          <p:nvPr>
            <p:ph idx="1"/>
          </p:nvPr>
        </p:nvSpPr>
        <p:spPr bwMode="auto">
          <a:xfrm>
            <a:off x="838200" y="3810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GB" sz="2400" b="1" smtClean="0"/>
              <a:t>The following are considered eligible:</a:t>
            </a:r>
          </a:p>
          <a:p>
            <a:pPr eaLnBrk="1" hangingPunct="1">
              <a:buFontTx/>
              <a:buNone/>
            </a:pPr>
            <a:endParaRPr lang="en-GB" sz="2400" b="1" smtClean="0"/>
          </a:p>
          <a:p>
            <a:pPr eaLnBrk="1" hangingPunct="1">
              <a:buFontTx/>
              <a:buNone/>
            </a:pPr>
            <a:endParaRPr lang="en-GB" sz="2400" b="1" smtClean="0"/>
          </a:p>
          <a:p>
            <a:pPr eaLnBrk="1" hangingPunct="1"/>
            <a:endParaRPr lang="en-GB" smtClean="0"/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437068"/>
              </p:ext>
            </p:extLst>
          </p:nvPr>
        </p:nvGraphicFramePr>
        <p:xfrm>
          <a:off x="1447800" y="1143000"/>
          <a:ext cx="7086600" cy="4876801"/>
        </p:xfrm>
        <a:graphic>
          <a:graphicData uri="http://schemas.openxmlformats.org/drawingml/2006/table">
            <a:tbl>
              <a:tblPr/>
              <a:tblGrid>
                <a:gridCol w="7086600"/>
              </a:tblGrid>
              <a:tr h="17160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Students enrolled in a higher education institution with an interest in completing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part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of their curriculum in another country through a promise of an employment contract related to their professional area or field.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106314"/>
                        </a:gs>
                        <a:gs pos="50000">
                          <a:srgbClr val="1C9121"/>
                        </a:gs>
                        <a:gs pos="100000">
                          <a:srgbClr val="23AD2A"/>
                        </a:gs>
                      </a:gsLst>
                      <a:lin ang="5400000" scaled="1"/>
                    </a:gradFill>
                  </a:tcPr>
                </a:tc>
              </a:tr>
              <a:tr h="144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Students enrolled in an educational institution with an interest in obtaining a temporary employment in the host country during their school holidays.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64B20"/>
                        </a:gs>
                        <a:gs pos="50000">
                          <a:srgbClr val="0F6E33"/>
                        </a:gs>
                        <a:gs pos="100000">
                          <a:srgbClr val="14843E"/>
                        </a:gs>
                      </a:gsLst>
                      <a:lin ang="16200000" scaled="1"/>
                    </a:gradFill>
                  </a:tcPr>
                </a:tc>
              </a:tr>
              <a:tr h="17160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Young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citizens,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including graduates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from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higher education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institutions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with an interest in gaining work experience or practice in their professional area or field through a promise of an employment contract to strengthen their professional development.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106314"/>
                        </a:gs>
                        <a:gs pos="50000">
                          <a:srgbClr val="1C9121"/>
                        </a:gs>
                        <a:gs pos="100000">
                          <a:srgbClr val="23AD2A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371600"/>
            <a:ext cx="77724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365125" eaLnBrk="1" hangingPunct="1">
              <a:buClr>
                <a:srgbClr val="008000"/>
              </a:buClr>
              <a:buFontTx/>
              <a:buBlip>
                <a:blip r:embed="rId3"/>
              </a:buBlip>
            </a:pPr>
            <a:r>
              <a:rPr lang="en-GB" sz="2400" dirty="0" smtClean="0"/>
              <a:t>The Seasonal Agricultural Worker Programme (PTAT) </a:t>
            </a:r>
            <a:r>
              <a:rPr lang="en-GB" sz="2400" dirty="0" smtClean="0"/>
              <a:t>initiated </a:t>
            </a:r>
            <a:r>
              <a:rPr lang="en-GB" sz="2400" dirty="0" smtClean="0"/>
              <a:t>in 1974 with the signing of the Memorandum of Understanding between the Mexican government and the Canadian government.</a:t>
            </a:r>
          </a:p>
          <a:p>
            <a:pPr marL="365125" indent="-365125" eaLnBrk="1" hangingPunct="1">
              <a:buClr>
                <a:srgbClr val="008000"/>
              </a:buClr>
              <a:buFontTx/>
              <a:buNone/>
            </a:pPr>
            <a:endParaRPr lang="en-GB" sz="2400" dirty="0" smtClean="0"/>
          </a:p>
          <a:p>
            <a:pPr marL="365125" indent="-365125" eaLnBrk="1" hangingPunct="1">
              <a:buClr>
                <a:srgbClr val="008000"/>
              </a:buClr>
              <a:buFontTx/>
              <a:buBlip>
                <a:blip r:embed="rId3"/>
              </a:buBlip>
            </a:pPr>
            <a:r>
              <a:rPr lang="en-GB" sz="2400" dirty="0" smtClean="0"/>
              <a:t>The Programme is a bilateral cooperation model that promotes a temporary, </a:t>
            </a:r>
            <a:r>
              <a:rPr lang="en-GB" sz="2400" dirty="0" smtClean="0"/>
              <a:t>orderly, </a:t>
            </a:r>
            <a:r>
              <a:rPr lang="en-GB" sz="2400" dirty="0" smtClean="0"/>
              <a:t>and safe migration flow of Mexican agricultural workers and ensures the respect for their labour, </a:t>
            </a:r>
            <a:r>
              <a:rPr lang="en-GB" sz="2400" dirty="0" smtClean="0"/>
              <a:t>social, </a:t>
            </a:r>
            <a:r>
              <a:rPr lang="en-GB" sz="2400" dirty="0" smtClean="0"/>
              <a:t>and human rights.</a:t>
            </a:r>
          </a:p>
          <a:p>
            <a:pPr marL="365125" indent="-365125" eaLnBrk="1" hangingPunct="1">
              <a:buClr>
                <a:srgbClr val="008000"/>
              </a:buClr>
              <a:buFontTx/>
              <a:buNone/>
            </a:pPr>
            <a:endParaRPr lang="en-GB" sz="2400" dirty="0" smtClean="0"/>
          </a:p>
          <a:p>
            <a:pPr marL="365125" indent="-365125" eaLnBrk="1" hangingPunct="1">
              <a:buFontTx/>
              <a:buNone/>
            </a:pPr>
            <a:endParaRPr lang="en-GB" dirty="0" smtClean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990600" y="228600"/>
            <a:ext cx="8001000" cy="457200"/>
          </a:xfrm>
          <a:prstGeom prst="rect">
            <a:avLst/>
          </a:prstGeom>
          <a:gradFill flip="none" rotWithShape="1">
            <a:gsLst>
              <a:gs pos="0">
                <a:srgbClr val="008752">
                  <a:shade val="30000"/>
                  <a:satMod val="115000"/>
                </a:srgbClr>
              </a:gs>
              <a:gs pos="50000">
                <a:srgbClr val="008752">
                  <a:shade val="67500"/>
                  <a:satMod val="115000"/>
                </a:srgbClr>
              </a:gs>
              <a:gs pos="100000">
                <a:srgbClr val="008752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r" eaLnBrk="0" hangingPunct="0"/>
            <a:r>
              <a:rPr lang="en-GB" sz="2000" b="1">
                <a:solidFill>
                  <a:schemeClr val="bg1"/>
                </a:solidFill>
              </a:rPr>
              <a:t>SEASONAL AGRICULTURAL WORKER PROGRAMME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2" descr="C:\Users\atrinidad\Desktop\Fotos PTAT\programa4.jpg"/>
          <p:cNvPicPr>
            <a:picLocks noChangeAspect="1" noChangeArrowheads="1"/>
          </p:cNvPicPr>
          <p:nvPr/>
        </p:nvPicPr>
        <p:blipFill>
          <a:blip r:embed="rId3"/>
          <a:srcRect r="18056"/>
          <a:stretch>
            <a:fillRect/>
          </a:stretch>
        </p:blipFill>
        <p:spPr bwMode="auto">
          <a:xfrm>
            <a:off x="977900" y="1143000"/>
            <a:ext cx="4241800" cy="49498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9394" name="Picture 6" descr="C:\Users\atrinidad\Desktop\Fotos PTAT\programa3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 l="6976" b="6976"/>
          <a:stretch>
            <a:fillRect/>
          </a:stretch>
        </p:blipFill>
        <p:spPr bwMode="auto">
          <a:xfrm>
            <a:off x="5486400" y="1143000"/>
            <a:ext cx="3429000" cy="2286000"/>
          </a:xfr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9395" name="Picture 3" descr="C:\Users\atrinidad\Desktop\Fotos PTAT\Consulmex Toronto.jpg"/>
          <p:cNvPicPr>
            <a:picLocks noChangeAspect="1" noChangeArrowheads="1"/>
          </p:cNvPicPr>
          <p:nvPr/>
        </p:nvPicPr>
        <p:blipFill>
          <a:blip r:embed="rId5"/>
          <a:srcRect l="6976" b="10091"/>
          <a:stretch>
            <a:fillRect/>
          </a:stretch>
        </p:blipFill>
        <p:spPr bwMode="auto">
          <a:xfrm>
            <a:off x="5486400" y="3729038"/>
            <a:ext cx="3429000" cy="236696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838200" y="228600"/>
            <a:ext cx="8153400" cy="533400"/>
          </a:xfrm>
          <a:prstGeom prst="rect">
            <a:avLst/>
          </a:prstGeom>
          <a:gradFill flip="none" rotWithShape="1">
            <a:gsLst>
              <a:gs pos="0">
                <a:srgbClr val="008752">
                  <a:shade val="30000"/>
                  <a:satMod val="115000"/>
                </a:srgbClr>
              </a:gs>
              <a:gs pos="50000">
                <a:srgbClr val="008752">
                  <a:shade val="67500"/>
                  <a:satMod val="115000"/>
                </a:srgbClr>
              </a:gs>
              <a:gs pos="100000">
                <a:srgbClr val="008752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r" eaLnBrk="0" hangingPunct="0"/>
            <a:r>
              <a:rPr lang="en-GB" sz="2000" b="1">
                <a:solidFill>
                  <a:schemeClr val="bg1"/>
                </a:solidFill>
                <a:cs typeface="Times New Roman" pitchFamily="18" charset="0"/>
              </a:rPr>
              <a:t>SEASONAL AGRICULTURAL WORKER PROGRAMME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SRE">
  <a:themeElements>
    <a:clrScheme name="Presentación en blanco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Personalizado">
      <a:majorFont>
        <a:latin typeface="Arial"/>
        <a:ea typeface=""/>
        <a:cs typeface=""/>
      </a:majorFont>
      <a:minorFont>
        <a:latin typeface="Arial"/>
        <a:ea typeface="Times New Roman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iseño predeterminado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9632</TotalTime>
  <Words>1010</Words>
  <Application>Microsoft Office PowerPoint</Application>
  <PresentationFormat>Presentación en pantalla (4:3)</PresentationFormat>
  <Paragraphs>128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Diseño personalizado</vt:lpstr>
      <vt:lpstr>TemaSRE</vt:lpstr>
      <vt:lpstr>1_Diseño personalizado</vt:lpstr>
      <vt:lpstr> LABOUR MOBILITY  MEXICO-CANADA </vt:lpstr>
      <vt:lpstr>LABOUR MOBILITY MECHANISM</vt:lpstr>
      <vt:lpstr>Operation</vt:lpstr>
      <vt:lpstr>Presentación de PowerPoint</vt:lpstr>
      <vt:lpstr>Presentación de PowerPoint</vt:lpstr>
      <vt:lpstr>YOUTH MOBILITY</vt:lpstr>
      <vt:lpstr>Presentación de PowerPoint</vt:lpstr>
      <vt:lpstr>Presentación de PowerPoint</vt:lpstr>
      <vt:lpstr>Presentación de PowerPoint</vt:lpstr>
      <vt:lpstr>To date, 225,182 Mexican agricultural workers have participated in the programme. </vt:lpstr>
      <vt:lpstr>PTAT  OF UNDERSTANDING </vt:lpstr>
      <vt:lpstr>Presentación de PowerPoint</vt:lpstr>
      <vt:lpstr>Guidelines</vt:lpstr>
      <vt:lpstr>CONSIDERATIONS</vt:lpstr>
      <vt:lpstr>Presentación de PowerPoint</vt:lpstr>
    </vt:vector>
  </TitlesOfParts>
  <Company>Imagogenia S.C.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09</dc:creator>
  <cp:lastModifiedBy>Christiane Lehnhoff</cp:lastModifiedBy>
  <cp:revision>896</cp:revision>
  <dcterms:created xsi:type="dcterms:W3CDTF">2006-12-05T23:41:02Z</dcterms:created>
  <dcterms:modified xsi:type="dcterms:W3CDTF">2012-06-18T23:54:48Z</dcterms:modified>
</cp:coreProperties>
</file>