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75" r:id="rId2"/>
    <p:sldMasterId id="2147483690" r:id="rId3"/>
  </p:sldMasterIdLst>
  <p:notesMasterIdLst>
    <p:notesMasterId r:id="rId19"/>
  </p:notesMasterIdLst>
  <p:handoutMasterIdLst>
    <p:handoutMasterId r:id="rId20"/>
  </p:handoutMasterIdLst>
  <p:sldIdLst>
    <p:sldId id="525" r:id="rId4"/>
    <p:sldId id="526" r:id="rId5"/>
    <p:sldId id="542" r:id="rId6"/>
    <p:sldId id="527" r:id="rId7"/>
    <p:sldId id="530" r:id="rId8"/>
    <p:sldId id="528" r:id="rId9"/>
    <p:sldId id="531" r:id="rId10"/>
    <p:sldId id="534" r:id="rId11"/>
    <p:sldId id="535" r:id="rId12"/>
    <p:sldId id="532" r:id="rId13"/>
    <p:sldId id="537" r:id="rId14"/>
    <p:sldId id="538" r:id="rId15"/>
    <p:sldId id="533" r:id="rId16"/>
    <p:sldId id="540" r:id="rId17"/>
    <p:sldId id="541" r:id="rId18"/>
  </p:sldIdLst>
  <p:sldSz cx="9144000" cy="6858000" type="screen4x3"/>
  <p:notesSz cx="7010400" cy="9296400"/>
  <p:defaultTextStyle>
    <a:defPPr>
      <a:defRPr lang="es-ES_tradnl"/>
    </a:defPPr>
    <a:lvl1pPr algn="l" rtl="0" fontAlgn="base">
      <a:spcBef>
        <a:spcPct val="0"/>
      </a:spcBef>
      <a:spcAft>
        <a:spcPct val="0"/>
      </a:spcAft>
      <a:defRPr sz="2400" kern="1200">
        <a:solidFill>
          <a:schemeClr val="tx1"/>
        </a:solidFill>
        <a:latin typeface="Verdan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Verdan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Verdan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Verdan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Verdana" pitchFamily="34" charset="0"/>
        <a:ea typeface="+mn-ea"/>
        <a:cs typeface="Times New Roman" pitchFamily="18" charset="0"/>
      </a:defRPr>
    </a:lvl5pPr>
    <a:lvl6pPr marL="2286000" algn="l" defTabSz="914400" rtl="0" eaLnBrk="1" latinLnBrk="0" hangingPunct="1">
      <a:defRPr sz="2400" kern="1200">
        <a:solidFill>
          <a:schemeClr val="tx1"/>
        </a:solidFill>
        <a:latin typeface="Verdana" pitchFamily="34" charset="0"/>
        <a:ea typeface="+mn-ea"/>
        <a:cs typeface="Times New Roman" pitchFamily="18" charset="0"/>
      </a:defRPr>
    </a:lvl6pPr>
    <a:lvl7pPr marL="2743200" algn="l" defTabSz="914400" rtl="0" eaLnBrk="1" latinLnBrk="0" hangingPunct="1">
      <a:defRPr sz="2400" kern="1200">
        <a:solidFill>
          <a:schemeClr val="tx1"/>
        </a:solidFill>
        <a:latin typeface="Verdana" pitchFamily="34" charset="0"/>
        <a:ea typeface="+mn-ea"/>
        <a:cs typeface="Times New Roman" pitchFamily="18" charset="0"/>
      </a:defRPr>
    </a:lvl7pPr>
    <a:lvl8pPr marL="3200400" algn="l" defTabSz="914400" rtl="0" eaLnBrk="1" latinLnBrk="0" hangingPunct="1">
      <a:defRPr sz="2400" kern="1200">
        <a:solidFill>
          <a:schemeClr val="tx1"/>
        </a:solidFill>
        <a:latin typeface="Verdana" pitchFamily="34" charset="0"/>
        <a:ea typeface="+mn-ea"/>
        <a:cs typeface="Times New Roman" pitchFamily="18" charset="0"/>
      </a:defRPr>
    </a:lvl8pPr>
    <a:lvl9pPr marL="3657600" algn="l" defTabSz="914400" rtl="0" eaLnBrk="1" latinLnBrk="0" hangingPunct="1">
      <a:defRPr sz="2400" kern="1200">
        <a:solidFill>
          <a:schemeClr val="tx1"/>
        </a:solidFill>
        <a:latin typeface="Verdana" pitchFamily="34"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7D40"/>
    <a:srgbClr val="2CA432"/>
    <a:srgbClr val="008752"/>
    <a:srgbClr val="13853E"/>
    <a:srgbClr val="2F9941"/>
    <a:srgbClr val="E7E7E8"/>
    <a:srgbClr val="D0CEB4"/>
    <a:srgbClr val="818285"/>
    <a:srgbClr val="CCA978"/>
    <a:srgbClr val="FDEFC3"/>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063" autoAdjust="0"/>
    <p:restoredTop sz="86047" autoAdjust="0"/>
  </p:normalViewPr>
  <p:slideViewPr>
    <p:cSldViewPr>
      <p:cViewPr varScale="1">
        <p:scale>
          <a:sx n="49" d="100"/>
          <a:sy n="49" d="100"/>
        </p:scale>
        <p:origin x="-1116" y="-68"/>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926" y="-84"/>
      </p:cViewPr>
      <p:guideLst>
        <p:guide orient="horz" pos="2929"/>
        <p:guide pos="220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atrinidad\Desktop\Copia%20de%20Estad&#237;sticas%20del%20PTAT%202011%20al%2018%20de%20octubre.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ES"/>
  <c:clrMapOvr bg1="lt1" tx1="dk1" bg2="lt2" tx2="dk2" accent1="accent1" accent2="accent2" accent3="accent3" accent4="accent4" accent5="accent5" accent6="accent6" hlink="hlink" folHlink="folHlink"/>
  <c:chart>
    <c:autoTitleDeleted val="1"/>
    <c:view3D>
      <c:depthPercent val="120"/>
      <c:rAngAx val="1"/>
    </c:view3D>
    <c:plotArea>
      <c:layout>
        <c:manualLayout>
          <c:layoutTarget val="inner"/>
          <c:xMode val="edge"/>
          <c:yMode val="edge"/>
          <c:x val="1.6798101489872649E-2"/>
          <c:y val="2.8530332522353249E-2"/>
          <c:w val="0.98320189851012763"/>
          <c:h val="0.88127052085522117"/>
        </c:manualLayout>
      </c:layout>
      <c:bar3DChart>
        <c:barDir val="col"/>
        <c:grouping val="clustered"/>
        <c:ser>
          <c:idx val="0"/>
          <c:order val="0"/>
          <c:spPr>
            <a:gradFill flip="none" rotWithShape="1">
              <a:gsLst>
                <a:gs pos="0">
                  <a:srgbClr val="DDEBCF"/>
                </a:gs>
                <a:gs pos="50000">
                  <a:srgbClr val="9CB86E"/>
                </a:gs>
                <a:gs pos="100000">
                  <a:srgbClr val="156B13"/>
                </a:gs>
              </a:gsLst>
              <a:lin ang="1800000" scaled="0"/>
              <a:tileRect/>
            </a:gradFill>
            <a:ln>
              <a:noFill/>
            </a:ln>
          </c:spPr>
          <c:dLbls>
            <c:txPr>
              <a:bodyPr rot="-5400000" vert="horz"/>
              <a:lstStyle/>
              <a:p>
                <a:pPr>
                  <a:defRPr sz="800"/>
                </a:pPr>
                <a:endParaRPr lang="es-ES"/>
              </a:p>
            </c:txPr>
            <c:showVal val="1"/>
          </c:dLbls>
          <c:cat>
            <c:numRef>
              <c:f>Hoja1!$A$1:$A$38</c:f>
              <c:numCache>
                <c:formatCode>General</c:formatCode>
                <c:ptCount val="38"/>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numCache>
            </c:numRef>
          </c:cat>
          <c:val>
            <c:numRef>
              <c:f>Hoja1!$B$1:$B$38</c:f>
              <c:numCache>
                <c:formatCode>General</c:formatCode>
                <c:ptCount val="38"/>
                <c:pt idx="0">
                  <c:v>203</c:v>
                </c:pt>
                <c:pt idx="1">
                  <c:v>402</c:v>
                </c:pt>
                <c:pt idx="2">
                  <c:v>533</c:v>
                </c:pt>
                <c:pt idx="3">
                  <c:v>495</c:v>
                </c:pt>
                <c:pt idx="4">
                  <c:v>543</c:v>
                </c:pt>
                <c:pt idx="5">
                  <c:v>553</c:v>
                </c:pt>
                <c:pt idx="6">
                  <c:v>678</c:v>
                </c:pt>
                <c:pt idx="7">
                  <c:v>655</c:v>
                </c:pt>
                <c:pt idx="8">
                  <c:v>696</c:v>
                </c:pt>
                <c:pt idx="9">
                  <c:v>615</c:v>
                </c:pt>
                <c:pt idx="10">
                  <c:v>672</c:v>
                </c:pt>
                <c:pt idx="11">
                  <c:v>834</c:v>
                </c:pt>
                <c:pt idx="12">
                  <c:v>1007</c:v>
                </c:pt>
                <c:pt idx="13">
                  <c:v>1538</c:v>
                </c:pt>
                <c:pt idx="14">
                  <c:v>2623</c:v>
                </c:pt>
                <c:pt idx="15">
                  <c:v>4414</c:v>
                </c:pt>
                <c:pt idx="16">
                  <c:v>5143</c:v>
                </c:pt>
                <c:pt idx="17">
                  <c:v>5148</c:v>
                </c:pt>
                <c:pt idx="18">
                  <c:v>4778</c:v>
                </c:pt>
                <c:pt idx="19">
                  <c:v>4866</c:v>
                </c:pt>
                <c:pt idx="20">
                  <c:v>4910</c:v>
                </c:pt>
                <c:pt idx="21">
                  <c:v>4886</c:v>
                </c:pt>
                <c:pt idx="22">
                  <c:v>5211</c:v>
                </c:pt>
                <c:pt idx="23">
                  <c:v>5647</c:v>
                </c:pt>
                <c:pt idx="24">
                  <c:v>6486</c:v>
                </c:pt>
                <c:pt idx="25">
                  <c:v>7574</c:v>
                </c:pt>
                <c:pt idx="26">
                  <c:v>9175</c:v>
                </c:pt>
                <c:pt idx="27">
                  <c:v>10529</c:v>
                </c:pt>
                <c:pt idx="28">
                  <c:v>10681</c:v>
                </c:pt>
                <c:pt idx="29">
                  <c:v>10595</c:v>
                </c:pt>
                <c:pt idx="30">
                  <c:v>10708</c:v>
                </c:pt>
                <c:pt idx="31">
                  <c:v>11720</c:v>
                </c:pt>
                <c:pt idx="32">
                  <c:v>12868</c:v>
                </c:pt>
                <c:pt idx="33">
                  <c:v>14288</c:v>
                </c:pt>
                <c:pt idx="34">
                  <c:v>15849</c:v>
                </c:pt>
                <c:pt idx="35">
                  <c:v>15356</c:v>
                </c:pt>
                <c:pt idx="36">
                  <c:v>15808</c:v>
                </c:pt>
                <c:pt idx="37">
                  <c:v>16494</c:v>
                </c:pt>
              </c:numCache>
            </c:numRef>
          </c:val>
          <c:shape val="cylinder"/>
        </c:ser>
        <c:dLbls>
          <c:showVal val="1"/>
        </c:dLbls>
        <c:gapWidth val="27"/>
        <c:gapDepth val="68"/>
        <c:shape val="box"/>
        <c:axId val="75037312"/>
        <c:axId val="76169600"/>
        <c:axId val="0"/>
      </c:bar3DChart>
      <c:catAx>
        <c:axId val="75037312"/>
        <c:scaling>
          <c:orientation val="minMax"/>
        </c:scaling>
        <c:axPos val="b"/>
        <c:numFmt formatCode="General" sourceLinked="1"/>
        <c:majorTickMark val="none"/>
        <c:tickLblPos val="nextTo"/>
        <c:crossAx val="76169600"/>
        <c:crosses val="autoZero"/>
        <c:auto val="1"/>
        <c:lblAlgn val="ctr"/>
        <c:lblOffset val="100"/>
      </c:catAx>
      <c:valAx>
        <c:axId val="76169600"/>
        <c:scaling>
          <c:orientation val="minMax"/>
        </c:scaling>
        <c:delete val="1"/>
        <c:axPos val="l"/>
        <c:numFmt formatCode="General" sourceLinked="1"/>
        <c:tickLblPos val="none"/>
        <c:crossAx val="75037312"/>
        <c:crosses val="autoZero"/>
        <c:crossBetween val="between"/>
      </c:valAx>
    </c:plotArea>
    <c:plotVisOnly val="1"/>
  </c:chart>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3" y="1"/>
            <a:ext cx="3037117" cy="465266"/>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eaLnBrk="0" hangingPunct="0">
              <a:defRPr sz="1200">
                <a:latin typeface="Times" pitchFamily="18" charset="0"/>
                <a:cs typeface="+mn-cs"/>
              </a:defRPr>
            </a:lvl1pPr>
          </a:lstStyle>
          <a:p>
            <a:pPr>
              <a:defRPr/>
            </a:pPr>
            <a:endParaRPr lang="en-US" dirty="0"/>
          </a:p>
        </p:txBody>
      </p:sp>
      <p:sp>
        <p:nvSpPr>
          <p:cNvPr id="4099" name="Rectangle 3"/>
          <p:cNvSpPr>
            <a:spLocks noGrp="1" noChangeArrowheads="1"/>
          </p:cNvSpPr>
          <p:nvPr>
            <p:ph type="dt" sz="quarter" idx="1"/>
          </p:nvPr>
        </p:nvSpPr>
        <p:spPr bwMode="auto">
          <a:xfrm>
            <a:off x="3971614" y="1"/>
            <a:ext cx="3037117" cy="465266"/>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r" eaLnBrk="0" hangingPunct="0">
              <a:defRPr sz="1200">
                <a:latin typeface="Times" pitchFamily="18" charset="0"/>
                <a:cs typeface="+mn-cs"/>
              </a:defRPr>
            </a:lvl1pPr>
          </a:lstStyle>
          <a:p>
            <a:pPr>
              <a:defRPr/>
            </a:pPr>
            <a:endParaRPr lang="en-US" dirty="0"/>
          </a:p>
        </p:txBody>
      </p:sp>
      <p:sp>
        <p:nvSpPr>
          <p:cNvPr id="4100" name="Rectangle 4"/>
          <p:cNvSpPr>
            <a:spLocks noGrp="1" noChangeArrowheads="1"/>
          </p:cNvSpPr>
          <p:nvPr>
            <p:ph type="ftr" sz="quarter" idx="2"/>
          </p:nvPr>
        </p:nvSpPr>
        <p:spPr bwMode="auto">
          <a:xfrm>
            <a:off x="3" y="8829648"/>
            <a:ext cx="3037117" cy="465266"/>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eaLnBrk="0" hangingPunct="0">
              <a:defRPr sz="1200">
                <a:latin typeface="Times" pitchFamily="18" charset="0"/>
                <a:cs typeface="+mn-cs"/>
              </a:defRPr>
            </a:lvl1pPr>
          </a:lstStyle>
          <a:p>
            <a:pPr>
              <a:defRPr/>
            </a:pPr>
            <a:r>
              <a:rPr lang="en-US" dirty="0"/>
              <a:t>ALV</a:t>
            </a:r>
          </a:p>
        </p:txBody>
      </p:sp>
      <p:sp>
        <p:nvSpPr>
          <p:cNvPr id="4101" name="Rectangle 5"/>
          <p:cNvSpPr>
            <a:spLocks noGrp="1" noChangeArrowheads="1"/>
          </p:cNvSpPr>
          <p:nvPr>
            <p:ph type="sldNum" sz="quarter" idx="3"/>
          </p:nvPr>
        </p:nvSpPr>
        <p:spPr bwMode="auto">
          <a:xfrm>
            <a:off x="3971614" y="8829648"/>
            <a:ext cx="3037117" cy="465266"/>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r" eaLnBrk="0" hangingPunct="0">
              <a:defRPr sz="1200">
                <a:latin typeface="Times" pitchFamily="18" charset="0"/>
                <a:cs typeface="+mn-cs"/>
              </a:defRPr>
            </a:lvl1pPr>
          </a:lstStyle>
          <a:p>
            <a:pPr>
              <a:defRPr/>
            </a:pPr>
            <a:fld id="{7228FD17-9CAE-4354-8211-DDCB75AF2146}" type="slidenum">
              <a:rPr lang="en-US"/>
              <a:pPr>
                <a:defRPr/>
              </a:pPr>
              <a:t>‹Nº›</a:t>
            </a:fld>
            <a:endParaRPr lang="en-US" dirty="0"/>
          </a:p>
        </p:txBody>
      </p:sp>
    </p:spTree>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 y="1"/>
            <a:ext cx="3037117" cy="465266"/>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eaLnBrk="0" hangingPunct="0">
              <a:defRPr sz="1200">
                <a:latin typeface="Times" pitchFamily="18" charset="0"/>
                <a:cs typeface="+mn-cs"/>
              </a:defRPr>
            </a:lvl1pPr>
          </a:lstStyle>
          <a:p>
            <a:pPr>
              <a:defRPr/>
            </a:pPr>
            <a:endParaRPr lang="en-US" dirty="0"/>
          </a:p>
        </p:txBody>
      </p:sp>
      <p:sp>
        <p:nvSpPr>
          <p:cNvPr id="3075" name="Rectangle 3"/>
          <p:cNvSpPr>
            <a:spLocks noGrp="1" noChangeArrowheads="1"/>
          </p:cNvSpPr>
          <p:nvPr>
            <p:ph type="dt" idx="1"/>
          </p:nvPr>
        </p:nvSpPr>
        <p:spPr bwMode="auto">
          <a:xfrm>
            <a:off x="3971614" y="1"/>
            <a:ext cx="3037117" cy="465266"/>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r" eaLnBrk="0" hangingPunct="0">
              <a:defRPr sz="1200">
                <a:latin typeface="Times" pitchFamily="18" charset="0"/>
                <a:cs typeface="+mn-cs"/>
              </a:defRPr>
            </a:lvl1pPr>
          </a:lstStyle>
          <a:p>
            <a:pPr>
              <a:defRPr/>
            </a:pPr>
            <a:endParaRPr lang="en-US" dirty="0"/>
          </a:p>
        </p:txBody>
      </p:sp>
      <p:sp>
        <p:nvSpPr>
          <p:cNvPr id="49156"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0874" y="4416315"/>
            <a:ext cx="5608654" cy="4182934"/>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p>
            <a:pPr lvl="0"/>
            <a:r>
              <a:rPr lang="en-US" noProof="0" smtClean="0"/>
              <a:t>Haga clic para modificar el estilo de texto del patrón</a:t>
            </a:r>
          </a:p>
          <a:p>
            <a:pPr lvl="1"/>
            <a:r>
              <a:rPr lang="en-US" noProof="0" smtClean="0"/>
              <a:t>Segundo nivel</a:t>
            </a:r>
          </a:p>
          <a:p>
            <a:pPr lvl="2"/>
            <a:r>
              <a:rPr lang="en-US" noProof="0" smtClean="0"/>
              <a:t>Tercer nivel</a:t>
            </a:r>
          </a:p>
          <a:p>
            <a:pPr lvl="3"/>
            <a:r>
              <a:rPr lang="en-US" noProof="0" smtClean="0"/>
              <a:t>Cuarto nivel</a:t>
            </a:r>
          </a:p>
          <a:p>
            <a:pPr lvl="4"/>
            <a:r>
              <a:rPr lang="en-US" noProof="0" smtClean="0"/>
              <a:t>Quinto nivel</a:t>
            </a:r>
          </a:p>
        </p:txBody>
      </p:sp>
      <p:sp>
        <p:nvSpPr>
          <p:cNvPr id="3078" name="Rectangle 6"/>
          <p:cNvSpPr>
            <a:spLocks noGrp="1" noChangeArrowheads="1"/>
          </p:cNvSpPr>
          <p:nvPr>
            <p:ph type="ftr" sz="quarter" idx="4"/>
          </p:nvPr>
        </p:nvSpPr>
        <p:spPr bwMode="auto">
          <a:xfrm>
            <a:off x="3" y="8829648"/>
            <a:ext cx="3037117" cy="465266"/>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eaLnBrk="0" hangingPunct="0">
              <a:defRPr sz="1200">
                <a:latin typeface="Times" pitchFamily="18" charset="0"/>
                <a:cs typeface="+mn-cs"/>
              </a:defRPr>
            </a:lvl1pPr>
          </a:lstStyle>
          <a:p>
            <a:pPr>
              <a:defRPr/>
            </a:pPr>
            <a:r>
              <a:rPr lang="en-US" dirty="0"/>
              <a:t>ALV</a:t>
            </a:r>
          </a:p>
        </p:txBody>
      </p:sp>
      <p:sp>
        <p:nvSpPr>
          <p:cNvPr id="3079" name="Rectangle 7"/>
          <p:cNvSpPr>
            <a:spLocks noGrp="1" noChangeArrowheads="1"/>
          </p:cNvSpPr>
          <p:nvPr>
            <p:ph type="sldNum" sz="quarter" idx="5"/>
          </p:nvPr>
        </p:nvSpPr>
        <p:spPr bwMode="auto">
          <a:xfrm>
            <a:off x="3971614" y="8829648"/>
            <a:ext cx="3037117" cy="465266"/>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r" eaLnBrk="0" hangingPunct="0">
              <a:defRPr sz="1200">
                <a:latin typeface="Times" pitchFamily="18" charset="0"/>
                <a:cs typeface="+mn-cs"/>
              </a:defRPr>
            </a:lvl1pPr>
          </a:lstStyle>
          <a:p>
            <a:pPr>
              <a:defRPr/>
            </a:pPr>
            <a:fld id="{93C41579-1AC6-47F6-AA61-E152127FA541}" type="slidenum">
              <a:rPr lang="en-US"/>
              <a:pPr>
                <a:defRPr/>
              </a:pPr>
              <a:t>‹Nº›</a:t>
            </a:fld>
            <a:endParaRPr lang="en-US" dirty="0"/>
          </a:p>
        </p:txBody>
      </p:sp>
    </p:spTree>
  </p:cSld>
  <p:clrMap bg1="lt1" tx1="dk1" bg2="lt2" tx2="dk2" accent1="accent1" accent2="accent2" accent3="accent3" accent4="accent4" accent5="accent5" accent6="accent6" hlink="hlink" folHlink="folHlink"/>
  <p:hf sldNum="0" hdr="0" dt="0"/>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pie de página"/>
          <p:cNvSpPr>
            <a:spLocks noGrp="1"/>
          </p:cNvSpPr>
          <p:nvPr>
            <p:ph type="ftr" sz="quarter" idx="10"/>
          </p:nvPr>
        </p:nvSpPr>
        <p:spPr/>
        <p:txBody>
          <a:bodyPr/>
          <a:lstStyle/>
          <a:p>
            <a:pPr>
              <a:defRPr/>
            </a:pPr>
            <a:r>
              <a:rPr lang="en-US" smtClean="0"/>
              <a:t>ALV</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pie de página"/>
          <p:cNvSpPr>
            <a:spLocks noGrp="1"/>
          </p:cNvSpPr>
          <p:nvPr>
            <p:ph type="ftr" sz="quarter" idx="10"/>
          </p:nvPr>
        </p:nvSpPr>
        <p:spPr/>
        <p:txBody>
          <a:bodyPr/>
          <a:lstStyle/>
          <a:p>
            <a:pPr>
              <a:defRPr/>
            </a:pPr>
            <a:r>
              <a:rPr lang="en-US" smtClean="0"/>
              <a:t>ALV</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pie de página"/>
          <p:cNvSpPr>
            <a:spLocks noGrp="1"/>
          </p:cNvSpPr>
          <p:nvPr>
            <p:ph type="ftr" sz="quarter" idx="10"/>
          </p:nvPr>
        </p:nvSpPr>
        <p:spPr/>
        <p:txBody>
          <a:bodyPr/>
          <a:lstStyle/>
          <a:p>
            <a:pPr>
              <a:defRPr/>
            </a:pPr>
            <a:r>
              <a:rPr lang="en-US" smtClean="0"/>
              <a:t>ALV</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pie de página"/>
          <p:cNvSpPr>
            <a:spLocks noGrp="1"/>
          </p:cNvSpPr>
          <p:nvPr>
            <p:ph type="ftr" sz="quarter" idx="10"/>
          </p:nvPr>
        </p:nvSpPr>
        <p:spPr/>
        <p:txBody>
          <a:bodyPr/>
          <a:lstStyle/>
          <a:p>
            <a:pPr>
              <a:defRPr/>
            </a:pPr>
            <a:r>
              <a:rPr lang="en-US" smtClean="0"/>
              <a:t>ALV</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pie de página"/>
          <p:cNvSpPr>
            <a:spLocks noGrp="1"/>
          </p:cNvSpPr>
          <p:nvPr>
            <p:ph type="ftr" sz="quarter" idx="10"/>
          </p:nvPr>
        </p:nvSpPr>
        <p:spPr/>
        <p:txBody>
          <a:bodyPr/>
          <a:lstStyle/>
          <a:p>
            <a:pPr>
              <a:defRPr/>
            </a:pPr>
            <a:r>
              <a:rPr lang="en-US" smtClean="0"/>
              <a:t>ALV</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pie de página"/>
          <p:cNvSpPr>
            <a:spLocks noGrp="1"/>
          </p:cNvSpPr>
          <p:nvPr>
            <p:ph type="ftr" sz="quarter" idx="10"/>
          </p:nvPr>
        </p:nvSpPr>
        <p:spPr/>
        <p:txBody>
          <a:bodyPr/>
          <a:lstStyle/>
          <a:p>
            <a:pPr>
              <a:defRPr/>
            </a:pPr>
            <a:r>
              <a:rPr lang="en-US" smtClean="0"/>
              <a:t>ALV</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pie de página"/>
          <p:cNvSpPr>
            <a:spLocks noGrp="1"/>
          </p:cNvSpPr>
          <p:nvPr>
            <p:ph type="ftr" sz="quarter" idx="10"/>
          </p:nvPr>
        </p:nvSpPr>
        <p:spPr/>
        <p:txBody>
          <a:bodyPr/>
          <a:lstStyle/>
          <a:p>
            <a:pPr>
              <a:defRPr/>
            </a:pPr>
            <a:r>
              <a:rPr lang="en-US" smtClean="0"/>
              <a:t>ALV</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pie de página"/>
          <p:cNvSpPr>
            <a:spLocks noGrp="1"/>
          </p:cNvSpPr>
          <p:nvPr>
            <p:ph type="ftr" sz="quarter" idx="10"/>
          </p:nvPr>
        </p:nvSpPr>
        <p:spPr/>
        <p:txBody>
          <a:bodyPr/>
          <a:lstStyle/>
          <a:p>
            <a:pPr>
              <a:defRPr/>
            </a:pPr>
            <a:r>
              <a:rPr lang="en-US" smtClean="0"/>
              <a:t>ALV</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pie de página"/>
          <p:cNvSpPr>
            <a:spLocks noGrp="1"/>
          </p:cNvSpPr>
          <p:nvPr>
            <p:ph type="ftr" sz="quarter" idx="10"/>
          </p:nvPr>
        </p:nvSpPr>
        <p:spPr/>
        <p:txBody>
          <a:bodyPr/>
          <a:lstStyle/>
          <a:p>
            <a:pPr>
              <a:defRPr/>
            </a:pPr>
            <a:r>
              <a:rPr lang="en-US" smtClean="0"/>
              <a:t>ALV</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pie de página"/>
          <p:cNvSpPr>
            <a:spLocks noGrp="1"/>
          </p:cNvSpPr>
          <p:nvPr>
            <p:ph type="ftr" sz="quarter" idx="10"/>
          </p:nvPr>
        </p:nvSpPr>
        <p:spPr/>
        <p:txBody>
          <a:bodyPr/>
          <a:lstStyle/>
          <a:p>
            <a:pPr>
              <a:defRPr/>
            </a:pPr>
            <a:r>
              <a:rPr lang="en-US" smtClean="0"/>
              <a:t>ALV</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pie de página"/>
          <p:cNvSpPr>
            <a:spLocks noGrp="1"/>
          </p:cNvSpPr>
          <p:nvPr>
            <p:ph type="ftr" sz="quarter" idx="10"/>
          </p:nvPr>
        </p:nvSpPr>
        <p:spPr/>
        <p:txBody>
          <a:bodyPr/>
          <a:lstStyle/>
          <a:p>
            <a:pPr>
              <a:defRPr/>
            </a:pPr>
            <a:r>
              <a:rPr lang="en-US" smtClean="0"/>
              <a:t>ALV</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pie de página"/>
          <p:cNvSpPr>
            <a:spLocks noGrp="1"/>
          </p:cNvSpPr>
          <p:nvPr>
            <p:ph type="ftr" sz="quarter" idx="10"/>
          </p:nvPr>
        </p:nvSpPr>
        <p:spPr/>
        <p:txBody>
          <a:bodyPr/>
          <a:lstStyle/>
          <a:p>
            <a:pPr>
              <a:defRPr/>
            </a:pPr>
            <a:r>
              <a:rPr lang="en-US" smtClean="0"/>
              <a:t>ALV</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pie de página"/>
          <p:cNvSpPr>
            <a:spLocks noGrp="1"/>
          </p:cNvSpPr>
          <p:nvPr>
            <p:ph type="ftr" sz="quarter" idx="10"/>
          </p:nvPr>
        </p:nvSpPr>
        <p:spPr/>
        <p:txBody>
          <a:bodyPr/>
          <a:lstStyle/>
          <a:p>
            <a:pPr>
              <a:defRPr/>
            </a:pPr>
            <a:r>
              <a:rPr lang="en-US" smtClean="0"/>
              <a:t>ALV</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pie de página"/>
          <p:cNvSpPr>
            <a:spLocks noGrp="1"/>
          </p:cNvSpPr>
          <p:nvPr>
            <p:ph type="ftr" sz="quarter" idx="10"/>
          </p:nvPr>
        </p:nvSpPr>
        <p:spPr/>
        <p:txBody>
          <a:bodyPr/>
          <a:lstStyle/>
          <a:p>
            <a:pPr>
              <a:defRPr/>
            </a:pPr>
            <a:r>
              <a:rPr lang="en-US" smtClean="0"/>
              <a:t>ALV</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pie de página"/>
          <p:cNvSpPr>
            <a:spLocks noGrp="1"/>
          </p:cNvSpPr>
          <p:nvPr>
            <p:ph type="ftr" sz="quarter" idx="10"/>
          </p:nvPr>
        </p:nvSpPr>
        <p:spPr/>
        <p:txBody>
          <a:bodyPr/>
          <a:lstStyle/>
          <a:p>
            <a:pPr>
              <a:defRPr/>
            </a:pPr>
            <a:r>
              <a:rPr lang="en-US" smtClean="0"/>
              <a:t>ALV</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ALV</a:t>
            </a:r>
          </a:p>
        </p:txBody>
      </p:sp>
      <p:sp>
        <p:nvSpPr>
          <p:cNvPr id="6" name="Rectangle 6"/>
          <p:cNvSpPr>
            <a:spLocks noGrp="1" noChangeArrowheads="1"/>
          </p:cNvSpPr>
          <p:nvPr>
            <p:ph type="sldNum" sz="quarter" idx="12"/>
          </p:nvPr>
        </p:nvSpPr>
        <p:spPr>
          <a:ln/>
        </p:spPr>
        <p:txBody>
          <a:bodyPr/>
          <a:lstStyle>
            <a:lvl1pPr>
              <a:defRPr/>
            </a:lvl1pPr>
          </a:lstStyle>
          <a:p>
            <a:pPr>
              <a:defRPr/>
            </a:pPr>
            <a:fld id="{3EFD3BBE-1966-434D-A1FC-CC5CB7CD0CD2}" type="slidenum">
              <a:rPr lang="en-US"/>
              <a:pPr>
                <a:defRPr/>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ALV</a:t>
            </a:r>
          </a:p>
        </p:txBody>
      </p:sp>
      <p:sp>
        <p:nvSpPr>
          <p:cNvPr id="6" name="Rectangle 6"/>
          <p:cNvSpPr>
            <a:spLocks noGrp="1" noChangeArrowheads="1"/>
          </p:cNvSpPr>
          <p:nvPr>
            <p:ph type="sldNum" sz="quarter" idx="12"/>
          </p:nvPr>
        </p:nvSpPr>
        <p:spPr>
          <a:ln/>
        </p:spPr>
        <p:txBody>
          <a:bodyPr/>
          <a:lstStyle>
            <a:lvl1pPr>
              <a:defRPr/>
            </a:lvl1pPr>
          </a:lstStyle>
          <a:p>
            <a:pPr>
              <a:defRPr/>
            </a:pPr>
            <a:fld id="{D4DD171C-2E04-4256-8CAA-136977F68B69}" type="slidenum">
              <a:rPr lang="en-US"/>
              <a:pPr>
                <a:defRPr/>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ALV</a:t>
            </a:r>
          </a:p>
        </p:txBody>
      </p:sp>
      <p:sp>
        <p:nvSpPr>
          <p:cNvPr id="6" name="Rectangle 6"/>
          <p:cNvSpPr>
            <a:spLocks noGrp="1" noChangeArrowheads="1"/>
          </p:cNvSpPr>
          <p:nvPr>
            <p:ph type="sldNum" sz="quarter" idx="12"/>
          </p:nvPr>
        </p:nvSpPr>
        <p:spPr>
          <a:ln/>
        </p:spPr>
        <p:txBody>
          <a:bodyPr/>
          <a:lstStyle>
            <a:lvl1pPr>
              <a:defRPr/>
            </a:lvl1pPr>
          </a:lstStyle>
          <a:p>
            <a:pPr>
              <a:defRPr/>
            </a:pPr>
            <a:fld id="{F80CD6EE-22F9-41CC-87E1-40431E27DDAD}" type="slidenum">
              <a:rPr lang="en-US"/>
              <a:pPr>
                <a:defRPr/>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85800" y="609600"/>
            <a:ext cx="7772400" cy="1143000"/>
          </a:xfrm>
          <a:prstGeom prst="rect">
            <a:avLst/>
          </a:prstGeom>
        </p:spPr>
        <p:txBody>
          <a:bodyPr/>
          <a:lstStyle/>
          <a:p>
            <a:r>
              <a:rPr lang="es-ES" smtClean="0"/>
              <a:t>Haga clic para modificar el estilo de título del patrón</a:t>
            </a:r>
            <a:endParaRPr lang="es-ES" dirty="0"/>
          </a:p>
        </p:txBody>
      </p:sp>
      <p:sp>
        <p:nvSpPr>
          <p:cNvPr id="3" name="2 Marcador de contenido"/>
          <p:cNvSpPr>
            <a:spLocks noGrp="1"/>
          </p:cNvSpPr>
          <p:nvPr>
            <p:ph idx="1"/>
          </p:nvPr>
        </p:nvSpPr>
        <p:spPr>
          <a:xfrm>
            <a:off x="685800" y="1981200"/>
            <a:ext cx="7772400" cy="4114800"/>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dirty="0"/>
          </a:p>
        </p:txBody>
      </p:sp>
      <p:sp>
        <p:nvSpPr>
          <p:cNvPr id="5" name="Rectangle 5"/>
          <p:cNvSpPr>
            <a:spLocks noGrp="1" noChangeArrowheads="1"/>
          </p:cNvSpPr>
          <p:nvPr>
            <p:ph type="ftr" sz="quarter" idx="11"/>
          </p:nvPr>
        </p:nvSpPr>
        <p:spPr>
          <a:ln/>
        </p:spPr>
        <p:txBody>
          <a:bodyPr/>
          <a:lstStyle>
            <a:lvl1pPr>
              <a:defRPr/>
            </a:lvl1pPr>
          </a:lstStyle>
          <a:p>
            <a:pPr>
              <a:defRPr/>
            </a:pPr>
            <a:r>
              <a:rPr lang="es-ES_tradnl" smtClean="0"/>
              <a:t>ALV</a:t>
            </a:r>
            <a:endParaRPr lang="es-ES_tradnl" dirty="0"/>
          </a:p>
        </p:txBody>
      </p:sp>
      <p:sp>
        <p:nvSpPr>
          <p:cNvPr id="6" name="Rectangle 6"/>
          <p:cNvSpPr>
            <a:spLocks noGrp="1" noChangeArrowheads="1"/>
          </p:cNvSpPr>
          <p:nvPr>
            <p:ph type="sldNum" sz="quarter" idx="12"/>
          </p:nvPr>
        </p:nvSpPr>
        <p:spPr>
          <a:ln/>
        </p:spPr>
        <p:txBody>
          <a:bodyPr/>
          <a:lstStyle>
            <a:lvl1pPr>
              <a:defRPr/>
            </a:lvl1pPr>
          </a:lstStyle>
          <a:p>
            <a:pPr>
              <a:defRPr/>
            </a:pPr>
            <a:fld id="{D8188836-32E0-4B26-9419-7953A0C089C2}" type="slidenum">
              <a:rPr lang="es-ES_tradnl" smtClean="0"/>
              <a:pPr>
                <a:defRPr/>
              </a:pPr>
              <a:t>‹Nº›</a:t>
            </a:fld>
            <a:endParaRPr lang="es-ES_tradnl"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dirty="0"/>
          </a:p>
        </p:txBody>
      </p:sp>
      <p:sp>
        <p:nvSpPr>
          <p:cNvPr id="5" name="Rectangle 5"/>
          <p:cNvSpPr>
            <a:spLocks noGrp="1" noChangeArrowheads="1"/>
          </p:cNvSpPr>
          <p:nvPr>
            <p:ph type="ftr" sz="quarter" idx="11"/>
          </p:nvPr>
        </p:nvSpPr>
        <p:spPr>
          <a:ln/>
        </p:spPr>
        <p:txBody>
          <a:bodyPr/>
          <a:lstStyle>
            <a:lvl1pPr>
              <a:defRPr/>
            </a:lvl1pPr>
          </a:lstStyle>
          <a:p>
            <a:pPr>
              <a:defRPr/>
            </a:pPr>
            <a:r>
              <a:rPr lang="es-ES_tradnl" smtClean="0"/>
              <a:t>ALV</a:t>
            </a:r>
            <a:endParaRPr lang="es-ES_tradnl" dirty="0"/>
          </a:p>
        </p:txBody>
      </p:sp>
      <p:sp>
        <p:nvSpPr>
          <p:cNvPr id="6" name="Rectangle 6"/>
          <p:cNvSpPr>
            <a:spLocks noGrp="1" noChangeArrowheads="1"/>
          </p:cNvSpPr>
          <p:nvPr>
            <p:ph type="sldNum" sz="quarter" idx="12"/>
          </p:nvPr>
        </p:nvSpPr>
        <p:spPr>
          <a:ln/>
        </p:spPr>
        <p:txBody>
          <a:bodyPr/>
          <a:lstStyle>
            <a:lvl1pPr>
              <a:defRPr/>
            </a:lvl1pPr>
          </a:lstStyle>
          <a:p>
            <a:pPr>
              <a:defRPr/>
            </a:pPr>
            <a:fld id="{F3A7C298-3083-41C6-8948-C8A5937F7E2C}" type="slidenum">
              <a:rPr lang="es-ES_tradnl" smtClean="0"/>
              <a:pPr>
                <a:defRPr/>
              </a:pPr>
              <a:t>‹Nº›</a:t>
            </a:fld>
            <a:endParaRPr lang="es-ES_tradnl"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685800" y="609600"/>
            <a:ext cx="7772400" cy="1143000"/>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858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_tradnl" dirty="0"/>
          </a:p>
        </p:txBody>
      </p:sp>
      <p:sp>
        <p:nvSpPr>
          <p:cNvPr id="6" name="Rectangle 5"/>
          <p:cNvSpPr>
            <a:spLocks noGrp="1" noChangeArrowheads="1"/>
          </p:cNvSpPr>
          <p:nvPr>
            <p:ph type="ftr" sz="quarter" idx="11"/>
          </p:nvPr>
        </p:nvSpPr>
        <p:spPr>
          <a:ln/>
        </p:spPr>
        <p:txBody>
          <a:bodyPr/>
          <a:lstStyle>
            <a:lvl1pPr>
              <a:defRPr/>
            </a:lvl1pPr>
          </a:lstStyle>
          <a:p>
            <a:pPr>
              <a:defRPr/>
            </a:pPr>
            <a:r>
              <a:rPr lang="es-ES_tradnl" smtClean="0"/>
              <a:t>ALV</a:t>
            </a:r>
            <a:endParaRPr lang="es-ES_tradnl" dirty="0"/>
          </a:p>
        </p:txBody>
      </p:sp>
      <p:sp>
        <p:nvSpPr>
          <p:cNvPr id="7" name="Rectangle 6"/>
          <p:cNvSpPr>
            <a:spLocks noGrp="1" noChangeArrowheads="1"/>
          </p:cNvSpPr>
          <p:nvPr>
            <p:ph type="sldNum" sz="quarter" idx="12"/>
          </p:nvPr>
        </p:nvSpPr>
        <p:spPr>
          <a:ln/>
        </p:spPr>
        <p:txBody>
          <a:bodyPr/>
          <a:lstStyle>
            <a:lvl1pPr>
              <a:defRPr/>
            </a:lvl1pPr>
          </a:lstStyle>
          <a:p>
            <a:pPr>
              <a:defRPr/>
            </a:pPr>
            <a:fld id="{55B2E7F2-09A2-46E8-9717-CF6C0FCFC1E6}" type="slidenum">
              <a:rPr lang="es-ES_tradnl" smtClean="0"/>
              <a:pPr>
                <a:defRPr/>
              </a:pPr>
              <a:t>‹Nº›</a:t>
            </a:fld>
            <a:endParaRPr lang="es-ES_tradnl"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ES_tradnl" dirty="0"/>
          </a:p>
        </p:txBody>
      </p:sp>
      <p:sp>
        <p:nvSpPr>
          <p:cNvPr id="8" name="Rectangle 5"/>
          <p:cNvSpPr>
            <a:spLocks noGrp="1" noChangeArrowheads="1"/>
          </p:cNvSpPr>
          <p:nvPr>
            <p:ph type="ftr" sz="quarter" idx="11"/>
          </p:nvPr>
        </p:nvSpPr>
        <p:spPr>
          <a:ln/>
        </p:spPr>
        <p:txBody>
          <a:bodyPr/>
          <a:lstStyle>
            <a:lvl1pPr>
              <a:defRPr/>
            </a:lvl1pPr>
          </a:lstStyle>
          <a:p>
            <a:pPr>
              <a:defRPr/>
            </a:pPr>
            <a:r>
              <a:rPr lang="es-ES_tradnl" smtClean="0"/>
              <a:t>ALV</a:t>
            </a:r>
            <a:endParaRPr lang="es-ES_tradnl" dirty="0"/>
          </a:p>
        </p:txBody>
      </p:sp>
      <p:sp>
        <p:nvSpPr>
          <p:cNvPr id="9" name="Rectangle 6"/>
          <p:cNvSpPr>
            <a:spLocks noGrp="1" noChangeArrowheads="1"/>
          </p:cNvSpPr>
          <p:nvPr>
            <p:ph type="sldNum" sz="quarter" idx="12"/>
          </p:nvPr>
        </p:nvSpPr>
        <p:spPr>
          <a:ln/>
        </p:spPr>
        <p:txBody>
          <a:bodyPr/>
          <a:lstStyle>
            <a:lvl1pPr>
              <a:defRPr/>
            </a:lvl1pPr>
          </a:lstStyle>
          <a:p>
            <a:pPr>
              <a:defRPr/>
            </a:pPr>
            <a:fld id="{F457AEFB-CB13-4ACD-A621-7B29629B00DB}" type="slidenum">
              <a:rPr lang="es-ES_tradnl" smtClean="0"/>
              <a:pPr>
                <a:defRPr/>
              </a:pPr>
              <a:t>‹Nº›</a:t>
            </a:fld>
            <a:endParaRPr lang="es-ES_tradnl"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609600"/>
            <a:ext cx="7772400" cy="1143000"/>
          </a:xfrm>
          <a:prstGeom prst="rect">
            <a:avLst/>
          </a:prstGeom>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_tradnl" dirty="0"/>
          </a:p>
        </p:txBody>
      </p:sp>
      <p:sp>
        <p:nvSpPr>
          <p:cNvPr id="4" name="Rectangle 5"/>
          <p:cNvSpPr>
            <a:spLocks noGrp="1" noChangeArrowheads="1"/>
          </p:cNvSpPr>
          <p:nvPr>
            <p:ph type="ftr" sz="quarter" idx="11"/>
          </p:nvPr>
        </p:nvSpPr>
        <p:spPr>
          <a:ln/>
        </p:spPr>
        <p:txBody>
          <a:bodyPr/>
          <a:lstStyle>
            <a:lvl1pPr>
              <a:defRPr/>
            </a:lvl1pPr>
          </a:lstStyle>
          <a:p>
            <a:pPr>
              <a:defRPr/>
            </a:pPr>
            <a:r>
              <a:rPr lang="es-ES_tradnl" smtClean="0"/>
              <a:t>ALV</a:t>
            </a:r>
            <a:endParaRPr lang="es-ES_tradnl" dirty="0"/>
          </a:p>
        </p:txBody>
      </p:sp>
      <p:sp>
        <p:nvSpPr>
          <p:cNvPr id="5" name="Rectangle 6"/>
          <p:cNvSpPr>
            <a:spLocks noGrp="1" noChangeArrowheads="1"/>
          </p:cNvSpPr>
          <p:nvPr>
            <p:ph type="sldNum" sz="quarter" idx="12"/>
          </p:nvPr>
        </p:nvSpPr>
        <p:spPr>
          <a:ln/>
        </p:spPr>
        <p:txBody>
          <a:bodyPr/>
          <a:lstStyle>
            <a:lvl1pPr>
              <a:defRPr/>
            </a:lvl1pPr>
          </a:lstStyle>
          <a:p>
            <a:pPr>
              <a:defRPr/>
            </a:pPr>
            <a:fld id="{AF2910B2-41CF-478B-9809-DFA84A354DBF}" type="slidenum">
              <a:rPr lang="es-ES_tradnl" smtClean="0"/>
              <a:pPr>
                <a:defRPr/>
              </a:pPr>
              <a:t>‹Nº›</a:t>
            </a:fld>
            <a:endParaRPr lang="es-ES_tradnl"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_tradnl" dirty="0"/>
          </a:p>
        </p:txBody>
      </p:sp>
      <p:sp>
        <p:nvSpPr>
          <p:cNvPr id="3" name="Rectangle 5"/>
          <p:cNvSpPr>
            <a:spLocks noGrp="1" noChangeArrowheads="1"/>
          </p:cNvSpPr>
          <p:nvPr>
            <p:ph type="ftr" sz="quarter" idx="11"/>
          </p:nvPr>
        </p:nvSpPr>
        <p:spPr>
          <a:ln/>
        </p:spPr>
        <p:txBody>
          <a:bodyPr/>
          <a:lstStyle>
            <a:lvl1pPr>
              <a:defRPr/>
            </a:lvl1pPr>
          </a:lstStyle>
          <a:p>
            <a:pPr>
              <a:defRPr/>
            </a:pPr>
            <a:r>
              <a:rPr lang="es-ES_tradnl" smtClean="0"/>
              <a:t>ALV</a:t>
            </a:r>
            <a:endParaRPr lang="es-ES_tradnl" dirty="0"/>
          </a:p>
        </p:txBody>
      </p:sp>
      <p:sp>
        <p:nvSpPr>
          <p:cNvPr id="4" name="Rectangle 6"/>
          <p:cNvSpPr>
            <a:spLocks noGrp="1" noChangeArrowheads="1"/>
          </p:cNvSpPr>
          <p:nvPr>
            <p:ph type="sldNum" sz="quarter" idx="12"/>
          </p:nvPr>
        </p:nvSpPr>
        <p:spPr>
          <a:ln/>
        </p:spPr>
        <p:txBody>
          <a:bodyPr/>
          <a:lstStyle>
            <a:lvl1pPr>
              <a:defRPr/>
            </a:lvl1pPr>
          </a:lstStyle>
          <a:p>
            <a:pPr>
              <a:defRPr/>
            </a:pPr>
            <a:fld id="{361E6C5E-A421-42E6-BCA6-4CD9A5721B08}" type="slidenum">
              <a:rPr lang="es-ES_tradnl" smtClean="0"/>
              <a:pPr>
                <a:defRPr/>
              </a:pPr>
              <a:t>‹Nº›</a:t>
            </a:fld>
            <a:endParaRPr lang="es-ES_tradnl"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_tradnl" dirty="0"/>
          </a:p>
        </p:txBody>
      </p:sp>
      <p:sp>
        <p:nvSpPr>
          <p:cNvPr id="6" name="Rectangle 5"/>
          <p:cNvSpPr>
            <a:spLocks noGrp="1" noChangeArrowheads="1"/>
          </p:cNvSpPr>
          <p:nvPr>
            <p:ph type="ftr" sz="quarter" idx="11"/>
          </p:nvPr>
        </p:nvSpPr>
        <p:spPr>
          <a:ln/>
        </p:spPr>
        <p:txBody>
          <a:bodyPr/>
          <a:lstStyle>
            <a:lvl1pPr>
              <a:defRPr/>
            </a:lvl1pPr>
          </a:lstStyle>
          <a:p>
            <a:pPr>
              <a:defRPr/>
            </a:pPr>
            <a:r>
              <a:rPr lang="es-ES_tradnl" smtClean="0"/>
              <a:t>ALV</a:t>
            </a:r>
            <a:endParaRPr lang="es-ES_tradnl" dirty="0"/>
          </a:p>
        </p:txBody>
      </p:sp>
      <p:sp>
        <p:nvSpPr>
          <p:cNvPr id="7" name="Rectangle 6"/>
          <p:cNvSpPr>
            <a:spLocks noGrp="1" noChangeArrowheads="1"/>
          </p:cNvSpPr>
          <p:nvPr>
            <p:ph type="sldNum" sz="quarter" idx="12"/>
          </p:nvPr>
        </p:nvSpPr>
        <p:spPr>
          <a:ln/>
        </p:spPr>
        <p:txBody>
          <a:bodyPr/>
          <a:lstStyle>
            <a:lvl1pPr>
              <a:defRPr/>
            </a:lvl1pPr>
          </a:lstStyle>
          <a:p>
            <a:pPr>
              <a:defRPr/>
            </a:pPr>
            <a:fld id="{09E39663-CE2B-45B2-A92D-CC434D15957B}" type="slidenum">
              <a:rPr lang="es-ES_tradnl" smtClean="0"/>
              <a:pPr>
                <a:defRPr/>
              </a:pPr>
              <a:t>‹Nº›</a:t>
            </a:fld>
            <a:endParaRPr lang="es-ES_tradn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ALV</a:t>
            </a:r>
          </a:p>
        </p:txBody>
      </p:sp>
      <p:sp>
        <p:nvSpPr>
          <p:cNvPr id="6" name="Rectangle 6"/>
          <p:cNvSpPr>
            <a:spLocks noGrp="1" noChangeArrowheads="1"/>
          </p:cNvSpPr>
          <p:nvPr>
            <p:ph type="sldNum" sz="quarter" idx="12"/>
          </p:nvPr>
        </p:nvSpPr>
        <p:spPr>
          <a:ln/>
        </p:spPr>
        <p:txBody>
          <a:bodyPr/>
          <a:lstStyle>
            <a:lvl1pPr>
              <a:defRPr/>
            </a:lvl1pPr>
          </a:lstStyle>
          <a:p>
            <a:pPr>
              <a:defRPr/>
            </a:pPr>
            <a:fld id="{E93ECE89-B746-45CC-A201-AF719FA0B1DE}" type="slidenum">
              <a:rPr lang="en-US"/>
              <a:pPr>
                <a:defRPr/>
              </a:pPr>
              <a:t>‹Nº›</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s-ES" noProof="0" dirty="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_tradnl" dirty="0"/>
          </a:p>
        </p:txBody>
      </p:sp>
      <p:sp>
        <p:nvSpPr>
          <p:cNvPr id="6" name="Rectangle 5"/>
          <p:cNvSpPr>
            <a:spLocks noGrp="1" noChangeArrowheads="1"/>
          </p:cNvSpPr>
          <p:nvPr>
            <p:ph type="ftr" sz="quarter" idx="11"/>
          </p:nvPr>
        </p:nvSpPr>
        <p:spPr>
          <a:ln/>
        </p:spPr>
        <p:txBody>
          <a:bodyPr/>
          <a:lstStyle>
            <a:lvl1pPr>
              <a:defRPr/>
            </a:lvl1pPr>
          </a:lstStyle>
          <a:p>
            <a:pPr>
              <a:defRPr/>
            </a:pPr>
            <a:r>
              <a:rPr lang="es-ES_tradnl" smtClean="0"/>
              <a:t>ALV</a:t>
            </a:r>
            <a:endParaRPr lang="es-ES_tradnl" dirty="0"/>
          </a:p>
        </p:txBody>
      </p:sp>
      <p:sp>
        <p:nvSpPr>
          <p:cNvPr id="7" name="Rectangle 6"/>
          <p:cNvSpPr>
            <a:spLocks noGrp="1" noChangeArrowheads="1"/>
          </p:cNvSpPr>
          <p:nvPr>
            <p:ph type="sldNum" sz="quarter" idx="12"/>
          </p:nvPr>
        </p:nvSpPr>
        <p:spPr>
          <a:ln/>
        </p:spPr>
        <p:txBody>
          <a:bodyPr/>
          <a:lstStyle>
            <a:lvl1pPr>
              <a:defRPr/>
            </a:lvl1pPr>
          </a:lstStyle>
          <a:p>
            <a:pPr>
              <a:defRPr/>
            </a:pPr>
            <a:fld id="{7F7B04D2-8858-437F-851E-4B8E430CE1B9}" type="slidenum">
              <a:rPr lang="es-ES_tradnl" smtClean="0"/>
              <a:pPr>
                <a:defRPr/>
              </a:pPr>
              <a:t>‹Nº›</a:t>
            </a:fld>
            <a:endParaRPr lang="es-ES_tradnl"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685800" y="609600"/>
            <a:ext cx="7772400" cy="1143000"/>
          </a:xfrm>
          <a:prstGeom prst="rect">
            <a:avLst/>
          </a:prstGeom>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685800" y="1981200"/>
            <a:ext cx="7772400" cy="4114800"/>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dirty="0"/>
          </a:p>
        </p:txBody>
      </p:sp>
      <p:sp>
        <p:nvSpPr>
          <p:cNvPr id="5" name="Rectangle 5"/>
          <p:cNvSpPr>
            <a:spLocks noGrp="1" noChangeArrowheads="1"/>
          </p:cNvSpPr>
          <p:nvPr>
            <p:ph type="ftr" sz="quarter" idx="11"/>
          </p:nvPr>
        </p:nvSpPr>
        <p:spPr>
          <a:ln/>
        </p:spPr>
        <p:txBody>
          <a:bodyPr/>
          <a:lstStyle>
            <a:lvl1pPr>
              <a:defRPr/>
            </a:lvl1pPr>
          </a:lstStyle>
          <a:p>
            <a:pPr>
              <a:defRPr/>
            </a:pPr>
            <a:r>
              <a:rPr lang="es-ES_tradnl" smtClean="0"/>
              <a:t>ALV</a:t>
            </a:r>
            <a:endParaRPr lang="es-ES_tradnl" dirty="0"/>
          </a:p>
        </p:txBody>
      </p:sp>
      <p:sp>
        <p:nvSpPr>
          <p:cNvPr id="6" name="Rectangle 6"/>
          <p:cNvSpPr>
            <a:spLocks noGrp="1" noChangeArrowheads="1"/>
          </p:cNvSpPr>
          <p:nvPr>
            <p:ph type="sldNum" sz="quarter" idx="12"/>
          </p:nvPr>
        </p:nvSpPr>
        <p:spPr>
          <a:ln/>
        </p:spPr>
        <p:txBody>
          <a:bodyPr/>
          <a:lstStyle>
            <a:lvl1pPr>
              <a:defRPr/>
            </a:lvl1pPr>
          </a:lstStyle>
          <a:p>
            <a:pPr>
              <a:defRPr/>
            </a:pPr>
            <a:fld id="{F7F4B985-33C9-4BCC-9B46-B595287DFEBB}" type="slidenum">
              <a:rPr lang="es-ES_tradnl" smtClean="0"/>
              <a:pPr>
                <a:defRPr/>
              </a:pPr>
              <a:t>‹Nº›</a:t>
            </a:fld>
            <a:endParaRPr lang="es-ES_tradnl"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609600"/>
            <a:ext cx="1943100" cy="5486400"/>
          </a:xfrm>
          <a:prstGeom prst="rect">
            <a:avLst/>
          </a:prstGeo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685800" y="609600"/>
            <a:ext cx="5676900" cy="5486400"/>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dirty="0"/>
          </a:p>
        </p:txBody>
      </p:sp>
      <p:sp>
        <p:nvSpPr>
          <p:cNvPr id="5" name="Rectangle 5"/>
          <p:cNvSpPr>
            <a:spLocks noGrp="1" noChangeArrowheads="1"/>
          </p:cNvSpPr>
          <p:nvPr>
            <p:ph type="ftr" sz="quarter" idx="11"/>
          </p:nvPr>
        </p:nvSpPr>
        <p:spPr>
          <a:ln/>
        </p:spPr>
        <p:txBody>
          <a:bodyPr/>
          <a:lstStyle>
            <a:lvl1pPr>
              <a:defRPr/>
            </a:lvl1pPr>
          </a:lstStyle>
          <a:p>
            <a:pPr>
              <a:defRPr/>
            </a:pPr>
            <a:r>
              <a:rPr lang="es-ES_tradnl" smtClean="0"/>
              <a:t>ALV</a:t>
            </a:r>
            <a:endParaRPr lang="es-ES_tradnl" dirty="0"/>
          </a:p>
        </p:txBody>
      </p:sp>
      <p:sp>
        <p:nvSpPr>
          <p:cNvPr id="6" name="Rectangle 6"/>
          <p:cNvSpPr>
            <a:spLocks noGrp="1" noChangeArrowheads="1"/>
          </p:cNvSpPr>
          <p:nvPr>
            <p:ph type="sldNum" sz="quarter" idx="12"/>
          </p:nvPr>
        </p:nvSpPr>
        <p:spPr>
          <a:ln/>
        </p:spPr>
        <p:txBody>
          <a:bodyPr/>
          <a:lstStyle>
            <a:lvl1pPr>
              <a:defRPr/>
            </a:lvl1pPr>
          </a:lstStyle>
          <a:p>
            <a:pPr>
              <a:defRPr/>
            </a:pPr>
            <a:fld id="{1FE4C244-CB2F-4D43-8F4A-FF904F68E340}" type="slidenum">
              <a:rPr lang="es-ES_tradnl" smtClean="0"/>
              <a:pPr>
                <a:defRPr/>
              </a:pPr>
              <a:t>‹Nº›</a:t>
            </a:fld>
            <a:endParaRPr lang="es-ES_tradnl"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reserve="1">
  <p:cSld name="Título, tex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685800" y="609600"/>
            <a:ext cx="7772400" cy="1143000"/>
          </a:xfrm>
          <a:prstGeom prst="rect">
            <a:avLst/>
          </a:prstGeo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685800" y="1981200"/>
            <a:ext cx="3810000" cy="4114800"/>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quarter" idx="2"/>
          </p:nvPr>
        </p:nvSpPr>
        <p:spPr>
          <a:xfrm>
            <a:off x="4648200" y="1981200"/>
            <a:ext cx="3810000" cy="1981200"/>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contenido"/>
          <p:cNvSpPr>
            <a:spLocks noGrp="1"/>
          </p:cNvSpPr>
          <p:nvPr>
            <p:ph sz="quarter" idx="3"/>
          </p:nvPr>
        </p:nvSpPr>
        <p:spPr>
          <a:xfrm>
            <a:off x="4648200" y="4114800"/>
            <a:ext cx="3810000" cy="1981200"/>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Rectangle 4"/>
          <p:cNvSpPr>
            <a:spLocks noGrp="1" noChangeArrowheads="1"/>
          </p:cNvSpPr>
          <p:nvPr>
            <p:ph type="dt" sz="half" idx="10"/>
          </p:nvPr>
        </p:nvSpPr>
        <p:spPr>
          <a:ln/>
        </p:spPr>
        <p:txBody>
          <a:bodyPr/>
          <a:lstStyle>
            <a:lvl1pPr>
              <a:defRPr/>
            </a:lvl1pPr>
          </a:lstStyle>
          <a:p>
            <a:pPr>
              <a:defRPr/>
            </a:pPr>
            <a:endParaRPr lang="es-ES_tradnl" dirty="0"/>
          </a:p>
        </p:txBody>
      </p:sp>
      <p:sp>
        <p:nvSpPr>
          <p:cNvPr id="7" name="Rectangle 5"/>
          <p:cNvSpPr>
            <a:spLocks noGrp="1" noChangeArrowheads="1"/>
          </p:cNvSpPr>
          <p:nvPr>
            <p:ph type="ftr" sz="quarter" idx="11"/>
          </p:nvPr>
        </p:nvSpPr>
        <p:spPr>
          <a:ln/>
        </p:spPr>
        <p:txBody>
          <a:bodyPr/>
          <a:lstStyle>
            <a:lvl1pPr>
              <a:defRPr/>
            </a:lvl1pPr>
          </a:lstStyle>
          <a:p>
            <a:pPr>
              <a:defRPr/>
            </a:pPr>
            <a:r>
              <a:rPr lang="es-ES_tradnl" smtClean="0"/>
              <a:t>ALV</a:t>
            </a:r>
            <a:endParaRPr lang="es-ES_tradnl" dirty="0"/>
          </a:p>
        </p:txBody>
      </p:sp>
      <p:sp>
        <p:nvSpPr>
          <p:cNvPr id="8" name="Rectangle 6"/>
          <p:cNvSpPr>
            <a:spLocks noGrp="1" noChangeArrowheads="1"/>
          </p:cNvSpPr>
          <p:nvPr>
            <p:ph type="sldNum" sz="quarter" idx="12"/>
          </p:nvPr>
        </p:nvSpPr>
        <p:spPr>
          <a:ln/>
        </p:spPr>
        <p:txBody>
          <a:bodyPr/>
          <a:lstStyle>
            <a:lvl1pPr>
              <a:defRPr/>
            </a:lvl1pPr>
          </a:lstStyle>
          <a:p>
            <a:pPr>
              <a:defRPr/>
            </a:pPr>
            <a:fld id="{39B9C362-C18E-4F38-95D2-9CA56572DC8B}" type="slidenum">
              <a:rPr lang="es-ES_tradnl" smtClean="0"/>
              <a:pPr>
                <a:defRPr/>
              </a:pPr>
              <a:t>‹Nº›</a:t>
            </a:fld>
            <a:endParaRPr lang="es-ES_tradnl"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685800" y="609600"/>
            <a:ext cx="7772400" cy="1143000"/>
          </a:xfrm>
          <a:prstGeom prst="rect">
            <a:avLst/>
          </a:prstGeo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685800" y="1981200"/>
            <a:ext cx="7772400" cy="4114800"/>
          </a:xfrm>
          <a:prstGeom prst="rect">
            <a:avLst/>
          </a:prstGeom>
        </p:spPr>
        <p:txBody>
          <a:bodyPr/>
          <a:lstStyle/>
          <a:p>
            <a:pPr lvl="0"/>
            <a:r>
              <a:rPr lang="es-ES" noProof="0" smtClean="0"/>
              <a:t>Haga clic en el icono para agregar una tabla</a:t>
            </a:r>
            <a:endParaRPr lang="es-ES" noProof="0" dirty="0"/>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dirty="0"/>
          </a:p>
        </p:txBody>
      </p:sp>
      <p:sp>
        <p:nvSpPr>
          <p:cNvPr id="5" name="Rectangle 5"/>
          <p:cNvSpPr>
            <a:spLocks noGrp="1" noChangeArrowheads="1"/>
          </p:cNvSpPr>
          <p:nvPr>
            <p:ph type="ftr" sz="quarter" idx="11"/>
          </p:nvPr>
        </p:nvSpPr>
        <p:spPr>
          <a:ln/>
        </p:spPr>
        <p:txBody>
          <a:bodyPr/>
          <a:lstStyle>
            <a:lvl1pPr>
              <a:defRPr/>
            </a:lvl1pPr>
          </a:lstStyle>
          <a:p>
            <a:pPr>
              <a:defRPr/>
            </a:pPr>
            <a:r>
              <a:rPr lang="es-ES_tradnl" smtClean="0"/>
              <a:t>ALV</a:t>
            </a:r>
            <a:endParaRPr lang="es-ES_tradnl" dirty="0"/>
          </a:p>
        </p:txBody>
      </p:sp>
      <p:sp>
        <p:nvSpPr>
          <p:cNvPr id="6" name="Rectangle 6"/>
          <p:cNvSpPr>
            <a:spLocks noGrp="1" noChangeArrowheads="1"/>
          </p:cNvSpPr>
          <p:nvPr>
            <p:ph type="sldNum" sz="quarter" idx="12"/>
          </p:nvPr>
        </p:nvSpPr>
        <p:spPr>
          <a:ln/>
        </p:spPr>
        <p:txBody>
          <a:bodyPr/>
          <a:lstStyle>
            <a:lvl1pPr>
              <a:defRPr/>
            </a:lvl1pPr>
          </a:lstStyle>
          <a:p>
            <a:pPr>
              <a:defRPr/>
            </a:pPr>
            <a:fld id="{AA64756C-A9BF-491F-B558-D39404D169F6}" type="slidenum">
              <a:rPr lang="es-ES_tradnl" smtClean="0"/>
              <a:pPr>
                <a:defRPr/>
              </a:pPr>
              <a:t>‹Nº›</a:t>
            </a:fld>
            <a:endParaRPr lang="es-ES_tradnl"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Chart" preserve="1">
  <p:cSld name="Título, texto y gráfico">
    <p:spTree>
      <p:nvGrpSpPr>
        <p:cNvPr id="1" name=""/>
        <p:cNvGrpSpPr/>
        <p:nvPr/>
      </p:nvGrpSpPr>
      <p:grpSpPr>
        <a:xfrm>
          <a:off x="0" y="0"/>
          <a:ext cx="0" cy="0"/>
          <a:chOff x="0" y="0"/>
          <a:chExt cx="0" cy="0"/>
        </a:xfrm>
      </p:grpSpPr>
      <p:sp>
        <p:nvSpPr>
          <p:cNvPr id="2" name="1 Título"/>
          <p:cNvSpPr>
            <a:spLocks noGrp="1"/>
          </p:cNvSpPr>
          <p:nvPr>
            <p:ph type="title"/>
          </p:nvPr>
        </p:nvSpPr>
        <p:spPr>
          <a:xfrm>
            <a:off x="685800" y="609600"/>
            <a:ext cx="7772400" cy="1143000"/>
          </a:xfrm>
          <a:prstGeom prst="rect">
            <a:avLst/>
          </a:prstGeo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685800" y="1981200"/>
            <a:ext cx="3810000" cy="4114800"/>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gráfico"/>
          <p:cNvSpPr>
            <a:spLocks noGrp="1"/>
          </p:cNvSpPr>
          <p:nvPr>
            <p:ph type="chart" sz="half" idx="2"/>
          </p:nvPr>
        </p:nvSpPr>
        <p:spPr>
          <a:xfrm>
            <a:off x="4648200" y="1981200"/>
            <a:ext cx="3810000" cy="4114800"/>
          </a:xfrm>
          <a:prstGeom prst="rect">
            <a:avLst/>
          </a:prstGeom>
        </p:spPr>
        <p:txBody>
          <a:bodyPr/>
          <a:lstStyle/>
          <a:p>
            <a:pPr lvl="0"/>
            <a:r>
              <a:rPr lang="es-ES" noProof="0" smtClean="0"/>
              <a:t>Haga clic en el icono para agregar un gráfico</a:t>
            </a:r>
            <a:endParaRPr lang="es-ES" noProof="0" dirty="0"/>
          </a:p>
        </p:txBody>
      </p:sp>
      <p:sp>
        <p:nvSpPr>
          <p:cNvPr id="5" name="Rectangle 4"/>
          <p:cNvSpPr>
            <a:spLocks noGrp="1" noChangeArrowheads="1"/>
          </p:cNvSpPr>
          <p:nvPr>
            <p:ph type="dt" sz="half" idx="10"/>
          </p:nvPr>
        </p:nvSpPr>
        <p:spPr>
          <a:ln/>
        </p:spPr>
        <p:txBody>
          <a:bodyPr/>
          <a:lstStyle>
            <a:lvl1pPr>
              <a:defRPr/>
            </a:lvl1pPr>
          </a:lstStyle>
          <a:p>
            <a:pPr>
              <a:defRPr/>
            </a:pPr>
            <a:endParaRPr lang="es-ES_tradnl" dirty="0"/>
          </a:p>
        </p:txBody>
      </p:sp>
      <p:sp>
        <p:nvSpPr>
          <p:cNvPr id="6" name="Rectangle 5"/>
          <p:cNvSpPr>
            <a:spLocks noGrp="1" noChangeArrowheads="1"/>
          </p:cNvSpPr>
          <p:nvPr>
            <p:ph type="ftr" sz="quarter" idx="11"/>
          </p:nvPr>
        </p:nvSpPr>
        <p:spPr>
          <a:ln/>
        </p:spPr>
        <p:txBody>
          <a:bodyPr/>
          <a:lstStyle>
            <a:lvl1pPr>
              <a:defRPr/>
            </a:lvl1pPr>
          </a:lstStyle>
          <a:p>
            <a:pPr>
              <a:defRPr/>
            </a:pPr>
            <a:r>
              <a:rPr lang="es-ES_tradnl" smtClean="0"/>
              <a:t>ALV</a:t>
            </a:r>
            <a:endParaRPr lang="es-ES_tradnl" dirty="0"/>
          </a:p>
        </p:txBody>
      </p:sp>
      <p:sp>
        <p:nvSpPr>
          <p:cNvPr id="7" name="Rectangle 6"/>
          <p:cNvSpPr>
            <a:spLocks noGrp="1" noChangeArrowheads="1"/>
          </p:cNvSpPr>
          <p:nvPr>
            <p:ph type="sldNum" sz="quarter" idx="12"/>
          </p:nvPr>
        </p:nvSpPr>
        <p:spPr>
          <a:ln/>
        </p:spPr>
        <p:txBody>
          <a:bodyPr/>
          <a:lstStyle>
            <a:lvl1pPr>
              <a:defRPr/>
            </a:lvl1pPr>
          </a:lstStyle>
          <a:p>
            <a:pPr>
              <a:defRPr/>
            </a:pPr>
            <a:fld id="{58A13FB3-47D0-444E-8E0F-106BACE2ED17}" type="slidenum">
              <a:rPr lang="es-ES_tradnl" smtClean="0"/>
              <a:pPr>
                <a:defRPr/>
              </a:pPr>
              <a:t>‹Nº›</a:t>
            </a:fld>
            <a:endParaRPr lang="es-ES_tradnl"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ALV</a:t>
            </a:r>
          </a:p>
        </p:txBody>
      </p:sp>
      <p:sp>
        <p:nvSpPr>
          <p:cNvPr id="6" name="Rectangle 6"/>
          <p:cNvSpPr>
            <a:spLocks noGrp="1" noChangeArrowheads="1"/>
          </p:cNvSpPr>
          <p:nvPr>
            <p:ph type="sldNum" sz="quarter" idx="12"/>
          </p:nvPr>
        </p:nvSpPr>
        <p:spPr>
          <a:ln/>
        </p:spPr>
        <p:txBody>
          <a:bodyPr/>
          <a:lstStyle>
            <a:lvl1pPr>
              <a:defRPr/>
            </a:lvl1pPr>
          </a:lstStyle>
          <a:p>
            <a:pPr>
              <a:defRPr/>
            </a:pPr>
            <a:fld id="{3EFD3BBE-1966-434D-A1FC-CC5CB7CD0CD2}" type="slidenum">
              <a:rPr lang="en-US"/>
              <a:pPr>
                <a:defRPr/>
              </a:pPr>
              <a:t>‹Nº›</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ALV</a:t>
            </a:r>
          </a:p>
        </p:txBody>
      </p:sp>
      <p:sp>
        <p:nvSpPr>
          <p:cNvPr id="6" name="Rectangle 6"/>
          <p:cNvSpPr>
            <a:spLocks noGrp="1" noChangeArrowheads="1"/>
          </p:cNvSpPr>
          <p:nvPr>
            <p:ph type="sldNum" sz="quarter" idx="12"/>
          </p:nvPr>
        </p:nvSpPr>
        <p:spPr>
          <a:ln/>
        </p:spPr>
        <p:txBody>
          <a:bodyPr/>
          <a:lstStyle>
            <a:lvl1pPr>
              <a:defRPr/>
            </a:lvl1pPr>
          </a:lstStyle>
          <a:p>
            <a:pPr>
              <a:defRPr/>
            </a:pPr>
            <a:fld id="{E93ECE89-B746-45CC-A201-AF719FA0B1DE}" type="slidenum">
              <a:rPr lang="en-US"/>
              <a:pPr>
                <a:defRPr/>
              </a:pPr>
              <a:t>‹Nº›</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ALV</a:t>
            </a:r>
          </a:p>
        </p:txBody>
      </p:sp>
      <p:sp>
        <p:nvSpPr>
          <p:cNvPr id="6" name="Rectangle 6"/>
          <p:cNvSpPr>
            <a:spLocks noGrp="1" noChangeArrowheads="1"/>
          </p:cNvSpPr>
          <p:nvPr>
            <p:ph type="sldNum" sz="quarter" idx="12"/>
          </p:nvPr>
        </p:nvSpPr>
        <p:spPr>
          <a:ln/>
        </p:spPr>
        <p:txBody>
          <a:bodyPr/>
          <a:lstStyle>
            <a:lvl1pPr>
              <a:defRPr/>
            </a:lvl1pPr>
          </a:lstStyle>
          <a:p>
            <a:pPr>
              <a:defRPr/>
            </a:pPr>
            <a:fld id="{1DD2AC94-AD74-4E2D-AA5A-EAEAD1EB7285}" type="slidenum">
              <a:rPr lang="en-US"/>
              <a:pPr>
                <a:defRPr/>
              </a:pPr>
              <a:t>‹Nº›</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ALV</a:t>
            </a:r>
          </a:p>
        </p:txBody>
      </p:sp>
      <p:sp>
        <p:nvSpPr>
          <p:cNvPr id="7" name="Rectangle 6"/>
          <p:cNvSpPr>
            <a:spLocks noGrp="1" noChangeArrowheads="1"/>
          </p:cNvSpPr>
          <p:nvPr>
            <p:ph type="sldNum" sz="quarter" idx="12"/>
          </p:nvPr>
        </p:nvSpPr>
        <p:spPr>
          <a:ln/>
        </p:spPr>
        <p:txBody>
          <a:bodyPr/>
          <a:lstStyle>
            <a:lvl1pPr>
              <a:defRPr/>
            </a:lvl1pPr>
          </a:lstStyle>
          <a:p>
            <a:pPr>
              <a:defRPr/>
            </a:pPr>
            <a:fld id="{E214B629-B317-4855-BBA0-F2D33B5ECAD9}" type="slidenum">
              <a:rPr lang="en-US"/>
              <a:pPr>
                <a:defRPr/>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ALV</a:t>
            </a:r>
          </a:p>
        </p:txBody>
      </p:sp>
      <p:sp>
        <p:nvSpPr>
          <p:cNvPr id="6" name="Rectangle 6"/>
          <p:cNvSpPr>
            <a:spLocks noGrp="1" noChangeArrowheads="1"/>
          </p:cNvSpPr>
          <p:nvPr>
            <p:ph type="sldNum" sz="quarter" idx="12"/>
          </p:nvPr>
        </p:nvSpPr>
        <p:spPr>
          <a:ln/>
        </p:spPr>
        <p:txBody>
          <a:bodyPr/>
          <a:lstStyle>
            <a:lvl1pPr>
              <a:defRPr/>
            </a:lvl1pPr>
          </a:lstStyle>
          <a:p>
            <a:pPr>
              <a:defRPr/>
            </a:pPr>
            <a:fld id="{1DD2AC94-AD74-4E2D-AA5A-EAEAD1EB7285}" type="slidenum">
              <a:rPr lang="en-US"/>
              <a:pPr>
                <a:defRPr/>
              </a:pPr>
              <a:t>‹Nº›</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ALV</a:t>
            </a:r>
          </a:p>
        </p:txBody>
      </p:sp>
      <p:sp>
        <p:nvSpPr>
          <p:cNvPr id="9" name="Rectangle 6"/>
          <p:cNvSpPr>
            <a:spLocks noGrp="1" noChangeArrowheads="1"/>
          </p:cNvSpPr>
          <p:nvPr>
            <p:ph type="sldNum" sz="quarter" idx="12"/>
          </p:nvPr>
        </p:nvSpPr>
        <p:spPr>
          <a:ln/>
        </p:spPr>
        <p:txBody>
          <a:bodyPr/>
          <a:lstStyle>
            <a:lvl1pPr>
              <a:defRPr/>
            </a:lvl1pPr>
          </a:lstStyle>
          <a:p>
            <a:pPr>
              <a:defRPr/>
            </a:pPr>
            <a:fld id="{7E2A1495-0188-486B-8707-124742D2A2FE}" type="slidenum">
              <a:rPr lang="en-US"/>
              <a:pPr>
                <a:defRPr/>
              </a:pPr>
              <a:t>‹Nº›</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ALV</a:t>
            </a:r>
          </a:p>
        </p:txBody>
      </p:sp>
      <p:sp>
        <p:nvSpPr>
          <p:cNvPr id="5" name="Rectangle 6"/>
          <p:cNvSpPr>
            <a:spLocks noGrp="1" noChangeArrowheads="1"/>
          </p:cNvSpPr>
          <p:nvPr>
            <p:ph type="sldNum" sz="quarter" idx="12"/>
          </p:nvPr>
        </p:nvSpPr>
        <p:spPr>
          <a:ln/>
        </p:spPr>
        <p:txBody>
          <a:bodyPr/>
          <a:lstStyle>
            <a:lvl1pPr>
              <a:defRPr/>
            </a:lvl1pPr>
          </a:lstStyle>
          <a:p>
            <a:pPr>
              <a:defRPr/>
            </a:pPr>
            <a:fld id="{8EEE4034-170C-453E-BF91-0FF7E1582717}" type="slidenum">
              <a:rPr lang="en-US"/>
              <a:pPr>
                <a:defRPr/>
              </a:pPr>
              <a:t>‹Nº›</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ALV</a:t>
            </a:r>
          </a:p>
        </p:txBody>
      </p:sp>
      <p:sp>
        <p:nvSpPr>
          <p:cNvPr id="4" name="Rectangle 6"/>
          <p:cNvSpPr>
            <a:spLocks noGrp="1" noChangeArrowheads="1"/>
          </p:cNvSpPr>
          <p:nvPr>
            <p:ph type="sldNum" sz="quarter" idx="12"/>
          </p:nvPr>
        </p:nvSpPr>
        <p:spPr>
          <a:ln/>
        </p:spPr>
        <p:txBody>
          <a:bodyPr/>
          <a:lstStyle>
            <a:lvl1pPr>
              <a:defRPr/>
            </a:lvl1pPr>
          </a:lstStyle>
          <a:p>
            <a:pPr>
              <a:defRPr/>
            </a:pPr>
            <a:fld id="{063D09E0-DE92-42ED-A790-583311E42717}" type="slidenum">
              <a:rPr lang="en-US"/>
              <a:pPr>
                <a:defRPr/>
              </a:pPr>
              <a:t>‹Nº›</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ALV</a:t>
            </a:r>
          </a:p>
        </p:txBody>
      </p:sp>
      <p:sp>
        <p:nvSpPr>
          <p:cNvPr id="7" name="Rectangle 6"/>
          <p:cNvSpPr>
            <a:spLocks noGrp="1" noChangeArrowheads="1"/>
          </p:cNvSpPr>
          <p:nvPr>
            <p:ph type="sldNum" sz="quarter" idx="12"/>
          </p:nvPr>
        </p:nvSpPr>
        <p:spPr>
          <a:ln/>
        </p:spPr>
        <p:txBody>
          <a:bodyPr/>
          <a:lstStyle>
            <a:lvl1pPr>
              <a:defRPr/>
            </a:lvl1pPr>
          </a:lstStyle>
          <a:p>
            <a:pPr>
              <a:defRPr/>
            </a:pPr>
            <a:fld id="{3E86927A-D9FF-4C6B-A5F3-2E774823118F}" type="slidenum">
              <a:rPr lang="en-US"/>
              <a:pPr>
                <a:defRPr/>
              </a:pPr>
              <a:t>‹Nº›</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ALV</a:t>
            </a:r>
          </a:p>
        </p:txBody>
      </p:sp>
      <p:sp>
        <p:nvSpPr>
          <p:cNvPr id="7" name="Rectangle 6"/>
          <p:cNvSpPr>
            <a:spLocks noGrp="1" noChangeArrowheads="1"/>
          </p:cNvSpPr>
          <p:nvPr>
            <p:ph type="sldNum" sz="quarter" idx="12"/>
          </p:nvPr>
        </p:nvSpPr>
        <p:spPr>
          <a:ln/>
        </p:spPr>
        <p:txBody>
          <a:bodyPr/>
          <a:lstStyle>
            <a:lvl1pPr>
              <a:defRPr/>
            </a:lvl1pPr>
          </a:lstStyle>
          <a:p>
            <a:pPr>
              <a:defRPr/>
            </a:pPr>
            <a:fld id="{5068050F-71A7-446C-B319-A802CFD024E6}" type="slidenum">
              <a:rPr lang="en-US"/>
              <a:pPr>
                <a:defRPr/>
              </a:pPr>
              <a:t>‹Nº›</a:t>
            </a:fld>
            <a:endParaRPr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ALV</a:t>
            </a:r>
          </a:p>
        </p:txBody>
      </p:sp>
      <p:sp>
        <p:nvSpPr>
          <p:cNvPr id="6" name="Rectangle 6"/>
          <p:cNvSpPr>
            <a:spLocks noGrp="1" noChangeArrowheads="1"/>
          </p:cNvSpPr>
          <p:nvPr>
            <p:ph type="sldNum" sz="quarter" idx="12"/>
          </p:nvPr>
        </p:nvSpPr>
        <p:spPr>
          <a:ln/>
        </p:spPr>
        <p:txBody>
          <a:bodyPr/>
          <a:lstStyle>
            <a:lvl1pPr>
              <a:defRPr/>
            </a:lvl1pPr>
          </a:lstStyle>
          <a:p>
            <a:pPr>
              <a:defRPr/>
            </a:pPr>
            <a:fld id="{D4DD171C-2E04-4256-8CAA-136977F68B69}" type="slidenum">
              <a:rPr lang="en-US"/>
              <a:pPr>
                <a:defRPr/>
              </a:pPr>
              <a:t>‹Nº›</a:t>
            </a:fld>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ALV</a:t>
            </a:r>
          </a:p>
        </p:txBody>
      </p:sp>
      <p:sp>
        <p:nvSpPr>
          <p:cNvPr id="6" name="Rectangle 6"/>
          <p:cNvSpPr>
            <a:spLocks noGrp="1" noChangeArrowheads="1"/>
          </p:cNvSpPr>
          <p:nvPr>
            <p:ph type="sldNum" sz="quarter" idx="12"/>
          </p:nvPr>
        </p:nvSpPr>
        <p:spPr>
          <a:ln/>
        </p:spPr>
        <p:txBody>
          <a:bodyPr/>
          <a:lstStyle>
            <a:lvl1pPr>
              <a:defRPr/>
            </a:lvl1pPr>
          </a:lstStyle>
          <a:p>
            <a:pPr>
              <a:defRPr/>
            </a:pPr>
            <a:fld id="{F80CD6EE-22F9-41CC-87E1-40431E27DDAD}" type="slidenum">
              <a:rPr lang="en-US"/>
              <a:pPr>
                <a:defRPr/>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ALV</a:t>
            </a:r>
          </a:p>
        </p:txBody>
      </p:sp>
      <p:sp>
        <p:nvSpPr>
          <p:cNvPr id="7" name="Rectangle 6"/>
          <p:cNvSpPr>
            <a:spLocks noGrp="1" noChangeArrowheads="1"/>
          </p:cNvSpPr>
          <p:nvPr>
            <p:ph type="sldNum" sz="quarter" idx="12"/>
          </p:nvPr>
        </p:nvSpPr>
        <p:spPr>
          <a:ln/>
        </p:spPr>
        <p:txBody>
          <a:bodyPr/>
          <a:lstStyle>
            <a:lvl1pPr>
              <a:defRPr/>
            </a:lvl1pPr>
          </a:lstStyle>
          <a:p>
            <a:pPr>
              <a:defRPr/>
            </a:pPr>
            <a:fld id="{E214B629-B317-4855-BBA0-F2D33B5ECAD9}" type="slidenum">
              <a:rPr lang="en-US"/>
              <a:pPr>
                <a:defRPr/>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ALV</a:t>
            </a:r>
          </a:p>
        </p:txBody>
      </p:sp>
      <p:sp>
        <p:nvSpPr>
          <p:cNvPr id="9" name="Rectangle 6"/>
          <p:cNvSpPr>
            <a:spLocks noGrp="1" noChangeArrowheads="1"/>
          </p:cNvSpPr>
          <p:nvPr>
            <p:ph type="sldNum" sz="quarter" idx="12"/>
          </p:nvPr>
        </p:nvSpPr>
        <p:spPr>
          <a:ln/>
        </p:spPr>
        <p:txBody>
          <a:bodyPr/>
          <a:lstStyle>
            <a:lvl1pPr>
              <a:defRPr/>
            </a:lvl1pPr>
          </a:lstStyle>
          <a:p>
            <a:pPr>
              <a:defRPr/>
            </a:pPr>
            <a:fld id="{7E2A1495-0188-486B-8707-124742D2A2FE}" type="slidenum">
              <a:rPr lang="en-US"/>
              <a:pPr>
                <a:defRPr/>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ALV</a:t>
            </a:r>
          </a:p>
        </p:txBody>
      </p:sp>
      <p:sp>
        <p:nvSpPr>
          <p:cNvPr id="5" name="Rectangle 6"/>
          <p:cNvSpPr>
            <a:spLocks noGrp="1" noChangeArrowheads="1"/>
          </p:cNvSpPr>
          <p:nvPr>
            <p:ph type="sldNum" sz="quarter" idx="12"/>
          </p:nvPr>
        </p:nvSpPr>
        <p:spPr>
          <a:ln/>
        </p:spPr>
        <p:txBody>
          <a:bodyPr/>
          <a:lstStyle>
            <a:lvl1pPr>
              <a:defRPr/>
            </a:lvl1pPr>
          </a:lstStyle>
          <a:p>
            <a:pPr>
              <a:defRPr/>
            </a:pPr>
            <a:fld id="{8EEE4034-170C-453E-BF91-0FF7E1582717}" type="slidenum">
              <a:rPr lang="en-US"/>
              <a:pPr>
                <a:defRPr/>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ALV</a:t>
            </a:r>
          </a:p>
        </p:txBody>
      </p:sp>
      <p:sp>
        <p:nvSpPr>
          <p:cNvPr id="4" name="Rectangle 6"/>
          <p:cNvSpPr>
            <a:spLocks noGrp="1" noChangeArrowheads="1"/>
          </p:cNvSpPr>
          <p:nvPr>
            <p:ph type="sldNum" sz="quarter" idx="12"/>
          </p:nvPr>
        </p:nvSpPr>
        <p:spPr>
          <a:ln/>
        </p:spPr>
        <p:txBody>
          <a:bodyPr/>
          <a:lstStyle>
            <a:lvl1pPr>
              <a:defRPr/>
            </a:lvl1pPr>
          </a:lstStyle>
          <a:p>
            <a:pPr>
              <a:defRPr/>
            </a:pPr>
            <a:fld id="{063D09E0-DE92-42ED-A790-583311E42717}" type="slidenum">
              <a:rPr lang="en-US"/>
              <a:pPr>
                <a:defRPr/>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ALV</a:t>
            </a:r>
          </a:p>
        </p:txBody>
      </p:sp>
      <p:sp>
        <p:nvSpPr>
          <p:cNvPr id="7" name="Rectangle 6"/>
          <p:cNvSpPr>
            <a:spLocks noGrp="1" noChangeArrowheads="1"/>
          </p:cNvSpPr>
          <p:nvPr>
            <p:ph type="sldNum" sz="quarter" idx="12"/>
          </p:nvPr>
        </p:nvSpPr>
        <p:spPr>
          <a:ln/>
        </p:spPr>
        <p:txBody>
          <a:bodyPr/>
          <a:lstStyle>
            <a:lvl1pPr>
              <a:defRPr/>
            </a:lvl1pPr>
          </a:lstStyle>
          <a:p>
            <a:pPr>
              <a:defRPr/>
            </a:pPr>
            <a:fld id="{3E86927A-D9FF-4C6B-A5F3-2E774823118F}" type="slidenum">
              <a:rPr lang="en-US"/>
              <a:pPr>
                <a:defRPr/>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ALV</a:t>
            </a:r>
          </a:p>
        </p:txBody>
      </p:sp>
      <p:sp>
        <p:nvSpPr>
          <p:cNvPr id="7" name="Rectangle 6"/>
          <p:cNvSpPr>
            <a:spLocks noGrp="1" noChangeArrowheads="1"/>
          </p:cNvSpPr>
          <p:nvPr>
            <p:ph type="sldNum" sz="quarter" idx="12"/>
          </p:nvPr>
        </p:nvSpPr>
        <p:spPr>
          <a:ln/>
        </p:spPr>
        <p:txBody>
          <a:bodyPr/>
          <a:lstStyle>
            <a:lvl1pPr>
              <a:defRPr/>
            </a:lvl1pPr>
          </a:lstStyle>
          <a:p>
            <a:pPr>
              <a:defRPr/>
            </a:pPr>
            <a:fld id="{5068050F-71A7-446C-B319-A802CFD024E6}" type="slidenum">
              <a:rPr lang="en-US"/>
              <a:pPr>
                <a:defRPr/>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3.png"/><Relationship Id="rId2" Type="http://schemas.openxmlformats.org/officeDocument/2006/relationships/slideLayout" Target="../slideLayouts/slideLayout13.xml"/><Relationship Id="rId16"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image" Target="../media/image1.jpeg"/><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Haga clic para cambiar el estilo de título	</a:t>
            </a:r>
          </a:p>
        </p:txBody>
      </p:sp>
      <p:sp>
        <p:nvSpPr>
          <p:cNvPr id="409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81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Times" pitchFamily="18" charset="0"/>
                <a:cs typeface="+mn-cs"/>
              </a:defRPr>
            </a:lvl1pPr>
          </a:lstStyle>
          <a:p>
            <a:pPr>
              <a:defRPr/>
            </a:pPr>
            <a:endParaRPr lang="en-US" dirty="0"/>
          </a:p>
        </p:txBody>
      </p:sp>
      <p:sp>
        <p:nvSpPr>
          <p:cNvPr id="819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Times" pitchFamily="18" charset="0"/>
                <a:cs typeface="+mn-cs"/>
              </a:defRPr>
            </a:lvl1pPr>
          </a:lstStyle>
          <a:p>
            <a:pPr>
              <a:defRPr/>
            </a:pPr>
            <a:r>
              <a:rPr lang="en-US" dirty="0"/>
              <a:t>ALV</a:t>
            </a:r>
          </a:p>
        </p:txBody>
      </p:sp>
      <p:sp>
        <p:nvSpPr>
          <p:cNvPr id="81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Times" pitchFamily="18" charset="0"/>
                <a:cs typeface="+mn-cs"/>
              </a:defRPr>
            </a:lvl1pPr>
          </a:lstStyle>
          <a:p>
            <a:pPr>
              <a:defRPr/>
            </a:pPr>
            <a:fld id="{B04D6CC7-44C0-44F9-937E-BD38ACE642BC}" type="slidenum">
              <a:rPr lang="en-US"/>
              <a:pPr>
                <a:defRPr/>
              </a:pPr>
              <a:t>‹Nº›</a:t>
            </a:fld>
            <a:endParaRPr lang="en-US" dirty="0"/>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8" name="17 Rectángulo"/>
          <p:cNvSpPr/>
          <p:nvPr/>
        </p:nvSpPr>
        <p:spPr bwMode="auto">
          <a:xfrm>
            <a:off x="838200" y="0"/>
            <a:ext cx="8305800" cy="6248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2400" b="0" i="0" u="none" strike="noStrike" cap="none" normalizeH="0" baseline="0" dirty="0" smtClean="0">
              <a:ln>
                <a:noFill/>
              </a:ln>
              <a:solidFill>
                <a:schemeClr val="tx1"/>
              </a:solidFill>
              <a:effectLst/>
              <a:latin typeface="Verdana" pitchFamily="34" charset="0"/>
            </a:endParaRP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Times" pitchFamily="18" charset="0"/>
                <a:cs typeface="+mn-cs"/>
              </a:defRPr>
            </a:lvl1pPr>
          </a:lstStyle>
          <a:p>
            <a:pPr>
              <a:defRPr/>
            </a:pPr>
            <a:endParaRPr lang="es-ES_tradnl"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Times" pitchFamily="18" charset="0"/>
                <a:cs typeface="+mn-cs"/>
              </a:defRPr>
            </a:lvl1pPr>
          </a:lstStyle>
          <a:p>
            <a:pPr>
              <a:defRPr/>
            </a:pPr>
            <a:r>
              <a:rPr lang="es-ES_tradnl" smtClean="0"/>
              <a:t>ALV</a:t>
            </a:r>
            <a:endParaRPr lang="es-ES_tradnl"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Times" pitchFamily="18" charset="0"/>
                <a:cs typeface="+mn-cs"/>
              </a:defRPr>
            </a:lvl1pPr>
          </a:lstStyle>
          <a:p>
            <a:pPr>
              <a:defRPr/>
            </a:pPr>
            <a:fld id="{FE2B0BC3-E1B6-4D3A-B51C-A34FCA5C7B37}" type="slidenum">
              <a:rPr lang="es-ES_tradnl" smtClean="0"/>
              <a:pPr>
                <a:defRPr/>
              </a:pPr>
              <a:t>‹Nº›</a:t>
            </a:fld>
            <a:endParaRPr lang="es-ES_tradnl" dirty="0"/>
          </a:p>
        </p:txBody>
      </p:sp>
      <p:sp>
        <p:nvSpPr>
          <p:cNvPr id="8" name="7 Rectángulo"/>
          <p:cNvSpPr/>
          <p:nvPr/>
        </p:nvSpPr>
        <p:spPr bwMode="auto">
          <a:xfrm>
            <a:off x="0" y="1371600"/>
            <a:ext cx="838200" cy="5486400"/>
          </a:xfrm>
          <a:prstGeom prst="rect">
            <a:avLst/>
          </a:prstGeom>
          <a:solidFill>
            <a:srgbClr val="00875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2400" b="0" i="0" u="none" strike="noStrike" cap="none" normalizeH="0" baseline="0" dirty="0" smtClean="0">
              <a:ln>
                <a:noFill/>
              </a:ln>
              <a:solidFill>
                <a:schemeClr val="tx1"/>
              </a:solidFill>
              <a:effectLst/>
              <a:latin typeface="Verdana" pitchFamily="34" charset="0"/>
            </a:endParaRPr>
          </a:p>
        </p:txBody>
      </p:sp>
      <p:sp>
        <p:nvSpPr>
          <p:cNvPr id="9" name="8 Rectángulo"/>
          <p:cNvSpPr/>
          <p:nvPr/>
        </p:nvSpPr>
        <p:spPr bwMode="auto">
          <a:xfrm>
            <a:off x="2667000" y="6248400"/>
            <a:ext cx="6477000" cy="609600"/>
          </a:xfrm>
          <a:prstGeom prst="rect">
            <a:avLst/>
          </a:prstGeom>
          <a:solidFill>
            <a:srgbClr val="81828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s-MX" sz="1100" b="0" i="0" u="none" strike="noStrike" cap="small" normalizeH="0" baseline="0" dirty="0" smtClean="0">
                <a:ln>
                  <a:noFill/>
                </a:ln>
                <a:solidFill>
                  <a:schemeClr val="bg1"/>
                </a:solidFill>
                <a:effectLst/>
                <a:latin typeface="+mn-lt"/>
                <a:cs typeface="Traditional Arabic" pitchFamily="18" charset="-78"/>
              </a:rPr>
              <a:t>Dirección General de Protección a</a:t>
            </a:r>
          </a:p>
          <a:p>
            <a:pPr marL="0" marR="0" indent="0" algn="r" defTabSz="914400" rtl="0" eaLnBrk="0" fontAlgn="base" latinLnBrk="0" hangingPunct="0">
              <a:lnSpc>
                <a:spcPct val="100000"/>
              </a:lnSpc>
              <a:spcBef>
                <a:spcPct val="0"/>
              </a:spcBef>
              <a:spcAft>
                <a:spcPct val="0"/>
              </a:spcAft>
              <a:buClrTx/>
              <a:buSzTx/>
              <a:buFontTx/>
              <a:buNone/>
              <a:tabLst/>
            </a:pPr>
            <a:r>
              <a:rPr kumimoji="0" lang="es-MX" sz="1100" b="0" i="0" u="none" strike="noStrike" cap="small" normalizeH="0" baseline="0" dirty="0" smtClean="0">
                <a:ln>
                  <a:noFill/>
                </a:ln>
                <a:solidFill>
                  <a:schemeClr val="bg1"/>
                </a:solidFill>
                <a:effectLst/>
                <a:latin typeface="+mn-lt"/>
                <a:cs typeface="Traditional Arabic" pitchFamily="18" charset="-78"/>
              </a:rPr>
              <a:t> Mexicanos en el Exterior</a:t>
            </a:r>
          </a:p>
        </p:txBody>
      </p:sp>
      <p:pic>
        <p:nvPicPr>
          <p:cNvPr id="2" name="Picture 4"/>
          <p:cNvPicPr>
            <a:picLocks noChangeAspect="1" noChangeArrowheads="1"/>
          </p:cNvPicPr>
          <p:nvPr/>
        </p:nvPicPr>
        <p:blipFill>
          <a:blip r:embed="rId16" cstate="print"/>
          <a:srcRect/>
          <a:stretch>
            <a:fillRect/>
          </a:stretch>
        </p:blipFill>
        <p:spPr bwMode="auto">
          <a:xfrm>
            <a:off x="0" y="0"/>
            <a:ext cx="838199" cy="838199"/>
          </a:xfrm>
          <a:prstGeom prst="rect">
            <a:avLst/>
          </a:prstGeom>
          <a:noFill/>
          <a:ln w="9525">
            <a:noFill/>
            <a:miter lim="800000"/>
            <a:headEnd/>
            <a:tailEnd/>
          </a:ln>
        </p:spPr>
      </p:pic>
      <p:pic>
        <p:nvPicPr>
          <p:cNvPr id="3" name="Picture 5"/>
          <p:cNvPicPr>
            <a:picLocks noChangeAspect="1" noChangeArrowheads="1"/>
          </p:cNvPicPr>
          <p:nvPr/>
        </p:nvPicPr>
        <p:blipFill>
          <a:blip r:embed="rId17" cstate="print"/>
          <a:srcRect/>
          <a:stretch>
            <a:fillRect/>
          </a:stretch>
        </p:blipFill>
        <p:spPr bwMode="auto">
          <a:xfrm>
            <a:off x="-10113" y="831686"/>
            <a:ext cx="848314" cy="546428"/>
          </a:xfrm>
          <a:prstGeom prst="rect">
            <a:avLst/>
          </a:prstGeom>
          <a:noFill/>
          <a:ln w="9525">
            <a:noFill/>
            <a:miter lim="800000"/>
            <a:headEnd/>
            <a:tailEnd/>
          </a:ln>
        </p:spPr>
      </p:pic>
      <p:pic>
        <p:nvPicPr>
          <p:cNvPr id="4" name="Picture 6"/>
          <p:cNvPicPr>
            <a:picLocks noChangeAspect="1" noChangeArrowheads="1"/>
          </p:cNvPicPr>
          <p:nvPr/>
        </p:nvPicPr>
        <p:blipFill>
          <a:blip r:embed="rId18" cstate="print"/>
          <a:srcRect/>
          <a:stretch>
            <a:fillRect/>
          </a:stretch>
        </p:blipFill>
        <p:spPr bwMode="auto">
          <a:xfrm>
            <a:off x="838201" y="6248399"/>
            <a:ext cx="1842649" cy="609599"/>
          </a:xfrm>
          <a:prstGeom prst="rect">
            <a:avLst/>
          </a:prstGeom>
          <a:noFill/>
          <a:ln w="9525">
            <a:noFill/>
            <a:miter lim="800000"/>
            <a:headEnd/>
            <a:tailEnd/>
          </a:ln>
        </p:spPr>
      </p:pic>
      <p:sp>
        <p:nvSpPr>
          <p:cNvPr id="19" name="18 Rectángulo"/>
          <p:cNvSpPr/>
          <p:nvPr/>
        </p:nvSpPr>
        <p:spPr bwMode="auto">
          <a:xfrm>
            <a:off x="838200" y="0"/>
            <a:ext cx="8305800" cy="838200"/>
          </a:xfrm>
          <a:prstGeom prst="rect">
            <a:avLst/>
          </a:prstGeom>
          <a:solidFill>
            <a:srgbClr val="E7E7E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2400" b="0" i="0" u="none" strike="noStrike" cap="none" normalizeH="0" baseline="0" dirty="0" smtClean="0">
              <a:ln>
                <a:noFill/>
              </a:ln>
              <a:solidFill>
                <a:schemeClr val="tx1"/>
              </a:solidFill>
              <a:effectLst/>
              <a:latin typeface="Verdana" pitchFamily="34" charset="0"/>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iming>
    <p:tnLst>
      <p:par>
        <p:cTn id="1" dur="indefinite" restart="never" nodeType="tmRoot"/>
      </p:par>
    </p:tnLst>
  </p:timing>
  <p:hf sldNum="0" hdr="0" ftr="0" dt="0"/>
  <p:txStyles>
    <p:titleStyle>
      <a:lvl1pPr algn="ctr" rtl="0" eaLnBrk="1" fontAlgn="base" hangingPunct="1">
        <a:spcBef>
          <a:spcPct val="0"/>
        </a:spcBef>
        <a:spcAft>
          <a:spcPct val="0"/>
        </a:spcAft>
        <a:defRPr sz="3200">
          <a:solidFill>
            <a:schemeClr val="tx2"/>
          </a:solidFill>
          <a:latin typeface="+mj-lt"/>
          <a:ea typeface="+mj-ea"/>
          <a:cs typeface="+mj-cs"/>
        </a:defRPr>
      </a:lvl1pPr>
      <a:lvl2pPr algn="ctr" rtl="0" eaLnBrk="1" fontAlgn="base" hangingPunct="1">
        <a:spcBef>
          <a:spcPct val="0"/>
        </a:spcBef>
        <a:spcAft>
          <a:spcPct val="0"/>
        </a:spcAft>
        <a:defRPr sz="3200">
          <a:solidFill>
            <a:schemeClr val="tx2"/>
          </a:solidFill>
          <a:latin typeface="Arial" charset="0"/>
        </a:defRPr>
      </a:lvl2pPr>
      <a:lvl3pPr algn="ctr" rtl="0" eaLnBrk="1" fontAlgn="base" hangingPunct="1">
        <a:spcBef>
          <a:spcPct val="0"/>
        </a:spcBef>
        <a:spcAft>
          <a:spcPct val="0"/>
        </a:spcAft>
        <a:defRPr sz="3200">
          <a:solidFill>
            <a:schemeClr val="tx2"/>
          </a:solidFill>
          <a:latin typeface="Arial" charset="0"/>
        </a:defRPr>
      </a:lvl3pPr>
      <a:lvl4pPr algn="ctr" rtl="0" eaLnBrk="1" fontAlgn="base" hangingPunct="1">
        <a:spcBef>
          <a:spcPct val="0"/>
        </a:spcBef>
        <a:spcAft>
          <a:spcPct val="0"/>
        </a:spcAft>
        <a:defRPr sz="3200">
          <a:solidFill>
            <a:schemeClr val="tx2"/>
          </a:solidFill>
          <a:latin typeface="Arial" charset="0"/>
        </a:defRPr>
      </a:lvl4pPr>
      <a:lvl5pPr algn="ctr" rtl="0" eaLnBrk="1" fontAlgn="base" hangingPunct="1">
        <a:spcBef>
          <a:spcPct val="0"/>
        </a:spcBef>
        <a:spcAft>
          <a:spcPct val="0"/>
        </a:spcAft>
        <a:defRPr sz="3200">
          <a:solidFill>
            <a:schemeClr val="tx2"/>
          </a:solidFill>
          <a:latin typeface="Arial" charset="0"/>
        </a:defRPr>
      </a:lvl5pPr>
      <a:lvl6pPr marL="457200" algn="ctr" rtl="0" eaLnBrk="1" fontAlgn="base" hangingPunct="1">
        <a:spcBef>
          <a:spcPct val="0"/>
        </a:spcBef>
        <a:spcAft>
          <a:spcPct val="0"/>
        </a:spcAft>
        <a:defRPr sz="3200">
          <a:solidFill>
            <a:schemeClr val="tx2"/>
          </a:solidFill>
          <a:latin typeface="Arial" charset="0"/>
        </a:defRPr>
      </a:lvl6pPr>
      <a:lvl7pPr marL="914400" algn="ctr" rtl="0" eaLnBrk="1" fontAlgn="base" hangingPunct="1">
        <a:spcBef>
          <a:spcPct val="0"/>
        </a:spcBef>
        <a:spcAft>
          <a:spcPct val="0"/>
        </a:spcAft>
        <a:defRPr sz="3200">
          <a:solidFill>
            <a:schemeClr val="tx2"/>
          </a:solidFill>
          <a:latin typeface="Arial" charset="0"/>
        </a:defRPr>
      </a:lvl7pPr>
      <a:lvl8pPr marL="1371600" algn="ctr" rtl="0" eaLnBrk="1" fontAlgn="base" hangingPunct="1">
        <a:spcBef>
          <a:spcPct val="0"/>
        </a:spcBef>
        <a:spcAft>
          <a:spcPct val="0"/>
        </a:spcAft>
        <a:defRPr sz="3200">
          <a:solidFill>
            <a:schemeClr val="tx2"/>
          </a:solidFill>
          <a:latin typeface="Arial" charset="0"/>
        </a:defRPr>
      </a:lvl8pPr>
      <a:lvl9pPr marL="1828800" algn="ctr" rtl="0" eaLnBrk="1" fontAlgn="base" hangingPunct="1">
        <a:spcBef>
          <a:spcPct val="0"/>
        </a:spcBef>
        <a:spcAft>
          <a:spcPct val="0"/>
        </a:spcAft>
        <a:defRPr sz="3200">
          <a:solidFill>
            <a:schemeClr val="tx2"/>
          </a:solidFill>
          <a:latin typeface="Arial" charset="0"/>
        </a:defRPr>
      </a:lvl9pPr>
    </p:titleStyle>
    <p:bodyStyle>
      <a:lvl1pPr marL="342900" indent="104775" algn="just" rtl="0" eaLnBrk="1" fontAlgn="base" hangingPunct="1">
        <a:spcBef>
          <a:spcPct val="20000"/>
        </a:spcBef>
        <a:spcAft>
          <a:spcPct val="0"/>
        </a:spcAft>
        <a:buChar char="•"/>
        <a:defRPr sz="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Times" pitchFamily="18" charset="0"/>
          <a:cs typeface="Times New Roman" pitchFamily="18" charset="0"/>
        </a:defRPr>
      </a:lvl2pPr>
      <a:lvl3pPr marL="1143000" indent="-228600" algn="l" rtl="0" eaLnBrk="1" fontAlgn="base" hangingPunct="1">
        <a:spcBef>
          <a:spcPct val="20000"/>
        </a:spcBef>
        <a:spcAft>
          <a:spcPct val="0"/>
        </a:spcAft>
        <a:buChar char="•"/>
        <a:defRPr sz="2400">
          <a:solidFill>
            <a:schemeClr val="tx1"/>
          </a:solidFill>
          <a:latin typeface="Times" pitchFamily="18" charset="0"/>
          <a:cs typeface="Times New Roman" pitchFamily="18" charset="0"/>
        </a:defRPr>
      </a:lvl3pPr>
      <a:lvl4pPr marL="1600200" indent="-228600" algn="l" rtl="0" eaLnBrk="1" fontAlgn="base" hangingPunct="1">
        <a:spcBef>
          <a:spcPct val="20000"/>
        </a:spcBef>
        <a:spcAft>
          <a:spcPct val="0"/>
        </a:spcAft>
        <a:buChar char="–"/>
        <a:defRPr sz="2000">
          <a:solidFill>
            <a:schemeClr val="tx1"/>
          </a:solidFill>
          <a:latin typeface="Times" pitchFamily="18" charset="0"/>
          <a:cs typeface="Times New Roman" pitchFamily="18" charset="0"/>
        </a:defRPr>
      </a:lvl4pPr>
      <a:lvl5pPr marL="2057400" indent="-228600" algn="l" rtl="0" eaLnBrk="1" fontAlgn="base" hangingPunct="1">
        <a:spcBef>
          <a:spcPct val="20000"/>
        </a:spcBef>
        <a:spcAft>
          <a:spcPct val="0"/>
        </a:spcAft>
        <a:buChar char="»"/>
        <a:defRPr sz="2000">
          <a:solidFill>
            <a:schemeClr val="tx1"/>
          </a:solidFill>
          <a:latin typeface="Times" pitchFamily="18" charset="0"/>
          <a:cs typeface="Times New Roman" pitchFamily="18" charset="0"/>
        </a:defRPr>
      </a:lvl5pPr>
      <a:lvl6pPr marL="2514600" indent="-228600" algn="l" rtl="0" eaLnBrk="1" fontAlgn="base" hangingPunct="1">
        <a:spcBef>
          <a:spcPct val="20000"/>
        </a:spcBef>
        <a:spcAft>
          <a:spcPct val="0"/>
        </a:spcAft>
        <a:buChar char="»"/>
        <a:defRPr sz="2000">
          <a:solidFill>
            <a:schemeClr val="tx1"/>
          </a:solidFill>
          <a:latin typeface="Times" pitchFamily="18" charset="0"/>
          <a:cs typeface="Times New Roman" pitchFamily="18" charset="0"/>
        </a:defRPr>
      </a:lvl6pPr>
      <a:lvl7pPr marL="2971800" indent="-228600" algn="l" rtl="0" eaLnBrk="1" fontAlgn="base" hangingPunct="1">
        <a:spcBef>
          <a:spcPct val="20000"/>
        </a:spcBef>
        <a:spcAft>
          <a:spcPct val="0"/>
        </a:spcAft>
        <a:buChar char="»"/>
        <a:defRPr sz="2000">
          <a:solidFill>
            <a:schemeClr val="tx1"/>
          </a:solidFill>
          <a:latin typeface="Times" pitchFamily="18" charset="0"/>
          <a:cs typeface="Times New Roman" pitchFamily="18" charset="0"/>
        </a:defRPr>
      </a:lvl7pPr>
      <a:lvl8pPr marL="3429000" indent="-228600" algn="l" rtl="0" eaLnBrk="1" fontAlgn="base" hangingPunct="1">
        <a:spcBef>
          <a:spcPct val="20000"/>
        </a:spcBef>
        <a:spcAft>
          <a:spcPct val="0"/>
        </a:spcAft>
        <a:buChar char="»"/>
        <a:defRPr sz="2000">
          <a:solidFill>
            <a:schemeClr val="tx1"/>
          </a:solidFill>
          <a:latin typeface="Times" pitchFamily="18" charset="0"/>
          <a:cs typeface="Times New Roman" pitchFamily="18" charset="0"/>
        </a:defRPr>
      </a:lvl8pPr>
      <a:lvl9pPr marL="3886200" indent="-228600" algn="l" rtl="0" eaLnBrk="1" fontAlgn="base" hangingPunct="1">
        <a:spcBef>
          <a:spcPct val="20000"/>
        </a:spcBef>
        <a:spcAft>
          <a:spcPct val="0"/>
        </a:spcAft>
        <a:buChar char="»"/>
        <a:defRPr sz="2000">
          <a:solidFill>
            <a:schemeClr val="tx1"/>
          </a:solidFill>
          <a:latin typeface="Times" pitchFamily="18" charset="0"/>
          <a:cs typeface="Times New Roman" pitchFamily="18" charset="0"/>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Haga clic para cambiar el estilo de título	</a:t>
            </a:r>
          </a:p>
        </p:txBody>
      </p:sp>
      <p:sp>
        <p:nvSpPr>
          <p:cNvPr id="409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81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Times" pitchFamily="18" charset="0"/>
                <a:cs typeface="+mn-cs"/>
              </a:defRPr>
            </a:lvl1pPr>
          </a:lstStyle>
          <a:p>
            <a:pPr>
              <a:defRPr/>
            </a:pPr>
            <a:endParaRPr lang="en-US" dirty="0"/>
          </a:p>
        </p:txBody>
      </p:sp>
      <p:sp>
        <p:nvSpPr>
          <p:cNvPr id="819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Times" pitchFamily="18" charset="0"/>
                <a:cs typeface="+mn-cs"/>
              </a:defRPr>
            </a:lvl1pPr>
          </a:lstStyle>
          <a:p>
            <a:pPr>
              <a:defRPr/>
            </a:pPr>
            <a:r>
              <a:rPr lang="en-US" dirty="0"/>
              <a:t>ALV</a:t>
            </a:r>
          </a:p>
        </p:txBody>
      </p:sp>
      <p:sp>
        <p:nvSpPr>
          <p:cNvPr id="81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Times" pitchFamily="18" charset="0"/>
                <a:cs typeface="+mn-cs"/>
              </a:defRPr>
            </a:lvl1pPr>
          </a:lstStyle>
          <a:p>
            <a:pPr>
              <a:defRPr/>
            </a:pPr>
            <a:fld id="{B04D6CC7-44C0-44F9-937E-BD38ACE642BC}" type="slidenum">
              <a:rPr lang="en-US"/>
              <a:pPr>
                <a:defRPr/>
              </a:pPr>
              <a:t>‹Nº›</a:t>
            </a:fld>
            <a:endParaRPr lang="en-US" dirty="0"/>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iming>
    <p:tnLst>
      <p:par>
        <p:cTn id="1" dur="indefinite" restart="never" nodeType="tmRoot"/>
      </p:par>
    </p:tnLst>
  </p:timing>
  <p:hf sldNum="0"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13.xml"/><Relationship Id="rId5" Type="http://schemas.openxmlformats.org/officeDocument/2006/relationships/image" Target="../media/image5.gif"/><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3.xml"/><Relationship Id="rId1" Type="http://schemas.openxmlformats.org/officeDocument/2006/relationships/slideLayout" Target="../slideLayouts/slideLayout13.xml"/><Relationship Id="rId4" Type="http://schemas.openxmlformats.org/officeDocument/2006/relationships/image" Target="../media/image17.gif"/></Relationships>
</file>

<file path=ppt/slides/_rels/slide1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5.xml"/><Relationship Id="rId1" Type="http://schemas.openxmlformats.org/officeDocument/2006/relationships/slideLayout" Target="../slideLayouts/slideLayout13.xml"/><Relationship Id="rId4" Type="http://schemas.openxmlformats.org/officeDocument/2006/relationships/image" Target="../media/image18.jpeg"/></Relationships>
</file>

<file path=ppt/slides/_rels/slide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hyperlink" Target="http://www.google.com.mx/imgres?q=STPS&amp;hl=es&amp;biw=1440&amp;bih=783&amp;gbv=2&amp;tbm=isch&amp;tbnid=-SizOuUNNPya4M:&amp;imgrefurl=http://setebc.wordpress.com/2009/04/18/piden-que-intervenga-segob-y-stps-para-resolver-conflicto-magisterial-sdp/&amp;docid=unOYcUo8Bels1M&amp;imgurl=http://setebc.files.wordpress.com/2009/04/logo-stpsp.jpg&amp;w=370&amp;h=270&amp;ei=AJHXT-ygDue-2gXToeShDw&amp;zoom=1&amp;iact=hc&amp;vpx=676&amp;vpy=175&amp;dur=1419&amp;hovh=192&amp;hovw=263&amp;tx=150&amp;ty=139&amp;sig=110574966080349663595&amp;page=1&amp;tbnh=113&amp;tbnw=155&amp;start=0&amp;ndsp=30&amp;ved=1t:429,r:3,s:0,i:91" TargetMode="External"/><Relationship Id="rId7" Type="http://schemas.openxmlformats.org/officeDocument/2006/relationships/hyperlink" Target="http://www.google.com.mx/imgres?q=Sistema+Nacional+de+Empleo&amp;hl=es&amp;gbv=2&amp;biw=1440&amp;bih=783&amp;tbm=isch&amp;tbnid=m22udmgmHldCaM:&amp;imgrefurl=http://empleover.blogspot.com/2010_03_01_archive.html&amp;docid=DdyuxPHp0gCB8M&amp;imgurl=http://2.bp.blogspot.com/_zfbgwnPVTlc/S5aGhkt39dI/AAAAAAAAAhA/lF5bWempmNM/s320/imagen_sne_logo.gif&amp;w=265&amp;h=174&amp;ei=mZHXT-6sHMbW2AWgyMCVDw&amp;zoom=1&amp;iact=hc&amp;vpx=210&amp;vpy=224&amp;dur=454&amp;hovh=139&amp;hovw=212&amp;tx=130&amp;ty=76&amp;sig=110574966080349663595&amp;page=1&amp;tbnh=128&amp;tbnw=195&amp;start=0&amp;ndsp=28&amp;ved=1t:429,r:0,s:0,i:69"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cid:image001.jpg@01CD4578.95269C20" TargetMode="External"/><Relationship Id="rId11" Type="http://schemas.openxmlformats.org/officeDocument/2006/relationships/image" Target="../media/image11.png"/><Relationship Id="rId5" Type="http://schemas.openxmlformats.org/officeDocument/2006/relationships/image" Target="../media/image8.jpeg"/><Relationship Id="rId10" Type="http://schemas.openxmlformats.org/officeDocument/2006/relationships/image" Target="../media/image10.jpeg"/><Relationship Id="rId4" Type="http://schemas.openxmlformats.org/officeDocument/2006/relationships/image" Target="../media/image7.jpeg"/><Relationship Id="rId9" Type="http://schemas.openxmlformats.org/officeDocument/2006/relationships/hyperlink" Target="https://simolint.stps.gob.mx/Temporary_Employee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13.xml"/><Relationship Id="rId5" Type="http://schemas.openxmlformats.org/officeDocument/2006/relationships/image" Target="../media/image15.jpeg"/><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914400" y="914400"/>
            <a:ext cx="8001000" cy="3657601"/>
          </a:xfrm>
        </p:spPr>
        <p:txBody>
          <a:bodyPr/>
          <a:lstStyle/>
          <a:p>
            <a:pPr>
              <a:lnSpc>
                <a:spcPct val="150000"/>
              </a:lnSpc>
            </a:pPr>
            <a:r>
              <a:rPr lang="es-MX" sz="4400" b="1" dirty="0" smtClean="0"/>
              <a:t/>
            </a:r>
            <a:br>
              <a:rPr lang="es-MX" sz="4400" b="1" dirty="0" smtClean="0"/>
            </a:br>
            <a:r>
              <a:rPr lang="es-MX" sz="4400" b="1" dirty="0" smtClean="0"/>
              <a:t>MOVILIDAD LABORAL MÉXICO-CANADÁ</a:t>
            </a:r>
            <a:r>
              <a:rPr lang="es-MX" sz="3600" dirty="0" smtClean="0"/>
              <a:t/>
            </a:r>
            <a:br>
              <a:rPr lang="es-MX" sz="3600" dirty="0" smtClean="0"/>
            </a:br>
            <a:endParaRPr lang="es-MX" sz="3600" dirty="0"/>
          </a:p>
        </p:txBody>
      </p:sp>
      <p:sp>
        <p:nvSpPr>
          <p:cNvPr id="3" name="2 CuadroTexto"/>
          <p:cNvSpPr txBox="1"/>
          <p:nvPr/>
        </p:nvSpPr>
        <p:spPr>
          <a:xfrm>
            <a:off x="6702306" y="5486400"/>
            <a:ext cx="2121093" cy="677108"/>
          </a:xfrm>
          <a:prstGeom prst="rect">
            <a:avLst/>
          </a:prstGeom>
          <a:noFill/>
        </p:spPr>
        <p:txBody>
          <a:bodyPr wrap="none" rtlCol="0">
            <a:spAutoFit/>
          </a:bodyPr>
          <a:lstStyle/>
          <a:p>
            <a:r>
              <a:rPr lang="es-MX" sz="1400" i="1" dirty="0" smtClean="0">
                <a:latin typeface="+mj-lt"/>
              </a:rPr>
              <a:t>Ana Luisa Vallejo</a:t>
            </a:r>
          </a:p>
          <a:p>
            <a:r>
              <a:rPr lang="es-MX" sz="1200" i="1" dirty="0" smtClean="0">
                <a:latin typeface="+mj-lt"/>
              </a:rPr>
              <a:t>Directora de Información de </a:t>
            </a:r>
          </a:p>
          <a:p>
            <a:r>
              <a:rPr lang="es-MX" sz="1200" i="1" dirty="0" smtClean="0">
                <a:latin typeface="+mj-lt"/>
              </a:rPr>
              <a:t>Políticas de Protección</a:t>
            </a:r>
            <a:endParaRPr lang="es-MX" sz="1200" i="1" dirty="0">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title"/>
          </p:nvPr>
        </p:nvSpPr>
        <p:spPr bwMode="auto">
          <a:xfrm>
            <a:off x="1295400" y="914400"/>
            <a:ext cx="7162800" cy="1092607"/>
          </a:xfrm>
          <a:prstGeom prst="rect">
            <a:avLst/>
          </a:prstGeom>
          <a:noFill/>
          <a:ln w="9525" algn="ctr">
            <a:noFill/>
            <a:miter lim="800000"/>
            <a:headEnd/>
            <a:tailEnd/>
          </a:ln>
          <a:effectLst>
            <a:outerShdw blurRad="50800" dist="25400" dir="8100000" algn="tr" rotWithShape="0">
              <a:prstClr val="black">
                <a:alpha val="36000"/>
              </a:prstClr>
            </a:outerShdw>
          </a:effectLst>
        </p:spPr>
        <p:txBody>
          <a:bodyPr wrap="square">
            <a:spAutoFit/>
          </a:bodyPr>
          <a:lstStyle/>
          <a:p>
            <a:pPr marL="365125" indent="-365125" algn="just">
              <a:lnSpc>
                <a:spcPts val="2600"/>
              </a:lnSpc>
              <a:defRPr/>
            </a:pPr>
            <a:r>
              <a:rPr lang="es-MX" sz="2400" b="1" dirty="0" smtClean="0">
                <a:latin typeface="+mn-lt"/>
                <a:cs typeface="Arial" pitchFamily="34" charset="0"/>
              </a:rPr>
              <a:t>A la fecha, han participado 225,182</a:t>
            </a:r>
          </a:p>
          <a:p>
            <a:pPr marL="365125" indent="-365125" algn="just">
              <a:lnSpc>
                <a:spcPts val="2600"/>
              </a:lnSpc>
              <a:defRPr/>
            </a:pPr>
            <a:r>
              <a:rPr lang="es-MX" sz="2400" b="1" dirty="0" smtClean="0">
                <a:latin typeface="+mn-lt"/>
                <a:cs typeface="Arial" pitchFamily="34" charset="0"/>
              </a:rPr>
              <a:t>trabajadores agrícolas mexicanos</a:t>
            </a:r>
          </a:p>
          <a:p>
            <a:pPr marL="365125" indent="-365125" algn="just">
              <a:lnSpc>
                <a:spcPts val="2600"/>
              </a:lnSpc>
              <a:defRPr/>
            </a:pPr>
            <a:r>
              <a:rPr lang="es-MX" sz="2400" b="1" dirty="0" smtClean="0">
                <a:latin typeface="+mn-lt"/>
                <a:cs typeface="Arial" pitchFamily="34" charset="0"/>
              </a:rPr>
              <a:t>en el Programa. </a:t>
            </a:r>
            <a:endParaRPr lang="es-MX" sz="2400" b="1" dirty="0">
              <a:latin typeface="+mn-lt"/>
              <a:cs typeface="Arial" pitchFamily="34" charset="0"/>
            </a:endParaRPr>
          </a:p>
        </p:txBody>
      </p:sp>
      <p:graphicFrame>
        <p:nvGraphicFramePr>
          <p:cNvPr id="4" name="5 Gráfico"/>
          <p:cNvGraphicFramePr>
            <a:graphicFrameLocks noGrp="1"/>
          </p:cNvGraphicFramePr>
          <p:nvPr>
            <p:ph idx="1"/>
          </p:nvPr>
        </p:nvGraphicFramePr>
        <p:xfrm>
          <a:off x="1066800" y="1828800"/>
          <a:ext cx="7772400" cy="4114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0"/>
            <a:ext cx="8229600" cy="1143000"/>
          </a:xfrm>
        </p:spPr>
        <p:txBody>
          <a:bodyPr/>
          <a:lstStyle/>
          <a:p>
            <a:pPr>
              <a:defRPr/>
            </a:pPr>
            <a:r>
              <a:rPr lang="es-MX" sz="2400" b="1" dirty="0" smtClean="0"/>
              <a:t>MEMORÁNDUM DE ENTENDIMIENTO </a:t>
            </a:r>
            <a:br>
              <a:rPr lang="es-MX" sz="2400" b="1" dirty="0" smtClean="0"/>
            </a:br>
            <a:r>
              <a:rPr lang="es-MX" sz="2400" b="1" dirty="0" smtClean="0"/>
              <a:t>DEL PTAT</a:t>
            </a:r>
            <a:endParaRPr lang="es-ES" sz="2400" b="1" dirty="0" smtClean="0"/>
          </a:p>
        </p:txBody>
      </p:sp>
      <p:sp>
        <p:nvSpPr>
          <p:cNvPr id="3" name="2 Marcador de contenido"/>
          <p:cNvSpPr>
            <a:spLocks noGrp="1"/>
          </p:cNvSpPr>
          <p:nvPr>
            <p:ph idx="1"/>
          </p:nvPr>
        </p:nvSpPr>
        <p:spPr>
          <a:xfrm>
            <a:off x="468313" y="1557338"/>
            <a:ext cx="8229600" cy="4525962"/>
          </a:xfrm>
        </p:spPr>
        <p:txBody>
          <a:bodyPr/>
          <a:lstStyle/>
          <a:p>
            <a:pPr marL="365125" indent="-365125" algn="just">
              <a:lnSpc>
                <a:spcPts val="2400"/>
              </a:lnSpc>
              <a:buClr>
                <a:srgbClr val="008000"/>
              </a:buClr>
              <a:buFontTx/>
              <a:buNone/>
              <a:defRPr/>
            </a:pPr>
            <a:endParaRPr lang="es-MX" sz="3000" b="1" dirty="0" smtClean="0">
              <a:solidFill>
                <a:schemeClr val="tx2"/>
              </a:solidFill>
              <a:effectLst>
                <a:outerShdw blurRad="38100" dist="38100" dir="2700000" algn="tl">
                  <a:srgbClr val="000000">
                    <a:alpha val="43137"/>
                  </a:srgbClr>
                </a:outerShdw>
              </a:effectLst>
              <a:latin typeface="+mj-lt"/>
              <a:ea typeface="+mj-ea"/>
              <a:cs typeface="+mj-cs"/>
            </a:endParaRPr>
          </a:p>
          <a:p>
            <a:pPr marL="365125" indent="-365125" algn="just">
              <a:lnSpc>
                <a:spcPts val="2400"/>
              </a:lnSpc>
              <a:buClr>
                <a:srgbClr val="008000"/>
              </a:buClr>
              <a:buFontTx/>
              <a:buNone/>
              <a:defRPr/>
            </a:pPr>
            <a:endParaRPr lang="es-MX" sz="3000" b="1" dirty="0" smtClean="0">
              <a:solidFill>
                <a:schemeClr val="tx2"/>
              </a:solidFill>
              <a:effectLst>
                <a:outerShdw blurRad="38100" dist="38100" dir="2700000" algn="tl">
                  <a:srgbClr val="000000">
                    <a:alpha val="43137"/>
                  </a:srgbClr>
                </a:outerShdw>
              </a:effectLst>
              <a:latin typeface="+mj-lt"/>
              <a:ea typeface="+mj-ea"/>
              <a:cs typeface="+mj-cs"/>
            </a:endParaRPr>
          </a:p>
          <a:p>
            <a:pPr marL="365125" indent="-365125" algn="just">
              <a:lnSpc>
                <a:spcPts val="2400"/>
              </a:lnSpc>
              <a:buClr>
                <a:srgbClr val="008000"/>
              </a:buClr>
              <a:buFontTx/>
              <a:buNone/>
              <a:defRPr/>
            </a:pPr>
            <a:endParaRPr lang="es-MX" sz="3000" b="1" dirty="0" smtClean="0">
              <a:solidFill>
                <a:schemeClr val="tx2"/>
              </a:solidFill>
              <a:effectLst>
                <a:outerShdw blurRad="38100" dist="38100" dir="2700000" algn="tl">
                  <a:srgbClr val="000000">
                    <a:alpha val="43137"/>
                  </a:srgbClr>
                </a:outerShdw>
              </a:effectLst>
              <a:latin typeface="+mj-lt"/>
              <a:ea typeface="+mj-ea"/>
              <a:cs typeface="+mj-cs"/>
            </a:endParaRPr>
          </a:p>
          <a:p>
            <a:pPr marL="365125" indent="-365125" algn="just">
              <a:lnSpc>
                <a:spcPts val="2400"/>
              </a:lnSpc>
              <a:buClr>
                <a:srgbClr val="008000"/>
              </a:buClr>
              <a:buFontTx/>
              <a:buNone/>
              <a:defRPr/>
            </a:pPr>
            <a:endParaRPr lang="es-MX" sz="3000" b="1" dirty="0" smtClean="0">
              <a:solidFill>
                <a:schemeClr val="tx2"/>
              </a:solidFill>
              <a:effectLst>
                <a:outerShdw blurRad="38100" dist="38100" dir="2700000" algn="tl">
                  <a:srgbClr val="000000">
                    <a:alpha val="43137"/>
                  </a:srgbClr>
                </a:outerShdw>
              </a:effectLst>
              <a:latin typeface="+mj-lt"/>
              <a:ea typeface="+mj-ea"/>
              <a:cs typeface="+mj-cs"/>
            </a:endParaRPr>
          </a:p>
          <a:p>
            <a:pPr>
              <a:buFontTx/>
              <a:buNone/>
              <a:defRPr/>
            </a:pPr>
            <a:endParaRPr lang="es-MX" dirty="0" smtClean="0"/>
          </a:p>
        </p:txBody>
      </p:sp>
      <p:pic>
        <p:nvPicPr>
          <p:cNvPr id="8197" name="Picture 2" descr="D:\Users\daguado\Pictures\mx.png"/>
          <p:cNvPicPr>
            <a:picLocks noChangeAspect="1" noChangeArrowheads="1"/>
          </p:cNvPicPr>
          <p:nvPr/>
        </p:nvPicPr>
        <p:blipFill>
          <a:blip r:embed="rId3" cstate="print"/>
          <a:srcRect/>
          <a:stretch>
            <a:fillRect/>
          </a:stretch>
        </p:blipFill>
        <p:spPr bwMode="auto">
          <a:xfrm>
            <a:off x="5867400" y="1121712"/>
            <a:ext cx="1238250" cy="707088"/>
          </a:xfrm>
          <a:prstGeom prst="rect">
            <a:avLst/>
          </a:prstGeom>
          <a:noFill/>
          <a:ln w="9525">
            <a:noFill/>
            <a:miter lim="800000"/>
            <a:headEnd/>
            <a:tailEnd/>
          </a:ln>
        </p:spPr>
      </p:pic>
      <p:pic>
        <p:nvPicPr>
          <p:cNvPr id="8198" name="Picture 3" descr="D:\Users\daguado\Pictures\ca.png"/>
          <p:cNvPicPr>
            <a:picLocks noChangeAspect="1" noChangeArrowheads="1"/>
          </p:cNvPicPr>
          <p:nvPr/>
        </p:nvPicPr>
        <p:blipFill>
          <a:blip r:embed="rId4" cstate="print"/>
          <a:srcRect/>
          <a:stretch>
            <a:fillRect/>
          </a:stretch>
        </p:blipFill>
        <p:spPr bwMode="auto">
          <a:xfrm>
            <a:off x="2219325" y="1066800"/>
            <a:ext cx="1362075" cy="681037"/>
          </a:xfrm>
          <a:prstGeom prst="rect">
            <a:avLst/>
          </a:prstGeom>
          <a:noFill/>
          <a:ln w="9525">
            <a:noFill/>
            <a:miter lim="800000"/>
            <a:headEnd/>
            <a:tailEnd/>
          </a:ln>
        </p:spPr>
      </p:pic>
      <p:graphicFrame>
        <p:nvGraphicFramePr>
          <p:cNvPr id="9" name="8 Tabla"/>
          <p:cNvGraphicFramePr>
            <a:graphicFrameLocks noGrp="1"/>
          </p:cNvGraphicFramePr>
          <p:nvPr/>
        </p:nvGraphicFramePr>
        <p:xfrm>
          <a:off x="990600" y="1066800"/>
          <a:ext cx="7772400" cy="4404360"/>
        </p:xfrm>
        <a:graphic>
          <a:graphicData uri="http://schemas.openxmlformats.org/drawingml/2006/table">
            <a:tbl>
              <a:tblPr firstRow="1" bandRow="1">
                <a:tableStyleId>{5C22544A-7EE6-4342-B048-85BDC9FD1C3A}</a:tableStyleId>
              </a:tblPr>
              <a:tblGrid>
                <a:gridCol w="3505200"/>
                <a:gridCol w="4267200"/>
              </a:tblGrid>
              <a:tr h="4404360">
                <a:tc>
                  <a:txBody>
                    <a:bodyPr/>
                    <a:lstStyle/>
                    <a:p>
                      <a:pPr marL="365125" indent="-365125" algn="just" defTabSz="571500">
                        <a:lnSpc>
                          <a:spcPts val="2400"/>
                        </a:lnSpc>
                        <a:buClr>
                          <a:srgbClr val="008000"/>
                        </a:buClr>
                        <a:buNone/>
                        <a:defRPr/>
                      </a:pPr>
                      <a:endParaRPr lang="es-MX" sz="3000" b="1" kern="1200" dirty="0" smtClean="0">
                        <a:solidFill>
                          <a:schemeClr val="tx2"/>
                        </a:solidFill>
                        <a:effectLst>
                          <a:outerShdw blurRad="38100" dist="38100" dir="2700000" algn="tl">
                            <a:srgbClr val="000000">
                              <a:alpha val="43137"/>
                            </a:srgbClr>
                          </a:outerShdw>
                        </a:effectLst>
                        <a:latin typeface="+mn-lt"/>
                        <a:ea typeface="+mn-ea"/>
                        <a:cs typeface="+mn-cs"/>
                      </a:endParaRPr>
                    </a:p>
                    <a:p>
                      <a:pPr marL="365125" indent="-365125" algn="just" defTabSz="571500">
                        <a:lnSpc>
                          <a:spcPts val="2400"/>
                        </a:lnSpc>
                        <a:buClr>
                          <a:srgbClr val="008000"/>
                        </a:buClr>
                        <a:buNone/>
                        <a:defRPr/>
                      </a:pPr>
                      <a:endParaRPr lang="es-MX" sz="3000" b="1" kern="1200" dirty="0" smtClean="0">
                        <a:solidFill>
                          <a:schemeClr val="tx2"/>
                        </a:solidFill>
                        <a:effectLst>
                          <a:outerShdw blurRad="38100" dist="38100" dir="2700000" algn="tl">
                            <a:srgbClr val="000000">
                              <a:alpha val="43137"/>
                            </a:srgbClr>
                          </a:outerShdw>
                        </a:effectLst>
                        <a:latin typeface="+mn-lt"/>
                        <a:ea typeface="+mn-ea"/>
                        <a:cs typeface="+mn-cs"/>
                      </a:endParaRPr>
                    </a:p>
                    <a:p>
                      <a:pPr marL="365125" indent="-365125" algn="just" defTabSz="571500">
                        <a:lnSpc>
                          <a:spcPts val="2400"/>
                        </a:lnSpc>
                        <a:buClr>
                          <a:srgbClr val="008000"/>
                        </a:buClr>
                        <a:buNone/>
                        <a:defRPr/>
                      </a:pPr>
                      <a:endParaRPr lang="es-MX" sz="3000" b="1" kern="1200" dirty="0" smtClean="0">
                        <a:solidFill>
                          <a:schemeClr val="tx2"/>
                        </a:solidFill>
                        <a:effectLst>
                          <a:outerShdw blurRad="38100" dist="38100" dir="2700000" algn="tl">
                            <a:srgbClr val="000000">
                              <a:alpha val="43137"/>
                            </a:srgbClr>
                          </a:outerShdw>
                        </a:effectLst>
                        <a:latin typeface="+mn-lt"/>
                        <a:ea typeface="+mn-ea"/>
                        <a:cs typeface="+mn-cs"/>
                      </a:endParaRPr>
                    </a:p>
                    <a:p>
                      <a:pPr marL="365125" indent="-365125" algn="just" defTabSz="571500">
                        <a:lnSpc>
                          <a:spcPts val="2400"/>
                        </a:lnSpc>
                        <a:buClr>
                          <a:srgbClr val="008000"/>
                        </a:buClr>
                        <a:buNone/>
                        <a:defRPr/>
                      </a:pPr>
                      <a:endParaRPr lang="es-MX" sz="3000" b="1" kern="1200" dirty="0" smtClean="0">
                        <a:solidFill>
                          <a:schemeClr val="tx2"/>
                        </a:solidFill>
                        <a:effectLst>
                          <a:outerShdw blurRad="38100" dist="38100" dir="2700000" algn="tl">
                            <a:srgbClr val="000000">
                              <a:alpha val="43137"/>
                            </a:srgbClr>
                          </a:outerShdw>
                        </a:effectLst>
                        <a:latin typeface="+mn-lt"/>
                        <a:ea typeface="+mn-ea"/>
                        <a:cs typeface="+mn-cs"/>
                      </a:endParaRPr>
                    </a:p>
                    <a:p>
                      <a:pPr marL="365125" indent="-3175" algn="just" defTabSz="571500">
                        <a:lnSpc>
                          <a:spcPts val="2400"/>
                        </a:lnSpc>
                        <a:buClr>
                          <a:srgbClr val="008000"/>
                        </a:buClr>
                        <a:buNone/>
                        <a:defRPr/>
                      </a:pPr>
                      <a:r>
                        <a:rPr lang="es-MX" sz="3000" b="1" kern="1200" dirty="0" smtClean="0">
                          <a:solidFill>
                            <a:schemeClr val="tx2"/>
                          </a:solidFill>
                          <a:effectLst>
                            <a:outerShdw blurRad="38100" dist="38100" dir="2700000" algn="tl">
                              <a:srgbClr val="000000">
                                <a:alpha val="43137"/>
                              </a:srgbClr>
                            </a:outerShdw>
                          </a:effectLst>
                          <a:latin typeface="+mn-lt"/>
                          <a:ea typeface="+mn-ea"/>
                          <a:cs typeface="+mn-cs"/>
                        </a:rPr>
                        <a:t>Canadá</a:t>
                      </a:r>
                    </a:p>
                    <a:p>
                      <a:pPr marL="365125" indent="-365125" algn="just" defTabSz="571500">
                        <a:lnSpc>
                          <a:spcPts val="2400"/>
                        </a:lnSpc>
                        <a:buClr>
                          <a:srgbClr val="008000"/>
                        </a:buClr>
                        <a:buFont typeface="Wingdings" pitchFamily="2" charset="2"/>
                        <a:buChar char="q"/>
                        <a:defRPr/>
                      </a:pPr>
                      <a:endParaRPr lang="es-MX" sz="1800" kern="1200" dirty="0" smtClean="0">
                        <a:solidFill>
                          <a:schemeClr val="tx1"/>
                        </a:solidFill>
                        <a:latin typeface="Arial" pitchFamily="34" charset="0"/>
                        <a:ea typeface="+mn-ea"/>
                        <a:cs typeface="Arial" pitchFamily="34" charset="0"/>
                      </a:endParaRPr>
                    </a:p>
                    <a:p>
                      <a:pPr marL="365125" indent="-365125" algn="just" defTabSz="571500">
                        <a:lnSpc>
                          <a:spcPts val="2400"/>
                        </a:lnSpc>
                        <a:buClr>
                          <a:srgbClr val="008000"/>
                        </a:buClr>
                        <a:buFontTx/>
                        <a:buBlip>
                          <a:blip r:embed="rId5"/>
                        </a:buBlip>
                        <a:defRPr/>
                      </a:pPr>
                      <a:r>
                        <a:rPr lang="es-MX" sz="2000" b="0" kern="1200" dirty="0" smtClean="0">
                          <a:solidFill>
                            <a:schemeClr val="tx1"/>
                          </a:solidFill>
                          <a:latin typeface="Arial" pitchFamily="34" charset="0"/>
                          <a:ea typeface="+mn-ea"/>
                          <a:cs typeface="Arial" pitchFamily="34" charset="0"/>
                        </a:rPr>
                        <a:t>El gobierno canadiense regula la admisión de los trabajadores, indica la cantidad requerida, notifica las cancelaciones y otorga las notificaciones de empleo. </a:t>
                      </a:r>
                    </a:p>
                    <a:p>
                      <a:pPr defTabSz="571500"/>
                      <a:endParaRPr lang="es-ES" dirty="0"/>
                    </a:p>
                  </a:txBody>
                  <a:tcPr>
                    <a:noFill/>
                  </a:tcPr>
                </a:tc>
                <a:tc>
                  <a:txBody>
                    <a:bodyPr/>
                    <a:lstStyle/>
                    <a:p>
                      <a:pPr marL="895350" indent="-447675" algn="just">
                        <a:lnSpc>
                          <a:spcPts val="2400"/>
                        </a:lnSpc>
                        <a:buClr>
                          <a:srgbClr val="008000"/>
                        </a:buClr>
                        <a:buNone/>
                        <a:defRPr/>
                      </a:pPr>
                      <a:endParaRPr lang="es-MX" sz="3000" b="1" dirty="0" smtClean="0">
                        <a:solidFill>
                          <a:schemeClr val="tx2"/>
                        </a:solidFill>
                        <a:effectLst>
                          <a:outerShdw blurRad="38100" dist="38100" dir="2700000" algn="tl">
                            <a:srgbClr val="000000">
                              <a:alpha val="43137"/>
                            </a:srgbClr>
                          </a:outerShdw>
                        </a:effectLst>
                        <a:latin typeface="+mj-lt"/>
                        <a:ea typeface="+mj-ea"/>
                        <a:cs typeface="+mj-cs"/>
                      </a:endParaRPr>
                    </a:p>
                    <a:p>
                      <a:pPr marL="365125" indent="-365125" algn="ctr">
                        <a:lnSpc>
                          <a:spcPts val="2400"/>
                        </a:lnSpc>
                        <a:buClr>
                          <a:srgbClr val="008000"/>
                        </a:buClr>
                        <a:buNone/>
                        <a:defRPr/>
                      </a:pPr>
                      <a:r>
                        <a:rPr lang="es-MX" sz="3000" b="1" dirty="0" smtClean="0">
                          <a:solidFill>
                            <a:schemeClr val="tx2"/>
                          </a:solidFill>
                          <a:effectLst>
                            <a:outerShdw blurRad="38100" dist="38100" dir="2700000" algn="tl">
                              <a:srgbClr val="000000">
                                <a:alpha val="43137"/>
                              </a:srgbClr>
                            </a:outerShdw>
                          </a:effectLst>
                          <a:latin typeface="+mj-lt"/>
                          <a:ea typeface="+mj-ea"/>
                          <a:cs typeface="+mj-cs"/>
                        </a:rPr>
                        <a:t>  </a:t>
                      </a:r>
                    </a:p>
                    <a:p>
                      <a:pPr marL="365125" indent="-365125" algn="just">
                        <a:lnSpc>
                          <a:spcPts val="2400"/>
                        </a:lnSpc>
                        <a:buClr>
                          <a:srgbClr val="008000"/>
                        </a:buClr>
                        <a:buNone/>
                        <a:defRPr/>
                      </a:pPr>
                      <a:endParaRPr lang="es-MX" sz="3000" b="1" dirty="0" smtClean="0">
                        <a:solidFill>
                          <a:schemeClr val="tx2"/>
                        </a:solidFill>
                        <a:effectLst>
                          <a:outerShdw blurRad="38100" dist="38100" dir="2700000" algn="tl">
                            <a:srgbClr val="000000">
                              <a:alpha val="43137"/>
                            </a:srgbClr>
                          </a:outerShdw>
                        </a:effectLst>
                        <a:latin typeface="+mj-lt"/>
                        <a:ea typeface="+mj-ea"/>
                        <a:cs typeface="+mj-cs"/>
                      </a:endParaRPr>
                    </a:p>
                    <a:p>
                      <a:pPr marL="717550" indent="-365125" algn="just">
                        <a:lnSpc>
                          <a:spcPts val="2400"/>
                        </a:lnSpc>
                        <a:buClr>
                          <a:srgbClr val="008000"/>
                        </a:buClr>
                        <a:buNone/>
                        <a:defRPr/>
                      </a:pPr>
                      <a:endParaRPr lang="es-MX" sz="3000" b="1" dirty="0" smtClean="0">
                        <a:solidFill>
                          <a:schemeClr val="tx2"/>
                        </a:solidFill>
                        <a:effectLst>
                          <a:outerShdw blurRad="38100" dist="38100" dir="2700000" algn="tl">
                            <a:srgbClr val="000000">
                              <a:alpha val="43137"/>
                            </a:srgbClr>
                          </a:outerShdw>
                        </a:effectLst>
                        <a:latin typeface="+mj-lt"/>
                        <a:ea typeface="+mj-ea"/>
                        <a:cs typeface="+mj-cs"/>
                      </a:endParaRPr>
                    </a:p>
                    <a:p>
                      <a:pPr marL="546100" indent="-3175" algn="just">
                        <a:lnSpc>
                          <a:spcPts val="2400"/>
                        </a:lnSpc>
                        <a:buClr>
                          <a:srgbClr val="008000"/>
                        </a:buClr>
                        <a:buNone/>
                        <a:tabLst>
                          <a:tab pos="628650" algn="l"/>
                        </a:tabLst>
                        <a:defRPr/>
                      </a:pPr>
                      <a:r>
                        <a:rPr lang="es-MX" sz="3000" b="1" dirty="0" smtClean="0">
                          <a:solidFill>
                            <a:schemeClr val="tx2"/>
                          </a:solidFill>
                          <a:effectLst>
                            <a:outerShdw blurRad="38100" dist="38100" dir="2700000" algn="tl">
                              <a:srgbClr val="000000">
                                <a:alpha val="43137"/>
                              </a:srgbClr>
                            </a:outerShdw>
                          </a:effectLst>
                          <a:latin typeface="+mj-lt"/>
                          <a:ea typeface="+mj-ea"/>
                          <a:cs typeface="+mj-cs"/>
                        </a:rPr>
                        <a:t>México</a:t>
                      </a:r>
                    </a:p>
                    <a:p>
                      <a:pPr marL="365125" indent="-365125" algn="just">
                        <a:lnSpc>
                          <a:spcPts val="2400"/>
                        </a:lnSpc>
                        <a:buClr>
                          <a:srgbClr val="008000"/>
                        </a:buClr>
                        <a:buFont typeface="Wingdings" pitchFamily="2" charset="2"/>
                        <a:buChar char="q"/>
                        <a:defRPr/>
                      </a:pPr>
                      <a:endParaRPr lang="es-MX" sz="1800" kern="1200" dirty="0" smtClean="0">
                        <a:solidFill>
                          <a:schemeClr val="tx1"/>
                        </a:solidFill>
                        <a:latin typeface="Arial" pitchFamily="34" charset="0"/>
                        <a:cs typeface="Arial" pitchFamily="34" charset="0"/>
                      </a:endParaRPr>
                    </a:p>
                    <a:p>
                      <a:pPr marL="628650" indent="-266700" algn="just" defTabSz="847725">
                        <a:lnSpc>
                          <a:spcPts val="2400"/>
                        </a:lnSpc>
                        <a:buClr>
                          <a:srgbClr val="008000"/>
                        </a:buClr>
                        <a:buFontTx/>
                        <a:buBlip>
                          <a:blip r:embed="rId5"/>
                        </a:buBlip>
                        <a:defRPr/>
                      </a:pPr>
                      <a:r>
                        <a:rPr lang="es-MX" sz="2000" b="0" kern="1200" dirty="0" smtClean="0">
                          <a:solidFill>
                            <a:schemeClr val="tx1"/>
                          </a:solidFill>
                          <a:latin typeface="Arial" pitchFamily="34" charset="0"/>
                          <a:cs typeface="Arial" pitchFamily="34" charset="0"/>
                        </a:rPr>
                        <a:t>El gobierno mexicano recluta y selecciona a los jornaleros, integra y tramita su documentación y transmite</a:t>
                      </a:r>
                      <a:r>
                        <a:rPr lang="es-MX" sz="2000" b="0" kern="1200" baseline="0" dirty="0" smtClean="0">
                          <a:solidFill>
                            <a:schemeClr val="tx1"/>
                          </a:solidFill>
                          <a:latin typeface="Arial" pitchFamily="34" charset="0"/>
                          <a:cs typeface="Arial" pitchFamily="34" charset="0"/>
                        </a:rPr>
                        <a:t> a las autoridades</a:t>
                      </a:r>
                      <a:r>
                        <a:rPr lang="es-MX" sz="2000" b="0" kern="1200" dirty="0" smtClean="0">
                          <a:solidFill>
                            <a:schemeClr val="tx1"/>
                          </a:solidFill>
                          <a:latin typeface="Arial" pitchFamily="34" charset="0"/>
                          <a:cs typeface="Arial" pitchFamily="34" charset="0"/>
                        </a:rPr>
                        <a:t> los datos de los trabajadores y su fecha de llegada a Canadá. </a:t>
                      </a:r>
                    </a:p>
                    <a:p>
                      <a:endParaRPr lang="es-ES" dirty="0"/>
                    </a:p>
                  </a:txBody>
                  <a:tcPr>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txBox="1">
            <a:spLocks/>
          </p:cNvSpPr>
          <p:nvPr/>
        </p:nvSpPr>
        <p:spPr>
          <a:xfrm>
            <a:off x="838200" y="304800"/>
            <a:ext cx="7772400" cy="457200"/>
          </a:xfrm>
          <a:prstGeom prst="rect">
            <a:avLst/>
          </a:prstGeom>
        </p:spPr>
        <p:txBody>
          <a:bodyPr/>
          <a:lstStyle/>
          <a:p>
            <a:pPr marL="342900" marR="0" lvl="0" indent="104775" algn="just" defTabSz="914400" rtl="0" eaLnBrk="0" fontAlgn="base" latinLnBrk="0" hangingPunct="0">
              <a:lnSpc>
                <a:spcPct val="100000"/>
              </a:lnSpc>
              <a:spcBef>
                <a:spcPct val="20000"/>
              </a:spcBef>
              <a:spcAft>
                <a:spcPct val="0"/>
              </a:spcAft>
              <a:buClrTx/>
              <a:buSzTx/>
              <a:buFontTx/>
              <a:buNone/>
              <a:tabLst/>
              <a:defRPr/>
            </a:pPr>
            <a:r>
              <a:rPr kumimoji="0" lang="es-MX" sz="2400" b="1" i="0" u="none" strike="noStrike" kern="0" cap="none" spc="0" normalizeH="0" baseline="0" noProof="0" dirty="0" smtClean="0">
                <a:ln>
                  <a:noFill/>
                </a:ln>
                <a:solidFill>
                  <a:schemeClr val="tx1"/>
                </a:solidFill>
                <a:effectLst/>
                <a:uLnTx/>
                <a:uFillTx/>
                <a:latin typeface="+mn-lt"/>
                <a:ea typeface="+mn-ea"/>
                <a:cs typeface="+mn-cs"/>
              </a:rPr>
              <a:t>Son considerados elegibles:</a:t>
            </a:r>
          </a:p>
          <a:p>
            <a:pPr marL="342900" marR="0" lvl="0" indent="104775" algn="just" defTabSz="914400" rtl="0" eaLnBrk="0" fontAlgn="base" latinLnBrk="0" hangingPunct="0">
              <a:lnSpc>
                <a:spcPct val="100000"/>
              </a:lnSpc>
              <a:spcBef>
                <a:spcPct val="20000"/>
              </a:spcBef>
              <a:spcAft>
                <a:spcPct val="0"/>
              </a:spcAft>
              <a:buClrTx/>
              <a:buSzTx/>
              <a:buFontTx/>
              <a:buNone/>
              <a:tabLst/>
              <a:defRPr/>
            </a:pPr>
            <a:endParaRPr kumimoji="0" lang="es-MX" sz="24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104775" algn="just" defTabSz="914400" rtl="0" eaLnBrk="0" fontAlgn="base" latinLnBrk="0" hangingPunct="0">
              <a:lnSpc>
                <a:spcPct val="100000"/>
              </a:lnSpc>
              <a:spcBef>
                <a:spcPct val="20000"/>
              </a:spcBef>
              <a:spcAft>
                <a:spcPct val="0"/>
              </a:spcAft>
              <a:buClrTx/>
              <a:buSzTx/>
              <a:buFontTx/>
              <a:buNone/>
              <a:tabLst/>
              <a:defRPr/>
            </a:pPr>
            <a:endParaRPr kumimoji="0" lang="es-MX" sz="24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104775" algn="just" defTabSz="914400" rtl="0" eaLnBrk="0" fontAlgn="base" latinLnBrk="0" hangingPunct="0">
              <a:lnSpc>
                <a:spcPct val="100000"/>
              </a:lnSpc>
              <a:spcBef>
                <a:spcPct val="20000"/>
              </a:spcBef>
              <a:spcAft>
                <a:spcPct val="0"/>
              </a:spcAft>
              <a:buClrTx/>
              <a:buSzTx/>
              <a:buFontTx/>
              <a:buChar char="•"/>
              <a:tabLst/>
              <a:defRPr/>
            </a:pPr>
            <a:endParaRPr kumimoji="0" lang="es-MX" sz="1200" b="0" i="0" u="none" strike="noStrike" kern="0" cap="none" spc="0" normalizeH="0" baseline="0" noProof="0" dirty="0">
              <a:ln>
                <a:noFill/>
              </a:ln>
              <a:solidFill>
                <a:schemeClr val="tx1"/>
              </a:solidFill>
              <a:effectLst/>
              <a:uLnTx/>
              <a:uFillTx/>
              <a:latin typeface="+mn-lt"/>
              <a:ea typeface="+mn-ea"/>
              <a:cs typeface="+mn-cs"/>
            </a:endParaRPr>
          </a:p>
        </p:txBody>
      </p:sp>
      <p:graphicFrame>
        <p:nvGraphicFramePr>
          <p:cNvPr id="6" name="5 Tabla"/>
          <p:cNvGraphicFramePr>
            <a:graphicFrameLocks noGrp="1"/>
          </p:cNvGraphicFramePr>
          <p:nvPr/>
        </p:nvGraphicFramePr>
        <p:xfrm>
          <a:off x="1295400" y="1066800"/>
          <a:ext cx="7391400" cy="4566920"/>
        </p:xfrm>
        <a:graphic>
          <a:graphicData uri="http://schemas.openxmlformats.org/drawingml/2006/table">
            <a:tbl>
              <a:tblPr firstRow="1" bandRow="1">
                <a:tableStyleId>{5C22544A-7EE6-4342-B048-85BDC9FD1C3A}</a:tableStyleId>
              </a:tblPr>
              <a:tblGrid>
                <a:gridCol w="3695700"/>
                <a:gridCol w="3695700"/>
              </a:tblGrid>
              <a:tr h="1741344">
                <a:tc>
                  <a:txBody>
                    <a:bodyPr/>
                    <a:lstStyle/>
                    <a:p>
                      <a:r>
                        <a:rPr lang="es-MX" sz="2000" b="1" dirty="0" smtClean="0"/>
                        <a:t>Mexicanos</a:t>
                      </a:r>
                      <a:endParaRPr lang="es-MX" sz="2000" b="1" dirty="0"/>
                    </a:p>
                  </a:txBody>
                  <a:tcPr>
                    <a:gradFill flip="none" rotWithShape="1">
                      <a:gsLst>
                        <a:gs pos="0">
                          <a:srgbClr val="2CA432">
                            <a:shade val="30000"/>
                            <a:satMod val="115000"/>
                          </a:srgbClr>
                        </a:gs>
                        <a:gs pos="50000">
                          <a:srgbClr val="2CA432">
                            <a:shade val="67500"/>
                            <a:satMod val="115000"/>
                          </a:srgbClr>
                        </a:gs>
                        <a:gs pos="100000">
                          <a:srgbClr val="2CA432">
                            <a:shade val="100000"/>
                            <a:satMod val="115000"/>
                          </a:srgbClr>
                        </a:gs>
                      </a:gsLst>
                      <a:lin ang="0" scaled="1"/>
                      <a:tileRect/>
                    </a:gradFill>
                  </a:tcPr>
                </a:tc>
                <a:tc>
                  <a:txBody>
                    <a:bodyPr/>
                    <a:lstStyle/>
                    <a:p>
                      <a:r>
                        <a:rPr lang="es-MX" sz="2000" b="1" dirty="0" smtClean="0"/>
                        <a:t>Campesinos, jornaleros</a:t>
                      </a:r>
                      <a:r>
                        <a:rPr lang="es-MX" sz="2000" b="1" baseline="0" dirty="0" smtClean="0"/>
                        <a:t> o con actividades relacionadas con actividades agrícolas en una zona rural</a:t>
                      </a:r>
                      <a:endParaRPr lang="es-MX" sz="2000" b="1" dirty="0"/>
                    </a:p>
                  </a:txBody>
                  <a:tcPr>
                    <a:gradFill flip="none" rotWithShape="1">
                      <a:gsLst>
                        <a:gs pos="0">
                          <a:srgbClr val="1B7D40">
                            <a:shade val="30000"/>
                            <a:satMod val="115000"/>
                          </a:srgbClr>
                        </a:gs>
                        <a:gs pos="50000">
                          <a:srgbClr val="1B7D40">
                            <a:shade val="67500"/>
                            <a:satMod val="115000"/>
                          </a:srgbClr>
                        </a:gs>
                        <a:gs pos="100000">
                          <a:srgbClr val="1B7D40">
                            <a:shade val="100000"/>
                            <a:satMod val="115000"/>
                          </a:srgbClr>
                        </a:gs>
                      </a:gsLst>
                      <a:lin ang="10800000" scaled="1"/>
                      <a:tileRect/>
                    </a:gradFill>
                  </a:tcPr>
                </a:tc>
              </a:tr>
              <a:tr h="1412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b="1" dirty="0" smtClean="0">
                          <a:solidFill>
                            <a:schemeClr val="bg1"/>
                          </a:solidFill>
                        </a:rPr>
                        <a:t>Entre</a:t>
                      </a:r>
                      <a:r>
                        <a:rPr lang="es-MX" sz="2000" b="1" baseline="0" dirty="0" smtClean="0">
                          <a:solidFill>
                            <a:schemeClr val="bg1"/>
                          </a:solidFill>
                        </a:rPr>
                        <a:t> 22 y 45 años de edad</a:t>
                      </a:r>
                      <a:endParaRPr lang="es-MX" sz="2000" b="1" dirty="0" smtClean="0">
                        <a:solidFill>
                          <a:schemeClr val="bg1"/>
                        </a:solidFill>
                      </a:endParaRPr>
                    </a:p>
                    <a:p>
                      <a:endParaRPr lang="es-MX" sz="2000" b="1" dirty="0">
                        <a:solidFill>
                          <a:schemeClr val="bg1"/>
                        </a:solidFill>
                      </a:endParaRPr>
                    </a:p>
                  </a:txBody>
                  <a:tcPr>
                    <a:gradFill flip="none" rotWithShape="1">
                      <a:gsLst>
                        <a:gs pos="0">
                          <a:srgbClr val="1B7D40">
                            <a:shade val="30000"/>
                            <a:satMod val="115000"/>
                          </a:srgbClr>
                        </a:gs>
                        <a:gs pos="50000">
                          <a:srgbClr val="1B7D40">
                            <a:shade val="67500"/>
                            <a:satMod val="115000"/>
                          </a:srgbClr>
                        </a:gs>
                        <a:gs pos="100000">
                          <a:srgbClr val="1B7D40">
                            <a:shade val="100000"/>
                            <a:satMod val="115000"/>
                          </a:srgbClr>
                        </a:gs>
                      </a:gsLst>
                      <a:lin ang="10800000" scaled="1"/>
                      <a:tileRect/>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b="1" kern="1200" dirty="0" smtClean="0">
                          <a:solidFill>
                            <a:schemeClr val="bg1"/>
                          </a:solidFill>
                        </a:rPr>
                        <a:t>Escolaridad mínima de 3° de primaria y máxima de 3° de secundaria (9° grado)</a:t>
                      </a:r>
                    </a:p>
                    <a:p>
                      <a:endParaRPr lang="es-MX" sz="2000" b="1" dirty="0"/>
                    </a:p>
                  </a:txBody>
                  <a:tcPr>
                    <a:gradFill flip="none" rotWithShape="1">
                      <a:gsLst>
                        <a:gs pos="0">
                          <a:srgbClr val="2CA432">
                            <a:shade val="30000"/>
                            <a:satMod val="115000"/>
                          </a:srgbClr>
                        </a:gs>
                        <a:gs pos="50000">
                          <a:srgbClr val="2CA432">
                            <a:shade val="67500"/>
                            <a:satMod val="115000"/>
                          </a:srgbClr>
                        </a:gs>
                        <a:gs pos="100000">
                          <a:srgbClr val="2CA432">
                            <a:shade val="100000"/>
                            <a:satMod val="115000"/>
                          </a:srgbClr>
                        </a:gs>
                      </a:gsLst>
                      <a:lin ang="0" scaled="1"/>
                      <a:tileRect/>
                    </a:gradFill>
                  </a:tcPr>
                </a:tc>
              </a:tr>
              <a:tr h="1412788">
                <a:tc>
                  <a:txBody>
                    <a:bodyPr/>
                    <a:lstStyle/>
                    <a:p>
                      <a:r>
                        <a:rPr lang="es-MX" sz="2000" b="1" dirty="0" smtClean="0">
                          <a:solidFill>
                            <a:schemeClr val="bg1"/>
                          </a:solidFill>
                        </a:rPr>
                        <a:t>Hombres y mujeres casados o en unión libre</a:t>
                      </a:r>
                      <a:endParaRPr lang="es-MX" sz="2000" b="1" dirty="0">
                        <a:solidFill>
                          <a:schemeClr val="bg1"/>
                        </a:solidFill>
                      </a:endParaRPr>
                    </a:p>
                  </a:txBody>
                  <a:tcPr>
                    <a:gradFill flip="none" rotWithShape="1">
                      <a:gsLst>
                        <a:gs pos="0">
                          <a:srgbClr val="2CA432">
                            <a:shade val="30000"/>
                            <a:satMod val="115000"/>
                          </a:srgbClr>
                        </a:gs>
                        <a:gs pos="50000">
                          <a:srgbClr val="2CA432">
                            <a:shade val="67500"/>
                            <a:satMod val="115000"/>
                          </a:srgbClr>
                        </a:gs>
                        <a:gs pos="100000">
                          <a:srgbClr val="2CA432">
                            <a:shade val="100000"/>
                            <a:satMod val="115000"/>
                          </a:srgbClr>
                        </a:gs>
                      </a:gsLst>
                      <a:lin ang="0" scaled="1"/>
                      <a:tileRect/>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b="1" dirty="0" smtClean="0">
                          <a:solidFill>
                            <a:schemeClr val="bg1"/>
                          </a:solidFill>
                        </a:rPr>
                        <a:t>Excepcionalmente</a:t>
                      </a:r>
                      <a:r>
                        <a:rPr lang="es-MX" sz="2000" b="1" baseline="0" dirty="0" smtClean="0">
                          <a:solidFill>
                            <a:schemeClr val="bg1"/>
                          </a:solidFill>
                        </a:rPr>
                        <a:t> solteros con dependientes económicos</a:t>
                      </a:r>
                      <a:endParaRPr lang="es-MX" sz="2000" b="1" dirty="0" smtClean="0">
                        <a:solidFill>
                          <a:schemeClr val="bg1"/>
                        </a:solidFill>
                      </a:endParaRPr>
                    </a:p>
                    <a:p>
                      <a:endParaRPr lang="es-MX" sz="2000" b="1" dirty="0">
                        <a:solidFill>
                          <a:schemeClr val="bg1"/>
                        </a:solidFill>
                      </a:endParaRPr>
                    </a:p>
                  </a:txBody>
                  <a:tcPr>
                    <a:gradFill flip="none" rotWithShape="1">
                      <a:gsLst>
                        <a:gs pos="0">
                          <a:srgbClr val="1B7D40">
                            <a:shade val="30000"/>
                            <a:satMod val="115000"/>
                          </a:srgbClr>
                        </a:gs>
                        <a:gs pos="50000">
                          <a:srgbClr val="1B7D40">
                            <a:shade val="67500"/>
                            <a:satMod val="115000"/>
                          </a:srgbClr>
                        </a:gs>
                        <a:gs pos="100000">
                          <a:srgbClr val="1B7D40">
                            <a:shade val="100000"/>
                            <a:satMod val="115000"/>
                          </a:srgbClr>
                        </a:gs>
                      </a:gsLst>
                      <a:lin ang="10800000" scaled="1"/>
                      <a:tileRect/>
                    </a:gra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371600" y="152400"/>
            <a:ext cx="6934200" cy="762000"/>
          </a:xfrm>
        </p:spPr>
        <p:txBody>
          <a:bodyPr/>
          <a:lstStyle/>
          <a:p>
            <a:pPr algn="l"/>
            <a:r>
              <a:rPr lang="es-MX" dirty="0" smtClean="0"/>
              <a:t>Lineamientos</a:t>
            </a:r>
            <a:endParaRPr lang="es-MX" dirty="0"/>
          </a:p>
        </p:txBody>
      </p:sp>
      <p:graphicFrame>
        <p:nvGraphicFramePr>
          <p:cNvPr id="6" name="5 Marcador de contenido"/>
          <p:cNvGraphicFramePr>
            <a:graphicFrameLocks noGrp="1"/>
          </p:cNvGraphicFramePr>
          <p:nvPr>
            <p:ph idx="1"/>
          </p:nvPr>
        </p:nvGraphicFramePr>
        <p:xfrm>
          <a:off x="1066800" y="1295400"/>
          <a:ext cx="7924800" cy="4715510"/>
        </p:xfrm>
        <a:graphic>
          <a:graphicData uri="http://schemas.openxmlformats.org/drawingml/2006/table">
            <a:tbl>
              <a:tblPr firstRow="1" bandRow="1">
                <a:tableStyleId>{5C22544A-7EE6-4342-B048-85BDC9FD1C3A}</a:tableStyleId>
              </a:tblPr>
              <a:tblGrid>
                <a:gridCol w="3962400"/>
                <a:gridCol w="3962400"/>
              </a:tblGrid>
              <a:tr h="4419600">
                <a:tc>
                  <a:txBody>
                    <a:bodyPr/>
                    <a:lstStyle/>
                    <a:p>
                      <a:pPr marL="365125" indent="-365125" algn="just">
                        <a:lnSpc>
                          <a:spcPts val="2400"/>
                        </a:lnSpc>
                        <a:spcBef>
                          <a:spcPts val="600"/>
                        </a:spcBef>
                        <a:buClr>
                          <a:srgbClr val="008000"/>
                        </a:buClr>
                        <a:buFontTx/>
                        <a:buBlip>
                          <a:blip r:embed="rId3"/>
                        </a:buBlip>
                        <a:defRPr/>
                      </a:pPr>
                      <a:r>
                        <a:rPr lang="es-MX" b="1" dirty="0" smtClean="0">
                          <a:latin typeface="Arial" pitchFamily="34" charset="0"/>
                          <a:cs typeface="Arial" pitchFamily="34" charset="0"/>
                        </a:rPr>
                        <a:t>Obligaciones del empleador</a:t>
                      </a:r>
                      <a:r>
                        <a:rPr lang="es-MX" b="0" dirty="0" smtClean="0">
                          <a:latin typeface="Arial" pitchFamily="34" charset="0"/>
                          <a:cs typeface="Arial" pitchFamily="34" charset="0"/>
                        </a:rPr>
                        <a:t>:</a:t>
                      </a:r>
                    </a:p>
                    <a:p>
                      <a:pPr marL="361950" lvl="1" indent="-180975" algn="just">
                        <a:lnSpc>
                          <a:spcPts val="2400"/>
                        </a:lnSpc>
                        <a:spcBef>
                          <a:spcPts val="600"/>
                        </a:spcBef>
                        <a:spcAft>
                          <a:spcPts val="600"/>
                        </a:spcAft>
                        <a:buClr>
                          <a:srgbClr val="008000"/>
                        </a:buClr>
                        <a:buFont typeface="Wingdings" pitchFamily="2" charset="2"/>
                        <a:buChar char="§"/>
                        <a:tabLst>
                          <a:tab pos="266700" algn="l"/>
                        </a:tabLst>
                        <a:defRPr/>
                      </a:pPr>
                      <a:r>
                        <a:rPr lang="es-MX" b="0" dirty="0" smtClean="0">
                          <a:latin typeface="Arial" pitchFamily="34" charset="0"/>
                          <a:cs typeface="Arial" pitchFamily="34" charset="0"/>
                        </a:rPr>
                        <a:t>No se excederán 40 horas, ni seis días de trabajo a la semana.</a:t>
                      </a:r>
                    </a:p>
                    <a:p>
                      <a:pPr marL="361950" lvl="1" indent="-180975" algn="just">
                        <a:lnSpc>
                          <a:spcPts val="2400"/>
                        </a:lnSpc>
                        <a:spcBef>
                          <a:spcPts val="600"/>
                        </a:spcBef>
                        <a:spcAft>
                          <a:spcPts val="600"/>
                        </a:spcAft>
                        <a:buClr>
                          <a:srgbClr val="008000"/>
                        </a:buClr>
                        <a:buFont typeface="Wingdings" pitchFamily="2" charset="2"/>
                        <a:buChar char="§"/>
                        <a:tabLst>
                          <a:tab pos="266700" algn="l"/>
                        </a:tabLst>
                        <a:defRPr/>
                      </a:pPr>
                      <a:r>
                        <a:rPr lang="es-MX" b="0" dirty="0" smtClean="0">
                          <a:latin typeface="Arial" pitchFamily="34" charset="0"/>
                          <a:cs typeface="Arial" pitchFamily="34" charset="0"/>
                        </a:rPr>
                        <a:t>Cubren alojamiento, comidas y transporte del trabajador.</a:t>
                      </a:r>
                    </a:p>
                    <a:p>
                      <a:pPr marL="361950" lvl="1" indent="-180975" algn="just">
                        <a:lnSpc>
                          <a:spcPts val="2400"/>
                        </a:lnSpc>
                        <a:spcBef>
                          <a:spcPts val="600"/>
                        </a:spcBef>
                        <a:spcAft>
                          <a:spcPts val="600"/>
                        </a:spcAft>
                        <a:buClr>
                          <a:srgbClr val="008000"/>
                        </a:buClr>
                        <a:buFont typeface="Wingdings" pitchFamily="2" charset="2"/>
                        <a:buChar char="§"/>
                        <a:tabLst>
                          <a:tab pos="266700" algn="l"/>
                        </a:tabLst>
                        <a:defRPr/>
                      </a:pPr>
                      <a:r>
                        <a:rPr lang="es-MX" b="0" dirty="0" smtClean="0">
                          <a:latin typeface="Arial" pitchFamily="34" charset="0"/>
                          <a:cs typeface="Arial" pitchFamily="34" charset="0"/>
                        </a:rPr>
                        <a:t>Cubre salud del trabajador y proporciona todas las medidas de seguridad conforme a la ley.</a:t>
                      </a:r>
                    </a:p>
                    <a:p>
                      <a:pPr marL="361950" lvl="1" indent="-180975" algn="just">
                        <a:lnSpc>
                          <a:spcPts val="2400"/>
                        </a:lnSpc>
                        <a:spcBef>
                          <a:spcPts val="600"/>
                        </a:spcBef>
                        <a:spcAft>
                          <a:spcPts val="600"/>
                        </a:spcAft>
                        <a:buClr>
                          <a:srgbClr val="008000"/>
                        </a:buClr>
                        <a:buFont typeface="Wingdings" pitchFamily="2" charset="2"/>
                        <a:buChar char="§"/>
                        <a:tabLst>
                          <a:tab pos="266700" algn="l"/>
                        </a:tabLst>
                        <a:defRPr/>
                      </a:pPr>
                      <a:r>
                        <a:rPr lang="es-MX" b="0" dirty="0" smtClean="0">
                          <a:latin typeface="Arial" pitchFamily="34" charset="0"/>
                          <a:cs typeface="Arial" pitchFamily="34" charset="0"/>
                        </a:rPr>
                        <a:t>Pagar al menos el salario mínimo establecido.</a:t>
                      </a:r>
                    </a:p>
                    <a:p>
                      <a:pPr marL="361950" lvl="1" indent="-180975" algn="just">
                        <a:lnSpc>
                          <a:spcPts val="2400"/>
                        </a:lnSpc>
                        <a:spcBef>
                          <a:spcPts val="600"/>
                        </a:spcBef>
                        <a:spcAft>
                          <a:spcPts val="600"/>
                        </a:spcAft>
                        <a:buClr>
                          <a:srgbClr val="008000"/>
                        </a:buClr>
                        <a:buFont typeface="Wingdings" pitchFamily="2" charset="2"/>
                        <a:buChar char="§"/>
                        <a:tabLst>
                          <a:tab pos="266700" algn="l"/>
                        </a:tabLst>
                        <a:defRPr/>
                      </a:pPr>
                      <a:r>
                        <a:rPr lang="es-MX" b="0" dirty="0" smtClean="0">
                          <a:latin typeface="Arial" pitchFamily="34" charset="0"/>
                          <a:cs typeface="Arial" pitchFamily="34" charset="0"/>
                        </a:rPr>
                        <a:t>Depositar parte del salario en una cuenta que se destina a la familia del jornalero.</a:t>
                      </a:r>
                      <a:endParaRPr lang="es-MX" b="0" dirty="0"/>
                    </a:p>
                  </a:txBody>
                  <a:tcPr>
                    <a:gradFill flip="none" rotWithShape="1">
                      <a:gsLst>
                        <a:gs pos="0">
                          <a:srgbClr val="2CA432">
                            <a:shade val="30000"/>
                            <a:satMod val="115000"/>
                          </a:srgbClr>
                        </a:gs>
                        <a:gs pos="50000">
                          <a:srgbClr val="2CA432">
                            <a:shade val="67500"/>
                            <a:satMod val="115000"/>
                          </a:srgbClr>
                        </a:gs>
                        <a:gs pos="100000">
                          <a:srgbClr val="2CA432">
                            <a:shade val="100000"/>
                            <a:satMod val="115000"/>
                          </a:srgbClr>
                        </a:gs>
                      </a:gsLst>
                      <a:lin ang="2700000" scaled="1"/>
                      <a:tileRect/>
                    </a:gradFill>
                  </a:tcPr>
                </a:tc>
                <a:tc>
                  <a:txBody>
                    <a:bodyPr/>
                    <a:lstStyle/>
                    <a:p>
                      <a:pPr marL="365125" indent="-365125" algn="just">
                        <a:lnSpc>
                          <a:spcPts val="2400"/>
                        </a:lnSpc>
                        <a:spcBef>
                          <a:spcPts val="600"/>
                        </a:spcBef>
                        <a:buClr>
                          <a:srgbClr val="008000"/>
                        </a:buClr>
                        <a:buFontTx/>
                        <a:buBlip>
                          <a:blip r:embed="rId3"/>
                        </a:buBlip>
                        <a:defRPr/>
                      </a:pPr>
                      <a:r>
                        <a:rPr lang="es-MX" b="1" dirty="0" smtClean="0">
                          <a:latin typeface="Arial" pitchFamily="34" charset="0"/>
                          <a:cs typeface="Arial" pitchFamily="34" charset="0"/>
                        </a:rPr>
                        <a:t>Obligaciones del trabajador</a:t>
                      </a:r>
                      <a:r>
                        <a:rPr lang="es-MX" b="0" dirty="0" smtClean="0">
                          <a:latin typeface="Arial" pitchFamily="34" charset="0"/>
                          <a:cs typeface="Arial" pitchFamily="34" charset="0"/>
                        </a:rPr>
                        <a:t>:</a:t>
                      </a:r>
                    </a:p>
                    <a:p>
                      <a:pPr marL="361950" lvl="1" indent="-266700" algn="just">
                        <a:lnSpc>
                          <a:spcPts val="2400"/>
                        </a:lnSpc>
                        <a:spcBef>
                          <a:spcPts val="600"/>
                        </a:spcBef>
                        <a:spcAft>
                          <a:spcPts val="600"/>
                        </a:spcAft>
                        <a:buClr>
                          <a:srgbClr val="008000"/>
                        </a:buClr>
                        <a:buFontTx/>
                        <a:buBlip>
                          <a:blip r:embed="rId4"/>
                        </a:buBlip>
                        <a:tabLst/>
                        <a:defRPr/>
                      </a:pPr>
                      <a:r>
                        <a:rPr lang="es-MX" b="0" dirty="0" smtClean="0">
                          <a:latin typeface="Arial" pitchFamily="34" charset="0"/>
                          <a:cs typeface="Arial" pitchFamily="34" charset="0"/>
                        </a:rPr>
                        <a:t>Laborar durante el periodo con el mismo empleador.</a:t>
                      </a:r>
                    </a:p>
                    <a:p>
                      <a:pPr marL="361950" lvl="1" indent="-266700" algn="just">
                        <a:lnSpc>
                          <a:spcPts val="2400"/>
                        </a:lnSpc>
                        <a:spcBef>
                          <a:spcPts val="600"/>
                        </a:spcBef>
                        <a:spcAft>
                          <a:spcPts val="600"/>
                        </a:spcAft>
                        <a:buClr>
                          <a:srgbClr val="008000"/>
                        </a:buClr>
                        <a:buFontTx/>
                        <a:buBlip>
                          <a:blip r:embed="rId4"/>
                        </a:buBlip>
                        <a:tabLst/>
                        <a:defRPr/>
                      </a:pPr>
                      <a:r>
                        <a:rPr lang="es-MX" b="0" dirty="0" smtClean="0">
                          <a:latin typeface="Arial" pitchFamily="34" charset="0"/>
                          <a:cs typeface="Arial" pitchFamily="34" charset="0"/>
                        </a:rPr>
                        <a:t>Se somete a un periodo de prueba de 14 días. </a:t>
                      </a:r>
                    </a:p>
                    <a:p>
                      <a:pPr marL="361950" lvl="1" indent="-266700" algn="just">
                        <a:lnSpc>
                          <a:spcPts val="2400"/>
                        </a:lnSpc>
                        <a:spcBef>
                          <a:spcPts val="600"/>
                        </a:spcBef>
                        <a:spcAft>
                          <a:spcPts val="600"/>
                        </a:spcAft>
                        <a:buClr>
                          <a:srgbClr val="008000"/>
                        </a:buClr>
                        <a:buFontTx/>
                        <a:buBlip>
                          <a:blip r:embed="rId4"/>
                        </a:buBlip>
                        <a:tabLst/>
                        <a:defRPr/>
                      </a:pPr>
                      <a:r>
                        <a:rPr lang="es-MX" b="0" dirty="0" smtClean="0">
                          <a:latin typeface="Arial" pitchFamily="34" charset="0"/>
                          <a:cs typeface="Arial" pitchFamily="34" charset="0"/>
                        </a:rPr>
                        <a:t>Se compromete a retornar a su país de origen.</a:t>
                      </a:r>
                    </a:p>
                    <a:p>
                      <a:pPr marL="361950" lvl="1" indent="-266700" algn="just">
                        <a:lnSpc>
                          <a:spcPts val="2400"/>
                        </a:lnSpc>
                        <a:spcBef>
                          <a:spcPts val="600"/>
                        </a:spcBef>
                        <a:spcAft>
                          <a:spcPts val="600"/>
                        </a:spcAft>
                        <a:buClr>
                          <a:srgbClr val="008000"/>
                        </a:buClr>
                        <a:buFontTx/>
                        <a:buBlip>
                          <a:blip r:embed="rId4"/>
                        </a:buBlip>
                        <a:tabLst/>
                        <a:defRPr/>
                      </a:pPr>
                      <a:r>
                        <a:rPr lang="es-MX" b="0" dirty="0" smtClean="0">
                          <a:latin typeface="Arial" pitchFamily="34" charset="0"/>
                          <a:cs typeface="Arial" pitchFamily="34" charset="0"/>
                        </a:rPr>
                        <a:t>Reembolsa al empleador el costo de los trámites migratorios y otros servicios generados. Dichas cuotas se someten a revisión.</a:t>
                      </a:r>
                      <a:endParaRPr lang="es-MX" b="0" dirty="0" smtClean="0">
                        <a:solidFill>
                          <a:srgbClr val="153614"/>
                        </a:solidFill>
                        <a:latin typeface="Arial" pitchFamily="34" charset="0"/>
                        <a:cs typeface="Arial" pitchFamily="34" charset="0"/>
                      </a:endParaRPr>
                    </a:p>
                    <a:p>
                      <a:pPr>
                        <a:spcBef>
                          <a:spcPts val="600"/>
                        </a:spcBef>
                        <a:buFontTx/>
                        <a:buNone/>
                      </a:pPr>
                      <a:endParaRPr lang="es-MX" b="0" dirty="0"/>
                    </a:p>
                  </a:txBody>
                  <a:tcPr>
                    <a:gradFill flip="none" rotWithShape="1">
                      <a:gsLst>
                        <a:gs pos="0">
                          <a:srgbClr val="1B7D40">
                            <a:shade val="30000"/>
                            <a:satMod val="115000"/>
                          </a:srgbClr>
                        </a:gs>
                        <a:gs pos="50000">
                          <a:srgbClr val="1B7D40">
                            <a:shade val="67500"/>
                            <a:satMod val="115000"/>
                          </a:srgbClr>
                        </a:gs>
                        <a:gs pos="100000">
                          <a:srgbClr val="1B7D40">
                            <a:shade val="100000"/>
                            <a:satMod val="115000"/>
                          </a:srgbClr>
                        </a:gs>
                      </a:gsLst>
                      <a:path path="circle">
                        <a:fillToRect l="100000" b="100000"/>
                      </a:path>
                      <a:tileRect t="-100000" r="-100000"/>
                    </a:gra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4191000" y="228600"/>
            <a:ext cx="4648200" cy="533400"/>
          </a:xfrm>
          <a:solidFill>
            <a:srgbClr val="1B7D40"/>
          </a:solidFill>
        </p:spPr>
        <p:style>
          <a:lnRef idx="0">
            <a:schemeClr val="accent3"/>
          </a:lnRef>
          <a:fillRef idx="3">
            <a:schemeClr val="accent3"/>
          </a:fillRef>
          <a:effectRef idx="3">
            <a:schemeClr val="accent3"/>
          </a:effectRef>
          <a:fontRef idx="minor">
            <a:schemeClr val="lt1"/>
          </a:fontRef>
        </p:style>
        <p:txBody>
          <a:bodyPr/>
          <a:lstStyle/>
          <a:p>
            <a:pPr indent="714375" eaLnBrk="1" hangingPunct="1">
              <a:tabLst>
                <a:tab pos="5743575" algn="l"/>
                <a:tab pos="5924550" algn="l"/>
              </a:tabLst>
              <a:defRPr/>
            </a:pPr>
            <a:r>
              <a:rPr lang="es-ES" sz="2400" b="1" dirty="0" smtClean="0">
                <a:solidFill>
                  <a:schemeClr val="bg1"/>
                </a:solidFill>
              </a:rPr>
              <a:t>CONSIDERACIONES</a:t>
            </a:r>
            <a:endParaRPr lang="es-MX" sz="2400" dirty="0" smtClean="0">
              <a:solidFill>
                <a:schemeClr val="bg1"/>
              </a:solidFill>
            </a:endParaRPr>
          </a:p>
        </p:txBody>
      </p:sp>
      <p:sp>
        <p:nvSpPr>
          <p:cNvPr id="106499" name="Rectangle 3"/>
          <p:cNvSpPr>
            <a:spLocks noGrp="1" noChangeArrowheads="1"/>
          </p:cNvSpPr>
          <p:nvPr>
            <p:ph idx="1"/>
          </p:nvPr>
        </p:nvSpPr>
        <p:spPr>
          <a:xfrm>
            <a:off x="762000" y="914400"/>
            <a:ext cx="8131175" cy="4906962"/>
          </a:xfrm>
        </p:spPr>
        <p:txBody>
          <a:bodyPr/>
          <a:lstStyle/>
          <a:p>
            <a:pPr marL="542925" indent="-276225" eaLnBrk="1" hangingPunct="1">
              <a:spcBef>
                <a:spcPts val="600"/>
              </a:spcBef>
              <a:spcAft>
                <a:spcPts val="0"/>
              </a:spcAft>
              <a:buClr>
                <a:srgbClr val="008000"/>
              </a:buClr>
              <a:buNone/>
              <a:tabLst>
                <a:tab pos="542925" algn="l"/>
              </a:tabLst>
              <a:defRPr/>
            </a:pPr>
            <a:endParaRPr lang="es-MX" sz="2000" b="1" dirty="0" smtClean="0"/>
          </a:p>
          <a:p>
            <a:pPr marL="542925" indent="-276225" eaLnBrk="1" hangingPunct="1">
              <a:spcBef>
                <a:spcPts val="600"/>
              </a:spcBef>
              <a:spcAft>
                <a:spcPts val="0"/>
              </a:spcAft>
              <a:buClr>
                <a:srgbClr val="008000"/>
              </a:buClr>
              <a:buNone/>
              <a:tabLst>
                <a:tab pos="542925" algn="l"/>
              </a:tabLst>
              <a:defRPr/>
            </a:pPr>
            <a:r>
              <a:rPr lang="es-MX" sz="2000" b="1" dirty="0" smtClean="0"/>
              <a:t> </a:t>
            </a:r>
            <a:r>
              <a:rPr lang="es-MX" sz="2400" b="1" dirty="0" smtClean="0"/>
              <a:t>Mecanismos que reducen conflictos entre trabajadores y empleadores:</a:t>
            </a:r>
          </a:p>
          <a:p>
            <a:pPr marL="542925" indent="-276225" eaLnBrk="1" hangingPunct="1">
              <a:spcBef>
                <a:spcPts val="600"/>
              </a:spcBef>
              <a:spcAft>
                <a:spcPts val="0"/>
              </a:spcAft>
              <a:buClr>
                <a:srgbClr val="008000"/>
              </a:buClr>
              <a:buNone/>
              <a:tabLst>
                <a:tab pos="542925" algn="l"/>
              </a:tabLst>
              <a:defRPr/>
            </a:pPr>
            <a:endParaRPr lang="es-MX" sz="2400" b="1" dirty="0" smtClean="0"/>
          </a:p>
          <a:p>
            <a:pPr marL="542925" lvl="1" indent="-276225" algn="just" eaLnBrk="1" hangingPunct="1">
              <a:spcBef>
                <a:spcPts val="600"/>
              </a:spcBef>
              <a:spcAft>
                <a:spcPts val="600"/>
              </a:spcAft>
              <a:buClr>
                <a:srgbClr val="008000"/>
              </a:buClr>
              <a:buBlip>
                <a:blip r:embed="rId3"/>
              </a:buBlip>
              <a:tabLst>
                <a:tab pos="542925" algn="l"/>
              </a:tabLst>
              <a:defRPr/>
            </a:pPr>
            <a:r>
              <a:rPr lang="es-ES" sz="2000" dirty="0" smtClean="0">
                <a:latin typeface="+mn-lt"/>
              </a:rPr>
              <a:t>Existencia de un acuerdo mutuo (Memorándum de Entendimiento entre Canadá y México) que ofrece un marco jurídico concreto que regula la operación del programa.</a:t>
            </a:r>
          </a:p>
          <a:p>
            <a:pPr marL="542925" lvl="1" indent="-276225" algn="just" eaLnBrk="1" hangingPunct="1">
              <a:spcBef>
                <a:spcPts val="600"/>
              </a:spcBef>
              <a:spcAft>
                <a:spcPts val="600"/>
              </a:spcAft>
              <a:buClr>
                <a:srgbClr val="008000"/>
              </a:buClr>
              <a:buBlip>
                <a:blip r:embed="rId3"/>
              </a:buBlip>
              <a:tabLst>
                <a:tab pos="542925" algn="l"/>
              </a:tabLst>
              <a:defRPr/>
            </a:pPr>
            <a:r>
              <a:rPr lang="es-MX" sz="2000" dirty="0" smtClean="0">
                <a:latin typeface="+mn-lt"/>
              </a:rPr>
              <a:t>Clara delimitación de funciones de las autoridades de ambos países para vigilar el cumplimiento del programa en áreas de su competencia.</a:t>
            </a:r>
          </a:p>
          <a:p>
            <a:pPr marL="542925" lvl="1" indent="-276225" algn="just" eaLnBrk="1" hangingPunct="1">
              <a:spcBef>
                <a:spcPts val="600"/>
              </a:spcBef>
              <a:spcAft>
                <a:spcPts val="600"/>
              </a:spcAft>
              <a:buClr>
                <a:srgbClr val="008000"/>
              </a:buClr>
              <a:buBlip>
                <a:blip r:embed="rId3"/>
              </a:buBlip>
              <a:tabLst>
                <a:tab pos="542925" algn="l"/>
              </a:tabLst>
              <a:defRPr/>
            </a:pPr>
            <a:r>
              <a:rPr lang="es-MX" sz="2000" dirty="0" smtClean="0">
                <a:latin typeface="+mn-lt"/>
              </a:rPr>
              <a:t>Revisión continua del programa y la reunión periódica de autoridades a nivel interno e internacional.</a:t>
            </a:r>
          </a:p>
          <a:p>
            <a:pPr marL="542925" lvl="1" indent="-276225" algn="just" eaLnBrk="1" hangingPunct="1">
              <a:spcBef>
                <a:spcPts val="600"/>
              </a:spcBef>
              <a:spcAft>
                <a:spcPts val="600"/>
              </a:spcAft>
              <a:buClr>
                <a:srgbClr val="008000"/>
              </a:buClr>
              <a:buBlip>
                <a:blip r:embed="rId3"/>
              </a:buBlip>
              <a:tabLst>
                <a:tab pos="542925" algn="l"/>
              </a:tabLst>
              <a:defRPr/>
            </a:pPr>
            <a:r>
              <a:rPr lang="es-MX" sz="2000" dirty="0" smtClean="0">
                <a:latin typeface="+mn-lt"/>
              </a:rPr>
              <a:t>Oportuna intervención de agentes consulares para ofrecer información y protección preventiva. </a:t>
            </a:r>
          </a:p>
          <a:p>
            <a:pPr eaLnBrk="1" hangingPunct="1">
              <a:spcBef>
                <a:spcPts val="0"/>
              </a:spcBef>
              <a:buBlip>
                <a:blip r:embed="rId3"/>
              </a:buBlip>
              <a:defRPr/>
            </a:pPr>
            <a:endParaRPr lang="es-MX" sz="2000" dirty="0" smtClean="0"/>
          </a:p>
          <a:p>
            <a:pPr eaLnBrk="1" hangingPunct="1">
              <a:spcBef>
                <a:spcPts val="0"/>
              </a:spcBef>
              <a:buBlip>
                <a:blip r:embed="rId3"/>
              </a:buBlip>
              <a:defRPr/>
            </a:pPr>
            <a:endParaRPr lang="es-MX" sz="2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62000" y="838200"/>
            <a:ext cx="7924800" cy="3170099"/>
          </a:xfrm>
          <a:prstGeom prst="rect">
            <a:avLst/>
          </a:prstGeom>
        </p:spPr>
        <p:txBody>
          <a:bodyPr wrap="square">
            <a:spAutoFit/>
          </a:bodyPr>
          <a:lstStyle/>
          <a:p>
            <a:pPr marL="717550" indent="-358775" algn="just" eaLnBrk="1" hangingPunct="1">
              <a:buClr>
                <a:srgbClr val="008000"/>
              </a:buClr>
              <a:buBlip>
                <a:blip r:embed="rId3"/>
              </a:buBlip>
              <a:defRPr/>
            </a:pPr>
            <a:r>
              <a:rPr lang="es-ES" sz="2000" dirty="0" smtClean="0">
                <a:latin typeface="+mn-lt"/>
              </a:rPr>
              <a:t>Aproximadamente siete de cada diez trabajadores (70%) retornan la siguiente temporada como trabajadores nominales. </a:t>
            </a:r>
          </a:p>
          <a:p>
            <a:pPr marL="717550" indent="-358775" algn="just" eaLnBrk="1" hangingPunct="1">
              <a:buClr>
                <a:srgbClr val="008000"/>
              </a:buClr>
              <a:buBlip>
                <a:blip r:embed="rId3"/>
              </a:buBlip>
              <a:defRPr/>
            </a:pPr>
            <a:endParaRPr lang="es-ES" sz="2000" dirty="0" smtClean="0">
              <a:latin typeface="+mn-lt"/>
            </a:endParaRPr>
          </a:p>
          <a:p>
            <a:pPr marL="717550" indent="-358775" algn="just" eaLnBrk="1" hangingPunct="1">
              <a:buClr>
                <a:srgbClr val="008000"/>
              </a:buClr>
              <a:buBlip>
                <a:blip r:embed="rId3"/>
              </a:buBlip>
              <a:defRPr/>
            </a:pPr>
            <a:r>
              <a:rPr lang="es-MX" sz="2000" dirty="0" smtClean="0">
                <a:latin typeface="+mn-lt"/>
              </a:rPr>
              <a:t>Cada año se incorpora alrededor de un tercio (30%) de nuevos trabajadores (trabajadores de selección).</a:t>
            </a:r>
          </a:p>
          <a:p>
            <a:pPr marL="717550" indent="-358775" algn="just" eaLnBrk="1" hangingPunct="1">
              <a:buClr>
                <a:srgbClr val="008000"/>
              </a:buClr>
              <a:buBlip>
                <a:blip r:embed="rId3"/>
              </a:buBlip>
              <a:defRPr/>
            </a:pPr>
            <a:endParaRPr lang="es-MX" sz="2000" dirty="0" smtClean="0">
              <a:latin typeface="+mn-lt"/>
            </a:endParaRPr>
          </a:p>
          <a:p>
            <a:pPr marL="717550" indent="-358775" algn="just" eaLnBrk="1" hangingPunct="1">
              <a:buClr>
                <a:srgbClr val="008000"/>
              </a:buClr>
              <a:buBlip>
                <a:blip r:embed="rId3"/>
              </a:buBlip>
              <a:defRPr/>
            </a:pPr>
            <a:r>
              <a:rPr lang="es-MX" sz="2000" dirty="0" smtClean="0">
                <a:latin typeface="+mn-lt"/>
              </a:rPr>
              <a:t>LA STPS mantiene un listado de 300 trabajadores de reserva para suplir  a los trabajadores que no pueden incorporarse al PTAT.</a:t>
            </a:r>
            <a:endParaRPr lang="es-ES" sz="2000" dirty="0" smtClean="0">
              <a:latin typeface="+mn-lt"/>
            </a:endParaRPr>
          </a:p>
        </p:txBody>
      </p:sp>
      <p:pic>
        <p:nvPicPr>
          <p:cNvPr id="5" name="Picture 4" descr="C:\Users\atrinidad\Desktop\Fotos PTAT\Flacso.jpg"/>
          <p:cNvPicPr>
            <a:picLocks noChangeAspect="1" noChangeArrowheads="1"/>
          </p:cNvPicPr>
          <p:nvPr/>
        </p:nvPicPr>
        <p:blipFill>
          <a:blip r:embed="rId4" cstate="print">
            <a:lum contrast="20000"/>
          </a:blip>
          <a:srcRect/>
          <a:stretch>
            <a:fillRect/>
          </a:stretch>
        </p:blipFill>
        <p:spPr bwMode="auto">
          <a:xfrm>
            <a:off x="6056313" y="3810000"/>
            <a:ext cx="2630487" cy="2043113"/>
          </a:xfrm>
          <a:prstGeom prst="rect">
            <a:avLst/>
          </a:prstGeom>
          <a:noFill/>
          <a:ln w="76200">
            <a:solidFill>
              <a:schemeClr val="tx1"/>
            </a:solidFill>
            <a:miter lim="800000"/>
            <a:headEnd/>
            <a:tailEnd/>
          </a:ln>
        </p:spPr>
      </p:pic>
      <p:sp>
        <p:nvSpPr>
          <p:cNvPr id="6" name="5 CuadroTexto"/>
          <p:cNvSpPr txBox="1"/>
          <p:nvPr/>
        </p:nvSpPr>
        <p:spPr>
          <a:xfrm>
            <a:off x="685800" y="4114800"/>
            <a:ext cx="5181599" cy="1631216"/>
          </a:xfrm>
          <a:prstGeom prst="rect">
            <a:avLst/>
          </a:prstGeom>
          <a:noFill/>
        </p:spPr>
        <p:txBody>
          <a:bodyPr wrap="square" rtlCol="0">
            <a:spAutoFit/>
          </a:bodyPr>
          <a:lstStyle/>
          <a:p>
            <a:pPr marL="717550" indent="-358775" algn="just">
              <a:buClr>
                <a:srgbClr val="008000"/>
              </a:buClr>
              <a:buBlip>
                <a:blip r:embed="rId3"/>
              </a:buBlip>
              <a:defRPr/>
            </a:pPr>
            <a:r>
              <a:rPr lang="es-MX" sz="2000" dirty="0" smtClean="0">
                <a:latin typeface="+mn-lt"/>
              </a:rPr>
              <a:t>En 2011 los consulados de México en Canadá recibieron únicamente 27 quejas en contra de empleadores  del PTAT, de un total de 16,494 trabajadores contratados.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28600"/>
            <a:ext cx="6553200" cy="457200"/>
          </a:xfrm>
          <a:gradFill flip="none" rotWithShape="1">
            <a:gsLst>
              <a:gs pos="0">
                <a:srgbClr val="008752">
                  <a:shade val="30000"/>
                  <a:satMod val="115000"/>
                </a:srgbClr>
              </a:gs>
              <a:gs pos="50000">
                <a:srgbClr val="008752">
                  <a:shade val="67500"/>
                  <a:satMod val="115000"/>
                </a:srgbClr>
              </a:gs>
              <a:gs pos="100000">
                <a:srgbClr val="008752">
                  <a:shade val="100000"/>
                  <a:satMod val="115000"/>
                </a:srgbClr>
              </a:gs>
            </a:gsLst>
            <a:path path="circle">
              <a:fillToRect l="50000" t="50000" r="50000" b="50000"/>
            </a:path>
            <a:tileRect/>
          </a:gradFill>
          <a:scene3d>
            <a:camera prst="orthographicFront"/>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a:lstStyle/>
          <a:p>
            <a:pPr algn="r"/>
            <a:r>
              <a:rPr lang="es-MX" sz="2400" b="1" dirty="0" smtClean="0">
                <a:solidFill>
                  <a:schemeClr val="bg1"/>
                </a:solidFill>
              </a:rPr>
              <a:t>MECANISMO DE MOVILIDAD LABORAL</a:t>
            </a:r>
            <a:endParaRPr lang="es-MX" sz="2400" b="1" dirty="0">
              <a:solidFill>
                <a:schemeClr val="bg1"/>
              </a:solidFill>
            </a:endParaRPr>
          </a:p>
        </p:txBody>
      </p:sp>
      <p:sp>
        <p:nvSpPr>
          <p:cNvPr id="6" name="5 Rectángulo"/>
          <p:cNvSpPr/>
          <p:nvPr/>
        </p:nvSpPr>
        <p:spPr>
          <a:xfrm>
            <a:off x="990600" y="914400"/>
            <a:ext cx="7572375" cy="4524315"/>
          </a:xfrm>
          <a:prstGeom prst="rect">
            <a:avLst/>
          </a:prstGeom>
        </p:spPr>
        <p:txBody>
          <a:bodyPr wrap="square">
            <a:spAutoFit/>
          </a:bodyPr>
          <a:lstStyle/>
          <a:p>
            <a:pPr marL="447675" indent="-266700" algn="just" fontAlgn="auto">
              <a:spcBef>
                <a:spcPts val="0"/>
              </a:spcBef>
              <a:spcAft>
                <a:spcPts val="0"/>
              </a:spcAft>
              <a:buBlip>
                <a:blip r:embed="rId3"/>
              </a:buBlip>
            </a:pPr>
            <a:r>
              <a:rPr lang="es-MX" dirty="0" smtClean="0">
                <a:solidFill>
                  <a:schemeClr val="tx1">
                    <a:lumMod val="95000"/>
                    <a:lumOff val="5000"/>
                  </a:schemeClr>
                </a:solidFill>
                <a:latin typeface="+mn-lt"/>
                <a:cs typeface="Arial"/>
              </a:rPr>
              <a:t>México y Canadá suscribieron en agosto de 2007 el Plan de Acción Conjunto 2007-2008, con el que se creó el Grupo de Trabajo de Movilidad Laboral (GTML).</a:t>
            </a:r>
          </a:p>
          <a:p>
            <a:pPr marL="447675" indent="-266700" algn="just" fontAlgn="auto">
              <a:spcBef>
                <a:spcPts val="0"/>
              </a:spcBef>
              <a:spcAft>
                <a:spcPts val="0"/>
              </a:spcAft>
            </a:pPr>
            <a:endParaRPr lang="es-MX" dirty="0" smtClean="0">
              <a:solidFill>
                <a:schemeClr val="tx1">
                  <a:lumMod val="95000"/>
                  <a:lumOff val="5000"/>
                </a:schemeClr>
              </a:solidFill>
              <a:latin typeface="+mn-lt"/>
              <a:cs typeface="Arial"/>
            </a:endParaRPr>
          </a:p>
          <a:p>
            <a:pPr marL="447675" lvl="0" indent="-266700" algn="just" fontAlgn="auto">
              <a:spcBef>
                <a:spcPts val="0"/>
              </a:spcBef>
              <a:spcAft>
                <a:spcPts val="0"/>
              </a:spcAft>
              <a:buBlip>
                <a:blip r:embed="rId3"/>
              </a:buBlip>
            </a:pPr>
            <a:r>
              <a:rPr lang="es-MX" dirty="0" smtClean="0">
                <a:solidFill>
                  <a:schemeClr val="tx1">
                    <a:lumMod val="95000"/>
                    <a:lumOff val="5000"/>
                  </a:schemeClr>
                </a:solidFill>
                <a:latin typeface="+mn-lt"/>
              </a:rPr>
              <a:t>En 2008 se acordó </a:t>
            </a:r>
            <a:r>
              <a:rPr lang="es-MX" dirty="0" smtClean="0">
                <a:solidFill>
                  <a:schemeClr val="tx1">
                    <a:lumMod val="95000"/>
                    <a:lumOff val="5000"/>
                  </a:schemeClr>
                </a:solidFill>
                <a:latin typeface="+mn-lt"/>
              </a:rPr>
              <a:t>lanzar </a:t>
            </a:r>
            <a:r>
              <a:rPr lang="es-MX" dirty="0" smtClean="0">
                <a:solidFill>
                  <a:schemeClr val="tx1">
                    <a:lumMod val="95000"/>
                    <a:lumOff val="5000"/>
                  </a:schemeClr>
                </a:solidFill>
                <a:latin typeface="+mn-lt"/>
              </a:rPr>
              <a:t>un programa piloto en los sectores de construcción y turismo.</a:t>
            </a:r>
          </a:p>
          <a:p>
            <a:pPr algn="just" fontAlgn="auto">
              <a:spcBef>
                <a:spcPts val="0"/>
              </a:spcBef>
              <a:spcAft>
                <a:spcPts val="0"/>
              </a:spcAft>
            </a:pPr>
            <a:endParaRPr lang="es-MX" sz="2000" b="1" dirty="0" smtClean="0">
              <a:solidFill>
                <a:schemeClr val="tx1">
                  <a:lumMod val="95000"/>
                  <a:lumOff val="5000"/>
                </a:schemeClr>
              </a:solidFill>
            </a:endParaRPr>
          </a:p>
          <a:p>
            <a:pPr algn="just" fontAlgn="auto">
              <a:spcBef>
                <a:spcPts val="0"/>
              </a:spcBef>
              <a:spcAft>
                <a:spcPts val="0"/>
              </a:spcAft>
            </a:pPr>
            <a:endParaRPr lang="es-MX" sz="2000" b="1" dirty="0" smtClean="0">
              <a:solidFill>
                <a:schemeClr val="tx1">
                  <a:lumMod val="95000"/>
                  <a:lumOff val="5000"/>
                </a:schemeClr>
              </a:solidFill>
            </a:endParaRPr>
          </a:p>
          <a:p>
            <a:pPr algn="just" fontAlgn="auto">
              <a:spcBef>
                <a:spcPts val="0"/>
              </a:spcBef>
              <a:spcAft>
                <a:spcPts val="0"/>
              </a:spcAft>
            </a:pPr>
            <a:endParaRPr lang="es-MX" sz="2000" b="1" dirty="0" smtClean="0">
              <a:solidFill>
                <a:schemeClr val="tx1">
                  <a:lumMod val="95000"/>
                  <a:lumOff val="5000"/>
                </a:schemeClr>
              </a:solidFill>
            </a:endParaRPr>
          </a:p>
          <a:p>
            <a:pPr lvl="0" algn="just" fontAlgn="auto">
              <a:spcBef>
                <a:spcPts val="0"/>
              </a:spcBef>
              <a:spcAft>
                <a:spcPts val="0"/>
              </a:spcAft>
            </a:pPr>
            <a:endParaRPr lang="es-MX" sz="2000" b="1" dirty="0" smtClean="0">
              <a:solidFill>
                <a:schemeClr val="tx1">
                  <a:lumMod val="95000"/>
                  <a:lumOff val="5000"/>
                </a:schemeClr>
              </a:solidFill>
              <a:latin typeface="Arial"/>
              <a:cs typeface="Arial"/>
            </a:endParaRPr>
          </a:p>
          <a:p>
            <a:pPr lvl="0" algn="just" fontAlgn="auto">
              <a:spcBef>
                <a:spcPts val="0"/>
              </a:spcBef>
              <a:spcAft>
                <a:spcPts val="0"/>
              </a:spcAft>
            </a:pPr>
            <a:endParaRPr lang="es-MX" sz="2000" b="1" dirty="0" smtClean="0">
              <a:solidFill>
                <a:schemeClr val="tx1">
                  <a:lumMod val="95000"/>
                  <a:lumOff val="5000"/>
                </a:schemeClr>
              </a:solidFill>
              <a:latin typeface="Arial"/>
              <a:cs typeface="Arial"/>
            </a:endParaRPr>
          </a:p>
          <a:p>
            <a:pPr lvl="0" algn="just" fontAlgn="auto">
              <a:spcBef>
                <a:spcPts val="0"/>
              </a:spcBef>
              <a:spcAft>
                <a:spcPts val="0"/>
              </a:spcAft>
            </a:pPr>
            <a:endParaRPr lang="es-MX" sz="2000" b="1" dirty="0">
              <a:solidFill>
                <a:schemeClr val="tx1">
                  <a:lumMod val="95000"/>
                  <a:lumOff val="5000"/>
                </a:schemeClr>
              </a:solidFill>
              <a:latin typeface="Arial"/>
              <a:cs typeface="Arial"/>
            </a:endParaRPr>
          </a:p>
        </p:txBody>
      </p:sp>
      <p:pic>
        <p:nvPicPr>
          <p:cNvPr id="13314" name="Picture 2" descr="http://www.milenio.com/media/impreso/int470/2009/02/12/TOL_T13F2.jpg"/>
          <p:cNvPicPr>
            <a:picLocks noChangeAspect="1" noChangeArrowheads="1"/>
          </p:cNvPicPr>
          <p:nvPr/>
        </p:nvPicPr>
        <p:blipFill>
          <a:blip r:embed="rId4" cstate="print"/>
          <a:srcRect/>
          <a:stretch>
            <a:fillRect/>
          </a:stretch>
        </p:blipFill>
        <p:spPr bwMode="auto">
          <a:xfrm>
            <a:off x="6019800" y="3581400"/>
            <a:ext cx="2895600" cy="2530489"/>
          </a:xfrm>
          <a:prstGeom prst="rect">
            <a:avLst/>
          </a:prstGeom>
          <a:noFill/>
          <a:ln w="76200">
            <a:solidFill>
              <a:schemeClr val="tx1"/>
            </a:solidFill>
          </a:ln>
        </p:spPr>
      </p:pic>
      <p:sp>
        <p:nvSpPr>
          <p:cNvPr id="5" name="4 CuadroTexto"/>
          <p:cNvSpPr txBox="1"/>
          <p:nvPr/>
        </p:nvSpPr>
        <p:spPr>
          <a:xfrm>
            <a:off x="1066800" y="3353812"/>
            <a:ext cx="4800600" cy="3046988"/>
          </a:xfrm>
          <a:prstGeom prst="rect">
            <a:avLst/>
          </a:prstGeom>
          <a:noFill/>
        </p:spPr>
        <p:txBody>
          <a:bodyPr wrap="square" rtlCol="0">
            <a:spAutoFit/>
          </a:bodyPr>
          <a:lstStyle/>
          <a:p>
            <a:pPr marL="447675" lvl="0" indent="-266700" algn="just" fontAlgn="auto">
              <a:spcBef>
                <a:spcPts val="0"/>
              </a:spcBef>
              <a:spcAft>
                <a:spcPts val="0"/>
              </a:spcAft>
            </a:pPr>
            <a:endParaRPr lang="es-MX" dirty="0" smtClean="0">
              <a:solidFill>
                <a:schemeClr val="tx1">
                  <a:lumMod val="95000"/>
                  <a:lumOff val="5000"/>
                </a:schemeClr>
              </a:solidFill>
            </a:endParaRPr>
          </a:p>
          <a:p>
            <a:pPr marL="447675" lvl="0" indent="-266700" fontAlgn="auto">
              <a:spcBef>
                <a:spcPts val="0"/>
              </a:spcBef>
              <a:spcAft>
                <a:spcPts val="0"/>
              </a:spcAft>
              <a:buBlip>
                <a:blip r:embed="rId3"/>
              </a:buBlip>
            </a:pPr>
            <a:r>
              <a:rPr lang="es-MX" dirty="0" smtClean="0">
                <a:solidFill>
                  <a:schemeClr val="tx1">
                    <a:lumMod val="95000"/>
                    <a:lumOff val="5000"/>
                  </a:schemeClr>
                </a:solidFill>
              </a:rPr>
              <a:t>En México, la Secretaría de Trabajo y Previsión Social (STPS), recluta y preselecciona a los trabajadores de manera gratuita</a:t>
            </a:r>
            <a:r>
              <a:rPr lang="es-MX" b="1" dirty="0" smtClean="0">
                <a:solidFill>
                  <a:schemeClr val="tx1">
                    <a:lumMod val="95000"/>
                    <a:lumOff val="5000"/>
                  </a:schemeClr>
                </a:solidFill>
              </a:rPr>
              <a:t>. </a:t>
            </a:r>
          </a:p>
          <a:p>
            <a:endParaRPr lang="es-MX"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heurón"/>
          <p:cNvSpPr/>
          <p:nvPr/>
        </p:nvSpPr>
        <p:spPr bwMode="auto">
          <a:xfrm>
            <a:off x="2590800" y="1143000"/>
            <a:ext cx="1600200" cy="533400"/>
          </a:xfrm>
          <a:prstGeom prst="chevron">
            <a:avLst/>
          </a:prstGeom>
          <a:gradFill flip="none" rotWithShape="1">
            <a:gsLst>
              <a:gs pos="0">
                <a:srgbClr val="2CA432">
                  <a:shade val="30000"/>
                  <a:satMod val="115000"/>
                </a:srgbClr>
              </a:gs>
              <a:gs pos="50000">
                <a:srgbClr val="2CA432">
                  <a:shade val="67500"/>
                  <a:satMod val="115000"/>
                </a:srgbClr>
              </a:gs>
              <a:gs pos="100000">
                <a:srgbClr val="2CA432">
                  <a:shade val="100000"/>
                  <a:satMod val="115000"/>
                </a:srgbClr>
              </a:gs>
            </a:gsLst>
            <a:lin ang="2700000" scaled="1"/>
            <a:tileRect/>
          </a:gradFill>
          <a:ln w="28575" cap="flat" cmpd="sng" algn="ctr">
            <a:solidFill>
              <a:schemeClr val="tx1"/>
            </a:solidFill>
            <a:prstDash val="solid"/>
            <a:round/>
            <a:headEnd type="none" w="med" len="med"/>
            <a:tailEnd type="none" w="med" len="med"/>
          </a:ln>
          <a:effectLst>
            <a:softEdge rad="12700"/>
          </a:effectLst>
        </p:spPr>
        <p:txBody>
          <a:bodyPr vert="horz" wrap="square" lIns="91440" tIns="45720" rIns="91440" bIns="45720" numCol="1" rtlCol="0" anchor="ctr" anchorCtr="0" compatLnSpc="1">
            <a:prstTxWarp prst="textNoShape">
              <a:avLst/>
            </a:prstTxWarp>
          </a:bodyPr>
          <a:lstStyle/>
          <a:p>
            <a:pPr algn="ctr" eaLnBrk="0" hangingPunct="0"/>
            <a:r>
              <a:rPr lang="es-MX" sz="1200" b="1" dirty="0" smtClean="0">
                <a:solidFill>
                  <a:schemeClr val="bg1"/>
                </a:solidFill>
                <a:latin typeface="+mn-lt"/>
              </a:rPr>
              <a:t>Contacto</a:t>
            </a:r>
          </a:p>
        </p:txBody>
      </p:sp>
      <p:pic>
        <p:nvPicPr>
          <p:cNvPr id="10" name="rg_hi" descr="http://t3.gstatic.com/images?q=tbn:ANd9GcQk5TWDOxzOyZSJIXQxkfInOrSz7yhP7k7_yxMQ6KnWuvzs6WuJ">
            <a:hlinkClick r:id="rId3"/>
          </p:cNvPr>
          <p:cNvPicPr/>
          <p:nvPr/>
        </p:nvPicPr>
        <p:blipFill>
          <a:blip r:embed="rId4" cstate="print"/>
          <a:srcRect/>
          <a:stretch>
            <a:fillRect/>
          </a:stretch>
        </p:blipFill>
        <p:spPr bwMode="auto">
          <a:xfrm>
            <a:off x="1066800" y="1981200"/>
            <a:ext cx="457200" cy="228600"/>
          </a:xfrm>
          <a:prstGeom prst="rect">
            <a:avLst/>
          </a:prstGeom>
          <a:noFill/>
          <a:ln w="9525">
            <a:noFill/>
            <a:miter lim="800000"/>
            <a:headEnd/>
            <a:tailEnd/>
          </a:ln>
        </p:spPr>
      </p:pic>
      <p:pic>
        <p:nvPicPr>
          <p:cNvPr id="11" name="rg_hi" descr="http://t3.gstatic.com/images?q=tbn:ANd9GcQk5TWDOxzOyZSJIXQxkfInOrSz7yhP7k7_yxMQ6KnWuvzs6WuJ">
            <a:hlinkClick r:id="rId3"/>
          </p:cNvPr>
          <p:cNvPicPr/>
          <p:nvPr/>
        </p:nvPicPr>
        <p:blipFill>
          <a:blip r:embed="rId4" cstate="print"/>
          <a:srcRect/>
          <a:stretch>
            <a:fillRect/>
          </a:stretch>
        </p:blipFill>
        <p:spPr bwMode="auto">
          <a:xfrm>
            <a:off x="6172200" y="1981200"/>
            <a:ext cx="457200" cy="228600"/>
          </a:xfrm>
          <a:prstGeom prst="rect">
            <a:avLst/>
          </a:prstGeom>
          <a:noFill/>
          <a:ln w="9525">
            <a:noFill/>
            <a:miter lim="800000"/>
            <a:headEnd/>
            <a:tailEnd/>
          </a:ln>
        </p:spPr>
      </p:pic>
      <p:pic>
        <p:nvPicPr>
          <p:cNvPr id="12" name="11 Imagen" descr="cid:image001.jpg@01CD4578.95269C20"/>
          <p:cNvPicPr/>
          <p:nvPr/>
        </p:nvPicPr>
        <p:blipFill>
          <a:blip r:embed="rId5" r:link="rId6" cstate="print"/>
          <a:srcRect/>
          <a:stretch>
            <a:fillRect/>
          </a:stretch>
        </p:blipFill>
        <p:spPr bwMode="auto">
          <a:xfrm>
            <a:off x="1752600" y="1981200"/>
            <a:ext cx="457200" cy="228600"/>
          </a:xfrm>
          <a:prstGeom prst="rect">
            <a:avLst/>
          </a:prstGeom>
          <a:noFill/>
          <a:ln w="9525">
            <a:noFill/>
            <a:miter lim="800000"/>
            <a:headEnd/>
            <a:tailEnd/>
          </a:ln>
        </p:spPr>
      </p:pic>
      <p:pic>
        <p:nvPicPr>
          <p:cNvPr id="13" name="12 Imagen" descr="cid:image001.jpg@01CD4578.95269C20"/>
          <p:cNvPicPr/>
          <p:nvPr/>
        </p:nvPicPr>
        <p:blipFill>
          <a:blip r:embed="rId5" r:link="rId6" cstate="print"/>
          <a:srcRect/>
          <a:stretch>
            <a:fillRect/>
          </a:stretch>
        </p:blipFill>
        <p:spPr bwMode="auto">
          <a:xfrm>
            <a:off x="6781800" y="1981200"/>
            <a:ext cx="457200" cy="228600"/>
          </a:xfrm>
          <a:prstGeom prst="rect">
            <a:avLst/>
          </a:prstGeom>
          <a:noFill/>
          <a:ln w="9525">
            <a:noFill/>
            <a:miter lim="800000"/>
            <a:headEnd/>
            <a:tailEnd/>
          </a:ln>
        </p:spPr>
      </p:pic>
      <p:pic>
        <p:nvPicPr>
          <p:cNvPr id="14" name="rg_hi" descr="http://t2.gstatic.com/images?q=tbn:ANd9GcRy9LiVkWYnjmxt1HNZwuobXbbMH4zQq4ywEkcMJOQQarkLUROmww">
            <a:hlinkClick r:id="rId7"/>
          </p:cNvPr>
          <p:cNvPicPr/>
          <p:nvPr/>
        </p:nvPicPr>
        <p:blipFill>
          <a:blip r:embed="rId8" cstate="print"/>
          <a:srcRect/>
          <a:stretch>
            <a:fillRect/>
          </a:stretch>
        </p:blipFill>
        <p:spPr bwMode="auto">
          <a:xfrm>
            <a:off x="3276600" y="1905000"/>
            <a:ext cx="457200" cy="381000"/>
          </a:xfrm>
          <a:prstGeom prst="rect">
            <a:avLst/>
          </a:prstGeom>
          <a:noFill/>
          <a:ln w="9525">
            <a:noFill/>
            <a:miter lim="800000"/>
            <a:headEnd/>
            <a:tailEnd/>
          </a:ln>
        </p:spPr>
      </p:pic>
      <p:pic>
        <p:nvPicPr>
          <p:cNvPr id="15" name="rg_hi" descr="http://t2.gstatic.com/images?q=tbn:ANd9GcRy9LiVkWYnjmxt1HNZwuobXbbMH4zQq4ywEkcMJOQQarkLUROmww">
            <a:hlinkClick r:id="rId7"/>
          </p:cNvPr>
          <p:cNvPicPr/>
          <p:nvPr/>
        </p:nvPicPr>
        <p:blipFill>
          <a:blip r:embed="rId8" cstate="print"/>
          <a:srcRect/>
          <a:stretch>
            <a:fillRect/>
          </a:stretch>
        </p:blipFill>
        <p:spPr bwMode="auto">
          <a:xfrm>
            <a:off x="8001000" y="1828800"/>
            <a:ext cx="381000" cy="391167"/>
          </a:xfrm>
          <a:prstGeom prst="rect">
            <a:avLst/>
          </a:prstGeom>
          <a:noFill/>
          <a:ln w="9525">
            <a:noFill/>
            <a:miter lim="800000"/>
            <a:headEnd/>
            <a:tailEnd/>
          </a:ln>
        </p:spPr>
      </p:pic>
      <p:sp>
        <p:nvSpPr>
          <p:cNvPr id="17" name="16 CuadroTexto"/>
          <p:cNvSpPr txBox="1"/>
          <p:nvPr/>
        </p:nvSpPr>
        <p:spPr>
          <a:xfrm>
            <a:off x="1066800" y="2286000"/>
            <a:ext cx="1447800" cy="1200329"/>
          </a:xfrm>
          <a:prstGeom prst="rect">
            <a:avLst/>
          </a:prstGeom>
          <a:noFill/>
        </p:spPr>
        <p:txBody>
          <a:bodyPr wrap="square" rtlCol="0">
            <a:spAutoFit/>
          </a:bodyPr>
          <a:lstStyle/>
          <a:p>
            <a:r>
              <a:rPr lang="es-MX" sz="900" dirty="0" smtClean="0">
                <a:latin typeface="+mn-lt"/>
              </a:rPr>
              <a:t>La STPS y la SRE, a través de su representación </a:t>
            </a:r>
            <a:r>
              <a:rPr lang="es-MX" sz="900" dirty="0" smtClean="0">
                <a:latin typeface="+mn-lt"/>
              </a:rPr>
              <a:t>y </a:t>
            </a:r>
            <a:r>
              <a:rPr lang="es-MX" sz="900" dirty="0" smtClean="0">
                <a:latin typeface="+mn-lt"/>
              </a:rPr>
              <a:t>consulados en Canadá promueven el Mecanismo ante Grupos y Asociaciones de empleadores. </a:t>
            </a:r>
            <a:endParaRPr lang="es-MX" sz="900" dirty="0">
              <a:latin typeface="+mn-lt"/>
            </a:endParaRPr>
          </a:p>
        </p:txBody>
      </p:sp>
      <p:sp>
        <p:nvSpPr>
          <p:cNvPr id="18" name="17 CuadroTexto"/>
          <p:cNvSpPr txBox="1"/>
          <p:nvPr/>
        </p:nvSpPr>
        <p:spPr>
          <a:xfrm>
            <a:off x="2819400" y="2325469"/>
            <a:ext cx="1295400" cy="923330"/>
          </a:xfrm>
          <a:prstGeom prst="rect">
            <a:avLst/>
          </a:prstGeom>
          <a:noFill/>
        </p:spPr>
        <p:txBody>
          <a:bodyPr wrap="square" rtlCol="0">
            <a:spAutoFit/>
          </a:bodyPr>
          <a:lstStyle/>
          <a:p>
            <a:r>
              <a:rPr lang="es-MX" sz="900" dirty="0" smtClean="0">
                <a:latin typeface="+mn-lt"/>
              </a:rPr>
              <a:t>Empleadores interesados </a:t>
            </a:r>
            <a:r>
              <a:rPr lang="es-MX" sz="900" dirty="0" smtClean="0">
                <a:latin typeface="+mn-lt"/>
              </a:rPr>
              <a:t>son </a:t>
            </a:r>
            <a:r>
              <a:rPr lang="es-MX" sz="900" dirty="0" smtClean="0">
                <a:latin typeface="+mn-lt"/>
              </a:rPr>
              <a:t>contactados por </a:t>
            </a:r>
            <a:r>
              <a:rPr lang="es-MX" sz="900" dirty="0" smtClean="0">
                <a:latin typeface="+mn-lt"/>
              </a:rPr>
              <a:t>la Coordinación General del Servicio Nacional de Empleo (</a:t>
            </a:r>
            <a:r>
              <a:rPr lang="es-MX" sz="900" dirty="0" err="1" smtClean="0">
                <a:latin typeface="+mn-lt"/>
              </a:rPr>
              <a:t>CGSNE</a:t>
            </a:r>
            <a:r>
              <a:rPr lang="es-MX" sz="900" dirty="0" smtClean="0">
                <a:latin typeface="+mn-lt"/>
              </a:rPr>
              <a:t>).</a:t>
            </a:r>
            <a:endParaRPr lang="es-MX" sz="900" dirty="0">
              <a:latin typeface="+mn-lt"/>
            </a:endParaRPr>
          </a:p>
        </p:txBody>
      </p:sp>
      <p:sp>
        <p:nvSpPr>
          <p:cNvPr id="19" name="18 CuadroTexto"/>
          <p:cNvSpPr txBox="1"/>
          <p:nvPr/>
        </p:nvSpPr>
        <p:spPr>
          <a:xfrm>
            <a:off x="4343400" y="2286000"/>
            <a:ext cx="1295400" cy="1200329"/>
          </a:xfrm>
          <a:prstGeom prst="rect">
            <a:avLst/>
          </a:prstGeom>
          <a:noFill/>
        </p:spPr>
        <p:txBody>
          <a:bodyPr wrap="square" rtlCol="0">
            <a:spAutoFit/>
          </a:bodyPr>
          <a:lstStyle/>
          <a:p>
            <a:pPr algn="just"/>
            <a:r>
              <a:rPr lang="es-MX" sz="900" dirty="0" smtClean="0">
                <a:latin typeface="+mn-lt"/>
              </a:rPr>
              <a:t>Los empleadores registran sus ofertas de trabajo en el sitio del </a:t>
            </a:r>
            <a:r>
              <a:rPr lang="es-MX" sz="900" dirty="0" smtClean="0">
                <a:latin typeface="+mn-lt"/>
              </a:rPr>
              <a:t>Mecanismo:</a:t>
            </a:r>
            <a:endParaRPr lang="es-MX" sz="900" dirty="0" smtClean="0">
              <a:latin typeface="+mn-lt"/>
            </a:endParaRPr>
          </a:p>
          <a:p>
            <a:pPr algn="just" defTabSz="895350"/>
            <a:r>
              <a:rPr lang="es-MX" sz="900" dirty="0" err="1" smtClean="0">
                <a:latin typeface="+mn-lt"/>
                <a:hlinkClick r:id="rId9"/>
              </a:rPr>
              <a:t>https://simolint.stps.gob.mx/Temporary_Employees</a:t>
            </a:r>
            <a:r>
              <a:rPr lang="es-MX" sz="900" dirty="0" err="1" smtClean="0">
                <a:latin typeface="+mn-lt"/>
                <a:hlinkClick r:id="rId9"/>
              </a:rPr>
              <a:t>/</a:t>
            </a:r>
            <a:endParaRPr lang="es-MX" sz="900" dirty="0" smtClean="0">
              <a:latin typeface="+mn-lt"/>
            </a:endParaRPr>
          </a:p>
          <a:p>
            <a:pPr algn="just"/>
            <a:endParaRPr lang="es-MX" sz="900" dirty="0">
              <a:latin typeface="+mn-lt"/>
            </a:endParaRPr>
          </a:p>
        </p:txBody>
      </p:sp>
      <p:sp>
        <p:nvSpPr>
          <p:cNvPr id="20" name="19 CuadroTexto"/>
          <p:cNvSpPr txBox="1"/>
          <p:nvPr/>
        </p:nvSpPr>
        <p:spPr>
          <a:xfrm>
            <a:off x="5943600" y="2286000"/>
            <a:ext cx="1371600" cy="1061829"/>
          </a:xfrm>
          <a:prstGeom prst="rect">
            <a:avLst/>
          </a:prstGeom>
          <a:noFill/>
        </p:spPr>
        <p:txBody>
          <a:bodyPr wrap="square" rtlCol="0">
            <a:spAutoFit/>
          </a:bodyPr>
          <a:lstStyle/>
          <a:p>
            <a:r>
              <a:rPr lang="es-MX" sz="900" dirty="0" smtClean="0">
                <a:latin typeface="+mn-lt"/>
              </a:rPr>
              <a:t>El representante de la STPS y los consulados en Canadá verifican la existencia y legitimidad del </a:t>
            </a:r>
            <a:r>
              <a:rPr lang="es-MX" sz="900" dirty="0" smtClean="0">
                <a:latin typeface="+mn-lt"/>
              </a:rPr>
              <a:t>empleador, </a:t>
            </a:r>
            <a:r>
              <a:rPr lang="es-MX" sz="900" dirty="0" smtClean="0">
                <a:latin typeface="+mn-lt"/>
              </a:rPr>
              <a:t>así como de la  información registrada. </a:t>
            </a:r>
            <a:endParaRPr lang="es-MX" sz="900" dirty="0">
              <a:latin typeface="+mn-lt"/>
            </a:endParaRPr>
          </a:p>
        </p:txBody>
      </p:sp>
      <p:sp>
        <p:nvSpPr>
          <p:cNvPr id="21" name="20 CuadroTexto"/>
          <p:cNvSpPr txBox="1"/>
          <p:nvPr/>
        </p:nvSpPr>
        <p:spPr>
          <a:xfrm>
            <a:off x="7543800" y="2209800"/>
            <a:ext cx="1371600" cy="1338828"/>
          </a:xfrm>
          <a:prstGeom prst="rect">
            <a:avLst/>
          </a:prstGeom>
          <a:noFill/>
        </p:spPr>
        <p:txBody>
          <a:bodyPr wrap="square" rtlCol="0">
            <a:spAutoFit/>
          </a:bodyPr>
          <a:lstStyle/>
          <a:p>
            <a:r>
              <a:rPr lang="es-MX" sz="900" dirty="0" smtClean="0">
                <a:latin typeface="+mn-lt"/>
              </a:rPr>
              <a:t>La </a:t>
            </a:r>
            <a:r>
              <a:rPr lang="es-MX" sz="900" dirty="0" err="1" smtClean="0">
                <a:latin typeface="+mn-lt"/>
              </a:rPr>
              <a:t>CGSNE</a:t>
            </a:r>
            <a:r>
              <a:rPr lang="es-MX" sz="900" dirty="0" smtClean="0">
                <a:latin typeface="+mn-lt"/>
              </a:rPr>
              <a:t>, a través de sus oficinas, el Portal de Empleo y el Observatorio de </a:t>
            </a:r>
            <a:r>
              <a:rPr lang="es-MX" sz="900" dirty="0" smtClean="0">
                <a:latin typeface="+mn-lt"/>
              </a:rPr>
              <a:t>Empleo, </a:t>
            </a:r>
            <a:r>
              <a:rPr lang="es-MX" sz="900" dirty="0" smtClean="0">
                <a:latin typeface="+mn-lt"/>
              </a:rPr>
              <a:t>publicará las ofertas de empleo temporal de los empleadores canadienses.</a:t>
            </a:r>
            <a:endParaRPr lang="es-MX" sz="900" dirty="0">
              <a:latin typeface="+mn-lt"/>
            </a:endParaRPr>
          </a:p>
        </p:txBody>
      </p:sp>
      <p:sp>
        <p:nvSpPr>
          <p:cNvPr id="23" name="22 Título"/>
          <p:cNvSpPr>
            <a:spLocks noGrp="1"/>
          </p:cNvSpPr>
          <p:nvPr>
            <p:ph type="title"/>
          </p:nvPr>
        </p:nvSpPr>
        <p:spPr>
          <a:xfrm>
            <a:off x="1600200" y="152400"/>
            <a:ext cx="6858000" cy="685800"/>
          </a:xfrm>
        </p:spPr>
        <p:txBody>
          <a:bodyPr/>
          <a:lstStyle/>
          <a:p>
            <a:pPr algn="l"/>
            <a:r>
              <a:rPr lang="es-MX" sz="2800" dirty="0" smtClean="0"/>
              <a:t>Operación</a:t>
            </a:r>
            <a:endParaRPr lang="es-MX" sz="2800" dirty="0"/>
          </a:p>
        </p:txBody>
      </p:sp>
      <p:pic>
        <p:nvPicPr>
          <p:cNvPr id="1028" name="Picture 4" descr="http://t0.gstatic.com/images?q=tbn:ANd9GcSw67f-zLimbPJ7ji7QnjcQnk5gaogCvlxm5Hdl7f9cSbJeF5TD"/>
          <p:cNvPicPr>
            <a:picLocks noChangeAspect="1" noChangeArrowheads="1"/>
          </p:cNvPicPr>
          <p:nvPr/>
        </p:nvPicPr>
        <p:blipFill>
          <a:blip r:embed="rId10" cstate="print"/>
          <a:srcRect/>
          <a:stretch>
            <a:fillRect/>
          </a:stretch>
        </p:blipFill>
        <p:spPr bwMode="auto">
          <a:xfrm>
            <a:off x="4724400" y="1905000"/>
            <a:ext cx="390526" cy="390526"/>
          </a:xfrm>
          <a:prstGeom prst="rect">
            <a:avLst/>
          </a:prstGeom>
          <a:noFill/>
        </p:spPr>
      </p:pic>
      <p:pic>
        <p:nvPicPr>
          <p:cNvPr id="37" name="rg_hi" descr="http://t2.gstatic.com/images?q=tbn:ANd9GcRy9LiVkWYnjmxt1HNZwuobXbbMH4zQq4ywEkcMJOQQarkLUROmww">
            <a:hlinkClick r:id="rId7"/>
          </p:cNvPr>
          <p:cNvPicPr/>
          <p:nvPr/>
        </p:nvPicPr>
        <p:blipFill>
          <a:blip r:embed="rId8" cstate="print"/>
          <a:srcRect/>
          <a:stretch>
            <a:fillRect/>
          </a:stretch>
        </p:blipFill>
        <p:spPr bwMode="auto">
          <a:xfrm>
            <a:off x="1600200" y="4419600"/>
            <a:ext cx="457200" cy="381000"/>
          </a:xfrm>
          <a:prstGeom prst="rect">
            <a:avLst/>
          </a:prstGeom>
          <a:noFill/>
          <a:ln w="9525">
            <a:noFill/>
            <a:miter lim="800000"/>
            <a:headEnd/>
            <a:tailEnd/>
          </a:ln>
        </p:spPr>
      </p:pic>
      <p:pic>
        <p:nvPicPr>
          <p:cNvPr id="38" name="rg_hi" descr="http://t2.gstatic.com/images?q=tbn:ANd9GcRy9LiVkWYnjmxt1HNZwuobXbbMH4zQq4ywEkcMJOQQarkLUROmww">
            <a:hlinkClick r:id="rId7"/>
          </p:cNvPr>
          <p:cNvPicPr/>
          <p:nvPr/>
        </p:nvPicPr>
        <p:blipFill>
          <a:blip r:embed="rId8" cstate="print"/>
          <a:srcRect/>
          <a:stretch>
            <a:fillRect/>
          </a:stretch>
        </p:blipFill>
        <p:spPr bwMode="auto">
          <a:xfrm>
            <a:off x="4876800" y="4419600"/>
            <a:ext cx="457200" cy="381000"/>
          </a:xfrm>
          <a:prstGeom prst="rect">
            <a:avLst/>
          </a:prstGeom>
          <a:noFill/>
          <a:ln w="9525">
            <a:noFill/>
            <a:miter lim="800000"/>
            <a:headEnd/>
            <a:tailEnd/>
          </a:ln>
        </p:spPr>
      </p:pic>
      <p:pic>
        <p:nvPicPr>
          <p:cNvPr id="39" name="rg_hi" descr="http://t3.gstatic.com/images?q=tbn:ANd9GcQk5TWDOxzOyZSJIXQxkfInOrSz7yhP7k7_yxMQ6KnWuvzs6WuJ">
            <a:hlinkClick r:id="rId3"/>
          </p:cNvPr>
          <p:cNvPicPr/>
          <p:nvPr/>
        </p:nvPicPr>
        <p:blipFill>
          <a:blip r:embed="rId4" cstate="print"/>
          <a:srcRect/>
          <a:stretch>
            <a:fillRect/>
          </a:stretch>
        </p:blipFill>
        <p:spPr bwMode="auto">
          <a:xfrm>
            <a:off x="7924800" y="4419600"/>
            <a:ext cx="457200" cy="228600"/>
          </a:xfrm>
          <a:prstGeom prst="rect">
            <a:avLst/>
          </a:prstGeom>
          <a:noFill/>
          <a:ln w="9525">
            <a:noFill/>
            <a:miter lim="800000"/>
            <a:headEnd/>
            <a:tailEnd/>
          </a:ln>
        </p:spPr>
      </p:pic>
      <p:pic>
        <p:nvPicPr>
          <p:cNvPr id="40" name="Picture 4" descr="http://t0.gstatic.com/images?q=tbn:ANd9GcSw67f-zLimbPJ7ji7QnjcQnk5gaogCvlxm5Hdl7f9cSbJeF5TD"/>
          <p:cNvPicPr>
            <a:picLocks noChangeAspect="1" noChangeArrowheads="1"/>
          </p:cNvPicPr>
          <p:nvPr/>
        </p:nvPicPr>
        <p:blipFill>
          <a:blip r:embed="rId10" cstate="print"/>
          <a:srcRect/>
          <a:stretch>
            <a:fillRect/>
          </a:stretch>
        </p:blipFill>
        <p:spPr bwMode="auto">
          <a:xfrm>
            <a:off x="3352800" y="4419600"/>
            <a:ext cx="390526" cy="390526"/>
          </a:xfrm>
          <a:prstGeom prst="rect">
            <a:avLst/>
          </a:prstGeom>
          <a:noFill/>
        </p:spPr>
      </p:pic>
      <p:sp>
        <p:nvSpPr>
          <p:cNvPr id="42" name="41 CuadroTexto"/>
          <p:cNvSpPr txBox="1"/>
          <p:nvPr/>
        </p:nvSpPr>
        <p:spPr>
          <a:xfrm>
            <a:off x="1143000" y="4819471"/>
            <a:ext cx="1447800" cy="1338828"/>
          </a:xfrm>
          <a:prstGeom prst="rect">
            <a:avLst/>
          </a:prstGeom>
          <a:noFill/>
        </p:spPr>
        <p:txBody>
          <a:bodyPr wrap="square" rtlCol="0">
            <a:spAutoFit/>
          </a:bodyPr>
          <a:lstStyle/>
          <a:p>
            <a:r>
              <a:rPr lang="es-MX" sz="900" dirty="0" smtClean="0">
                <a:latin typeface="+mn-lt"/>
              </a:rPr>
              <a:t>Las </a:t>
            </a:r>
            <a:r>
              <a:rPr lang="es-MX" sz="900" dirty="0" smtClean="0">
                <a:latin typeface="+mn-lt"/>
              </a:rPr>
              <a:t>Oficinas del  Servicio Nacional de Empleo (</a:t>
            </a:r>
            <a:r>
              <a:rPr lang="es-MX" sz="900" dirty="0" err="1" smtClean="0">
                <a:latin typeface="+mn-lt"/>
              </a:rPr>
              <a:t>OSNE</a:t>
            </a:r>
            <a:r>
              <a:rPr lang="es-MX" sz="900" dirty="0" smtClean="0">
                <a:latin typeface="+mn-lt"/>
              </a:rPr>
              <a:t>) identifican </a:t>
            </a:r>
            <a:r>
              <a:rPr lang="es-MX" sz="900" dirty="0" smtClean="0">
                <a:latin typeface="+mn-lt"/>
              </a:rPr>
              <a:t>posibles </a:t>
            </a:r>
            <a:r>
              <a:rPr lang="es-MX" sz="900" dirty="0" smtClean="0">
                <a:latin typeface="+mn-lt"/>
              </a:rPr>
              <a:t>trabajadores y la </a:t>
            </a:r>
            <a:r>
              <a:rPr lang="es-MX" sz="900" dirty="0" err="1" smtClean="0">
                <a:latin typeface="+mn-lt"/>
              </a:rPr>
              <a:t>CGSNE</a:t>
            </a:r>
            <a:r>
              <a:rPr lang="es-MX" sz="900" dirty="0" smtClean="0">
                <a:latin typeface="+mn-lt"/>
              </a:rPr>
              <a:t> envía </a:t>
            </a:r>
            <a:r>
              <a:rPr lang="es-MX" sz="900" dirty="0" smtClean="0">
                <a:latin typeface="+mn-lt"/>
              </a:rPr>
              <a:t>sus perfiles laborales a los empleadores canadienses. </a:t>
            </a:r>
            <a:endParaRPr lang="es-MX" sz="900" dirty="0">
              <a:latin typeface="+mn-lt"/>
            </a:endParaRPr>
          </a:p>
        </p:txBody>
      </p:sp>
      <p:sp>
        <p:nvSpPr>
          <p:cNvPr id="43" name="42 CuadroTexto"/>
          <p:cNvSpPr txBox="1"/>
          <p:nvPr/>
        </p:nvSpPr>
        <p:spPr>
          <a:xfrm>
            <a:off x="2743200" y="4800600"/>
            <a:ext cx="1600200" cy="1061829"/>
          </a:xfrm>
          <a:prstGeom prst="rect">
            <a:avLst/>
          </a:prstGeom>
          <a:noFill/>
        </p:spPr>
        <p:txBody>
          <a:bodyPr wrap="square" rtlCol="0">
            <a:spAutoFit/>
          </a:bodyPr>
          <a:lstStyle/>
          <a:p>
            <a:r>
              <a:rPr lang="es-MX" sz="900" dirty="0" smtClean="0">
                <a:latin typeface="+mn-lt"/>
              </a:rPr>
              <a:t>Los </a:t>
            </a:r>
            <a:r>
              <a:rPr lang="es-MX" sz="900" dirty="0" smtClean="0">
                <a:latin typeface="+mn-lt"/>
              </a:rPr>
              <a:t>empleadores canadienses  </a:t>
            </a:r>
            <a:r>
              <a:rPr lang="es-MX" sz="900" dirty="0" smtClean="0">
                <a:latin typeface="+mn-lt"/>
              </a:rPr>
              <a:t>seleccionan a los </a:t>
            </a:r>
            <a:r>
              <a:rPr lang="es-MX" sz="900" dirty="0" smtClean="0">
                <a:latin typeface="+mn-lt"/>
              </a:rPr>
              <a:t>empleados y envían la información correspondiente a la </a:t>
            </a:r>
            <a:r>
              <a:rPr lang="es-MX" sz="900" dirty="0" err="1" smtClean="0">
                <a:latin typeface="+mn-lt"/>
              </a:rPr>
              <a:t>CGSNE</a:t>
            </a:r>
            <a:r>
              <a:rPr lang="es-MX" sz="900" dirty="0" smtClean="0">
                <a:latin typeface="+mn-lt"/>
              </a:rPr>
              <a:t>, junto con la oferta de trabajo.</a:t>
            </a:r>
            <a:endParaRPr lang="es-MX" sz="900" dirty="0">
              <a:latin typeface="+mn-lt"/>
            </a:endParaRPr>
          </a:p>
        </p:txBody>
      </p:sp>
      <p:sp>
        <p:nvSpPr>
          <p:cNvPr id="44" name="43 CuadroTexto"/>
          <p:cNvSpPr txBox="1"/>
          <p:nvPr/>
        </p:nvSpPr>
        <p:spPr>
          <a:xfrm>
            <a:off x="4495800" y="4800600"/>
            <a:ext cx="1447800" cy="784830"/>
          </a:xfrm>
          <a:prstGeom prst="rect">
            <a:avLst/>
          </a:prstGeom>
          <a:noFill/>
        </p:spPr>
        <p:txBody>
          <a:bodyPr wrap="square" rtlCol="0">
            <a:spAutoFit/>
          </a:bodyPr>
          <a:lstStyle/>
          <a:p>
            <a:r>
              <a:rPr lang="es-MX" sz="900" dirty="0" smtClean="0">
                <a:latin typeface="+mn-lt"/>
              </a:rPr>
              <a:t>Las </a:t>
            </a:r>
            <a:r>
              <a:rPr lang="es-MX" sz="900" dirty="0" err="1" smtClean="0">
                <a:latin typeface="+mn-lt"/>
              </a:rPr>
              <a:t>OSNE</a:t>
            </a:r>
            <a:r>
              <a:rPr lang="es-MX" sz="900" dirty="0" smtClean="0">
                <a:latin typeface="+mn-lt"/>
              </a:rPr>
              <a:t> proveen </a:t>
            </a:r>
            <a:r>
              <a:rPr lang="es-MX" sz="900" dirty="0" smtClean="0">
                <a:latin typeface="+mn-lt"/>
              </a:rPr>
              <a:t>la información a los trabajadores para que procesen su permiso de trabajo temporal y visa. </a:t>
            </a:r>
            <a:endParaRPr lang="es-MX" sz="900" dirty="0">
              <a:latin typeface="+mn-lt"/>
            </a:endParaRPr>
          </a:p>
        </p:txBody>
      </p:sp>
      <p:sp>
        <p:nvSpPr>
          <p:cNvPr id="45" name="44 CuadroTexto"/>
          <p:cNvSpPr txBox="1"/>
          <p:nvPr/>
        </p:nvSpPr>
        <p:spPr>
          <a:xfrm>
            <a:off x="6019800" y="4800600"/>
            <a:ext cx="1295400" cy="1061829"/>
          </a:xfrm>
          <a:prstGeom prst="rect">
            <a:avLst/>
          </a:prstGeom>
          <a:noFill/>
        </p:spPr>
        <p:txBody>
          <a:bodyPr wrap="square" rtlCol="0">
            <a:spAutoFit/>
          </a:bodyPr>
          <a:lstStyle/>
          <a:p>
            <a:r>
              <a:rPr lang="es-MX" sz="900" dirty="0" smtClean="0">
                <a:latin typeface="+mn-lt"/>
              </a:rPr>
              <a:t>Los trabajadores </a:t>
            </a:r>
            <a:r>
              <a:rPr lang="es-MX" sz="900" dirty="0" smtClean="0">
                <a:latin typeface="+mn-lt"/>
              </a:rPr>
              <a:t>solicitan de forma personal </a:t>
            </a:r>
            <a:r>
              <a:rPr lang="es-MX" sz="900" dirty="0" smtClean="0">
                <a:latin typeface="+mn-lt"/>
              </a:rPr>
              <a:t>y </a:t>
            </a:r>
            <a:r>
              <a:rPr lang="es-MX" sz="900" dirty="0" smtClean="0">
                <a:latin typeface="+mn-lt"/>
              </a:rPr>
              <a:t>directa </a:t>
            </a:r>
            <a:r>
              <a:rPr lang="es-MX" sz="900" dirty="0" smtClean="0">
                <a:latin typeface="+mn-lt"/>
              </a:rPr>
              <a:t>el permiso temporal de trabajo y visa ante la Embajada de Canadá. </a:t>
            </a:r>
            <a:endParaRPr lang="es-MX" sz="900" dirty="0">
              <a:latin typeface="+mn-lt"/>
            </a:endParaRPr>
          </a:p>
        </p:txBody>
      </p:sp>
      <p:sp>
        <p:nvSpPr>
          <p:cNvPr id="49" name="48 CuadroTexto"/>
          <p:cNvSpPr txBox="1"/>
          <p:nvPr/>
        </p:nvSpPr>
        <p:spPr>
          <a:xfrm>
            <a:off x="7620000" y="4800600"/>
            <a:ext cx="1295400" cy="923330"/>
          </a:xfrm>
          <a:prstGeom prst="rect">
            <a:avLst/>
          </a:prstGeom>
          <a:noFill/>
        </p:spPr>
        <p:txBody>
          <a:bodyPr wrap="square" rtlCol="0">
            <a:spAutoFit/>
          </a:bodyPr>
          <a:lstStyle/>
          <a:p>
            <a:r>
              <a:rPr lang="es-MX" sz="900" dirty="0" smtClean="0">
                <a:latin typeface="+mn-lt"/>
              </a:rPr>
              <a:t>La CGSNE da seguimiento al viaje, estancia en Canadá y regreso a México de los trabajadores involucrados. </a:t>
            </a:r>
            <a:endParaRPr lang="es-MX" sz="900" dirty="0">
              <a:latin typeface="+mn-lt"/>
            </a:endParaRPr>
          </a:p>
        </p:txBody>
      </p:sp>
      <p:pic>
        <p:nvPicPr>
          <p:cNvPr id="53" name="Picture 3" descr="D:\Users\daguado\Pictures\ca.png"/>
          <p:cNvPicPr>
            <a:picLocks noChangeAspect="1" noChangeArrowheads="1"/>
          </p:cNvPicPr>
          <p:nvPr/>
        </p:nvPicPr>
        <p:blipFill>
          <a:blip r:embed="rId11" cstate="print"/>
          <a:srcRect/>
          <a:stretch>
            <a:fillRect/>
          </a:stretch>
        </p:blipFill>
        <p:spPr bwMode="auto">
          <a:xfrm>
            <a:off x="6400800" y="4495800"/>
            <a:ext cx="381000" cy="186530"/>
          </a:xfrm>
          <a:prstGeom prst="rect">
            <a:avLst/>
          </a:prstGeom>
          <a:noFill/>
          <a:ln w="9525">
            <a:noFill/>
            <a:miter lim="800000"/>
            <a:headEnd/>
            <a:tailEnd/>
          </a:ln>
        </p:spPr>
      </p:pic>
      <p:sp>
        <p:nvSpPr>
          <p:cNvPr id="56" name="55 Cheurón"/>
          <p:cNvSpPr/>
          <p:nvPr/>
        </p:nvSpPr>
        <p:spPr bwMode="auto">
          <a:xfrm>
            <a:off x="4267200" y="1143000"/>
            <a:ext cx="1600200" cy="533400"/>
          </a:xfrm>
          <a:prstGeom prst="chevron">
            <a:avLst/>
          </a:prstGeom>
          <a:gradFill flip="none" rotWithShape="1">
            <a:gsLst>
              <a:gs pos="0">
                <a:srgbClr val="2CA432">
                  <a:shade val="30000"/>
                  <a:satMod val="115000"/>
                </a:srgbClr>
              </a:gs>
              <a:gs pos="50000">
                <a:srgbClr val="2CA432">
                  <a:shade val="67500"/>
                  <a:satMod val="115000"/>
                </a:srgbClr>
              </a:gs>
              <a:gs pos="100000">
                <a:srgbClr val="2CA432">
                  <a:shade val="100000"/>
                  <a:satMod val="115000"/>
                </a:srgbClr>
              </a:gs>
            </a:gsLst>
            <a:lin ang="2700000" scaled="1"/>
            <a:tileRect/>
          </a:gradFill>
          <a:ln w="28575" cap="flat" cmpd="sng" algn="ctr">
            <a:solidFill>
              <a:schemeClr val="tx1"/>
            </a:solidFill>
            <a:prstDash val="solid"/>
            <a:round/>
            <a:headEnd type="none" w="med" len="med"/>
            <a:tailEnd type="none" w="med" len="med"/>
          </a:ln>
          <a:effectLst>
            <a:softEdge rad="12700"/>
          </a:effectLst>
        </p:spPr>
        <p:txBody>
          <a:bodyPr vert="horz" wrap="square" lIns="91440" tIns="45720" rIns="91440" bIns="45720" numCol="1" rtlCol="0" anchor="ctr" anchorCtr="0" compatLnSpc="1">
            <a:prstTxWarp prst="textNoShape">
              <a:avLst/>
            </a:prstTxWarp>
          </a:bodyPr>
          <a:lstStyle/>
          <a:p>
            <a:pPr algn="ctr" eaLnBrk="0" hangingPunct="0"/>
            <a:endParaRPr lang="es-MX" sz="1000" b="1" dirty="0" smtClean="0">
              <a:solidFill>
                <a:schemeClr val="bg1"/>
              </a:solidFill>
              <a:latin typeface="+mn-lt"/>
            </a:endParaRPr>
          </a:p>
        </p:txBody>
      </p:sp>
      <p:sp>
        <p:nvSpPr>
          <p:cNvPr id="57" name="56 CuadroTexto"/>
          <p:cNvSpPr txBox="1"/>
          <p:nvPr/>
        </p:nvSpPr>
        <p:spPr>
          <a:xfrm>
            <a:off x="4419600" y="1143000"/>
            <a:ext cx="1350050" cy="430887"/>
          </a:xfrm>
          <a:prstGeom prst="rect">
            <a:avLst/>
          </a:prstGeom>
          <a:noFill/>
        </p:spPr>
        <p:txBody>
          <a:bodyPr wrap="none" rtlCol="0">
            <a:spAutoFit/>
          </a:bodyPr>
          <a:lstStyle/>
          <a:p>
            <a:pPr algn="ctr"/>
            <a:r>
              <a:rPr lang="es-MX" sz="1100" b="1" dirty="0" smtClean="0">
                <a:solidFill>
                  <a:schemeClr val="bg1"/>
                </a:solidFill>
                <a:latin typeface="+mn-lt"/>
              </a:rPr>
              <a:t>Registro de la</a:t>
            </a:r>
          </a:p>
          <a:p>
            <a:pPr algn="ctr"/>
            <a:r>
              <a:rPr lang="es-MX" sz="1100" b="1" dirty="0" smtClean="0">
                <a:solidFill>
                  <a:schemeClr val="bg1"/>
                </a:solidFill>
                <a:latin typeface="+mn-lt"/>
              </a:rPr>
              <a:t> oferta de empleo</a:t>
            </a:r>
            <a:endParaRPr lang="es-MX" sz="1100" b="1" dirty="0">
              <a:solidFill>
                <a:schemeClr val="bg1"/>
              </a:solidFill>
              <a:latin typeface="+mn-lt"/>
            </a:endParaRPr>
          </a:p>
        </p:txBody>
      </p:sp>
      <p:sp>
        <p:nvSpPr>
          <p:cNvPr id="58" name="57 Cheurón"/>
          <p:cNvSpPr/>
          <p:nvPr/>
        </p:nvSpPr>
        <p:spPr bwMode="auto">
          <a:xfrm>
            <a:off x="5867400" y="1143000"/>
            <a:ext cx="1600200" cy="533400"/>
          </a:xfrm>
          <a:prstGeom prst="chevron">
            <a:avLst/>
          </a:prstGeom>
          <a:gradFill flip="none" rotWithShape="1">
            <a:gsLst>
              <a:gs pos="0">
                <a:srgbClr val="2CA432">
                  <a:shade val="30000"/>
                  <a:satMod val="115000"/>
                </a:srgbClr>
              </a:gs>
              <a:gs pos="50000">
                <a:srgbClr val="2CA432">
                  <a:shade val="67500"/>
                  <a:satMod val="115000"/>
                </a:srgbClr>
              </a:gs>
              <a:gs pos="100000">
                <a:srgbClr val="2CA432">
                  <a:shade val="100000"/>
                  <a:satMod val="115000"/>
                </a:srgbClr>
              </a:gs>
            </a:gsLst>
            <a:lin ang="2700000" scaled="1"/>
            <a:tileRect/>
          </a:gradFill>
          <a:ln w="28575" cap="flat" cmpd="sng" algn="ctr">
            <a:solidFill>
              <a:schemeClr val="tx1"/>
            </a:solidFill>
            <a:prstDash val="solid"/>
            <a:round/>
            <a:headEnd type="none" w="med" len="med"/>
            <a:tailEnd type="none" w="med" len="med"/>
          </a:ln>
          <a:effectLst>
            <a:softEdge rad="12700"/>
          </a:effectLst>
        </p:spPr>
        <p:txBody>
          <a:bodyPr vert="horz" wrap="square" lIns="91440" tIns="45720" rIns="91440" bIns="45720" numCol="1" rtlCol="0" anchor="ctr" anchorCtr="0" compatLnSpc="1">
            <a:prstTxWarp prst="textNoShape">
              <a:avLst/>
            </a:prstTxWarp>
          </a:bodyPr>
          <a:lstStyle/>
          <a:p>
            <a:pPr algn="ctr" eaLnBrk="0" hangingPunct="0"/>
            <a:endParaRPr lang="es-MX" sz="1200" b="1" dirty="0" smtClean="0">
              <a:solidFill>
                <a:schemeClr val="bg1"/>
              </a:solidFill>
              <a:latin typeface="+mn-lt"/>
            </a:endParaRPr>
          </a:p>
        </p:txBody>
      </p:sp>
      <p:sp>
        <p:nvSpPr>
          <p:cNvPr id="59" name="58 CuadroTexto"/>
          <p:cNvSpPr txBox="1"/>
          <p:nvPr/>
        </p:nvSpPr>
        <p:spPr>
          <a:xfrm>
            <a:off x="6096483" y="1143000"/>
            <a:ext cx="1218717" cy="461665"/>
          </a:xfrm>
          <a:prstGeom prst="rect">
            <a:avLst/>
          </a:prstGeom>
          <a:noFill/>
        </p:spPr>
        <p:txBody>
          <a:bodyPr wrap="square" rtlCol="0">
            <a:spAutoFit/>
          </a:bodyPr>
          <a:lstStyle/>
          <a:p>
            <a:pPr algn="ctr"/>
            <a:r>
              <a:rPr lang="es-MX" sz="1200" b="1" dirty="0" smtClean="0">
                <a:solidFill>
                  <a:schemeClr val="bg1"/>
                </a:solidFill>
                <a:latin typeface="+mn-lt"/>
              </a:rPr>
              <a:t>Verificación </a:t>
            </a:r>
          </a:p>
          <a:p>
            <a:pPr algn="ctr"/>
            <a:r>
              <a:rPr lang="es-MX" sz="1200" b="1" dirty="0" smtClean="0">
                <a:solidFill>
                  <a:schemeClr val="bg1"/>
                </a:solidFill>
                <a:latin typeface="+mn-lt"/>
              </a:rPr>
              <a:t>de datos</a:t>
            </a:r>
            <a:endParaRPr lang="es-MX" sz="1200" b="1" dirty="0">
              <a:solidFill>
                <a:schemeClr val="bg1"/>
              </a:solidFill>
              <a:latin typeface="+mn-lt"/>
            </a:endParaRPr>
          </a:p>
        </p:txBody>
      </p:sp>
      <p:sp>
        <p:nvSpPr>
          <p:cNvPr id="61" name="60 Cheurón"/>
          <p:cNvSpPr/>
          <p:nvPr/>
        </p:nvSpPr>
        <p:spPr bwMode="auto">
          <a:xfrm>
            <a:off x="7391400" y="1143000"/>
            <a:ext cx="1600200" cy="533400"/>
          </a:xfrm>
          <a:prstGeom prst="chevron">
            <a:avLst/>
          </a:prstGeom>
          <a:gradFill flip="none" rotWithShape="1">
            <a:gsLst>
              <a:gs pos="0">
                <a:srgbClr val="2CA432">
                  <a:shade val="30000"/>
                  <a:satMod val="115000"/>
                </a:srgbClr>
              </a:gs>
              <a:gs pos="50000">
                <a:srgbClr val="2CA432">
                  <a:shade val="67500"/>
                  <a:satMod val="115000"/>
                </a:srgbClr>
              </a:gs>
              <a:gs pos="100000">
                <a:srgbClr val="2CA432">
                  <a:shade val="100000"/>
                  <a:satMod val="115000"/>
                </a:srgbClr>
              </a:gs>
            </a:gsLst>
            <a:lin ang="2700000" scaled="1"/>
            <a:tileRect/>
          </a:gradFill>
          <a:ln w="28575" cap="flat" cmpd="sng" algn="ctr">
            <a:solidFill>
              <a:schemeClr val="tx1"/>
            </a:solidFill>
            <a:prstDash val="solid"/>
            <a:round/>
            <a:headEnd type="none" w="med" len="med"/>
            <a:tailEnd type="none" w="med" len="med"/>
          </a:ln>
          <a:effectLst>
            <a:softEdge rad="12700"/>
          </a:effectLst>
        </p:spPr>
        <p:txBody>
          <a:bodyPr vert="horz" wrap="square" lIns="91440" tIns="45720" rIns="91440" bIns="45720" numCol="1" rtlCol="0" anchor="ctr" anchorCtr="0" compatLnSpc="1">
            <a:prstTxWarp prst="textNoShape">
              <a:avLst/>
            </a:prstTxWarp>
          </a:bodyPr>
          <a:lstStyle/>
          <a:p>
            <a:pPr algn="ctr" eaLnBrk="0" hangingPunct="0"/>
            <a:endParaRPr lang="es-MX" sz="1200" b="1" dirty="0" smtClean="0">
              <a:solidFill>
                <a:schemeClr val="bg1"/>
              </a:solidFill>
              <a:latin typeface="+mn-lt"/>
            </a:endParaRPr>
          </a:p>
        </p:txBody>
      </p:sp>
      <p:sp>
        <p:nvSpPr>
          <p:cNvPr id="62" name="61 CuadroTexto"/>
          <p:cNvSpPr txBox="1"/>
          <p:nvPr/>
        </p:nvSpPr>
        <p:spPr>
          <a:xfrm>
            <a:off x="7467600" y="1219200"/>
            <a:ext cx="1524000" cy="430887"/>
          </a:xfrm>
          <a:prstGeom prst="rect">
            <a:avLst/>
          </a:prstGeom>
          <a:noFill/>
        </p:spPr>
        <p:txBody>
          <a:bodyPr wrap="square" rtlCol="0">
            <a:spAutoFit/>
          </a:bodyPr>
          <a:lstStyle/>
          <a:p>
            <a:pPr marR="0" algn="ctr" defTabSz="914400" eaLnBrk="0" latinLnBrk="0" hangingPunct="0">
              <a:lnSpc>
                <a:spcPct val="100000"/>
              </a:lnSpc>
              <a:buClrTx/>
              <a:buSzTx/>
              <a:buFontTx/>
              <a:buNone/>
              <a:tabLst>
                <a:tab pos="85725" algn="l"/>
              </a:tabLst>
            </a:pPr>
            <a:r>
              <a:rPr lang="es-MX" sz="1100" b="1" dirty="0" smtClean="0">
                <a:solidFill>
                  <a:schemeClr val="bg1"/>
                </a:solidFill>
                <a:latin typeface="+mn-lt"/>
              </a:rPr>
              <a:t>Promoción de ofertas de empleo</a:t>
            </a:r>
          </a:p>
        </p:txBody>
      </p:sp>
      <p:sp>
        <p:nvSpPr>
          <p:cNvPr id="63" name="62 Cheurón"/>
          <p:cNvSpPr/>
          <p:nvPr/>
        </p:nvSpPr>
        <p:spPr bwMode="auto">
          <a:xfrm>
            <a:off x="1143000" y="3733800"/>
            <a:ext cx="1524000" cy="533400"/>
          </a:xfrm>
          <a:prstGeom prst="chevron">
            <a:avLst/>
          </a:prstGeom>
          <a:gradFill flip="none" rotWithShape="1">
            <a:gsLst>
              <a:gs pos="0">
                <a:srgbClr val="2CA432">
                  <a:shade val="30000"/>
                  <a:satMod val="115000"/>
                </a:srgbClr>
              </a:gs>
              <a:gs pos="50000">
                <a:srgbClr val="2CA432">
                  <a:shade val="67500"/>
                  <a:satMod val="115000"/>
                </a:srgbClr>
              </a:gs>
              <a:gs pos="100000">
                <a:srgbClr val="2CA432">
                  <a:shade val="100000"/>
                  <a:satMod val="115000"/>
                </a:srgbClr>
              </a:gs>
            </a:gsLst>
            <a:lin ang="2700000" scaled="1"/>
            <a:tileRect/>
          </a:gradFill>
          <a:ln w="28575" cap="flat" cmpd="sng" algn="ctr">
            <a:solidFill>
              <a:schemeClr val="tx1"/>
            </a:solidFill>
            <a:prstDash val="solid"/>
            <a:round/>
            <a:headEnd type="none" w="med" len="med"/>
            <a:tailEnd type="none" w="med" len="med"/>
          </a:ln>
          <a:effectLst>
            <a:softEdge rad="12700"/>
          </a:effectLst>
        </p:spPr>
        <p:txBody>
          <a:bodyPr vert="horz" wrap="square" lIns="91440" tIns="45720" rIns="91440" bIns="45720" numCol="1" rtlCol="0" anchor="ctr" anchorCtr="0" compatLnSpc="1">
            <a:prstTxWarp prst="textNoShape">
              <a:avLst/>
            </a:prstTxWarp>
          </a:bodyPr>
          <a:lstStyle/>
          <a:p>
            <a:pPr algn="ctr" eaLnBrk="0" hangingPunct="0"/>
            <a:endParaRPr lang="es-MX" sz="1200" b="1" dirty="0" smtClean="0">
              <a:solidFill>
                <a:schemeClr val="bg1"/>
              </a:solidFill>
              <a:latin typeface="+mn-lt"/>
            </a:endParaRPr>
          </a:p>
        </p:txBody>
      </p:sp>
      <p:sp>
        <p:nvSpPr>
          <p:cNvPr id="64" name="63 CuadroTexto"/>
          <p:cNvSpPr txBox="1"/>
          <p:nvPr/>
        </p:nvSpPr>
        <p:spPr>
          <a:xfrm>
            <a:off x="1371600" y="3837801"/>
            <a:ext cx="1244251" cy="276999"/>
          </a:xfrm>
          <a:prstGeom prst="rect">
            <a:avLst/>
          </a:prstGeom>
          <a:noFill/>
        </p:spPr>
        <p:txBody>
          <a:bodyPr wrap="none" rtlCol="0">
            <a:spAutoFit/>
          </a:bodyPr>
          <a:lstStyle/>
          <a:p>
            <a:r>
              <a:rPr lang="es-MX" sz="1200" b="1" dirty="0" smtClean="0">
                <a:solidFill>
                  <a:schemeClr val="bg1"/>
                </a:solidFill>
                <a:latin typeface="+mn-lt"/>
              </a:rPr>
              <a:t>Reclutamiento</a:t>
            </a:r>
            <a:endParaRPr lang="es-MX" sz="1200" b="1" dirty="0">
              <a:solidFill>
                <a:schemeClr val="bg1"/>
              </a:solidFill>
              <a:latin typeface="+mn-lt"/>
            </a:endParaRPr>
          </a:p>
        </p:txBody>
      </p:sp>
      <p:sp>
        <p:nvSpPr>
          <p:cNvPr id="65" name="64 Cheurón"/>
          <p:cNvSpPr/>
          <p:nvPr/>
        </p:nvSpPr>
        <p:spPr bwMode="auto">
          <a:xfrm>
            <a:off x="2819400" y="3733800"/>
            <a:ext cx="1524000" cy="533400"/>
          </a:xfrm>
          <a:prstGeom prst="chevron">
            <a:avLst/>
          </a:prstGeom>
          <a:gradFill flip="none" rotWithShape="1">
            <a:gsLst>
              <a:gs pos="0">
                <a:srgbClr val="2CA432">
                  <a:shade val="30000"/>
                  <a:satMod val="115000"/>
                </a:srgbClr>
              </a:gs>
              <a:gs pos="50000">
                <a:srgbClr val="2CA432">
                  <a:shade val="67500"/>
                  <a:satMod val="115000"/>
                </a:srgbClr>
              </a:gs>
              <a:gs pos="100000">
                <a:srgbClr val="2CA432">
                  <a:shade val="100000"/>
                  <a:satMod val="115000"/>
                </a:srgbClr>
              </a:gs>
            </a:gsLst>
            <a:lin ang="2700000" scaled="1"/>
            <a:tileRect/>
          </a:gradFill>
          <a:ln w="28575" cap="flat" cmpd="sng" algn="ctr">
            <a:solidFill>
              <a:schemeClr val="tx1"/>
            </a:solidFill>
            <a:prstDash val="solid"/>
            <a:round/>
            <a:headEnd type="none" w="med" len="med"/>
            <a:tailEnd type="none" w="med" len="med"/>
          </a:ln>
          <a:effectLst>
            <a:softEdge rad="12700"/>
          </a:effectLst>
        </p:spPr>
        <p:txBody>
          <a:bodyPr vert="horz" wrap="square" lIns="91440" tIns="45720" rIns="91440" bIns="45720" numCol="1" rtlCol="0" anchor="ctr" anchorCtr="0" compatLnSpc="1">
            <a:prstTxWarp prst="textNoShape">
              <a:avLst/>
            </a:prstTxWarp>
          </a:bodyPr>
          <a:lstStyle/>
          <a:p>
            <a:pPr algn="ctr" eaLnBrk="0" hangingPunct="0"/>
            <a:endParaRPr lang="es-MX" sz="1200" b="1" dirty="0" smtClean="0">
              <a:solidFill>
                <a:schemeClr val="bg1"/>
              </a:solidFill>
              <a:latin typeface="+mn-lt"/>
            </a:endParaRPr>
          </a:p>
        </p:txBody>
      </p:sp>
      <p:sp>
        <p:nvSpPr>
          <p:cNvPr id="67" name="66 CuadroTexto"/>
          <p:cNvSpPr txBox="1"/>
          <p:nvPr/>
        </p:nvSpPr>
        <p:spPr>
          <a:xfrm>
            <a:off x="3099149" y="3837801"/>
            <a:ext cx="902811" cy="276999"/>
          </a:xfrm>
          <a:prstGeom prst="rect">
            <a:avLst/>
          </a:prstGeom>
          <a:noFill/>
        </p:spPr>
        <p:txBody>
          <a:bodyPr wrap="none" rtlCol="0">
            <a:spAutoFit/>
          </a:bodyPr>
          <a:lstStyle/>
          <a:p>
            <a:r>
              <a:rPr lang="es-MX" sz="1200" b="1" dirty="0" smtClean="0">
                <a:solidFill>
                  <a:schemeClr val="bg1"/>
                </a:solidFill>
                <a:latin typeface="+mn-lt"/>
              </a:rPr>
              <a:t>Selección</a:t>
            </a:r>
            <a:endParaRPr lang="es-MX" sz="1200" b="1" dirty="0">
              <a:solidFill>
                <a:schemeClr val="bg1"/>
              </a:solidFill>
              <a:latin typeface="+mn-lt"/>
            </a:endParaRPr>
          </a:p>
        </p:txBody>
      </p:sp>
      <p:sp>
        <p:nvSpPr>
          <p:cNvPr id="68" name="67 Cheurón"/>
          <p:cNvSpPr/>
          <p:nvPr/>
        </p:nvSpPr>
        <p:spPr bwMode="auto">
          <a:xfrm>
            <a:off x="4343400" y="3733800"/>
            <a:ext cx="1524000" cy="533400"/>
          </a:xfrm>
          <a:prstGeom prst="chevron">
            <a:avLst/>
          </a:prstGeom>
          <a:gradFill flip="none" rotWithShape="1">
            <a:gsLst>
              <a:gs pos="0">
                <a:srgbClr val="2CA432">
                  <a:shade val="30000"/>
                  <a:satMod val="115000"/>
                </a:srgbClr>
              </a:gs>
              <a:gs pos="50000">
                <a:srgbClr val="2CA432">
                  <a:shade val="67500"/>
                  <a:satMod val="115000"/>
                </a:srgbClr>
              </a:gs>
              <a:gs pos="100000">
                <a:srgbClr val="2CA432">
                  <a:shade val="100000"/>
                  <a:satMod val="115000"/>
                </a:srgbClr>
              </a:gs>
            </a:gsLst>
            <a:lin ang="2700000" scaled="1"/>
            <a:tileRect/>
          </a:gradFill>
          <a:ln w="28575" cap="flat" cmpd="sng" algn="ctr">
            <a:solidFill>
              <a:schemeClr val="tx1"/>
            </a:solidFill>
            <a:prstDash val="solid"/>
            <a:round/>
            <a:headEnd type="none" w="med" len="med"/>
            <a:tailEnd type="none" w="med" len="med"/>
          </a:ln>
          <a:effectLst>
            <a:softEdge rad="12700"/>
          </a:effectLst>
        </p:spPr>
        <p:txBody>
          <a:bodyPr vert="horz" wrap="square" lIns="91440" tIns="45720" rIns="91440" bIns="45720" numCol="1" rtlCol="0" anchor="ctr" anchorCtr="0" compatLnSpc="1">
            <a:prstTxWarp prst="textNoShape">
              <a:avLst/>
            </a:prstTxWarp>
          </a:bodyPr>
          <a:lstStyle/>
          <a:p>
            <a:pPr algn="ctr" eaLnBrk="0" hangingPunct="0"/>
            <a:endParaRPr lang="es-MX" sz="1200" b="1" dirty="0" smtClean="0">
              <a:solidFill>
                <a:schemeClr val="bg1"/>
              </a:solidFill>
              <a:latin typeface="+mn-lt"/>
            </a:endParaRPr>
          </a:p>
        </p:txBody>
      </p:sp>
      <p:sp>
        <p:nvSpPr>
          <p:cNvPr id="69" name="68 CuadroTexto"/>
          <p:cNvSpPr txBox="1"/>
          <p:nvPr/>
        </p:nvSpPr>
        <p:spPr>
          <a:xfrm>
            <a:off x="4528572" y="3837801"/>
            <a:ext cx="1338828" cy="276999"/>
          </a:xfrm>
          <a:prstGeom prst="rect">
            <a:avLst/>
          </a:prstGeom>
          <a:noFill/>
        </p:spPr>
        <p:txBody>
          <a:bodyPr wrap="none" rtlCol="0">
            <a:spAutoFit/>
          </a:bodyPr>
          <a:lstStyle/>
          <a:p>
            <a:r>
              <a:rPr lang="es-MX" sz="1200" b="1" dirty="0" smtClean="0">
                <a:solidFill>
                  <a:schemeClr val="bg1"/>
                </a:solidFill>
                <a:latin typeface="+mn-lt"/>
              </a:rPr>
              <a:t>Documentación</a:t>
            </a:r>
            <a:endParaRPr lang="es-MX" sz="1200" b="1" dirty="0">
              <a:solidFill>
                <a:schemeClr val="bg1"/>
              </a:solidFill>
              <a:latin typeface="+mn-lt"/>
            </a:endParaRPr>
          </a:p>
        </p:txBody>
      </p:sp>
      <p:sp>
        <p:nvSpPr>
          <p:cNvPr id="70" name="69 Cheurón"/>
          <p:cNvSpPr/>
          <p:nvPr/>
        </p:nvSpPr>
        <p:spPr bwMode="auto">
          <a:xfrm>
            <a:off x="5943600" y="3733800"/>
            <a:ext cx="1524000" cy="533400"/>
          </a:xfrm>
          <a:prstGeom prst="chevron">
            <a:avLst/>
          </a:prstGeom>
          <a:gradFill flip="none" rotWithShape="1">
            <a:gsLst>
              <a:gs pos="0">
                <a:srgbClr val="2CA432">
                  <a:shade val="30000"/>
                  <a:satMod val="115000"/>
                </a:srgbClr>
              </a:gs>
              <a:gs pos="50000">
                <a:srgbClr val="2CA432">
                  <a:shade val="67500"/>
                  <a:satMod val="115000"/>
                </a:srgbClr>
              </a:gs>
              <a:gs pos="100000">
                <a:srgbClr val="2CA432">
                  <a:shade val="100000"/>
                  <a:satMod val="115000"/>
                </a:srgbClr>
              </a:gs>
            </a:gsLst>
            <a:lin ang="2700000" scaled="1"/>
            <a:tileRect/>
          </a:gradFill>
          <a:ln w="28575" cap="flat" cmpd="sng" algn="ctr">
            <a:solidFill>
              <a:schemeClr val="tx1"/>
            </a:solidFill>
            <a:prstDash val="solid"/>
            <a:round/>
            <a:headEnd type="none" w="med" len="med"/>
            <a:tailEnd type="none" w="med" len="med"/>
          </a:ln>
          <a:effectLst>
            <a:softEdge rad="12700"/>
          </a:effectLst>
        </p:spPr>
        <p:txBody>
          <a:bodyPr vert="horz" wrap="square" lIns="91440" tIns="45720" rIns="91440" bIns="45720" numCol="1" rtlCol="0" anchor="ctr" anchorCtr="0" compatLnSpc="1">
            <a:prstTxWarp prst="textNoShape">
              <a:avLst/>
            </a:prstTxWarp>
          </a:bodyPr>
          <a:lstStyle/>
          <a:p>
            <a:pPr algn="ctr" eaLnBrk="0" hangingPunct="0"/>
            <a:endParaRPr lang="es-MX" sz="1200" b="1" dirty="0" smtClean="0">
              <a:solidFill>
                <a:schemeClr val="bg1"/>
              </a:solidFill>
              <a:latin typeface="+mn-lt"/>
            </a:endParaRPr>
          </a:p>
        </p:txBody>
      </p:sp>
      <p:sp>
        <p:nvSpPr>
          <p:cNvPr id="71" name="70 CuadroTexto"/>
          <p:cNvSpPr txBox="1"/>
          <p:nvPr/>
        </p:nvSpPr>
        <p:spPr>
          <a:xfrm>
            <a:off x="6280943" y="3805535"/>
            <a:ext cx="1034257" cy="461665"/>
          </a:xfrm>
          <a:prstGeom prst="rect">
            <a:avLst/>
          </a:prstGeom>
          <a:noFill/>
        </p:spPr>
        <p:txBody>
          <a:bodyPr wrap="none" rtlCol="0">
            <a:spAutoFit/>
          </a:bodyPr>
          <a:lstStyle/>
          <a:p>
            <a:r>
              <a:rPr lang="es-MX" sz="1200" b="1" dirty="0" smtClean="0">
                <a:solidFill>
                  <a:schemeClr val="bg1"/>
                </a:solidFill>
                <a:latin typeface="+mn-lt"/>
              </a:rPr>
              <a:t>Solicitud y </a:t>
            </a:r>
          </a:p>
          <a:p>
            <a:r>
              <a:rPr lang="es-MX" sz="1200" b="1" dirty="0" smtClean="0">
                <a:solidFill>
                  <a:schemeClr val="bg1"/>
                </a:solidFill>
                <a:latin typeface="+mn-lt"/>
              </a:rPr>
              <a:t>elegibilidad</a:t>
            </a:r>
            <a:endParaRPr lang="es-MX" sz="1200" b="1" dirty="0">
              <a:solidFill>
                <a:schemeClr val="bg1"/>
              </a:solidFill>
              <a:latin typeface="+mn-lt"/>
            </a:endParaRPr>
          </a:p>
        </p:txBody>
      </p:sp>
      <p:sp>
        <p:nvSpPr>
          <p:cNvPr id="72" name="71 Cheurón"/>
          <p:cNvSpPr/>
          <p:nvPr/>
        </p:nvSpPr>
        <p:spPr bwMode="auto">
          <a:xfrm>
            <a:off x="7467600" y="3733800"/>
            <a:ext cx="1524000" cy="533400"/>
          </a:xfrm>
          <a:prstGeom prst="chevron">
            <a:avLst/>
          </a:prstGeom>
          <a:gradFill flip="none" rotWithShape="1">
            <a:gsLst>
              <a:gs pos="0">
                <a:srgbClr val="2CA432">
                  <a:shade val="30000"/>
                  <a:satMod val="115000"/>
                </a:srgbClr>
              </a:gs>
              <a:gs pos="50000">
                <a:srgbClr val="2CA432">
                  <a:shade val="67500"/>
                  <a:satMod val="115000"/>
                </a:srgbClr>
              </a:gs>
              <a:gs pos="100000">
                <a:srgbClr val="2CA432">
                  <a:shade val="100000"/>
                  <a:satMod val="115000"/>
                </a:srgbClr>
              </a:gs>
            </a:gsLst>
            <a:lin ang="2700000" scaled="1"/>
            <a:tileRect/>
          </a:gradFill>
          <a:ln w="28575" cap="flat" cmpd="sng" algn="ctr">
            <a:solidFill>
              <a:schemeClr val="tx1"/>
            </a:solidFill>
            <a:prstDash val="solid"/>
            <a:round/>
            <a:headEnd type="none" w="med" len="med"/>
            <a:tailEnd type="none" w="med" len="med"/>
          </a:ln>
          <a:effectLst>
            <a:softEdge rad="12700"/>
          </a:effectLst>
        </p:spPr>
        <p:txBody>
          <a:bodyPr vert="horz" wrap="square" lIns="91440" tIns="45720" rIns="91440" bIns="45720" numCol="1" rtlCol="0" anchor="ctr" anchorCtr="0" compatLnSpc="1">
            <a:prstTxWarp prst="textNoShape">
              <a:avLst/>
            </a:prstTxWarp>
          </a:bodyPr>
          <a:lstStyle/>
          <a:p>
            <a:pPr algn="ctr" eaLnBrk="0" hangingPunct="0"/>
            <a:endParaRPr lang="es-MX" sz="1200" b="1" dirty="0" smtClean="0">
              <a:solidFill>
                <a:schemeClr val="bg1"/>
              </a:solidFill>
              <a:latin typeface="+mn-lt"/>
            </a:endParaRPr>
          </a:p>
        </p:txBody>
      </p:sp>
      <p:sp>
        <p:nvSpPr>
          <p:cNvPr id="73" name="72 CuadroTexto"/>
          <p:cNvSpPr txBox="1"/>
          <p:nvPr/>
        </p:nvSpPr>
        <p:spPr>
          <a:xfrm>
            <a:off x="7753761" y="3837801"/>
            <a:ext cx="1152880" cy="276999"/>
          </a:xfrm>
          <a:prstGeom prst="rect">
            <a:avLst/>
          </a:prstGeom>
          <a:noFill/>
        </p:spPr>
        <p:txBody>
          <a:bodyPr wrap="none" rtlCol="0">
            <a:spAutoFit/>
          </a:bodyPr>
          <a:lstStyle/>
          <a:p>
            <a:r>
              <a:rPr lang="es-MX" sz="1200" b="1" dirty="0" smtClean="0">
                <a:solidFill>
                  <a:schemeClr val="bg1"/>
                </a:solidFill>
                <a:latin typeface="+mn-lt"/>
              </a:rPr>
              <a:t>Seguimiento </a:t>
            </a:r>
            <a:endParaRPr lang="es-MX" sz="1200" b="1" dirty="0">
              <a:solidFill>
                <a:schemeClr val="bg1"/>
              </a:solidFill>
              <a:latin typeface="+mn-lt"/>
            </a:endParaRPr>
          </a:p>
        </p:txBody>
      </p:sp>
      <p:sp>
        <p:nvSpPr>
          <p:cNvPr id="46" name="45 Cheurón"/>
          <p:cNvSpPr/>
          <p:nvPr/>
        </p:nvSpPr>
        <p:spPr bwMode="auto">
          <a:xfrm>
            <a:off x="914400" y="1143000"/>
            <a:ext cx="1600200" cy="533400"/>
          </a:xfrm>
          <a:prstGeom prst="chevron">
            <a:avLst/>
          </a:prstGeom>
          <a:gradFill flip="none" rotWithShape="1">
            <a:gsLst>
              <a:gs pos="0">
                <a:srgbClr val="2CA432">
                  <a:shade val="30000"/>
                  <a:satMod val="115000"/>
                </a:srgbClr>
              </a:gs>
              <a:gs pos="50000">
                <a:srgbClr val="2CA432">
                  <a:shade val="67500"/>
                  <a:satMod val="115000"/>
                </a:srgbClr>
              </a:gs>
              <a:gs pos="100000">
                <a:srgbClr val="2CA432">
                  <a:shade val="100000"/>
                  <a:satMod val="115000"/>
                </a:srgbClr>
              </a:gs>
            </a:gsLst>
            <a:lin ang="2700000" scaled="1"/>
            <a:tileRect/>
          </a:gradFill>
          <a:ln w="28575" cap="flat" cmpd="sng" algn="ctr">
            <a:solidFill>
              <a:schemeClr val="tx1"/>
            </a:solidFill>
            <a:prstDash val="solid"/>
            <a:round/>
            <a:headEnd type="none" w="med" len="med"/>
            <a:tailEnd type="none" w="med" len="med"/>
          </a:ln>
          <a:effectLst>
            <a:softEdge rad="12700"/>
          </a:effectLst>
        </p:spPr>
        <p:txBody>
          <a:bodyPr vert="horz" wrap="square" lIns="91440" tIns="45720" rIns="91440" bIns="45720" numCol="1" rtlCol="0" anchor="ctr" anchorCtr="0" compatLnSpc="1">
            <a:prstTxWarp prst="textNoShape">
              <a:avLst/>
            </a:prstTxWarp>
          </a:bodyPr>
          <a:lstStyle/>
          <a:p>
            <a:pPr algn="ctr" eaLnBrk="0" hangingPunct="0"/>
            <a:r>
              <a:rPr lang="es-MX" sz="1200" b="1" dirty="0" smtClean="0">
                <a:solidFill>
                  <a:schemeClr val="bg1"/>
                </a:solidFill>
                <a:latin typeface="+mn-lt"/>
              </a:rPr>
              <a:t>Información</a:t>
            </a:r>
            <a:endParaRPr lang="es-MX" sz="1200" b="1" dirty="0" smtClean="0">
              <a:solidFill>
                <a:schemeClr val="bg1"/>
              </a:solidFill>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90600" y="1447800"/>
            <a:ext cx="7772400" cy="4114800"/>
          </a:xfrm>
        </p:spPr>
        <p:txBody>
          <a:bodyPr/>
          <a:lstStyle/>
          <a:p>
            <a:pPr marL="542925" lvl="0" indent="-276225">
              <a:buBlip>
                <a:blip r:embed="rId3"/>
              </a:buBlip>
              <a:tabLst>
                <a:tab pos="542925" algn="l"/>
              </a:tabLst>
            </a:pPr>
            <a:r>
              <a:rPr lang="es-MX" sz="2400" dirty="0" smtClean="0"/>
              <a:t>En 2011 México y Canadá decidieron pasar de los programas piloto a un esquema ampliado. </a:t>
            </a:r>
          </a:p>
          <a:p>
            <a:pPr marL="542925" lvl="0" indent="-276225">
              <a:buBlip>
                <a:blip r:embed="rId3"/>
              </a:buBlip>
              <a:tabLst>
                <a:tab pos="542925" algn="l"/>
              </a:tabLst>
            </a:pPr>
            <a:endParaRPr lang="es-MX" sz="2400" dirty="0" smtClean="0"/>
          </a:p>
          <a:p>
            <a:pPr marL="542925" lvl="0" indent="-276225">
              <a:buBlip>
                <a:blip r:embed="rId3"/>
              </a:buBlip>
              <a:tabLst>
                <a:tab pos="542925" algn="l"/>
              </a:tabLst>
            </a:pPr>
            <a:r>
              <a:rPr lang="es-MX" sz="2400" dirty="0" smtClean="0"/>
              <a:t>Desde la implementación del Mecanismo de Movilidad Laboral al mes de abril de 2012, han viajado a Canadá 245 trabajadores: </a:t>
            </a:r>
          </a:p>
          <a:p>
            <a:pPr lvl="0">
              <a:buNone/>
            </a:pPr>
            <a:endParaRPr lang="es-MX" sz="1400" dirty="0" smtClean="0"/>
          </a:p>
        </p:txBody>
      </p:sp>
      <p:graphicFrame>
        <p:nvGraphicFramePr>
          <p:cNvPr id="5" name="4 Tabla"/>
          <p:cNvGraphicFramePr>
            <a:graphicFrameLocks noGrp="1"/>
          </p:cNvGraphicFramePr>
          <p:nvPr/>
        </p:nvGraphicFramePr>
        <p:xfrm>
          <a:off x="1524000" y="4495800"/>
          <a:ext cx="6858000" cy="914400"/>
        </p:xfrm>
        <a:graphic>
          <a:graphicData uri="http://schemas.openxmlformats.org/drawingml/2006/table">
            <a:tbl>
              <a:tblPr firstRow="1" bandRow="1">
                <a:effectLst/>
                <a:tableStyleId>{5C22544A-7EE6-4342-B048-85BDC9FD1C3A}</a:tableStyleId>
              </a:tblPr>
              <a:tblGrid>
                <a:gridCol w="3783724"/>
                <a:gridCol w="3074276"/>
              </a:tblGrid>
              <a:tr h="370840">
                <a:tc>
                  <a:txBody>
                    <a:bodyPr/>
                    <a:lstStyle/>
                    <a:p>
                      <a:pPr marL="85725" indent="0"/>
                      <a:r>
                        <a:rPr lang="es-MX" sz="2400" b="1" dirty="0" smtClean="0">
                          <a:solidFill>
                            <a:schemeClr val="bg1"/>
                          </a:solidFill>
                        </a:rPr>
                        <a:t>199</a:t>
                      </a:r>
                      <a:r>
                        <a:rPr lang="es-MX" sz="2400" b="1" baseline="0" dirty="0" smtClean="0">
                          <a:solidFill>
                            <a:schemeClr val="bg1"/>
                          </a:solidFill>
                        </a:rPr>
                        <a:t> Alberta</a:t>
                      </a:r>
                      <a:endParaRPr lang="es-MX" sz="2400" b="1" dirty="0">
                        <a:solidFill>
                          <a:schemeClr val="bg1"/>
                        </a:solidFill>
                      </a:endParaRPr>
                    </a:p>
                  </a:txBody>
                  <a:tcPr>
                    <a:solidFill>
                      <a:srgbClr val="2CA432"/>
                    </a:solidFill>
                  </a:tcPr>
                </a:tc>
                <a:tc>
                  <a:txBody>
                    <a:bodyPr/>
                    <a:lstStyle/>
                    <a:p>
                      <a:pPr marL="180975" indent="0"/>
                      <a:r>
                        <a:rPr lang="es-MX" sz="2400" b="1" dirty="0" smtClean="0">
                          <a:solidFill>
                            <a:schemeClr val="bg1"/>
                          </a:solidFill>
                        </a:rPr>
                        <a:t>7 Saskatchewan</a:t>
                      </a:r>
                      <a:endParaRPr lang="es-MX" sz="2400" b="1" dirty="0">
                        <a:solidFill>
                          <a:schemeClr val="bg1"/>
                        </a:solidFill>
                      </a:endParaRPr>
                    </a:p>
                  </a:txBody>
                  <a:tcPr>
                    <a:solidFill>
                      <a:srgbClr val="1B7D40"/>
                    </a:solidFill>
                  </a:tcPr>
                </a:tc>
              </a:tr>
              <a:tr h="370840">
                <a:tc>
                  <a:txBody>
                    <a:bodyPr/>
                    <a:lstStyle/>
                    <a:p>
                      <a:pPr marL="85725" indent="0"/>
                      <a:r>
                        <a:rPr lang="es-MX" sz="2400" b="1" dirty="0" smtClean="0">
                          <a:solidFill>
                            <a:schemeClr val="bg1"/>
                          </a:solidFill>
                        </a:rPr>
                        <a:t>37 </a:t>
                      </a:r>
                      <a:r>
                        <a:rPr lang="es-MX" sz="2400" b="1" baseline="0" dirty="0" smtClean="0">
                          <a:solidFill>
                            <a:schemeClr val="bg1"/>
                          </a:solidFill>
                        </a:rPr>
                        <a:t> </a:t>
                      </a:r>
                      <a:r>
                        <a:rPr lang="es-MX" sz="2400" b="1" dirty="0" smtClean="0">
                          <a:solidFill>
                            <a:schemeClr val="bg1"/>
                          </a:solidFill>
                        </a:rPr>
                        <a:t> Columbia Británica</a:t>
                      </a:r>
                      <a:endParaRPr lang="es-MX" sz="2400" b="1" dirty="0">
                        <a:solidFill>
                          <a:schemeClr val="bg1"/>
                        </a:solidFill>
                      </a:endParaRPr>
                    </a:p>
                  </a:txBody>
                  <a:tcPr>
                    <a:solidFill>
                      <a:srgbClr val="008752"/>
                    </a:solidFill>
                  </a:tcPr>
                </a:tc>
                <a:tc>
                  <a:txBody>
                    <a:bodyPr/>
                    <a:lstStyle/>
                    <a:p>
                      <a:pPr marL="180975" indent="0"/>
                      <a:r>
                        <a:rPr lang="es-MX" sz="2400" b="1" dirty="0" smtClean="0">
                          <a:solidFill>
                            <a:schemeClr val="bg1"/>
                          </a:solidFill>
                        </a:rPr>
                        <a:t>2 Yukón </a:t>
                      </a:r>
                      <a:endParaRPr lang="es-MX" sz="2400" b="1" dirty="0">
                        <a:solidFill>
                          <a:schemeClr val="bg1"/>
                        </a:solidFill>
                      </a:endParaRPr>
                    </a:p>
                  </a:txBody>
                  <a:tcPr>
                    <a:solidFill>
                      <a:srgbClr val="2CA432"/>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5800" y="1447800"/>
            <a:ext cx="7772400" cy="4114800"/>
          </a:xfrm>
        </p:spPr>
        <p:txBody>
          <a:bodyPr/>
          <a:lstStyle/>
          <a:p>
            <a:pPr marL="714375" indent="0">
              <a:buNone/>
            </a:pPr>
            <a:r>
              <a:rPr lang="es-MX" sz="3200" dirty="0" smtClean="0"/>
              <a:t>Aun cuando los resultados son modestos, los avances alcanzados constituyeron un proceso de aprendizaje para instrumentar programas de trabajo temporal, a través del Mecanismo de Movilidad Laboral. </a:t>
            </a:r>
          </a:p>
          <a:p>
            <a:pPr marL="714375" indent="-352425">
              <a:buBlip>
                <a:blip r:embed="rId3"/>
              </a:buBlip>
            </a:pPr>
            <a:endParaRPr lang="es-MX" sz="24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type="title"/>
          </p:nvPr>
        </p:nvSpPr>
        <p:spPr>
          <a:xfrm>
            <a:off x="3276600" y="228600"/>
            <a:ext cx="5638800" cy="457200"/>
          </a:xfrm>
          <a:gradFill flip="none" rotWithShape="1">
            <a:gsLst>
              <a:gs pos="0">
                <a:srgbClr val="008752">
                  <a:shade val="30000"/>
                  <a:satMod val="115000"/>
                </a:srgbClr>
              </a:gs>
              <a:gs pos="50000">
                <a:srgbClr val="008752">
                  <a:shade val="67500"/>
                  <a:satMod val="115000"/>
                </a:srgbClr>
              </a:gs>
              <a:gs pos="100000">
                <a:srgbClr val="008752">
                  <a:shade val="100000"/>
                  <a:satMod val="115000"/>
                </a:srgbClr>
              </a:gs>
            </a:gsLst>
            <a:path path="circle">
              <a:fillToRect l="50000" t="50000" r="50000" b="50000"/>
            </a:path>
            <a:tileRect/>
          </a:gradFill>
          <a:scene3d>
            <a:camera prst="orthographicFront"/>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a:lstStyle/>
          <a:p>
            <a:pPr marL="542925"/>
            <a:r>
              <a:rPr lang="es-MX" sz="2400" b="1" dirty="0" smtClean="0">
                <a:solidFill>
                  <a:schemeClr val="bg1"/>
                </a:solidFill>
              </a:rPr>
              <a:t>MOVILIDAD DE JÓVENES</a:t>
            </a:r>
            <a:endParaRPr lang="es-MX" sz="2400" b="1" dirty="0">
              <a:solidFill>
                <a:schemeClr val="bg1"/>
              </a:solidFill>
            </a:endParaRPr>
          </a:p>
        </p:txBody>
      </p:sp>
      <p:sp>
        <p:nvSpPr>
          <p:cNvPr id="3" name="2 Marcador de contenido"/>
          <p:cNvSpPr>
            <a:spLocks noGrp="1"/>
          </p:cNvSpPr>
          <p:nvPr>
            <p:ph idx="1"/>
          </p:nvPr>
        </p:nvSpPr>
        <p:spPr>
          <a:xfrm>
            <a:off x="685800" y="1143000"/>
            <a:ext cx="8229600" cy="4876800"/>
          </a:xfrm>
        </p:spPr>
        <p:txBody>
          <a:bodyPr/>
          <a:lstStyle/>
          <a:p>
            <a:pPr marL="628650" indent="-266700">
              <a:buBlip>
                <a:blip r:embed="rId3"/>
              </a:buBlip>
              <a:tabLst>
                <a:tab pos="628650" algn="l"/>
              </a:tabLst>
            </a:pPr>
            <a:r>
              <a:rPr lang="es-MX" sz="2400" dirty="0" smtClean="0"/>
              <a:t>El Memorándum de Entendimiento sobre Movilidad de Jóvenes entre México y Canadá se firmó el 27 de mayo de 2010 y entró en vigor el 1° de noviembre del mismo año. </a:t>
            </a:r>
          </a:p>
          <a:p>
            <a:pPr marL="628650" indent="-266700">
              <a:buBlip>
                <a:blip r:embed="rId3"/>
              </a:buBlip>
              <a:tabLst>
                <a:tab pos="628650" algn="l"/>
              </a:tabLst>
            </a:pPr>
            <a:endParaRPr lang="es-MX" sz="2400" dirty="0" smtClean="0"/>
          </a:p>
        </p:txBody>
      </p:sp>
      <p:pic>
        <p:nvPicPr>
          <p:cNvPr id="10242" name="Picture 2" descr="http://www.google.com.mx/url?source=imglanding&amp;ct=img&amp;q=http://1.bp.blogspot.com/-31arhUlrn4M/TwXFKI3ZlTI/AAAAAAAAAZI/6AcXWKj7IMc/s1600/2.jpg&amp;sa=X&amp;ei=-2TWT7PXOcLS2gW1ju2WBg&amp;ved=0CAsQ8wc&amp;usg=AFQjCNGNpUHuK4LkbP2T0QrY6AZ5rLepqg"/>
          <p:cNvPicPr>
            <a:picLocks noChangeAspect="1" noChangeArrowheads="1"/>
          </p:cNvPicPr>
          <p:nvPr/>
        </p:nvPicPr>
        <p:blipFill>
          <a:blip r:embed="rId4" cstate="print"/>
          <a:srcRect/>
          <a:stretch>
            <a:fillRect/>
          </a:stretch>
        </p:blipFill>
        <p:spPr bwMode="auto">
          <a:xfrm>
            <a:off x="6705600" y="2971800"/>
            <a:ext cx="2286000" cy="2895600"/>
          </a:xfrm>
          <a:prstGeom prst="rect">
            <a:avLst/>
          </a:prstGeom>
          <a:noFill/>
          <a:ln w="57150">
            <a:solidFill>
              <a:schemeClr val="tx1"/>
            </a:solidFill>
          </a:ln>
        </p:spPr>
      </p:pic>
      <p:sp>
        <p:nvSpPr>
          <p:cNvPr id="7" name="6 CuadroTexto"/>
          <p:cNvSpPr txBox="1"/>
          <p:nvPr/>
        </p:nvSpPr>
        <p:spPr>
          <a:xfrm>
            <a:off x="685800" y="3048000"/>
            <a:ext cx="5867400" cy="2677656"/>
          </a:xfrm>
          <a:prstGeom prst="rect">
            <a:avLst/>
          </a:prstGeom>
          <a:noFill/>
        </p:spPr>
        <p:txBody>
          <a:bodyPr wrap="square" rtlCol="0">
            <a:spAutoFit/>
          </a:bodyPr>
          <a:lstStyle/>
          <a:p>
            <a:pPr marL="628650" indent="-266700" algn="just">
              <a:buBlip>
                <a:blip r:embed="rId3"/>
              </a:buBlip>
              <a:tabLst>
                <a:tab pos="628650" algn="l"/>
              </a:tabLst>
            </a:pPr>
            <a:r>
              <a:rPr lang="es-MX" dirty="0" smtClean="0">
                <a:latin typeface="+mn-lt"/>
              </a:rPr>
              <a:t>Tiene como objetivo facilitar intercambios culturales que permitan a los jóvenes de uno u otro país obtener un mejor entendimiento de la cultura y la sociedad del país anfitrión, mediante viajes, trabajo y experiencias de vida.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38200" y="381000"/>
            <a:ext cx="7772400" cy="4114800"/>
          </a:xfrm>
        </p:spPr>
        <p:txBody>
          <a:bodyPr/>
          <a:lstStyle/>
          <a:p>
            <a:pPr>
              <a:buNone/>
            </a:pPr>
            <a:r>
              <a:rPr lang="es-MX" sz="2400" b="1" dirty="0" smtClean="0"/>
              <a:t>Son considerados elegibles:</a:t>
            </a:r>
          </a:p>
          <a:p>
            <a:pPr>
              <a:buNone/>
            </a:pPr>
            <a:endParaRPr lang="es-MX" sz="2400" b="1" dirty="0" smtClean="0"/>
          </a:p>
          <a:p>
            <a:pPr>
              <a:buNone/>
            </a:pPr>
            <a:endParaRPr lang="es-MX" sz="2400" b="1" dirty="0" smtClean="0"/>
          </a:p>
          <a:p>
            <a:endParaRPr lang="es-MX" dirty="0"/>
          </a:p>
        </p:txBody>
      </p:sp>
      <p:graphicFrame>
        <p:nvGraphicFramePr>
          <p:cNvPr id="5" name="4 Tabla"/>
          <p:cNvGraphicFramePr>
            <a:graphicFrameLocks noGrp="1"/>
          </p:cNvGraphicFramePr>
          <p:nvPr/>
        </p:nvGraphicFramePr>
        <p:xfrm>
          <a:off x="1447800" y="1143000"/>
          <a:ext cx="7086600" cy="4876800"/>
        </p:xfrm>
        <a:graphic>
          <a:graphicData uri="http://schemas.openxmlformats.org/drawingml/2006/table">
            <a:tbl>
              <a:tblPr firstRow="1" bandRow="1">
                <a:tableStyleId>{5C22544A-7EE6-4342-B048-85BDC9FD1C3A}</a:tableStyleId>
              </a:tblPr>
              <a:tblGrid>
                <a:gridCol w="7086600"/>
              </a:tblGrid>
              <a:tr h="1715911">
                <a:tc>
                  <a:txBody>
                    <a:bodyPr/>
                    <a:lstStyle/>
                    <a:p>
                      <a:pPr algn="just"/>
                      <a:r>
                        <a:rPr lang="es-MX" sz="2000" b="0" dirty="0" smtClean="0">
                          <a:solidFill>
                            <a:schemeClr val="bg1"/>
                          </a:solidFill>
                        </a:rPr>
                        <a:t>Estudiantes inscritos en una institución de educación superior, con interés en concluir parte de su plan de estudios en el otro país, mediante una promesa de contrato de empleo relacionado con su área o campo profesional.</a:t>
                      </a:r>
                      <a:endParaRPr lang="es-MX" sz="2000" b="0" dirty="0">
                        <a:solidFill>
                          <a:schemeClr val="bg1"/>
                        </a:solidFill>
                      </a:endParaRPr>
                    </a:p>
                  </a:txBody>
                  <a:tcPr anchor="ctr">
                    <a:gradFill flip="none" rotWithShape="1">
                      <a:gsLst>
                        <a:gs pos="0">
                          <a:srgbClr val="2CA432">
                            <a:shade val="30000"/>
                            <a:satMod val="115000"/>
                          </a:srgbClr>
                        </a:gs>
                        <a:gs pos="50000">
                          <a:srgbClr val="2CA432">
                            <a:shade val="67500"/>
                            <a:satMod val="115000"/>
                          </a:srgbClr>
                        </a:gs>
                        <a:gs pos="100000">
                          <a:srgbClr val="2CA432">
                            <a:shade val="100000"/>
                            <a:satMod val="115000"/>
                          </a:srgbClr>
                        </a:gs>
                      </a:gsLst>
                      <a:lin ang="5400000" scaled="1"/>
                      <a:tileRect/>
                    </a:gradFill>
                  </a:tcPr>
                </a:tc>
              </a:tr>
              <a:tr h="1444978">
                <a:tc>
                  <a:txBody>
                    <a:bodyPr/>
                    <a:lstStyle/>
                    <a:p>
                      <a:pPr algn="just">
                        <a:buNone/>
                      </a:pPr>
                      <a:r>
                        <a:rPr lang="es-MX" sz="2000" b="0" dirty="0" smtClean="0">
                          <a:solidFill>
                            <a:schemeClr val="bg1"/>
                          </a:solidFill>
                        </a:rPr>
                        <a:t>Estudiantes inscritos en una institución de educación, con interés de obtener un empleo temporal en el país anfitrión durante sus vacaciones académicas.</a:t>
                      </a:r>
                      <a:endParaRPr lang="es-MX" sz="2000" b="0" dirty="0">
                        <a:solidFill>
                          <a:schemeClr val="bg1"/>
                        </a:solidFill>
                      </a:endParaRPr>
                    </a:p>
                  </a:txBody>
                  <a:tcPr anchor="ctr">
                    <a:gradFill flip="none" rotWithShape="1">
                      <a:gsLst>
                        <a:gs pos="0">
                          <a:srgbClr val="1B7D40">
                            <a:shade val="30000"/>
                            <a:satMod val="115000"/>
                          </a:srgbClr>
                        </a:gs>
                        <a:gs pos="50000">
                          <a:srgbClr val="1B7D40">
                            <a:shade val="67500"/>
                            <a:satMod val="115000"/>
                          </a:srgbClr>
                        </a:gs>
                        <a:gs pos="100000">
                          <a:srgbClr val="1B7D40">
                            <a:shade val="100000"/>
                            <a:satMod val="115000"/>
                          </a:srgbClr>
                        </a:gs>
                      </a:gsLst>
                      <a:lin ang="16200000" scaled="1"/>
                      <a:tileRect/>
                    </a:gradFill>
                  </a:tcPr>
                </a:tc>
              </a:tr>
              <a:tr h="171591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2000" b="0" dirty="0" smtClean="0">
                          <a:solidFill>
                            <a:schemeClr val="bg1"/>
                          </a:solidFill>
                        </a:rPr>
                        <a:t>Ciudadanos jóvenes, incluyendo a los egresados de una institución de educación superior, con interés en obtener experiencia laboral o práctica en su área o campo profesional, mediante promesa de contrato laboral para fortalecer su desarrollo profesional. </a:t>
                      </a:r>
                      <a:endParaRPr lang="es-MX" sz="2000" b="0" dirty="0">
                        <a:solidFill>
                          <a:schemeClr val="bg1"/>
                        </a:solidFill>
                      </a:endParaRPr>
                    </a:p>
                  </a:txBody>
                  <a:tcPr anchor="ctr">
                    <a:gradFill flip="none" rotWithShape="1">
                      <a:gsLst>
                        <a:gs pos="0">
                          <a:srgbClr val="2CA432">
                            <a:shade val="30000"/>
                            <a:satMod val="115000"/>
                          </a:srgbClr>
                        </a:gs>
                        <a:gs pos="50000">
                          <a:srgbClr val="2CA432">
                            <a:shade val="67500"/>
                            <a:satMod val="115000"/>
                          </a:srgbClr>
                        </a:gs>
                        <a:gs pos="100000">
                          <a:srgbClr val="2CA432">
                            <a:shade val="100000"/>
                            <a:satMod val="115000"/>
                          </a:srgbClr>
                        </a:gs>
                      </a:gsLst>
                      <a:lin ang="5400000" scaled="1"/>
                      <a:tileRect/>
                    </a:gra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90600" y="1371600"/>
            <a:ext cx="7772400" cy="4267200"/>
          </a:xfrm>
        </p:spPr>
        <p:txBody>
          <a:bodyPr/>
          <a:lstStyle/>
          <a:p>
            <a:pPr marL="365125" indent="-365125" eaLnBrk="1" hangingPunct="1">
              <a:buClr>
                <a:srgbClr val="008000"/>
              </a:buClr>
              <a:buBlip>
                <a:blip r:embed="rId3"/>
              </a:buBlip>
            </a:pPr>
            <a:r>
              <a:rPr lang="es-ES" sz="2400" dirty="0" smtClean="0"/>
              <a:t>El Programa de Trabajadores Agrícolas Temporales (PTAT), dio inicio en 1974 con la firma del Memorándum de Entendimiento entre el Gobierno de los Estados Unidos Mexicanos y el Gobierno de Canadá. </a:t>
            </a:r>
            <a:endParaRPr lang="es-MX" sz="2400" dirty="0" smtClean="0"/>
          </a:p>
          <a:p>
            <a:pPr marL="365125" indent="-365125" eaLnBrk="1" hangingPunct="1">
              <a:buClr>
                <a:srgbClr val="008000"/>
              </a:buClr>
              <a:buNone/>
            </a:pPr>
            <a:endParaRPr lang="es-MX" sz="2400" dirty="0" smtClean="0"/>
          </a:p>
          <a:p>
            <a:pPr marL="365125" indent="-365125" eaLnBrk="1" hangingPunct="1">
              <a:buClr>
                <a:srgbClr val="008000"/>
              </a:buClr>
              <a:buBlip>
                <a:blip r:embed="rId3"/>
              </a:buBlip>
            </a:pPr>
            <a:r>
              <a:rPr lang="es-ES" sz="2400" dirty="0" smtClean="0"/>
              <a:t>El Programa es un modelo de cooperación bilateral que fomenta un flujo migratorio temporal, ordenado y seguro de trabajadores agrícolas mexicanos y </a:t>
            </a:r>
            <a:r>
              <a:rPr lang="es-MX" sz="2400" dirty="0" smtClean="0"/>
              <a:t>garantiza el respeto de sus derechos laborales, sociales y humanos.</a:t>
            </a:r>
            <a:endParaRPr lang="es-ES" sz="2400" dirty="0" smtClean="0"/>
          </a:p>
          <a:p>
            <a:endParaRPr lang="es-MX" dirty="0"/>
          </a:p>
        </p:txBody>
      </p:sp>
      <p:sp>
        <p:nvSpPr>
          <p:cNvPr id="4" name="1 Título"/>
          <p:cNvSpPr txBox="1">
            <a:spLocks/>
          </p:cNvSpPr>
          <p:nvPr/>
        </p:nvSpPr>
        <p:spPr>
          <a:xfrm>
            <a:off x="990600" y="228600"/>
            <a:ext cx="8001000" cy="457200"/>
          </a:xfrm>
          <a:prstGeom prst="rect">
            <a:avLst/>
          </a:prstGeom>
          <a:gradFill flip="none" rotWithShape="1">
            <a:gsLst>
              <a:gs pos="0">
                <a:srgbClr val="008752">
                  <a:shade val="30000"/>
                  <a:satMod val="115000"/>
                </a:srgbClr>
              </a:gs>
              <a:gs pos="50000">
                <a:srgbClr val="008752">
                  <a:shade val="67500"/>
                  <a:satMod val="115000"/>
                </a:srgbClr>
              </a:gs>
              <a:gs pos="100000">
                <a:srgbClr val="008752">
                  <a:shade val="100000"/>
                  <a:satMod val="115000"/>
                </a:srgbClr>
              </a:gs>
            </a:gsLst>
            <a:path path="circle">
              <a:fillToRect l="50000" t="50000" r="50000" b="50000"/>
            </a:path>
            <a:tileRect/>
          </a:gradFill>
          <a:scene3d>
            <a:camera prst="orthographicFront"/>
            <a:lightRig rig="threePt" dir="t">
              <a:rot lat="0" lon="0" rev="1200000"/>
            </a:lightRig>
          </a:scene3d>
        </p:spPr>
        <p:style>
          <a:lnRef idx="0">
            <a:schemeClr val="accent3"/>
          </a:lnRef>
          <a:fillRef idx="3">
            <a:schemeClr val="accent3"/>
          </a:fillRef>
          <a:effectRef idx="3">
            <a:schemeClr val="accent3"/>
          </a:effectRef>
          <a:fontRef idx="minor">
            <a:schemeClr val="lt1"/>
          </a:fontRef>
        </p:style>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s-MX" sz="2000" b="1" kern="0" dirty="0" smtClean="0">
                <a:solidFill>
                  <a:schemeClr val="bg1"/>
                </a:solidFill>
              </a:rPr>
              <a:t>PROGRAMA DE TRABAJADORES AGRÍCOLAS TEMPORALES</a:t>
            </a:r>
            <a:endParaRPr kumimoji="0" lang="es-MX" sz="2000" b="1" i="0" u="none" strike="noStrike" kern="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trinidad\Desktop\Fotos PTAT\programa4.jpg"/>
          <p:cNvPicPr>
            <a:picLocks noChangeAspect="1" noChangeArrowheads="1"/>
          </p:cNvPicPr>
          <p:nvPr/>
        </p:nvPicPr>
        <p:blipFill>
          <a:blip r:embed="rId3" cstate="print"/>
          <a:srcRect r="18056"/>
          <a:stretch>
            <a:fillRect/>
          </a:stretch>
        </p:blipFill>
        <p:spPr bwMode="auto">
          <a:xfrm>
            <a:off x="978038" y="1143000"/>
            <a:ext cx="4241662" cy="4949824"/>
          </a:xfrm>
          <a:prstGeom prst="rect">
            <a:avLst/>
          </a:prstGeom>
          <a:noFill/>
          <a:ln w="57150">
            <a:solidFill>
              <a:schemeClr val="tx1"/>
            </a:solidFill>
            <a:miter lim="800000"/>
            <a:headEnd/>
            <a:tailEnd/>
          </a:ln>
        </p:spPr>
      </p:pic>
      <p:pic>
        <p:nvPicPr>
          <p:cNvPr id="5" name="Picture 6" descr="C:\Users\atrinidad\Desktop\Fotos PTAT\programa3.jpg"/>
          <p:cNvPicPr>
            <a:picLocks noGrp="1" noChangeAspect="1" noChangeArrowheads="1"/>
          </p:cNvPicPr>
          <p:nvPr>
            <p:ph idx="1"/>
          </p:nvPr>
        </p:nvPicPr>
        <p:blipFill>
          <a:blip r:embed="rId4" cstate="print"/>
          <a:srcRect l="6976" b="6976"/>
          <a:stretch>
            <a:fillRect/>
          </a:stretch>
        </p:blipFill>
        <p:spPr bwMode="auto">
          <a:xfrm>
            <a:off x="5486400" y="1143000"/>
            <a:ext cx="3429000" cy="2286000"/>
          </a:xfrm>
          <a:prstGeom prst="rect">
            <a:avLst/>
          </a:prstGeom>
          <a:noFill/>
          <a:ln w="57150">
            <a:solidFill>
              <a:schemeClr val="tx1"/>
            </a:solidFill>
            <a:miter lim="800000"/>
            <a:headEnd/>
            <a:tailEnd/>
          </a:ln>
        </p:spPr>
      </p:pic>
      <p:pic>
        <p:nvPicPr>
          <p:cNvPr id="6" name="Picture 3" descr="C:\Users\atrinidad\Desktop\Fotos PTAT\Consulmex Toronto.jpg"/>
          <p:cNvPicPr>
            <a:picLocks noChangeAspect="1" noChangeArrowheads="1"/>
          </p:cNvPicPr>
          <p:nvPr/>
        </p:nvPicPr>
        <p:blipFill>
          <a:blip r:embed="rId5" cstate="print"/>
          <a:srcRect l="6976" b="10091"/>
          <a:stretch>
            <a:fillRect/>
          </a:stretch>
        </p:blipFill>
        <p:spPr bwMode="auto">
          <a:xfrm>
            <a:off x="5486400" y="3728660"/>
            <a:ext cx="3429000" cy="2367340"/>
          </a:xfrm>
          <a:prstGeom prst="rect">
            <a:avLst/>
          </a:prstGeom>
          <a:noFill/>
          <a:ln w="57150">
            <a:solidFill>
              <a:schemeClr val="tx1"/>
            </a:solidFill>
            <a:miter lim="800000"/>
            <a:headEnd/>
            <a:tailEnd/>
          </a:ln>
        </p:spPr>
      </p:pic>
      <p:sp>
        <p:nvSpPr>
          <p:cNvPr id="7" name="1 Título"/>
          <p:cNvSpPr txBox="1">
            <a:spLocks/>
          </p:cNvSpPr>
          <p:nvPr/>
        </p:nvSpPr>
        <p:spPr>
          <a:xfrm>
            <a:off x="838200" y="228600"/>
            <a:ext cx="8153400" cy="533400"/>
          </a:xfrm>
          <a:prstGeom prst="rect">
            <a:avLst/>
          </a:prstGeom>
          <a:gradFill flip="none" rotWithShape="1">
            <a:gsLst>
              <a:gs pos="0">
                <a:srgbClr val="008752">
                  <a:shade val="30000"/>
                  <a:satMod val="115000"/>
                </a:srgbClr>
              </a:gs>
              <a:gs pos="50000">
                <a:srgbClr val="008752">
                  <a:shade val="67500"/>
                  <a:satMod val="115000"/>
                </a:srgbClr>
              </a:gs>
              <a:gs pos="100000">
                <a:srgbClr val="008752">
                  <a:shade val="100000"/>
                  <a:satMod val="115000"/>
                </a:srgbClr>
              </a:gs>
            </a:gsLst>
            <a:path path="circle">
              <a:fillToRect l="50000" t="50000" r="50000" b="50000"/>
            </a:path>
            <a:tileRect/>
          </a:gradFill>
          <a:scene3d>
            <a:camera prst="orthographicFront"/>
            <a:lightRig rig="threePt" dir="t">
              <a:rot lat="0" lon="0" rev="1200000"/>
            </a:lightRig>
          </a:scene3d>
        </p:spPr>
        <p:style>
          <a:lnRef idx="0">
            <a:schemeClr val="accent3"/>
          </a:lnRef>
          <a:fillRef idx="3">
            <a:schemeClr val="accent3"/>
          </a:fillRef>
          <a:effectRef idx="3">
            <a:schemeClr val="accent3"/>
          </a:effectRef>
          <a:fontRef idx="minor">
            <a:schemeClr val="lt1"/>
          </a:fontRef>
        </p:style>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s-MX" sz="2000" b="1" kern="0" dirty="0" smtClean="0">
                <a:solidFill>
                  <a:schemeClr val="bg1"/>
                </a:solidFill>
              </a:rPr>
              <a:t>PROGRAMA DE TRABAJADORES AGRÍCOLAS TEMPORALES</a:t>
            </a:r>
            <a:endParaRPr kumimoji="0" lang="es-MX" sz="2000" b="1" i="0" u="none" strike="noStrike" kern="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ersonalizado">
  <a:themeElements>
    <a:clrScheme name="Diseño personaliz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ersonaliz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_tradnl"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_tradnl"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iseño personaliz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ersonaliz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ersonaliz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ersonaliz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ersonaliz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ersonaliz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ersonaliz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ersonaliz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ersonaliz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ersonaliz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ersonaliz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ersonaliz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iseño personalizado 13">
        <a:dk1>
          <a:srgbClr val="000000"/>
        </a:dk1>
        <a:lt1>
          <a:srgbClr val="FFFFFF"/>
        </a:lt1>
        <a:dk2>
          <a:srgbClr val="000000"/>
        </a:dk2>
        <a:lt2>
          <a:srgbClr val="EAEAEA"/>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SRE">
  <a:themeElements>
    <a:clrScheme name="Presentación en blanc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Personalizado">
      <a:majorFont>
        <a:latin typeface="Arial"/>
        <a:ea typeface=""/>
        <a:cs typeface=""/>
      </a:majorFont>
      <a:minorFont>
        <a:latin typeface="Arial"/>
        <a:ea typeface="Times New Roman"/>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_tradnl"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_tradnl"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Presentación en blan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ción en blanc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ción en blanc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ción en blanc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ción en blanc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ción en blanc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ción en blanco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ción en blanc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ción en blanc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ción en blanc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ción en blanc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ción en blanc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resentación en blanco 13">
        <a:dk1>
          <a:srgbClr val="000000"/>
        </a:dk1>
        <a:lt1>
          <a:srgbClr val="FFFFFF"/>
        </a:lt1>
        <a:dk2>
          <a:srgbClr val="000000"/>
        </a:dk2>
        <a:lt2>
          <a:srgbClr val="EAEAEA"/>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Diseño personalizado">
  <a:themeElements>
    <a:clrScheme name="Diseño personaliz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ersonaliz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_tradnl"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_tradnl"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iseño personaliz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ersonaliz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ersonaliz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ersonaliz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ersonaliz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ersonaliz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ersonaliz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ersonaliz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ersonaliz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ersonaliz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ersonaliz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ersonaliz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iseño personalizado 13">
        <a:dk1>
          <a:srgbClr val="000000"/>
        </a:dk1>
        <a:lt1>
          <a:srgbClr val="FFFFFF"/>
        </a:lt1>
        <a:dk2>
          <a:srgbClr val="000000"/>
        </a:dk2>
        <a:lt2>
          <a:srgbClr val="EAEAEA"/>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9321</TotalTime>
  <Words>1114</Words>
  <Application>Microsoft Office PowerPoint</Application>
  <PresentationFormat>Presentación en pantalla (4:3)</PresentationFormat>
  <Paragraphs>130</Paragraphs>
  <Slides>15</Slides>
  <Notes>15</Notes>
  <HiddenSlides>0</HiddenSlides>
  <MMClips>0</MMClips>
  <ScaleCrop>false</ScaleCrop>
  <HeadingPairs>
    <vt:vector size="4" baseType="variant">
      <vt:variant>
        <vt:lpstr>Tema</vt:lpstr>
      </vt:variant>
      <vt:variant>
        <vt:i4>3</vt:i4>
      </vt:variant>
      <vt:variant>
        <vt:lpstr>Títulos de diapositiva</vt:lpstr>
      </vt:variant>
      <vt:variant>
        <vt:i4>15</vt:i4>
      </vt:variant>
    </vt:vector>
  </HeadingPairs>
  <TitlesOfParts>
    <vt:vector size="18" baseType="lpstr">
      <vt:lpstr>Diseño personalizado</vt:lpstr>
      <vt:lpstr>TemaSRE</vt:lpstr>
      <vt:lpstr>1_Diseño personalizado</vt:lpstr>
      <vt:lpstr> MOVILIDAD LABORAL MÉXICO-CANADÁ </vt:lpstr>
      <vt:lpstr>MECANISMO DE MOVILIDAD LABORAL</vt:lpstr>
      <vt:lpstr>Operación</vt:lpstr>
      <vt:lpstr>Diapositiva 4</vt:lpstr>
      <vt:lpstr>Diapositiva 5</vt:lpstr>
      <vt:lpstr>MOVILIDAD DE JÓVENES</vt:lpstr>
      <vt:lpstr>Diapositiva 7</vt:lpstr>
      <vt:lpstr>Diapositiva 8</vt:lpstr>
      <vt:lpstr>Diapositiva 9</vt:lpstr>
      <vt:lpstr>A la fecha, han participado 225,182 trabajadores agrícolas mexicanos en el Programa. </vt:lpstr>
      <vt:lpstr>MEMORÁNDUM DE ENTENDIMIENTO  DEL PTAT</vt:lpstr>
      <vt:lpstr>Diapositiva 12</vt:lpstr>
      <vt:lpstr>Lineamientos</vt:lpstr>
      <vt:lpstr>CONSIDERACIONES</vt:lpstr>
      <vt:lpstr>Diapositiva 15</vt:lpstr>
    </vt:vector>
  </TitlesOfParts>
  <Company>Imagogenia S.C.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Diseño 09</dc:creator>
  <cp:lastModifiedBy>rcanseco</cp:lastModifiedBy>
  <cp:revision>874</cp:revision>
  <dcterms:created xsi:type="dcterms:W3CDTF">2006-12-05T23:41:02Z</dcterms:created>
  <dcterms:modified xsi:type="dcterms:W3CDTF">2012-06-15T18:15:40Z</dcterms:modified>
</cp:coreProperties>
</file>