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277" r:id="rId2"/>
    <p:sldId id="285" r:id="rId3"/>
    <p:sldId id="356" r:id="rId4"/>
    <p:sldId id="355" r:id="rId5"/>
    <p:sldId id="358" r:id="rId6"/>
    <p:sldId id="359" r:id="rId7"/>
    <p:sldId id="360" r:id="rId8"/>
    <p:sldId id="290" r:id="rId9"/>
    <p:sldId id="350" r:id="rId10"/>
    <p:sldId id="351" r:id="rId11"/>
    <p:sldId id="361" r:id="rId12"/>
    <p:sldId id="278" r:id="rId13"/>
  </p:sldIdLst>
  <p:sldSz cx="9144000" cy="6858000" type="screen4x3"/>
  <p:notesSz cx="7010400" cy="9296400"/>
  <p:defaultTextStyle>
    <a:lvl1pPr>
      <a:defRPr sz="2400">
        <a:latin typeface="Calibri"/>
        <a:ea typeface="Calibri"/>
        <a:cs typeface="Calibri"/>
        <a:sym typeface="Calibri"/>
      </a:defRPr>
    </a:lvl1pPr>
    <a:lvl2pPr indent="457200">
      <a:defRPr sz="2400">
        <a:latin typeface="Calibri"/>
        <a:ea typeface="Calibri"/>
        <a:cs typeface="Calibri"/>
        <a:sym typeface="Calibri"/>
      </a:defRPr>
    </a:lvl2pPr>
    <a:lvl3pPr indent="914400">
      <a:defRPr sz="2400">
        <a:latin typeface="Calibri"/>
        <a:ea typeface="Calibri"/>
        <a:cs typeface="Calibri"/>
        <a:sym typeface="Calibri"/>
      </a:defRPr>
    </a:lvl3pPr>
    <a:lvl4pPr indent="1371600">
      <a:defRPr sz="2400">
        <a:latin typeface="Calibri"/>
        <a:ea typeface="Calibri"/>
        <a:cs typeface="Calibri"/>
        <a:sym typeface="Calibri"/>
      </a:defRPr>
    </a:lvl4pPr>
    <a:lvl5pPr indent="1828800">
      <a:defRPr sz="2400">
        <a:latin typeface="Calibri"/>
        <a:ea typeface="Calibri"/>
        <a:cs typeface="Calibri"/>
        <a:sym typeface="Calibri"/>
      </a:defRPr>
    </a:lvl5pPr>
    <a:lvl6pPr>
      <a:defRPr sz="2400">
        <a:latin typeface="Calibri"/>
        <a:ea typeface="Calibri"/>
        <a:cs typeface="Calibri"/>
        <a:sym typeface="Calibri"/>
      </a:defRPr>
    </a:lvl6pPr>
    <a:lvl7pPr>
      <a:defRPr sz="2400">
        <a:latin typeface="Calibri"/>
        <a:ea typeface="Calibri"/>
        <a:cs typeface="Calibri"/>
        <a:sym typeface="Calibri"/>
      </a:defRPr>
    </a:lvl7pPr>
    <a:lvl8pPr>
      <a:defRPr sz="2400">
        <a:latin typeface="Calibri"/>
        <a:ea typeface="Calibri"/>
        <a:cs typeface="Calibri"/>
        <a:sym typeface="Calibri"/>
      </a:defRPr>
    </a:lvl8pPr>
    <a:lvl9pPr>
      <a:defRPr sz="2400">
        <a:latin typeface="Calibri"/>
        <a:ea typeface="Calibri"/>
        <a:cs typeface="Calibri"/>
        <a:sym typeface="Calibri"/>
      </a:defRPr>
    </a:lvl9pPr>
  </p:defaultTextStyle>
  <p:extLst>
    <p:ext uri="{521415D9-36F7-43E2-AB2F-B90AF26B5E84}">
      <p14:sectionLst xmlns:p14="http://schemas.microsoft.com/office/powerpoint/2010/main">
        <p14:section name="Sección predeterminada" id="{6DECF093-EA3B-4104-91C3-651801D13D66}">
          <p14:sldIdLst/>
        </p14:section>
        <p14:section name="Herramientas Legales" id="{274B20A0-6781-4085-9679-9497B1994827}">
          <p14:sldIdLst/>
        </p14:section>
        <p14:section name="Personas en contextos de vulnerabilidad" id="{769DFA7C-F8A0-40A1-A2FA-CDD13C8B969D}">
          <p14:sldIdLst>
            <p14:sldId id="277"/>
            <p14:sldId id="285"/>
            <p14:sldId id="356"/>
            <p14:sldId id="355"/>
            <p14:sldId id="358"/>
            <p14:sldId id="359"/>
            <p14:sldId id="360"/>
            <p14:sldId id="290"/>
            <p14:sldId id="350"/>
            <p14:sldId id="351"/>
            <p14:sldId id="361"/>
          </p14:sldIdLst>
        </p14:section>
        <p14:section name="Protocolo NNA" id="{3B273101-17F6-4F00-B477-5FC879905F96}">
          <p14:sldIdLst>
            <p14:sldId id="27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3CECE"/>
          </a:solidFill>
        </a:fill>
      </a:tcStyle>
    </a:wholeTbl>
    <a:band2H>
      <a:tcTxStyle/>
      <a:tcStyle>
        <a:tcBdr/>
        <a:fill>
          <a:solidFill>
            <a:srgbClr val="F1E8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55" d="100"/>
          <a:sy n="155" d="100"/>
        </p:scale>
        <p:origin x="-144" y="-6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MX"/>
          </a:p>
        </p:txBody>
      </p:sp>
      <p:sp>
        <p:nvSpPr>
          <p:cNvPr id="3" name="Marcador de fecha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A69747-23DD-4400-864C-730D0AC05852}" type="datetimeFigureOut">
              <a:rPr lang="es-MX" smtClean="0"/>
              <a:t>6/9/16</a:t>
            </a:fld>
            <a:endParaRPr lang="es-MX"/>
          </a:p>
        </p:txBody>
      </p:sp>
      <p:sp>
        <p:nvSpPr>
          <p:cNvPr id="4" name="Marcador de pie de página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CD1B662-1476-4784-B2B9-B98F7FD52E9E}" type="slidenum">
              <a:rPr lang="es-MX" smtClean="0"/>
              <a:t>‹Nr.›</a:t>
            </a:fld>
            <a:endParaRPr lang="es-MX"/>
          </a:p>
        </p:txBody>
      </p:sp>
    </p:spTree>
    <p:extLst>
      <p:ext uri="{BB962C8B-B14F-4D97-AF65-F5344CB8AC3E}">
        <p14:creationId xmlns:p14="http://schemas.microsoft.com/office/powerpoint/2010/main" val="2292491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xfrm>
            <a:off x="1181100" y="696913"/>
            <a:ext cx="4648200" cy="3486150"/>
          </a:xfrm>
          <a:prstGeom prst="rect">
            <a:avLst/>
          </a:prstGeom>
        </p:spPr>
        <p:txBody>
          <a:bodyPr lIns="93177" tIns="46589" rIns="93177" bIns="46589"/>
          <a:lstStyle/>
          <a:p>
            <a:pPr lvl="0"/>
            <a:endParaRPr/>
          </a:p>
        </p:txBody>
      </p:sp>
      <p:sp>
        <p:nvSpPr>
          <p:cNvPr id="109" name="Shape 109"/>
          <p:cNvSpPr>
            <a:spLocks noGrp="1"/>
          </p:cNvSpPr>
          <p:nvPr>
            <p:ph type="body" sz="quarter" idx="1"/>
          </p:nvPr>
        </p:nvSpPr>
        <p:spPr>
          <a:xfrm>
            <a:off x="934720" y="4415790"/>
            <a:ext cx="5140960" cy="4183380"/>
          </a:xfrm>
          <a:prstGeom prst="rect">
            <a:avLst/>
          </a:prstGeom>
        </p:spPr>
        <p:txBody>
          <a:bodyPr lIns="93177" tIns="46589" rIns="93177" bIns="46589"/>
          <a:lstStyle/>
          <a:p>
            <a:pPr lvl="0"/>
            <a:endParaRPr/>
          </a:p>
        </p:txBody>
      </p:sp>
    </p:spTree>
    <p:extLst>
      <p:ext uri="{BB962C8B-B14F-4D97-AF65-F5344CB8AC3E}">
        <p14:creationId xmlns:p14="http://schemas.microsoft.com/office/powerpoint/2010/main" val="769935509"/>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 name="Shape 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8" name="Shape 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5" name="Shape 3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36" name="Shape 3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40" name="Shape 4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44" name="Shape 44"/>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48" name="Shape 4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9" name="Shape 4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1" name="Shape 5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52" name="Shape 5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3" name="Shape 5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5" name="Shape 5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56" name="Shape 5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7" name="Shape 5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59" name="Shape 5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60" name="Shape 6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61" name="Shape 61"/>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5" name="Shape 6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66" name="Shape 6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67" name="Shape 6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9" name="Shape 6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70" name="Shape 7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1" name="Shape 71"/>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3" name="Shape 73"/>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74" name="Shape 74"/>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5" name="Shape 7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12" name="Shape 1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3" name="Shape 1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77" name="Shape 7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78" name="Shape 7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9" name="Shape 7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1" name="Shape 8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82" name="Shape 8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3" name="Shape 8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5" name="Shape 8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86" name="Shape 8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7" name="Shape 8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89" name="Shape 89"/>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90" name="Shape 9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1" name="Shape 91"/>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3" name="Shape 93"/>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94" name="Shape 94"/>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5" name="Shape 9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97" name="Shape 9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98" name="Shape 9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99" name="Shape 9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1" name="Shape 10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102" name="Shape 10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03" name="Shape 10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5" name="Shape 105"/>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106" name="Shape 106"/>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07" name="Shape 10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5" name="Shape 1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7" name="Shape 17"/>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9" name="Shape 1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22" name="Shape 2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23" name="Shape 2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5" name="Shape 25"/>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7" name="Shape 27"/>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28" name="Shape 2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29" name="Shape 29"/>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31" name="Shape 31"/>
          <p:cNvSpPr>
            <a:spLocks noGrp="1"/>
          </p:cNvSpPr>
          <p:nvPr>
            <p:ph type="title"/>
          </p:nvPr>
        </p:nvSpPr>
        <p:spPr>
          <a:prstGeom prst="rect">
            <a:avLst/>
          </a:prstGeom>
        </p:spPr>
        <p:txBody>
          <a:bodyPr/>
          <a:lstStyle/>
          <a:p>
            <a:pPr lvl="0">
              <a:defRPr sz="1800" b="0">
                <a:solidFill>
                  <a:srgbClr val="000000"/>
                </a:solidFill>
              </a:defRPr>
            </a:pPr>
            <a:r>
              <a:rPr sz="1000" b="1">
                <a:solidFill>
                  <a:srgbClr val="7F7F7F"/>
                </a:solidFill>
              </a:rPr>
              <a:t>Title Text</a:t>
            </a:r>
          </a:p>
        </p:txBody>
      </p:sp>
      <p:sp>
        <p:nvSpPr>
          <p:cNvPr id="32" name="Shape 32"/>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‹Nr.›</a:t>
            </a:fld>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theme" Target="../theme/theme1.xml"/><Relationship Id="rId29" Type="http://schemas.openxmlformats.org/officeDocument/2006/relationships/image" Target="../media/image1.jpe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lantilla 2.jpeg" descr="C:\Users\UANL\Desktop\plantilla 2.jpg"/>
          <p:cNvPicPr/>
          <p:nvPr/>
        </p:nvPicPr>
        <p:blipFill>
          <a:blip r:embed="rId29">
            <a:extLst/>
          </a:blip>
          <a:stretch>
            <a:fillRect/>
          </a:stretch>
        </p:blipFill>
        <p:spPr>
          <a:xfrm>
            <a:off x="-61913" y="0"/>
            <a:ext cx="9242425" cy="6940550"/>
          </a:xfrm>
          <a:prstGeom prst="rect">
            <a:avLst/>
          </a:prstGeom>
          <a:ln w="12700">
            <a:miter lim="400000"/>
          </a:ln>
        </p:spPr>
      </p:pic>
      <p:sp>
        <p:nvSpPr>
          <p:cNvPr id="3" name="Shape 3"/>
          <p:cNvSpPr>
            <a:spLocks noGrp="1"/>
          </p:cNvSpPr>
          <p:nvPr>
            <p:ph type="title"/>
          </p:nvPr>
        </p:nvSpPr>
        <p:spPr>
          <a:xfrm>
            <a:off x="663575" y="0"/>
            <a:ext cx="8229600" cy="11430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lvl="0">
              <a:defRPr sz="1800" b="0">
                <a:solidFill>
                  <a:srgbClr val="000000"/>
                </a:solidFill>
              </a:defRPr>
            </a:pPr>
            <a:r>
              <a:rPr sz="1000" b="1">
                <a:solidFill>
                  <a:srgbClr val="7F7F7F"/>
                </a:solidFill>
              </a:rPr>
              <a:t>Title Text</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5" name="Shape 5"/>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98989"/>
                </a:solidFill>
              </a:defRPr>
            </a:lvl1pPr>
          </a:lstStyle>
          <a:p>
            <a:pPr lvl="0"/>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Lst>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xStyles>
    <p:titleStyle>
      <a:lvl1pPr algn="r">
        <a:defRPr sz="1000" b="1">
          <a:solidFill>
            <a:srgbClr val="7F7F7F"/>
          </a:solidFill>
          <a:latin typeface="Adobe Caslon Pro"/>
          <a:ea typeface="Adobe Caslon Pro"/>
          <a:cs typeface="Adobe Caslon Pro"/>
          <a:sym typeface="Adobe Caslon Pro"/>
        </a:defRPr>
      </a:lvl1pPr>
      <a:lvl2pPr algn="r">
        <a:defRPr sz="1000" b="1">
          <a:solidFill>
            <a:srgbClr val="7F7F7F"/>
          </a:solidFill>
          <a:latin typeface="Adobe Caslon Pro"/>
          <a:ea typeface="Adobe Caslon Pro"/>
          <a:cs typeface="Adobe Caslon Pro"/>
          <a:sym typeface="Adobe Caslon Pro"/>
        </a:defRPr>
      </a:lvl2pPr>
      <a:lvl3pPr algn="r">
        <a:defRPr sz="1000" b="1">
          <a:solidFill>
            <a:srgbClr val="7F7F7F"/>
          </a:solidFill>
          <a:latin typeface="Adobe Caslon Pro"/>
          <a:ea typeface="Adobe Caslon Pro"/>
          <a:cs typeface="Adobe Caslon Pro"/>
          <a:sym typeface="Adobe Caslon Pro"/>
        </a:defRPr>
      </a:lvl3pPr>
      <a:lvl4pPr algn="r">
        <a:defRPr sz="1000" b="1">
          <a:solidFill>
            <a:srgbClr val="7F7F7F"/>
          </a:solidFill>
          <a:latin typeface="Adobe Caslon Pro"/>
          <a:ea typeface="Adobe Caslon Pro"/>
          <a:cs typeface="Adobe Caslon Pro"/>
          <a:sym typeface="Adobe Caslon Pro"/>
        </a:defRPr>
      </a:lvl4pPr>
      <a:lvl5pPr algn="r">
        <a:defRPr sz="1000" b="1">
          <a:solidFill>
            <a:srgbClr val="7F7F7F"/>
          </a:solidFill>
          <a:latin typeface="Adobe Caslon Pro"/>
          <a:ea typeface="Adobe Caslon Pro"/>
          <a:cs typeface="Adobe Caslon Pro"/>
          <a:sym typeface="Adobe Caslon Pro"/>
        </a:defRPr>
      </a:lvl5pPr>
      <a:lvl6pPr indent="457200" algn="r">
        <a:defRPr sz="1000" b="1">
          <a:solidFill>
            <a:srgbClr val="7F7F7F"/>
          </a:solidFill>
          <a:latin typeface="Adobe Caslon Pro"/>
          <a:ea typeface="Adobe Caslon Pro"/>
          <a:cs typeface="Adobe Caslon Pro"/>
          <a:sym typeface="Adobe Caslon Pro"/>
        </a:defRPr>
      </a:lvl6pPr>
      <a:lvl7pPr indent="914400" algn="r">
        <a:defRPr sz="1000" b="1">
          <a:solidFill>
            <a:srgbClr val="7F7F7F"/>
          </a:solidFill>
          <a:latin typeface="Adobe Caslon Pro"/>
          <a:ea typeface="Adobe Caslon Pro"/>
          <a:cs typeface="Adobe Caslon Pro"/>
          <a:sym typeface="Adobe Caslon Pro"/>
        </a:defRPr>
      </a:lvl7pPr>
      <a:lvl8pPr indent="1371600" algn="r">
        <a:defRPr sz="1000" b="1">
          <a:solidFill>
            <a:srgbClr val="7F7F7F"/>
          </a:solidFill>
          <a:latin typeface="Adobe Caslon Pro"/>
          <a:ea typeface="Adobe Caslon Pro"/>
          <a:cs typeface="Adobe Caslon Pro"/>
          <a:sym typeface="Adobe Caslon Pro"/>
        </a:defRPr>
      </a:lvl8pPr>
      <a:lvl9pPr indent="1828800" algn="r">
        <a:defRPr sz="1000" b="1">
          <a:solidFill>
            <a:srgbClr val="7F7F7F"/>
          </a:solidFill>
          <a:latin typeface="Adobe Caslon Pro"/>
          <a:ea typeface="Adobe Caslon Pro"/>
          <a:cs typeface="Adobe Caslon Pro"/>
          <a:sym typeface="Adobe Caslon Pro"/>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235200" indent="-406400">
        <a:spcBef>
          <a:spcPts val="700"/>
        </a:spcBef>
        <a:buSzPct val="100000"/>
        <a:buFont typeface="Arial"/>
        <a:buChar char="»"/>
        <a:defRPr sz="3200">
          <a:latin typeface="Calibri"/>
          <a:ea typeface="Calibri"/>
          <a:cs typeface="Calibri"/>
          <a:sym typeface="Calibri"/>
        </a:defRPr>
      </a:lvl5pPr>
      <a:lvl6pPr marL="2692400" indent="-406400">
        <a:spcBef>
          <a:spcPts val="700"/>
        </a:spcBef>
        <a:buSzPct val="100000"/>
        <a:buFont typeface="Arial"/>
        <a:buChar char="•"/>
        <a:defRPr sz="3200">
          <a:latin typeface="Calibri"/>
          <a:ea typeface="Calibri"/>
          <a:cs typeface="Calibri"/>
          <a:sym typeface="Calibri"/>
        </a:defRPr>
      </a:lvl6pPr>
      <a:lvl7pPr marL="3149600" indent="-406400">
        <a:spcBef>
          <a:spcPts val="700"/>
        </a:spcBef>
        <a:buSzPct val="100000"/>
        <a:buFont typeface="Arial"/>
        <a:buChar char="•"/>
        <a:defRPr sz="3200">
          <a:latin typeface="Calibri"/>
          <a:ea typeface="Calibri"/>
          <a:cs typeface="Calibri"/>
          <a:sym typeface="Calibri"/>
        </a:defRPr>
      </a:lvl7pPr>
      <a:lvl8pPr marL="3606800" indent="-406400">
        <a:spcBef>
          <a:spcPts val="700"/>
        </a:spcBef>
        <a:buSzPct val="100000"/>
        <a:buFont typeface="Arial"/>
        <a:buChar char="•"/>
        <a:defRPr sz="3200">
          <a:latin typeface="Calibri"/>
          <a:ea typeface="Calibri"/>
          <a:cs typeface="Calibri"/>
          <a:sym typeface="Calibri"/>
        </a:defRPr>
      </a:lvl8pPr>
      <a:lvl9pPr marL="4064000" indent="-406400">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algn="r">
        <a:defRPr sz="1200">
          <a:solidFill>
            <a:schemeClr val="tx1"/>
          </a:solidFill>
          <a:latin typeface="+mn-lt"/>
          <a:ea typeface="+mn-ea"/>
          <a:cs typeface="+mn-cs"/>
          <a:sym typeface="Calibri"/>
        </a:defRPr>
      </a:lvl6pPr>
      <a:lvl7pPr algn="r">
        <a:defRPr sz="1200">
          <a:solidFill>
            <a:schemeClr val="tx1"/>
          </a:solidFill>
          <a:latin typeface="+mn-lt"/>
          <a:ea typeface="+mn-ea"/>
          <a:cs typeface="+mn-cs"/>
          <a:sym typeface="Calibri"/>
        </a:defRPr>
      </a:lvl7pPr>
      <a:lvl8pPr algn="r">
        <a:defRPr sz="1200">
          <a:solidFill>
            <a:schemeClr val="tx1"/>
          </a:solidFill>
          <a:latin typeface="+mn-lt"/>
          <a:ea typeface="+mn-ea"/>
          <a:cs typeface="+mn-cs"/>
          <a:sym typeface="Calibri"/>
        </a:defRPr>
      </a:lvl8pPr>
      <a:lvl9pPr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Shape 312"/>
          <p:cNvSpPr>
            <a:spLocks noGrp="1"/>
          </p:cNvSpPr>
          <p:nvPr>
            <p:ph type="title"/>
          </p:nvPr>
        </p:nvSpPr>
        <p:spPr>
          <a:xfrm>
            <a:off x="722312" y="4406900"/>
            <a:ext cx="7772400" cy="1362075"/>
          </a:xfrm>
          <a:prstGeom prst="rect">
            <a:avLst/>
          </a:prstGeom>
        </p:spPr>
        <p:txBody>
          <a:bodyPr lIns="0" tIns="0" rIns="0" bIns="0" anchor="t">
            <a:normAutofit/>
          </a:bodyPr>
          <a:lstStyle>
            <a:lvl1pPr algn="l">
              <a:defRPr sz="4000"/>
            </a:lvl1pPr>
          </a:lstStyle>
          <a:p>
            <a:pPr lvl="0" algn="ctr">
              <a:defRPr sz="1800" b="0">
                <a:solidFill>
                  <a:srgbClr val="000000"/>
                </a:solidFill>
              </a:defRPr>
            </a:pPr>
            <a:r>
              <a:rPr lang="en-GB" sz="4000" b="1" dirty="0" smtClean="0">
                <a:solidFill>
                  <a:srgbClr val="7F7F7F"/>
                </a:solidFill>
              </a:rPr>
              <a:t>Actions to Promote Dual Nationality</a:t>
            </a:r>
            <a:endParaRPr lang="en-GB" sz="4000" b="1" dirty="0">
              <a:solidFill>
                <a:srgbClr val="7F7F7F"/>
              </a:solidFill>
            </a:endParaRPr>
          </a:p>
        </p:txBody>
      </p:sp>
      <p:sp>
        <p:nvSpPr>
          <p:cNvPr id="313" name="Shape 313"/>
          <p:cNvSpPr/>
          <p:nvPr/>
        </p:nvSpPr>
        <p:spPr>
          <a:xfrm>
            <a:off x="815975" y="452097"/>
            <a:ext cx="8229600" cy="46166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FOR </a:t>
            </a:r>
          </a:p>
          <a:p>
            <a:pPr lvl="0" algn="r">
              <a:defRPr sz="1800"/>
            </a:pPr>
            <a:r>
              <a:rPr lang="en-GB" sz="1000" b="1" dirty="0" smtClean="0">
                <a:solidFill>
                  <a:srgbClr val="7F7F7F"/>
                </a:solidFill>
                <a:latin typeface="Adobe Caslon Pro"/>
                <a:ea typeface="Adobe Caslon Pro"/>
                <a:cs typeface="Adobe Caslon Pro"/>
                <a:sym typeface="Adobe Caslon Pro"/>
              </a:rPr>
              <a:t>PROTECTION OF MEXICANS ABROAD</a:t>
            </a:r>
            <a:br>
              <a:rPr lang="en-GB" sz="1000" b="1" dirty="0" smtClean="0">
                <a:solidFill>
                  <a:srgbClr val="7F7F7F"/>
                </a:solidFill>
                <a:latin typeface="Adobe Caslon Pro"/>
                <a:ea typeface="Adobe Caslon Pro"/>
                <a:cs typeface="Adobe Caslon Pro"/>
                <a:sym typeface="Adobe Caslon Pro"/>
              </a:rPr>
            </a:br>
            <a:endParaRPr lang="en-GB" sz="1000" b="1" dirty="0">
              <a:solidFill>
                <a:srgbClr val="7F7F7F"/>
              </a:solidFill>
              <a:latin typeface="Adobe Caslon Pro"/>
              <a:ea typeface="Adobe Caslon Pro"/>
              <a:cs typeface="Adobe Caslon Pro"/>
              <a:sym typeface="Adobe Caslon Pro"/>
            </a:endParaRPr>
          </a:p>
        </p:txBody>
      </p:sp>
      <p:sp>
        <p:nvSpPr>
          <p:cNvPr id="315" name="Shape 315"/>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316" name="Shape 316"/>
          <p:cNvSpPr/>
          <p:nvPr/>
        </p:nvSpPr>
        <p:spPr>
          <a:xfrm>
            <a:off x="6705600" y="6598980"/>
            <a:ext cx="2133600" cy="18466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200" dirty="0" smtClean="0">
                <a:solidFill>
                  <a:srgbClr val="898989"/>
                </a:solidFill>
              </a:rPr>
              <a:t>29</a:t>
            </a:r>
            <a:endParaRPr lang="en-GB" sz="1200" dirty="0">
              <a:solidFill>
                <a:srgbClr val="898989"/>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99" name="Shape 199"/>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sz="100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sz="1000">
                <a:solidFill>
                  <a:srgbClr val="7F7F7F"/>
                </a:solidFill>
                <a:latin typeface="Adobe Caslon Pro"/>
                <a:ea typeface="Adobe Caslon Pro"/>
                <a:cs typeface="Adobe Caslon Pro"/>
                <a:sym typeface="Adobe Caslon Pro"/>
              </a:rPr>
              <a:t>Tels.: (55) 3686 - 5100  </a:t>
            </a:r>
            <a:r>
              <a:rPr sz="1000" b="1">
                <a:solidFill>
                  <a:srgbClr val="7F7F7F"/>
                </a:solidFill>
                <a:latin typeface="Adobe Caslon Pro"/>
                <a:ea typeface="Adobe Caslon Pro"/>
                <a:cs typeface="Adobe Caslon Pro"/>
                <a:sym typeface="Adobe Caslon Pro"/>
              </a:rPr>
              <a:t>http://www.sre.gob.mx</a:t>
            </a:r>
          </a:p>
        </p:txBody>
      </p:sp>
      <p:sp>
        <p:nvSpPr>
          <p:cNvPr id="200" name="Shape 200"/>
          <p:cNvSpPr/>
          <p:nvPr/>
        </p:nvSpPr>
        <p:spPr>
          <a:xfrm>
            <a:off x="6705600" y="6598980"/>
            <a:ext cx="2133600" cy="18466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200" dirty="0" smtClean="0">
                <a:solidFill>
                  <a:srgbClr val="898989"/>
                </a:solidFill>
              </a:rPr>
              <a:t>31</a:t>
            </a:r>
            <a:endParaRPr sz="1200" dirty="0">
              <a:solidFill>
                <a:srgbClr val="898989"/>
              </a:solidFill>
            </a:endParaRPr>
          </a:p>
        </p:txBody>
      </p:sp>
      <p:pic>
        <p:nvPicPr>
          <p:cNvPr id="4" name="Imagen 3"/>
          <p:cNvPicPr>
            <a:picLocks noChangeAspect="1"/>
          </p:cNvPicPr>
          <p:nvPr/>
        </p:nvPicPr>
        <p:blipFill>
          <a:blip r:embed="rId2"/>
          <a:stretch>
            <a:fillRect/>
          </a:stretch>
        </p:blipFill>
        <p:spPr>
          <a:xfrm>
            <a:off x="201843" y="49433"/>
            <a:ext cx="8843732" cy="6840000"/>
          </a:xfrm>
          <a:prstGeom prst="rect">
            <a:avLst/>
          </a:prstGeom>
        </p:spPr>
      </p:pic>
    </p:spTree>
    <p:extLst>
      <p:ext uri="{BB962C8B-B14F-4D97-AF65-F5344CB8AC3E}">
        <p14:creationId xmlns:p14="http://schemas.microsoft.com/office/powerpoint/2010/main" val="1640372557"/>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99" name="Shape 199"/>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sz="100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sz="1000">
                <a:solidFill>
                  <a:srgbClr val="7F7F7F"/>
                </a:solidFill>
                <a:latin typeface="Adobe Caslon Pro"/>
                <a:ea typeface="Adobe Caslon Pro"/>
                <a:cs typeface="Adobe Caslon Pro"/>
                <a:sym typeface="Adobe Caslon Pro"/>
              </a:rPr>
              <a:t>Tels.: (55) 3686 - 5100  </a:t>
            </a:r>
            <a:r>
              <a:rPr sz="1000" b="1">
                <a:solidFill>
                  <a:srgbClr val="7F7F7F"/>
                </a:solidFill>
                <a:latin typeface="Adobe Caslon Pro"/>
                <a:ea typeface="Adobe Caslon Pro"/>
                <a:cs typeface="Adobe Caslon Pro"/>
                <a:sym typeface="Adobe Caslon Pro"/>
              </a:rPr>
              <a:t>http://www.sre.gob.mx</a:t>
            </a:r>
          </a:p>
        </p:txBody>
      </p:sp>
      <p:sp>
        <p:nvSpPr>
          <p:cNvPr id="200" name="Shape 200"/>
          <p:cNvSpPr/>
          <p:nvPr/>
        </p:nvSpPr>
        <p:spPr>
          <a:xfrm>
            <a:off x="6705600" y="6598980"/>
            <a:ext cx="2133600" cy="18466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200" dirty="0" smtClean="0">
                <a:solidFill>
                  <a:srgbClr val="898989"/>
                </a:solidFill>
              </a:rPr>
              <a:t>31</a:t>
            </a:r>
            <a:endParaRPr sz="1200" dirty="0">
              <a:solidFill>
                <a:srgbClr val="898989"/>
              </a:solidFill>
            </a:endParaRPr>
          </a:p>
        </p:txBody>
      </p:sp>
      <p:pic>
        <p:nvPicPr>
          <p:cNvPr id="2" name="Imagen 1"/>
          <p:cNvPicPr>
            <a:picLocks noChangeAspect="1"/>
          </p:cNvPicPr>
          <p:nvPr/>
        </p:nvPicPr>
        <p:blipFill>
          <a:blip r:embed="rId2"/>
          <a:stretch>
            <a:fillRect/>
          </a:stretch>
        </p:blipFill>
        <p:spPr>
          <a:xfrm>
            <a:off x="112866" y="49432"/>
            <a:ext cx="8991260" cy="6995603"/>
          </a:xfrm>
          <a:prstGeom prst="rect">
            <a:avLst/>
          </a:prstGeom>
        </p:spPr>
      </p:pic>
    </p:spTree>
    <p:extLst>
      <p:ext uri="{BB962C8B-B14F-4D97-AF65-F5344CB8AC3E}">
        <p14:creationId xmlns:p14="http://schemas.microsoft.com/office/powerpoint/2010/main" val="3542823627"/>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318"/>
          <p:cNvSpPr/>
          <p:nvPr/>
        </p:nvSpPr>
        <p:spPr>
          <a:xfrm>
            <a:off x="815975" y="539849"/>
            <a:ext cx="822960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FOR </a:t>
            </a:r>
          </a:p>
          <a:p>
            <a:pPr lvl="0" algn="r">
              <a:defRPr sz="1800"/>
            </a:pPr>
            <a:r>
              <a:rPr lang="en-GB" sz="1000" b="1" dirty="0" smtClean="0">
                <a:solidFill>
                  <a:srgbClr val="7F7F7F"/>
                </a:solidFill>
                <a:latin typeface="Adobe Caslon Pro"/>
                <a:ea typeface="Adobe Caslon Pro"/>
                <a:cs typeface="Adobe Caslon Pro"/>
                <a:sym typeface="Adobe Caslon Pro"/>
              </a:rPr>
              <a:t>PROTECTION OF MEXICANS ABROAD</a:t>
            </a:r>
            <a:endParaRPr lang="en-GB" sz="1000" b="1" dirty="0">
              <a:solidFill>
                <a:srgbClr val="7F7F7F"/>
              </a:solidFill>
              <a:latin typeface="Adobe Caslon Pro"/>
              <a:ea typeface="Adobe Caslon Pro"/>
              <a:cs typeface="Adobe Caslon Pro"/>
              <a:sym typeface="Adobe Caslon Pro"/>
            </a:endParaRPr>
          </a:p>
        </p:txBody>
      </p:sp>
      <p:sp>
        <p:nvSpPr>
          <p:cNvPr id="319" name="Shape 319"/>
          <p:cNvSpPr/>
          <p:nvPr/>
        </p:nvSpPr>
        <p:spPr>
          <a:xfrm>
            <a:off x="1628775" y="6507261"/>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321" name="Shape 321"/>
          <p:cNvSpPr>
            <a:spLocks noGrp="1"/>
          </p:cNvSpPr>
          <p:nvPr>
            <p:ph type="body"/>
          </p:nvPr>
        </p:nvSpPr>
        <p:spPr>
          <a:xfrm>
            <a:off x="457200" y="1600200"/>
            <a:ext cx="8229600" cy="4525963"/>
          </a:xfrm>
          <a:prstGeom prst="rect">
            <a:avLst/>
          </a:prstGeom>
        </p:spPr>
        <p:txBody>
          <a:bodyPr lIns="0" tIns="0" rIns="0" bIns="0">
            <a:normAutofit/>
          </a:bodyPr>
          <a:lstStyle/>
          <a:p>
            <a:pPr marL="0" lvl="0" indent="0">
              <a:buSzTx/>
              <a:buNone/>
              <a:defRPr sz="1800"/>
            </a:pPr>
            <a:r>
              <a:rPr lang="en-GB" sz="3200" dirty="0" smtClean="0"/>
              <a:t>Sandra Patricia Mendoza Durán</a:t>
            </a:r>
          </a:p>
          <a:p>
            <a:pPr marL="0" lvl="0" indent="0">
              <a:buSzTx/>
              <a:buNone/>
              <a:defRPr sz="1800"/>
            </a:pPr>
            <a:r>
              <a:rPr lang="en-GB" sz="3200" dirty="0" smtClean="0"/>
              <a:t>Director of Protection for the </a:t>
            </a:r>
          </a:p>
          <a:p>
            <a:pPr marL="0" lvl="0" indent="0">
              <a:buSzTx/>
              <a:buNone/>
              <a:defRPr sz="1800"/>
            </a:pPr>
            <a:r>
              <a:rPr lang="en-GB" sz="3200" dirty="0" smtClean="0"/>
              <a:t>United States of America </a:t>
            </a:r>
          </a:p>
          <a:p>
            <a:pPr marL="0" lvl="0" indent="0">
              <a:buSzTx/>
              <a:buNone/>
              <a:defRPr sz="1800"/>
            </a:pPr>
            <a:r>
              <a:rPr lang="en-GB" sz="3200" dirty="0" smtClean="0"/>
              <a:t>Tel: 36 86 5880</a:t>
            </a:r>
          </a:p>
          <a:p>
            <a:pPr marL="0" lvl="0" indent="0">
              <a:buSzTx/>
              <a:buNone/>
              <a:defRPr sz="1800"/>
            </a:pPr>
            <a:r>
              <a:rPr lang="en-GB" sz="3200" dirty="0" smtClean="0"/>
              <a:t>smendozad@sre.gob.mx</a:t>
            </a:r>
          </a:p>
          <a:p>
            <a:pPr marL="0" lvl="0" indent="0">
              <a:buSzTx/>
              <a:buNone/>
              <a:defRPr sz="1800"/>
            </a:pPr>
            <a:endParaRPr lang="en-GB" sz="3200" dirty="0"/>
          </a:p>
        </p:txBody>
      </p:sp>
    </p:spTree>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225425" y="1360892"/>
            <a:ext cx="8693150" cy="7176677"/>
            <a:chOff x="0" y="0"/>
            <a:chExt cx="8693150" cy="7176676"/>
          </a:xfrm>
        </p:grpSpPr>
        <p:pic>
          <p:nvPicPr>
            <p:cNvPr id="118" name="image.png"/>
            <p:cNvPicPr/>
            <p:nvPr/>
          </p:nvPicPr>
          <p:blipFill>
            <a:blip r:embed="rId2">
              <a:extLst/>
            </a:blip>
            <a:stretch>
              <a:fillRect/>
            </a:stretch>
          </p:blipFill>
          <p:spPr>
            <a:xfrm>
              <a:off x="0" y="0"/>
              <a:ext cx="8693150" cy="4986338"/>
            </a:xfrm>
            <a:prstGeom prst="rect">
              <a:avLst/>
            </a:prstGeom>
            <a:ln w="12700" cap="flat">
              <a:noFill/>
              <a:miter lim="400000"/>
            </a:ln>
            <a:effectLst/>
          </p:spPr>
        </p:pic>
        <p:sp>
          <p:nvSpPr>
            <p:cNvPr id="119" name="Shape 119"/>
            <p:cNvSpPr/>
            <p:nvPr/>
          </p:nvSpPr>
          <p:spPr>
            <a:xfrm>
              <a:off x="314902" y="682594"/>
              <a:ext cx="8229600" cy="649408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r>
                <a:rPr lang="en-GB" sz="3200" dirty="0" smtClean="0"/>
                <a:t>Actions oriented toward closing gaps between citizens’ rights and the rights of migrants. </a:t>
              </a:r>
            </a:p>
            <a:p>
              <a:pPr marL="457200" indent="-457200">
                <a:buFont typeface="Arial" panose="020B0604020202020204" pitchFamily="34" charset="0"/>
                <a:buChar char="•"/>
              </a:pPr>
              <a:r>
                <a:rPr lang="en-GB" sz="3200" dirty="0" smtClean="0"/>
                <a:t>The final objective is to help consolidate capacities to enable migrants to freely participate in their communities on both sides of the border, for the benefit of both countries and the region as a whole.</a:t>
              </a:r>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endParaRPr lang="en-GB" sz="3200" dirty="0" smtClean="0"/>
            </a:p>
            <a:p>
              <a:pPr marL="457200" indent="-457200">
                <a:buFont typeface="Arial" panose="020B0604020202020204" pitchFamily="34" charset="0"/>
                <a:buChar char="•"/>
              </a:pPr>
              <a:endParaRPr lang="en-GB" sz="3200" dirty="0"/>
            </a:p>
          </p:txBody>
        </p:sp>
      </p:grpSp>
      <p:sp>
        <p:nvSpPr>
          <p:cNvPr id="121" name="Shape 121"/>
          <p:cNvSpPr/>
          <p:nvPr/>
        </p:nvSpPr>
        <p:spPr>
          <a:xfrm>
            <a:off x="815975" y="512653"/>
            <a:ext cx="822960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FOR </a:t>
            </a:r>
          </a:p>
          <a:p>
            <a:pPr lvl="0" algn="r">
              <a:defRPr sz="1800"/>
            </a:pPr>
            <a:r>
              <a:rPr lang="en-GB" sz="1000" b="1" dirty="0" smtClean="0">
                <a:solidFill>
                  <a:srgbClr val="7F7F7F"/>
                </a:solidFill>
                <a:latin typeface="Adobe Caslon Pro"/>
                <a:ea typeface="Adobe Caslon Pro"/>
                <a:cs typeface="Adobe Caslon Pro"/>
                <a:sym typeface="Adobe Caslon Pro"/>
              </a:rPr>
              <a:t>PROTECTION OF MEXICANS ABROAD</a:t>
            </a:r>
            <a:endParaRPr lang="en-GB" sz="1000" b="1" dirty="0">
              <a:solidFill>
                <a:srgbClr val="7F7F7F"/>
              </a:solidFill>
              <a:latin typeface="Adobe Caslon Pro"/>
              <a:ea typeface="Adobe Caslon Pro"/>
              <a:cs typeface="Adobe Caslon Pro"/>
              <a:sym typeface="Adobe Caslon Pro"/>
            </a:endParaRPr>
          </a:p>
        </p:txBody>
      </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Tree>
    <p:extLst>
      <p:ext uri="{BB962C8B-B14F-4D97-AF65-F5344CB8AC3E}">
        <p14:creationId xmlns:p14="http://schemas.microsoft.com/office/powerpoint/2010/main" val="3845526575"/>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156936" y="1385676"/>
            <a:ext cx="8693150" cy="4986340"/>
            <a:chOff x="0" y="0"/>
            <a:chExt cx="8693150" cy="4986338"/>
          </a:xfrm>
        </p:grpSpPr>
        <p:pic>
          <p:nvPicPr>
            <p:cNvPr id="118" name="image.png"/>
            <p:cNvPicPr/>
            <p:nvPr/>
          </p:nvPicPr>
          <p:blipFill>
            <a:blip r:embed="rId2">
              <a:extLst/>
            </a:blip>
            <a:stretch>
              <a:fillRect/>
            </a:stretch>
          </p:blipFill>
          <p:spPr>
            <a:xfrm>
              <a:off x="0" y="0"/>
              <a:ext cx="8693150" cy="4986338"/>
            </a:xfrm>
            <a:prstGeom prst="rect">
              <a:avLst/>
            </a:prstGeom>
            <a:ln w="12700" cap="flat">
              <a:noFill/>
              <a:miter lim="400000"/>
            </a:ln>
            <a:effectLst/>
          </p:spPr>
        </p:pic>
        <p:sp>
          <p:nvSpPr>
            <p:cNvPr id="119" name="Shape 119"/>
            <p:cNvSpPr/>
            <p:nvPr/>
          </p:nvSpPr>
          <p:spPr>
            <a:xfrm>
              <a:off x="314902" y="748146"/>
              <a:ext cx="8229600" cy="20621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endParaRPr lang="en-GB" sz="3200" dirty="0" smtClean="0"/>
            </a:p>
          </p:txBody>
        </p:sp>
      </p:grpSp>
      <p:sp>
        <p:nvSpPr>
          <p:cNvPr id="121" name="Shape 121"/>
          <p:cNvSpPr/>
          <p:nvPr/>
        </p:nvSpPr>
        <p:spPr>
          <a:xfrm>
            <a:off x="815975" y="553623"/>
            <a:ext cx="822960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FOR </a:t>
            </a:r>
          </a:p>
          <a:p>
            <a:pPr lvl="0" algn="r">
              <a:defRPr sz="1800"/>
            </a:pPr>
            <a:r>
              <a:rPr lang="en-GB" sz="1000" b="1" dirty="0" smtClean="0">
                <a:solidFill>
                  <a:srgbClr val="7F7F7F"/>
                </a:solidFill>
                <a:latin typeface="Adobe Caslon Pro"/>
                <a:ea typeface="Adobe Caslon Pro"/>
                <a:cs typeface="Adobe Caslon Pro"/>
                <a:sym typeface="Adobe Caslon Pro"/>
              </a:rPr>
              <a:t>PROTECTION OF MEXICANS ABROAD</a:t>
            </a:r>
            <a:endParaRPr lang="en-GB" sz="1000" b="1" dirty="0">
              <a:solidFill>
                <a:srgbClr val="7F7F7F"/>
              </a:solidFill>
              <a:latin typeface="Adobe Caslon Pro"/>
              <a:ea typeface="Adobe Caslon Pro"/>
              <a:cs typeface="Adobe Caslon Pro"/>
              <a:sym typeface="Adobe Caslon Pro"/>
            </a:endParaRPr>
          </a:p>
        </p:txBody>
      </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8" name="Rectángulo redondeado 7"/>
          <p:cNvSpPr/>
          <p:nvPr/>
        </p:nvSpPr>
        <p:spPr>
          <a:xfrm>
            <a:off x="618548" y="1643937"/>
            <a:ext cx="3537816" cy="2553888"/>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l"/>
            <a:r>
              <a:rPr lang="en-GB" dirty="0" smtClean="0"/>
              <a:t>To promote actions to enable persons born in the US of Mexican parents to obtain documents establishing Mexican citizenship.</a:t>
            </a:r>
            <a:endParaRPr lang="en-GB" dirty="0"/>
          </a:p>
        </p:txBody>
      </p:sp>
      <p:sp>
        <p:nvSpPr>
          <p:cNvPr id="9" name="Rectángulo redondeado 8"/>
          <p:cNvSpPr/>
          <p:nvPr/>
        </p:nvSpPr>
        <p:spPr>
          <a:xfrm>
            <a:off x="4950248" y="1643937"/>
            <a:ext cx="3570297" cy="2145266"/>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dirty="0" smtClean="0"/>
              <a:t>To inform </a:t>
            </a:r>
            <a:r>
              <a:rPr lang="en-GB" dirty="0" smtClean="0"/>
              <a:t>Mexicans who are currently permanent residents in the US </a:t>
            </a:r>
            <a:r>
              <a:rPr lang="en-GB" dirty="0"/>
              <a:t>about the naturalization </a:t>
            </a:r>
            <a:r>
              <a:rPr lang="en-GB" dirty="0" smtClean="0"/>
              <a:t>process.</a:t>
            </a:r>
            <a:endParaRPr lang="en-GB" dirty="0"/>
          </a:p>
        </p:txBody>
      </p:sp>
    </p:spTree>
    <p:extLst>
      <p:ext uri="{BB962C8B-B14F-4D97-AF65-F5344CB8AC3E}">
        <p14:creationId xmlns:p14="http://schemas.microsoft.com/office/powerpoint/2010/main" val="2169457270"/>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p:nvPr/>
        </p:nvSpPr>
        <p:spPr>
          <a:xfrm>
            <a:off x="540327" y="2109038"/>
            <a:ext cx="8229600" cy="20621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endParaRPr lang="en-GB" sz="3200" dirty="0" smtClean="0"/>
          </a:p>
        </p:txBody>
      </p:sp>
      <p:sp>
        <p:nvSpPr>
          <p:cNvPr id="121" name="Shape 121"/>
          <p:cNvSpPr/>
          <p:nvPr/>
        </p:nvSpPr>
        <p:spPr>
          <a:xfrm>
            <a:off x="815975" y="570011"/>
            <a:ext cx="822960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FOR </a:t>
            </a:r>
          </a:p>
          <a:p>
            <a:pPr lvl="0" algn="r">
              <a:defRPr sz="1800"/>
            </a:pPr>
            <a:r>
              <a:rPr lang="en-GB" sz="1000" b="1" dirty="0" smtClean="0">
                <a:solidFill>
                  <a:srgbClr val="7F7F7F"/>
                </a:solidFill>
                <a:latin typeface="Adobe Caslon Pro"/>
                <a:ea typeface="Adobe Caslon Pro"/>
                <a:cs typeface="Adobe Caslon Pro"/>
                <a:sym typeface="Adobe Caslon Pro"/>
              </a:rPr>
              <a:t>PROTECTION OF MEXICANS ABROAD</a:t>
            </a:r>
            <a:endParaRPr lang="en-GB" sz="1000" b="1" dirty="0">
              <a:solidFill>
                <a:srgbClr val="7F7F7F"/>
              </a:solidFill>
              <a:latin typeface="Adobe Caslon Pro"/>
              <a:ea typeface="Adobe Caslon Pro"/>
              <a:cs typeface="Adobe Caslon Pro"/>
              <a:sym typeface="Adobe Caslon Pro"/>
            </a:endParaRPr>
          </a:p>
        </p:txBody>
      </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8" name="Rectángulo redondeado 7"/>
          <p:cNvSpPr/>
          <p:nvPr/>
        </p:nvSpPr>
        <p:spPr>
          <a:xfrm>
            <a:off x="540327" y="1252406"/>
            <a:ext cx="3252355" cy="5307863"/>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l"/>
            <a:r>
              <a:rPr lang="en-GB" sz="3200" dirty="0"/>
              <a:t>To promote </a:t>
            </a:r>
            <a:r>
              <a:rPr lang="en-GB" sz="3200" dirty="0" smtClean="0"/>
              <a:t>actions to enable </a:t>
            </a:r>
            <a:r>
              <a:rPr lang="en-GB" sz="3200" dirty="0"/>
              <a:t>persons born in the US of Mexican parents </a:t>
            </a:r>
            <a:r>
              <a:rPr lang="en-GB" sz="3200" dirty="0" smtClean="0"/>
              <a:t>to obtain </a:t>
            </a:r>
            <a:r>
              <a:rPr lang="en-GB" sz="3200" dirty="0"/>
              <a:t>documents establishing Mexican citizenship.</a:t>
            </a:r>
            <a:endParaRPr lang="en-GB" sz="3200" dirty="0"/>
          </a:p>
        </p:txBody>
      </p:sp>
      <p:sp>
        <p:nvSpPr>
          <p:cNvPr id="14" name="Rectángulo redondeado 13"/>
          <p:cNvSpPr/>
          <p:nvPr/>
        </p:nvSpPr>
        <p:spPr>
          <a:xfrm>
            <a:off x="4186903" y="1152362"/>
            <a:ext cx="4653936" cy="919398"/>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l"/>
            <a:r>
              <a:rPr lang="en-GB" dirty="0" smtClean="0"/>
              <a:t>To improve reintegration conditions in case of return to </a:t>
            </a:r>
            <a:r>
              <a:rPr lang="en-GB" dirty="0" smtClean="0"/>
              <a:t>Mexico. </a:t>
            </a:r>
            <a:endParaRPr lang="en-GB" dirty="0"/>
          </a:p>
        </p:txBody>
      </p:sp>
      <p:sp>
        <p:nvSpPr>
          <p:cNvPr id="15" name="Rectángulo redondeado 14"/>
          <p:cNvSpPr/>
          <p:nvPr/>
        </p:nvSpPr>
        <p:spPr>
          <a:xfrm>
            <a:off x="4291446" y="5301379"/>
            <a:ext cx="4478482" cy="919398"/>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l"/>
            <a:r>
              <a:rPr lang="en-GB" dirty="0" smtClean="0"/>
              <a:t>To strengthen the concept of binational wealth. </a:t>
            </a:r>
            <a:endParaRPr lang="en-GB" dirty="0"/>
          </a:p>
        </p:txBody>
      </p:sp>
      <p:sp>
        <p:nvSpPr>
          <p:cNvPr id="16" name="Rectángulo redondeado 15"/>
          <p:cNvSpPr/>
          <p:nvPr/>
        </p:nvSpPr>
        <p:spPr>
          <a:xfrm>
            <a:off x="4218709" y="2220771"/>
            <a:ext cx="4631377" cy="2553888"/>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l"/>
            <a:r>
              <a:rPr lang="en-GB" dirty="0" smtClean="0"/>
              <a:t>To provide benefits such as </a:t>
            </a:r>
            <a:r>
              <a:rPr lang="en-GB" dirty="0" smtClean="0"/>
              <a:t>the possibility to travel and work in </a:t>
            </a:r>
            <a:r>
              <a:rPr lang="en-GB" dirty="0"/>
              <a:t>M</a:t>
            </a:r>
            <a:r>
              <a:rPr lang="en-GB" dirty="0" smtClean="0"/>
              <a:t>exico without restrictions, gain access to public schools and universities in the country, and buy property in </a:t>
            </a:r>
            <a:r>
              <a:rPr lang="en-GB" dirty="0" smtClean="0"/>
              <a:t>Mexico.</a:t>
            </a:r>
            <a:endParaRPr lang="en-GB" dirty="0"/>
          </a:p>
        </p:txBody>
      </p:sp>
    </p:spTree>
    <p:extLst>
      <p:ext uri="{BB962C8B-B14F-4D97-AF65-F5344CB8AC3E}">
        <p14:creationId xmlns:p14="http://schemas.microsoft.com/office/powerpoint/2010/main" val="2808919680"/>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p:nvPr/>
        </p:nvSpPr>
        <p:spPr>
          <a:xfrm>
            <a:off x="540327" y="2109038"/>
            <a:ext cx="8229600" cy="20621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endParaRPr lang="en-GB" sz="3200" dirty="0" smtClean="0"/>
          </a:p>
        </p:txBody>
      </p:sp>
      <p:sp>
        <p:nvSpPr>
          <p:cNvPr id="121" name="Shape 121"/>
          <p:cNvSpPr/>
          <p:nvPr/>
        </p:nvSpPr>
        <p:spPr>
          <a:xfrm>
            <a:off x="815975" y="493067"/>
            <a:ext cx="8229600" cy="46166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FOR </a:t>
            </a:r>
          </a:p>
          <a:p>
            <a:pPr lvl="0" algn="r">
              <a:defRPr sz="1800"/>
            </a:pPr>
            <a:r>
              <a:rPr lang="en-GB" sz="1000" b="1" dirty="0" smtClean="0">
                <a:solidFill>
                  <a:srgbClr val="7F7F7F"/>
                </a:solidFill>
                <a:latin typeface="Adobe Caslon Pro"/>
                <a:ea typeface="Adobe Caslon Pro"/>
                <a:cs typeface="Adobe Caslon Pro"/>
                <a:sym typeface="Adobe Caslon Pro"/>
              </a:rPr>
              <a:t>PROTECTION OF MEXICANS ABROAD</a:t>
            </a:r>
            <a:r>
              <a:rPr lang="en-GB" sz="1000" b="1" dirty="0" smtClean="0">
                <a:solidFill>
                  <a:srgbClr val="7F7F7F"/>
                </a:solidFill>
                <a:latin typeface="Adobe Caslon Pro"/>
                <a:ea typeface="Adobe Caslon Pro"/>
                <a:cs typeface="Adobe Caslon Pro"/>
                <a:sym typeface="Adobe Caslon Pro"/>
              </a:rPr>
              <a:t/>
            </a:r>
            <a:br>
              <a:rPr lang="en-GB" sz="1000" b="1" dirty="0" smtClean="0">
                <a:solidFill>
                  <a:srgbClr val="7F7F7F"/>
                </a:solidFill>
                <a:latin typeface="Adobe Caslon Pro"/>
                <a:ea typeface="Adobe Caslon Pro"/>
                <a:cs typeface="Adobe Caslon Pro"/>
                <a:sym typeface="Adobe Caslon Pro"/>
              </a:rPr>
            </a:br>
            <a:endParaRPr lang="en-GB" sz="1000" b="1" dirty="0">
              <a:solidFill>
                <a:srgbClr val="7F7F7F"/>
              </a:solidFill>
              <a:latin typeface="Adobe Caslon Pro"/>
              <a:ea typeface="Adobe Caslon Pro"/>
              <a:cs typeface="Adobe Caslon Pro"/>
              <a:sym typeface="Adobe Caslon Pro"/>
            </a:endParaRPr>
          </a:p>
        </p:txBody>
      </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
        <p:nvSpPr>
          <p:cNvPr id="8" name="Rectángulo redondeado 7"/>
          <p:cNvSpPr/>
          <p:nvPr/>
        </p:nvSpPr>
        <p:spPr>
          <a:xfrm>
            <a:off x="540328" y="1252406"/>
            <a:ext cx="2940628" cy="4304821"/>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3200" dirty="0"/>
              <a:t>To inform Mexicans </a:t>
            </a:r>
            <a:r>
              <a:rPr lang="en-GB" sz="3200" dirty="0" smtClean="0"/>
              <a:t>who </a:t>
            </a:r>
            <a:r>
              <a:rPr lang="en-GB" sz="3200" dirty="0"/>
              <a:t>are currently permanent residents in the US about the naturalization process.</a:t>
            </a:r>
            <a:endParaRPr lang="en-GB" sz="3200" dirty="0"/>
          </a:p>
        </p:txBody>
      </p:sp>
      <p:sp>
        <p:nvSpPr>
          <p:cNvPr id="14" name="Rectángulo redondeado 13"/>
          <p:cNvSpPr/>
          <p:nvPr/>
        </p:nvSpPr>
        <p:spPr>
          <a:xfrm>
            <a:off x="4530931" y="1096096"/>
            <a:ext cx="4436424" cy="1736643"/>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GB" dirty="0" smtClean="0"/>
              <a:t>Mexico is the first country of origin of permanent residents in the US, followed by  China, the Philippines and India.</a:t>
            </a:r>
            <a:endParaRPr lang="en-GB" dirty="0"/>
          </a:p>
        </p:txBody>
      </p:sp>
      <p:sp>
        <p:nvSpPr>
          <p:cNvPr id="15" name="Rectángulo redondeado 14"/>
          <p:cNvSpPr/>
          <p:nvPr/>
        </p:nvSpPr>
        <p:spPr>
          <a:xfrm>
            <a:off x="4530931" y="3375814"/>
            <a:ext cx="4319155" cy="510776"/>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l"/>
            <a:r>
              <a:rPr lang="en-GB" dirty="0" smtClean="0"/>
              <a:t>2.7 million Mexicans are eligible.</a:t>
            </a:r>
            <a:endParaRPr lang="en-GB" dirty="0"/>
          </a:p>
        </p:txBody>
      </p:sp>
      <p:sp>
        <p:nvSpPr>
          <p:cNvPr id="9" name="Rectángulo redondeado 8"/>
          <p:cNvSpPr/>
          <p:nvPr/>
        </p:nvSpPr>
        <p:spPr>
          <a:xfrm>
            <a:off x="4545260" y="4433578"/>
            <a:ext cx="4319155" cy="1328021"/>
          </a:xfrm>
          <a:prstGeom prst="roundRect">
            <a:avLst/>
          </a:prstGeom>
          <a:solidFill>
            <a:srgbClr val="FFFFFF"/>
          </a:solidFill>
          <a:ln w="25400" cap="flat">
            <a:solidFill>
              <a:srgbClr val="4F81BD"/>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lvl="0" algn="l"/>
            <a:r>
              <a:rPr lang="en-GB" dirty="0" smtClean="0"/>
              <a:t>To break the myth about the </a:t>
            </a:r>
            <a:r>
              <a:rPr lang="en-GB" dirty="0" smtClean="0"/>
              <a:t>dual nationality (obtaining US citizenship by naturalization). </a:t>
            </a:r>
            <a:endParaRPr lang="en-GB" dirty="0"/>
          </a:p>
        </p:txBody>
      </p:sp>
    </p:spTree>
    <p:extLst>
      <p:ext uri="{BB962C8B-B14F-4D97-AF65-F5344CB8AC3E}">
        <p14:creationId xmlns:p14="http://schemas.microsoft.com/office/powerpoint/2010/main" val="2708846425"/>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352425" y="862129"/>
            <a:ext cx="8693150" cy="7350206"/>
            <a:chOff x="127000" y="-498763"/>
            <a:chExt cx="8693150" cy="7350205"/>
          </a:xfrm>
        </p:grpSpPr>
        <p:pic>
          <p:nvPicPr>
            <p:cNvPr id="118" name="image.png"/>
            <p:cNvPicPr/>
            <p:nvPr/>
          </p:nvPicPr>
          <p:blipFill>
            <a:blip r:embed="rId2">
              <a:extLst/>
            </a:blip>
            <a:stretch>
              <a:fillRect/>
            </a:stretch>
          </p:blipFill>
          <p:spPr>
            <a:xfrm>
              <a:off x="127000" y="-498763"/>
              <a:ext cx="8693150" cy="4986338"/>
            </a:xfrm>
            <a:prstGeom prst="rect">
              <a:avLst/>
            </a:prstGeom>
            <a:ln w="12700" cap="flat">
              <a:noFill/>
              <a:miter lim="400000"/>
            </a:ln>
            <a:effectLst/>
          </p:spPr>
        </p:pic>
        <p:sp>
          <p:nvSpPr>
            <p:cNvPr id="119" name="Shape 119"/>
            <p:cNvSpPr/>
            <p:nvPr/>
          </p:nvSpPr>
          <p:spPr>
            <a:xfrm>
              <a:off x="358775" y="-135082"/>
              <a:ext cx="8229600" cy="69865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marL="457200" lvl="0" indent="-457200">
                <a:buFont typeface="Arial" panose="020B0604020202020204" pitchFamily="34" charset="0"/>
                <a:buChar char="•"/>
              </a:pPr>
              <a:r>
                <a:rPr lang="en-GB" sz="3200" dirty="0"/>
                <a:t>D</a:t>
              </a:r>
              <a:r>
                <a:rPr lang="en-GB" sz="3200" dirty="0" smtClean="0"/>
                <a:t>ual nationality is a solid platform which enables migrant communities to make their voice heard and fully develop their potential</a:t>
              </a:r>
              <a:r>
                <a:rPr lang="en-GB" sz="3200" dirty="0" smtClean="0"/>
                <a:t>.</a:t>
              </a:r>
            </a:p>
            <a:p>
              <a:pPr lvl="0"/>
              <a:endParaRPr lang="en-GB" sz="3200" dirty="0" smtClean="0"/>
            </a:p>
            <a:p>
              <a:pPr marL="457200" lvl="0" indent="-457200">
                <a:buFont typeface="Arial" panose="020B0604020202020204" pitchFamily="34" charset="0"/>
                <a:buChar char="•"/>
              </a:pPr>
              <a:r>
                <a:rPr lang="en-GB" sz="3200" dirty="0" smtClean="0"/>
                <a:t>Beyond its implications in terms of benefits and responsibilities in both countries, dual nationality helps promote a better social and cultural integration.</a:t>
              </a:r>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endParaRPr lang="en-GB" sz="3200" dirty="0" smtClean="0"/>
            </a:p>
            <a:p>
              <a:pPr marL="457200" indent="-457200">
                <a:buFont typeface="Arial" panose="020B0604020202020204" pitchFamily="34" charset="0"/>
                <a:buChar char="•"/>
              </a:pPr>
              <a:endParaRPr lang="en-GB" sz="3200" dirty="0"/>
            </a:p>
          </p:txBody>
        </p:sp>
      </p:grpSp>
      <p:sp>
        <p:nvSpPr>
          <p:cNvPr id="121" name="Shape 121"/>
          <p:cNvSpPr/>
          <p:nvPr/>
        </p:nvSpPr>
        <p:spPr>
          <a:xfrm>
            <a:off x="815975" y="493067"/>
            <a:ext cx="8229600" cy="46166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FOR </a:t>
            </a:r>
          </a:p>
          <a:p>
            <a:pPr lvl="0" algn="r">
              <a:defRPr sz="1800"/>
            </a:pPr>
            <a:r>
              <a:rPr lang="en-GB" sz="1000" b="1" dirty="0" smtClean="0">
                <a:solidFill>
                  <a:srgbClr val="7F7F7F"/>
                </a:solidFill>
                <a:latin typeface="Adobe Caslon Pro"/>
                <a:ea typeface="Adobe Caslon Pro"/>
                <a:cs typeface="Adobe Caslon Pro"/>
                <a:sym typeface="Adobe Caslon Pro"/>
              </a:rPr>
              <a:t>PROTECTION OF MEXICANS ABROAD</a:t>
            </a:r>
            <a:r>
              <a:rPr lang="en-GB" sz="1000" b="1" dirty="0" smtClean="0">
                <a:solidFill>
                  <a:srgbClr val="7F7F7F"/>
                </a:solidFill>
                <a:latin typeface="Adobe Caslon Pro"/>
                <a:ea typeface="Adobe Caslon Pro"/>
                <a:cs typeface="Adobe Caslon Pro"/>
                <a:sym typeface="Adobe Caslon Pro"/>
              </a:rPr>
              <a:t/>
            </a:r>
            <a:br>
              <a:rPr lang="en-GB" sz="1000" b="1" dirty="0" smtClean="0">
                <a:solidFill>
                  <a:srgbClr val="7F7F7F"/>
                </a:solidFill>
                <a:latin typeface="Adobe Caslon Pro"/>
                <a:ea typeface="Adobe Caslon Pro"/>
                <a:cs typeface="Adobe Caslon Pro"/>
                <a:sym typeface="Adobe Caslon Pro"/>
              </a:rPr>
            </a:br>
            <a:endParaRPr lang="en-GB" sz="1000" b="1" dirty="0">
              <a:solidFill>
                <a:srgbClr val="7F7F7F"/>
              </a:solidFill>
              <a:latin typeface="Adobe Caslon Pro"/>
              <a:ea typeface="Adobe Caslon Pro"/>
              <a:cs typeface="Adobe Caslon Pro"/>
              <a:sym typeface="Adobe Caslon Pro"/>
            </a:endParaRPr>
          </a:p>
        </p:txBody>
      </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Tree>
    <p:extLst>
      <p:ext uri="{BB962C8B-B14F-4D97-AF65-F5344CB8AC3E}">
        <p14:creationId xmlns:p14="http://schemas.microsoft.com/office/powerpoint/2010/main" val="1447797483"/>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120"/>
          <p:cNvGrpSpPr/>
          <p:nvPr/>
        </p:nvGrpSpPr>
        <p:grpSpPr>
          <a:xfrm>
            <a:off x="352425" y="862129"/>
            <a:ext cx="8693150" cy="7350206"/>
            <a:chOff x="127000" y="-498763"/>
            <a:chExt cx="8693150" cy="7350205"/>
          </a:xfrm>
        </p:grpSpPr>
        <p:pic>
          <p:nvPicPr>
            <p:cNvPr id="118" name="image.png"/>
            <p:cNvPicPr/>
            <p:nvPr/>
          </p:nvPicPr>
          <p:blipFill>
            <a:blip r:embed="rId2">
              <a:extLst/>
            </a:blip>
            <a:stretch>
              <a:fillRect/>
            </a:stretch>
          </p:blipFill>
          <p:spPr>
            <a:xfrm>
              <a:off x="127000" y="-498763"/>
              <a:ext cx="8693150" cy="4986338"/>
            </a:xfrm>
            <a:prstGeom prst="rect">
              <a:avLst/>
            </a:prstGeom>
            <a:ln w="12700" cap="flat">
              <a:noFill/>
              <a:miter lim="400000"/>
            </a:ln>
            <a:effectLst/>
          </p:spPr>
        </p:pic>
        <p:sp>
          <p:nvSpPr>
            <p:cNvPr id="119" name="Shape 119"/>
            <p:cNvSpPr/>
            <p:nvPr/>
          </p:nvSpPr>
          <p:spPr>
            <a:xfrm>
              <a:off x="358775" y="-135082"/>
              <a:ext cx="8229600" cy="69865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lvl="0"/>
              <a:r>
                <a:rPr lang="en-GB" sz="3200" dirty="0" smtClean="0"/>
                <a:t>In short, the establishment and acceptance of a community of persons with dual identity and who are fully integrated into </a:t>
              </a:r>
              <a:r>
                <a:rPr lang="en-GB" sz="3200" dirty="0" smtClean="0"/>
                <a:t>their communities helps the other citizens to recognize immigrants as active members of society, with equal rights and obligations, thus minimizing discrimination and highlighting their contributions, which benefit both countries.</a:t>
              </a: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pPr marL="457200" indent="-457200">
                <a:buFont typeface="Arial" panose="020B0604020202020204" pitchFamily="34" charset="0"/>
                <a:buChar char="•"/>
              </a:pPr>
              <a:endParaRPr lang="en-GB" sz="3200" dirty="0" smtClean="0"/>
            </a:p>
            <a:p>
              <a:endParaRPr lang="en-GB" sz="3200" dirty="0" smtClean="0"/>
            </a:p>
            <a:p>
              <a:pPr marL="457200" indent="-457200">
                <a:buFont typeface="Arial" panose="020B0604020202020204" pitchFamily="34" charset="0"/>
                <a:buChar char="•"/>
              </a:pPr>
              <a:endParaRPr lang="en-GB" sz="3200" dirty="0"/>
            </a:p>
          </p:txBody>
        </p:sp>
      </p:grpSp>
      <p:sp>
        <p:nvSpPr>
          <p:cNvPr id="121" name="Shape 121"/>
          <p:cNvSpPr/>
          <p:nvPr/>
        </p:nvSpPr>
        <p:spPr>
          <a:xfrm>
            <a:off x="815975" y="493067"/>
            <a:ext cx="8229600" cy="46166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lang="en-GB" sz="1000" b="1" dirty="0" smtClean="0">
                <a:solidFill>
                  <a:srgbClr val="7F7F7F"/>
                </a:solidFill>
                <a:latin typeface="Adobe Caslon Pro"/>
                <a:ea typeface="Adobe Caslon Pro"/>
                <a:cs typeface="Adobe Caslon Pro"/>
                <a:sym typeface="Adobe Caslon Pro"/>
              </a:rPr>
              <a:t>GENERAL OFFICE FOR </a:t>
            </a:r>
          </a:p>
          <a:p>
            <a:pPr lvl="0" algn="r">
              <a:defRPr sz="1800"/>
            </a:pPr>
            <a:r>
              <a:rPr lang="en-GB" sz="1000" b="1" dirty="0" smtClean="0">
                <a:solidFill>
                  <a:srgbClr val="7F7F7F"/>
                </a:solidFill>
                <a:latin typeface="Adobe Caslon Pro"/>
                <a:ea typeface="Adobe Caslon Pro"/>
                <a:cs typeface="Adobe Caslon Pro"/>
                <a:sym typeface="Adobe Caslon Pro"/>
              </a:rPr>
              <a:t>PROTECTION OF MEXICANS ABROAD</a:t>
            </a:r>
            <a:r>
              <a:rPr lang="en-GB" sz="1000" b="1" dirty="0" smtClean="0">
                <a:solidFill>
                  <a:srgbClr val="7F7F7F"/>
                </a:solidFill>
                <a:latin typeface="Adobe Caslon Pro"/>
                <a:ea typeface="Adobe Caslon Pro"/>
                <a:cs typeface="Adobe Caslon Pro"/>
                <a:sym typeface="Adobe Caslon Pro"/>
              </a:rPr>
              <a:t/>
            </a:r>
            <a:br>
              <a:rPr lang="en-GB" sz="1000" b="1" dirty="0" smtClean="0">
                <a:solidFill>
                  <a:srgbClr val="7F7F7F"/>
                </a:solidFill>
                <a:latin typeface="Adobe Caslon Pro"/>
                <a:ea typeface="Adobe Caslon Pro"/>
                <a:cs typeface="Adobe Caslon Pro"/>
                <a:sym typeface="Adobe Caslon Pro"/>
              </a:rPr>
            </a:br>
            <a:endParaRPr lang="en-GB" sz="1000" b="1" dirty="0">
              <a:solidFill>
                <a:srgbClr val="7F7F7F"/>
              </a:solidFill>
              <a:latin typeface="Adobe Caslon Pro"/>
              <a:ea typeface="Adobe Caslon Pro"/>
              <a:cs typeface="Adobe Caslon Pro"/>
              <a:sym typeface="Adobe Caslon Pro"/>
            </a:endParaRPr>
          </a:p>
        </p:txBody>
      </p:sp>
      <p:sp>
        <p:nvSpPr>
          <p:cNvPr id="122" name="Shape 122"/>
          <p:cNvSpPr/>
          <p:nvPr/>
        </p:nvSpPr>
        <p:spPr>
          <a:xfrm>
            <a:off x="1628775" y="6537424"/>
            <a:ext cx="5759450" cy="30777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lang="en-GB" sz="1000" dirty="0" smtClean="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lang="en-GB" sz="1000" dirty="0" smtClean="0">
                <a:solidFill>
                  <a:srgbClr val="7F7F7F"/>
                </a:solidFill>
                <a:latin typeface="Adobe Caslon Pro"/>
                <a:ea typeface="Adobe Caslon Pro"/>
                <a:cs typeface="Adobe Caslon Pro"/>
                <a:sym typeface="Adobe Caslon Pro"/>
              </a:rPr>
              <a:t>Tels.: (55) 3686 - 5100  </a:t>
            </a:r>
            <a:r>
              <a:rPr lang="en-GB" sz="1000" b="1" dirty="0" smtClean="0">
                <a:solidFill>
                  <a:srgbClr val="7F7F7F"/>
                </a:solidFill>
                <a:latin typeface="Adobe Caslon Pro"/>
                <a:ea typeface="Adobe Caslon Pro"/>
                <a:cs typeface="Adobe Caslon Pro"/>
                <a:sym typeface="Adobe Caslon Pro"/>
              </a:rPr>
              <a:t>http://www.sre.gob.mx</a:t>
            </a:r>
            <a:endParaRPr lang="en-GB" sz="1000" b="1" dirty="0">
              <a:solidFill>
                <a:srgbClr val="7F7F7F"/>
              </a:solidFill>
              <a:latin typeface="Adobe Caslon Pro"/>
              <a:ea typeface="Adobe Caslon Pro"/>
              <a:cs typeface="Adobe Caslon Pro"/>
              <a:sym typeface="Adobe Caslon Pro"/>
            </a:endParaRPr>
          </a:p>
        </p:txBody>
      </p:sp>
      <p:sp>
        <p:nvSpPr>
          <p:cNvPr id="123" name="Shape 123"/>
          <p:cNvSpPr/>
          <p:nvPr/>
        </p:nvSpPr>
        <p:spPr>
          <a:xfrm>
            <a:off x="6716486" y="6614369"/>
            <a:ext cx="213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n-GB" sz="1000" dirty="0" smtClean="0">
                <a:solidFill>
                  <a:srgbClr val="000000"/>
                </a:solidFill>
              </a:rPr>
              <a:t>30</a:t>
            </a:r>
            <a:endParaRPr lang="en-GB" sz="1000" dirty="0">
              <a:solidFill>
                <a:srgbClr val="898989"/>
              </a:solidFill>
            </a:endParaRPr>
          </a:p>
        </p:txBody>
      </p:sp>
    </p:spTree>
    <p:extLst>
      <p:ext uri="{BB962C8B-B14F-4D97-AF65-F5344CB8AC3E}">
        <p14:creationId xmlns:p14="http://schemas.microsoft.com/office/powerpoint/2010/main" val="440913777"/>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99" name="Shape 199"/>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sz="100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sz="1000">
                <a:solidFill>
                  <a:srgbClr val="7F7F7F"/>
                </a:solidFill>
                <a:latin typeface="Adobe Caslon Pro"/>
                <a:ea typeface="Adobe Caslon Pro"/>
                <a:cs typeface="Adobe Caslon Pro"/>
                <a:sym typeface="Adobe Caslon Pro"/>
              </a:rPr>
              <a:t>Tels.: (55) 3686 - 5100  </a:t>
            </a:r>
            <a:r>
              <a:rPr sz="1000" b="1">
                <a:solidFill>
                  <a:srgbClr val="7F7F7F"/>
                </a:solidFill>
                <a:latin typeface="Adobe Caslon Pro"/>
                <a:ea typeface="Adobe Caslon Pro"/>
                <a:cs typeface="Adobe Caslon Pro"/>
                <a:sym typeface="Adobe Caslon Pro"/>
              </a:rPr>
              <a:t>http://www.sre.gob.mx</a:t>
            </a:r>
          </a:p>
        </p:txBody>
      </p:sp>
      <p:sp>
        <p:nvSpPr>
          <p:cNvPr id="200" name="Shape 200"/>
          <p:cNvSpPr/>
          <p:nvPr/>
        </p:nvSpPr>
        <p:spPr>
          <a:xfrm>
            <a:off x="6705600" y="6598980"/>
            <a:ext cx="2133600" cy="18466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200" dirty="0" smtClean="0">
                <a:solidFill>
                  <a:srgbClr val="898989"/>
                </a:solidFill>
              </a:rPr>
              <a:t>31</a:t>
            </a:r>
            <a:endParaRPr sz="1200" dirty="0">
              <a:solidFill>
                <a:srgbClr val="898989"/>
              </a:solidFill>
            </a:endParaRPr>
          </a:p>
        </p:txBody>
      </p:sp>
      <p:pic>
        <p:nvPicPr>
          <p:cNvPr id="3" name="Imagen 2"/>
          <p:cNvPicPr>
            <a:picLocks noChangeAspect="1"/>
          </p:cNvPicPr>
          <p:nvPr/>
        </p:nvPicPr>
        <p:blipFill>
          <a:blip r:embed="rId2"/>
          <a:stretch>
            <a:fillRect/>
          </a:stretch>
        </p:blipFill>
        <p:spPr>
          <a:xfrm>
            <a:off x="352522" y="49433"/>
            <a:ext cx="8693053" cy="6840000"/>
          </a:xfrm>
          <a:prstGeom prst="rect">
            <a:avLst/>
          </a:prstGeom>
        </p:spPr>
      </p:pic>
    </p:spTree>
    <p:extLst>
      <p:ext uri="{BB962C8B-B14F-4D97-AF65-F5344CB8AC3E}">
        <p14:creationId xmlns:p14="http://schemas.microsoft.com/office/powerpoint/2010/main" val="1464051640"/>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p:nvPr/>
        </p:nvSpPr>
        <p:spPr>
          <a:xfrm>
            <a:off x="815975" y="449580"/>
            <a:ext cx="8229600" cy="54864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sz="1000" b="1">
                <a:solidFill>
                  <a:srgbClr val="7F7F7F"/>
                </a:solidFill>
                <a:latin typeface="Adobe Caslon Pro"/>
                <a:ea typeface="Adobe Caslon Pro"/>
                <a:cs typeface="Adobe Caslon Pro"/>
                <a:sym typeface="Adobe Caslon Pro"/>
              </a:rPr>
              <a:t>DIRECCIÓN GENERAL DE</a:t>
            </a:r>
            <a:br>
              <a:rPr sz="1000" b="1">
                <a:solidFill>
                  <a:srgbClr val="7F7F7F"/>
                </a:solidFill>
                <a:latin typeface="Adobe Caslon Pro"/>
                <a:ea typeface="Adobe Caslon Pro"/>
                <a:cs typeface="Adobe Caslon Pro"/>
                <a:sym typeface="Adobe Caslon Pro"/>
              </a:rPr>
            </a:br>
            <a:r>
              <a:rPr sz="1000" b="1">
                <a:solidFill>
                  <a:srgbClr val="7F7F7F"/>
                </a:solidFill>
                <a:latin typeface="Adobe Caslon Pro"/>
                <a:ea typeface="Adobe Caslon Pro"/>
                <a:cs typeface="Adobe Caslon Pro"/>
                <a:sym typeface="Adobe Caslon Pro"/>
              </a:rPr>
              <a:t>PROTECCIÓN A MEXICANOS EN EL EXTERIOR</a:t>
            </a:r>
            <a:br>
              <a:rPr sz="1000" b="1">
                <a:solidFill>
                  <a:srgbClr val="7F7F7F"/>
                </a:solidFill>
                <a:latin typeface="Adobe Caslon Pro"/>
                <a:ea typeface="Adobe Caslon Pro"/>
                <a:cs typeface="Adobe Caslon Pro"/>
                <a:sym typeface="Adobe Caslon Pro"/>
              </a:rPr>
            </a:br>
            <a:endParaRPr sz="1000" b="1">
              <a:solidFill>
                <a:srgbClr val="7F7F7F"/>
              </a:solidFill>
              <a:latin typeface="Adobe Caslon Pro"/>
              <a:ea typeface="Adobe Caslon Pro"/>
              <a:cs typeface="Adobe Caslon Pro"/>
              <a:sym typeface="Adobe Caslon Pro"/>
            </a:endParaRPr>
          </a:p>
        </p:txBody>
      </p:sp>
      <p:sp>
        <p:nvSpPr>
          <p:cNvPr id="199" name="Shape 199"/>
          <p:cNvSpPr/>
          <p:nvPr/>
        </p:nvSpPr>
        <p:spPr>
          <a:xfrm>
            <a:off x="1628775" y="6493192"/>
            <a:ext cx="5759450" cy="396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ctr">
              <a:defRPr sz="1800"/>
            </a:pPr>
            <a:r>
              <a:rPr sz="1000">
                <a:solidFill>
                  <a:srgbClr val="7F7F7F"/>
                </a:solidFill>
                <a:latin typeface="Adobe Caslon Pro"/>
                <a:ea typeface="Adobe Caslon Pro"/>
                <a:cs typeface="Adobe Caslon Pro"/>
                <a:sym typeface="Adobe Caslon Pro"/>
              </a:rPr>
              <a:t>Avenida Juárez núm. 20, Col. Centro, Del. Cuauhtémoc, , C.P. 06010, México, D.F., </a:t>
            </a:r>
          </a:p>
          <a:p>
            <a:pPr lvl="0" algn="ctr">
              <a:defRPr sz="1800"/>
            </a:pPr>
            <a:r>
              <a:rPr sz="1000">
                <a:solidFill>
                  <a:srgbClr val="7F7F7F"/>
                </a:solidFill>
                <a:latin typeface="Adobe Caslon Pro"/>
                <a:ea typeface="Adobe Caslon Pro"/>
                <a:cs typeface="Adobe Caslon Pro"/>
                <a:sym typeface="Adobe Caslon Pro"/>
              </a:rPr>
              <a:t>Tels.: (55) 3686 - 5100  </a:t>
            </a:r>
            <a:r>
              <a:rPr sz="1000" b="1">
                <a:solidFill>
                  <a:srgbClr val="7F7F7F"/>
                </a:solidFill>
                <a:latin typeface="Adobe Caslon Pro"/>
                <a:ea typeface="Adobe Caslon Pro"/>
                <a:cs typeface="Adobe Caslon Pro"/>
                <a:sym typeface="Adobe Caslon Pro"/>
              </a:rPr>
              <a:t>http://www.sre.gob.mx</a:t>
            </a:r>
          </a:p>
        </p:txBody>
      </p:sp>
      <p:sp>
        <p:nvSpPr>
          <p:cNvPr id="200" name="Shape 200"/>
          <p:cNvSpPr/>
          <p:nvPr/>
        </p:nvSpPr>
        <p:spPr>
          <a:xfrm>
            <a:off x="6705600" y="6598980"/>
            <a:ext cx="2133600" cy="18466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r">
              <a:defRPr sz="1200">
                <a:solidFill>
                  <a:srgbClr val="898989"/>
                </a:solidFill>
              </a:defRPr>
            </a:lvl1pPr>
          </a:lstStyle>
          <a:p>
            <a:pPr lvl="0">
              <a:defRPr sz="1800">
                <a:solidFill>
                  <a:srgbClr val="000000"/>
                </a:solidFill>
              </a:defRPr>
            </a:pPr>
            <a:r>
              <a:rPr lang="es-MX" sz="1200" dirty="0" smtClean="0">
                <a:solidFill>
                  <a:srgbClr val="898989"/>
                </a:solidFill>
              </a:rPr>
              <a:t>31</a:t>
            </a:r>
            <a:endParaRPr sz="1200" dirty="0">
              <a:solidFill>
                <a:srgbClr val="898989"/>
              </a:solidFill>
            </a:endParaRPr>
          </a:p>
        </p:txBody>
      </p:sp>
      <p:pic>
        <p:nvPicPr>
          <p:cNvPr id="4" name="Imagen 3"/>
          <p:cNvPicPr>
            <a:picLocks noChangeAspect="1"/>
          </p:cNvPicPr>
          <p:nvPr/>
        </p:nvPicPr>
        <p:blipFill>
          <a:blip r:embed="rId2"/>
          <a:stretch>
            <a:fillRect/>
          </a:stretch>
        </p:blipFill>
        <p:spPr>
          <a:xfrm>
            <a:off x="270426" y="49433"/>
            <a:ext cx="8694641" cy="6840000"/>
          </a:xfrm>
          <a:prstGeom prst="rect">
            <a:avLst/>
          </a:prstGeom>
        </p:spPr>
      </p:pic>
    </p:spTree>
    <p:extLst>
      <p:ext uri="{BB962C8B-B14F-4D97-AF65-F5344CB8AC3E}">
        <p14:creationId xmlns:p14="http://schemas.microsoft.com/office/powerpoint/2010/main" val="560418453"/>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0D9"/>
      </a:accent5>
      <a:accent6>
        <a:srgbClr val="AE48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0D9"/>
      </a:accent5>
      <a:accent6>
        <a:srgbClr val="AE48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TotalTime>
  <Words>882</Words>
  <Application>Microsoft Macintosh PowerPoint</Application>
  <PresentationFormat>Presentación en pantalla (4:3)</PresentationFormat>
  <Paragraphs>95</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Default</vt:lpstr>
      <vt:lpstr>Actions to Promote Dual Nationality</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Programas de Protección a personas mexicanas en el exterior</dc:title>
  <dc:creator>Calderón Hernández, Yazmín</dc:creator>
  <cp:lastModifiedBy>Christiane Lehnhoff</cp:lastModifiedBy>
  <cp:revision>56</cp:revision>
  <cp:lastPrinted>2016-04-05T17:28:40Z</cp:lastPrinted>
  <dcterms:modified xsi:type="dcterms:W3CDTF">2016-06-09T15:31:34Z</dcterms:modified>
</cp:coreProperties>
</file>