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7" r:id="rId2"/>
    <p:sldId id="285" r:id="rId3"/>
    <p:sldId id="356" r:id="rId4"/>
    <p:sldId id="355" r:id="rId5"/>
    <p:sldId id="358" r:id="rId6"/>
    <p:sldId id="359" r:id="rId7"/>
    <p:sldId id="360" r:id="rId8"/>
    <p:sldId id="290" r:id="rId9"/>
    <p:sldId id="350" r:id="rId10"/>
    <p:sldId id="351" r:id="rId11"/>
    <p:sldId id="361" r:id="rId12"/>
    <p:sldId id="278" r:id="rId13"/>
  </p:sldIdLst>
  <p:sldSz cx="9144000" cy="6858000" type="screen4x3"/>
  <p:notesSz cx="7010400" cy="9296400"/>
  <p:defaultTextStyle>
    <a:lvl1pPr>
      <a:defRPr sz="2400">
        <a:latin typeface="Calibri"/>
        <a:ea typeface="Calibri"/>
        <a:cs typeface="Calibri"/>
        <a:sym typeface="Calibri"/>
      </a:defRPr>
    </a:lvl1pPr>
    <a:lvl2pPr indent="457200">
      <a:defRPr sz="2400">
        <a:latin typeface="Calibri"/>
        <a:ea typeface="Calibri"/>
        <a:cs typeface="Calibri"/>
        <a:sym typeface="Calibri"/>
      </a:defRPr>
    </a:lvl2pPr>
    <a:lvl3pPr indent="914400">
      <a:defRPr sz="2400">
        <a:latin typeface="Calibri"/>
        <a:ea typeface="Calibri"/>
        <a:cs typeface="Calibri"/>
        <a:sym typeface="Calibri"/>
      </a:defRPr>
    </a:lvl3pPr>
    <a:lvl4pPr indent="1371600">
      <a:defRPr sz="2400">
        <a:latin typeface="Calibri"/>
        <a:ea typeface="Calibri"/>
        <a:cs typeface="Calibri"/>
        <a:sym typeface="Calibri"/>
      </a:defRPr>
    </a:lvl4pPr>
    <a:lvl5pPr indent="1828800">
      <a:defRPr sz="2400">
        <a:latin typeface="Calibri"/>
        <a:ea typeface="Calibri"/>
        <a:cs typeface="Calibri"/>
        <a:sym typeface="Calibri"/>
      </a:defRPr>
    </a:lvl5pPr>
    <a:lvl6pPr>
      <a:defRPr sz="2400">
        <a:latin typeface="Calibri"/>
        <a:ea typeface="Calibri"/>
        <a:cs typeface="Calibri"/>
        <a:sym typeface="Calibri"/>
      </a:defRPr>
    </a:lvl6pPr>
    <a:lvl7pPr>
      <a:defRPr sz="2400">
        <a:latin typeface="Calibri"/>
        <a:ea typeface="Calibri"/>
        <a:cs typeface="Calibri"/>
        <a:sym typeface="Calibri"/>
      </a:defRPr>
    </a:lvl7pPr>
    <a:lvl8pPr>
      <a:defRPr sz="2400">
        <a:latin typeface="Calibri"/>
        <a:ea typeface="Calibri"/>
        <a:cs typeface="Calibri"/>
        <a:sym typeface="Calibri"/>
      </a:defRPr>
    </a:lvl8pPr>
    <a:lvl9pPr>
      <a:defRPr sz="2400"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DECF093-EA3B-4104-91C3-651801D13D66}">
          <p14:sldIdLst/>
        </p14:section>
        <p14:section name="Herramientas Legales" id="{274B20A0-6781-4085-9679-9497B1994827}">
          <p14:sldIdLst/>
        </p14:section>
        <p14:section name="Personas en contextos de vulnerabilidad" id="{769DFA7C-F8A0-40A1-A2FA-CDD13C8B969D}">
          <p14:sldIdLst>
            <p14:sldId id="277"/>
            <p14:sldId id="285"/>
            <p14:sldId id="356"/>
            <p14:sldId id="355"/>
            <p14:sldId id="358"/>
            <p14:sldId id="359"/>
            <p14:sldId id="360"/>
            <p14:sldId id="290"/>
            <p14:sldId id="350"/>
            <p14:sldId id="351"/>
            <p14:sldId id="361"/>
          </p14:sldIdLst>
        </p14:section>
        <p14:section name="Protocolo NNA" id="{3B273101-17F6-4F00-B477-5FC879905F96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A69747-23DD-4400-864C-730D0AC05852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D1B662-1476-4784-B2B9-B98F7FD52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491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699355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ntilla 2.jpeg" descr="C:\Users\UANL\Desktop\plantilla 2.jpg"/>
          <p:cNvPicPr/>
          <p:nvPr/>
        </p:nvPicPr>
        <p:blipFill>
          <a:blip r:embed="rId29">
            <a:extLst/>
          </a:blip>
          <a:stretch>
            <a:fillRect/>
          </a:stretch>
        </p:blipFill>
        <p:spPr>
          <a:xfrm>
            <a:off x="-61913" y="0"/>
            <a:ext cx="9242425" cy="69405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63575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xStyles>
    <p:titleStyle>
      <a:lvl1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1pPr>
      <a:lvl2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2pPr>
      <a:lvl3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3pPr>
      <a:lvl4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4pPr>
      <a:lvl5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5pPr>
      <a:lvl6pPr indent="4572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6pPr>
      <a:lvl7pPr indent="9144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7pPr>
      <a:lvl8pPr indent="13716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8pPr>
      <a:lvl9pPr indent="18288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rgbClr val="7F7F7F"/>
                </a:solidFill>
              </a:rPr>
              <a:t>Acciones de promoción de la doble nacionalidad</a:t>
            </a:r>
            <a:endParaRPr sz="4000" b="1" dirty="0">
              <a:solidFill>
                <a:srgbClr val="7F7F7F"/>
              </a:solidFill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316" name="Shape 316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29</a:t>
            </a:r>
            <a:endParaRPr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3" y="49433"/>
            <a:ext cx="8843732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37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66" y="49432"/>
            <a:ext cx="8991260" cy="699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23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/>
        </p:nvSpPr>
        <p:spPr>
          <a:xfrm>
            <a:off x="815975" y="419417"/>
            <a:ext cx="822960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319" name="Shape 319"/>
          <p:cNvSpPr/>
          <p:nvPr/>
        </p:nvSpPr>
        <p:spPr>
          <a:xfrm>
            <a:off x="1628775" y="6463030"/>
            <a:ext cx="5759450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321" name="Shape 321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>
              <a:buSzTx/>
              <a:buNone/>
              <a:defRPr sz="1800"/>
            </a:pPr>
            <a:r>
              <a:rPr sz="3200" dirty="0"/>
              <a:t>Sandra Patricia Mendoza </a:t>
            </a:r>
            <a:r>
              <a:rPr sz="3200" dirty="0" err="1"/>
              <a:t>Durán</a:t>
            </a:r>
            <a:endParaRPr sz="3200" dirty="0"/>
          </a:p>
          <a:p>
            <a:pPr marL="0" lvl="0" indent="0">
              <a:buSzTx/>
              <a:buNone/>
              <a:defRPr sz="1800"/>
            </a:pPr>
            <a:r>
              <a:rPr sz="3200" dirty="0" err="1"/>
              <a:t>Directora</a:t>
            </a:r>
            <a:r>
              <a:rPr sz="3200" dirty="0"/>
              <a:t> de </a:t>
            </a:r>
            <a:r>
              <a:rPr sz="3200" dirty="0" err="1"/>
              <a:t>Protección</a:t>
            </a:r>
            <a:r>
              <a:rPr sz="3200" dirty="0"/>
              <a:t> para EUA</a:t>
            </a:r>
          </a:p>
          <a:p>
            <a:pPr marL="0" lvl="0" indent="0">
              <a:buSzTx/>
              <a:buNone/>
              <a:defRPr sz="1800"/>
            </a:pPr>
            <a:r>
              <a:rPr sz="3200" dirty="0"/>
              <a:t>Tel: 36 86 5880</a:t>
            </a:r>
          </a:p>
          <a:p>
            <a:pPr marL="0" lvl="0" indent="0">
              <a:buSzTx/>
              <a:buNone/>
              <a:defRPr sz="1800"/>
            </a:pPr>
            <a:r>
              <a:rPr sz="3200" dirty="0"/>
              <a:t>smendozad@sre.gob.mx</a:t>
            </a:r>
          </a:p>
          <a:p>
            <a:pPr marL="0" lvl="0" indent="0">
              <a:buSzTx/>
              <a:buNone/>
              <a:defRPr sz="1800"/>
            </a:pPr>
            <a:endParaRPr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225425" y="1360892"/>
            <a:ext cx="8693150" cy="8227114"/>
            <a:chOff x="0" y="0"/>
            <a:chExt cx="8693150" cy="8227113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314902" y="748146"/>
              <a:ext cx="8229600" cy="74789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Acciones destinadas cerrar las brechas entre los derechos de los ciudadanos y los derechos de los migrantes. </a:t>
              </a: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El objetivo último es ayudar a consolidar capacidades que permitan a las personas migrantes desenvolverse libremente en sus comunidades en ambos lados de la frontera, en beneficio de los dos países y de la región en su conjunto.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2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56936" y="1385676"/>
            <a:ext cx="8693150" cy="4986340"/>
            <a:chOff x="0" y="0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314902" y="748146"/>
              <a:ext cx="8229600" cy="2062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endParaRPr lang="es-MX" sz="3200" dirty="0" smtClean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618548" y="1643937"/>
            <a:ext cx="3537816" cy="255388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just"/>
            <a:r>
              <a:rPr lang="es-MX" dirty="0"/>
              <a:t>Promover que nacidos en Estados Unidos de padres mexicanos obtengan documentos </a:t>
            </a:r>
            <a:r>
              <a:rPr lang="es-MX" dirty="0" smtClean="0"/>
              <a:t>que </a:t>
            </a:r>
            <a:r>
              <a:rPr lang="es-MX" dirty="0"/>
              <a:t>acrediten su nacionalidad mexicana.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950248" y="1643937"/>
            <a:ext cx="3570297" cy="255388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Informar sobre el proceso </a:t>
            </a:r>
            <a:r>
              <a:rPr lang="es-MX" dirty="0"/>
              <a:t>de naturalización de mexicanos que son actualmente residentes permanentes en Estados Unidos</a:t>
            </a:r>
          </a:p>
        </p:txBody>
      </p:sp>
    </p:spTree>
    <p:extLst>
      <p:ext uri="{BB962C8B-B14F-4D97-AF65-F5344CB8AC3E}">
        <p14:creationId xmlns:p14="http://schemas.microsoft.com/office/powerpoint/2010/main" val="2169457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540327" y="2109038"/>
            <a:ext cx="8229600" cy="2062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 smtClean="0"/>
          </a:p>
          <a:p>
            <a:endParaRPr lang="es-MX" sz="3200" dirty="0" smtClean="0"/>
          </a:p>
        </p:txBody>
      </p: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40327" y="1252406"/>
            <a:ext cx="3252355" cy="5307864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sz="3200" dirty="0"/>
              <a:t>Promover que nacidos en Estados Unidos de padres mexicanos obtengan documentos </a:t>
            </a:r>
            <a:r>
              <a:rPr lang="es-MX" sz="3200" dirty="0" smtClean="0"/>
              <a:t>que </a:t>
            </a:r>
            <a:r>
              <a:rPr lang="es-MX" sz="3200" dirty="0"/>
              <a:t>acrediten su nacionalidad mexicana.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4218709" y="1152362"/>
            <a:ext cx="4631377" cy="91939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dirty="0" smtClean="0"/>
              <a:t>Mejorar condiciones de reinserción en caso de retorno a México</a:t>
            </a:r>
            <a:endParaRPr lang="es-MX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4291446" y="5301379"/>
            <a:ext cx="4478482" cy="91939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dirty="0" smtClean="0"/>
              <a:t>Reforzar el concepto de riqueza binacional</a:t>
            </a:r>
            <a:endParaRPr lang="es-MX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4218709" y="2220771"/>
            <a:ext cx="4631377" cy="29625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dirty="0" smtClean="0"/>
              <a:t>Acceder a beneficios </a:t>
            </a:r>
            <a:r>
              <a:rPr lang="es-MX" dirty="0"/>
              <a:t>como: la posibilidad de viajar y trabajar en México sin restricciones, la capacidad para obtener acceso a escuelas y universidades públicas en el país y la posibilidad de adquirir inmuebles en México.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891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540327" y="2109038"/>
            <a:ext cx="8229600" cy="2062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3200" dirty="0" smtClean="0"/>
          </a:p>
          <a:p>
            <a:endParaRPr lang="es-MX" sz="3200" dirty="0" smtClean="0"/>
          </a:p>
        </p:txBody>
      </p: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40328" y="1252406"/>
            <a:ext cx="2940628" cy="525934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200" dirty="0"/>
              <a:t>Informar sobre el proceso de naturalización de mexicanos que son actualmente residentes permanentes en Estados Unidos</a:t>
            </a:r>
            <a:endParaRPr lang="es-MX" sz="320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530931" y="1096096"/>
            <a:ext cx="4436424" cy="214526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s-MX" dirty="0"/>
              <a:t>México es el primer país de origen de los residentes permanentes en Estados Unidos, seguido de China, Filipinas e India.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4530931" y="3375814"/>
            <a:ext cx="4319155" cy="91939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dirty="0"/>
              <a:t>2.7 millones de mexicanos reúnen los requisitos.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545260" y="4433578"/>
            <a:ext cx="4319155" cy="214526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/>
            <a:r>
              <a:rPr lang="es-MX" dirty="0"/>
              <a:t>R</a:t>
            </a:r>
            <a:r>
              <a:rPr lang="es-MX" dirty="0" smtClean="0"/>
              <a:t>omper </a:t>
            </a:r>
            <a:r>
              <a:rPr lang="es-MX" dirty="0"/>
              <a:t>el mito en torno a la doble nacionalidad (obtención de la ciudadanía estadounidense por naturalización)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884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352425" y="862129"/>
            <a:ext cx="8693150" cy="8335092"/>
            <a:chOff x="127000" y="-498763"/>
            <a:chExt cx="8693150" cy="8335091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-498763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358775" y="-135082"/>
              <a:ext cx="8229600" cy="7971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lvl="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La doble nacionalidad es una plataforma sólida para la comunidad migrante desde la cual pueden hacer escuchar su voz y desarrollar plenamente su potencial</a:t>
              </a:r>
              <a:r>
                <a:rPr lang="es-MX" sz="3200" dirty="0" smtClean="0"/>
                <a:t>.</a:t>
              </a:r>
            </a:p>
            <a:p>
              <a:pPr lvl="0"/>
              <a:endParaRPr lang="es-MX" sz="3200" dirty="0"/>
            </a:p>
            <a:p>
              <a:pPr marL="457200" lvl="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Más allá de sus implicaciones en cuanto a los beneficios y responsabilidades en ambos países, desde el espacio de la doble nacionalidad se promueve una mejor integración social y cultural.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9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352425" y="862129"/>
            <a:ext cx="8693150" cy="7350207"/>
            <a:chOff x="127000" y="-498763"/>
            <a:chExt cx="8693150" cy="7350206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-498763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358775" y="-135082"/>
              <a:ext cx="8229600" cy="69865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rPr lang="es-MX" sz="3200" dirty="0"/>
                <a:t>En suma, la formación y aceptación de una comunidad con doble pertenencia y plenamente integrada a su comunidad, ayuda al resto de los ciudadanos a reconocer a los inmigrantes como miembros activos de la sociedad en igualdad de derechos y obligaciones, minimizando así la discriminación y destacando sus contribuciones en beneficio de ambos países.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13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522" y="49433"/>
            <a:ext cx="8693053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5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26" y="49433"/>
            <a:ext cx="8694641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18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819</Words>
  <Application>Microsoft Office PowerPoint</Application>
  <PresentationFormat>Presentación en pantalla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Adobe Caslon Pro</vt:lpstr>
      <vt:lpstr>Arial</vt:lpstr>
      <vt:lpstr>Avenir Roman</vt:lpstr>
      <vt:lpstr>Calibri</vt:lpstr>
      <vt:lpstr>Default</vt:lpstr>
      <vt:lpstr>Acciones de promoción de la doble nacionalidad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Programas de Protección a personas mexicanas en el exterior</dc:title>
  <dc:creator>Calderón Hernández, Yazmín</dc:creator>
  <cp:lastModifiedBy>Mendoza Durán, Sandra Patricia</cp:lastModifiedBy>
  <cp:revision>41</cp:revision>
  <cp:lastPrinted>2016-04-05T17:28:40Z</cp:lastPrinted>
  <dcterms:modified xsi:type="dcterms:W3CDTF">2016-06-04T01:54:23Z</dcterms:modified>
</cp:coreProperties>
</file>