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70" r:id="rId6"/>
    <p:sldId id="272" r:id="rId7"/>
    <p:sldId id="273" r:id="rId8"/>
    <p:sldId id="271" r:id="rId9"/>
    <p:sldId id="260" r:id="rId10"/>
    <p:sldId id="261" r:id="rId11"/>
    <p:sldId id="262" r:id="rId12"/>
    <p:sldId id="263" r:id="rId13"/>
    <p:sldId id="264" r:id="rId14"/>
    <p:sldId id="274" r:id="rId15"/>
    <p:sldId id="275" r:id="rId16"/>
    <p:sldId id="266" r:id="rId17"/>
    <p:sldId id="267" r:id="rId18"/>
    <p:sldId id="276" r:id="rId19"/>
  </p:sldIdLst>
  <p:sldSz cx="9144000" cy="6858000" type="screen4x3"/>
  <p:notesSz cx="7010400" cy="92964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666699"/>
    <a:srgbClr val="3366FF"/>
    <a:srgbClr val="003366"/>
    <a:srgbClr val="0099FF"/>
    <a:srgbClr val="660066"/>
    <a:srgbClr val="6600CC"/>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3550"/>
          </a:xfrm>
          <a:prstGeom prst="rect">
            <a:avLst/>
          </a:prstGeom>
        </p:spPr>
        <p:txBody>
          <a:bodyPr vert="horz" lIns="92728" tIns="46364" rIns="92728" bIns="46364" rtlCol="0"/>
          <a:lstStyle>
            <a:lvl1pPr algn="l" fontAlgn="auto">
              <a:spcBef>
                <a:spcPts val="0"/>
              </a:spcBef>
              <a:spcAft>
                <a:spcPts val="0"/>
              </a:spcAft>
              <a:defRPr sz="1200" dirty="0">
                <a:latin typeface="+mn-lt"/>
              </a:defRPr>
            </a:lvl1pPr>
          </a:lstStyle>
          <a:p>
            <a:pPr>
              <a:defRPr/>
            </a:pPr>
            <a:endParaRPr lang="es-MX" dirty="0"/>
          </a:p>
        </p:txBody>
      </p:sp>
      <p:sp>
        <p:nvSpPr>
          <p:cNvPr id="3" name="2 Marcador de fecha"/>
          <p:cNvSpPr>
            <a:spLocks noGrp="1"/>
          </p:cNvSpPr>
          <p:nvPr>
            <p:ph type="dt" sz="quarter" idx="1"/>
          </p:nvPr>
        </p:nvSpPr>
        <p:spPr>
          <a:xfrm>
            <a:off x="3970338" y="0"/>
            <a:ext cx="3038475" cy="463550"/>
          </a:xfrm>
          <a:prstGeom prst="rect">
            <a:avLst/>
          </a:prstGeom>
        </p:spPr>
        <p:txBody>
          <a:bodyPr vert="horz" lIns="92728" tIns="46364" rIns="92728" bIns="46364" rtlCol="0"/>
          <a:lstStyle>
            <a:lvl1pPr algn="r" fontAlgn="auto">
              <a:spcBef>
                <a:spcPts val="0"/>
              </a:spcBef>
              <a:spcAft>
                <a:spcPts val="0"/>
              </a:spcAft>
              <a:defRPr sz="1200" smtClean="0">
                <a:latin typeface="+mn-lt"/>
              </a:defRPr>
            </a:lvl1pPr>
          </a:lstStyle>
          <a:p>
            <a:pPr>
              <a:defRPr/>
            </a:pPr>
            <a:fld id="{78330B0F-8BBD-456C-944A-E7ED5C70AFC7}" type="datetimeFigureOut">
              <a:rPr lang="es-MX"/>
              <a:pPr>
                <a:defRPr/>
              </a:pPr>
              <a:t>22/06/2012</a:t>
            </a:fld>
            <a:endParaRPr lang="es-MX" dirty="0"/>
          </a:p>
        </p:txBody>
      </p:sp>
      <p:sp>
        <p:nvSpPr>
          <p:cNvPr id="4" name="3 Marcador de pie de página"/>
          <p:cNvSpPr>
            <a:spLocks noGrp="1"/>
          </p:cNvSpPr>
          <p:nvPr>
            <p:ph type="ftr" sz="quarter" idx="2"/>
          </p:nvPr>
        </p:nvSpPr>
        <p:spPr>
          <a:xfrm>
            <a:off x="0" y="8831263"/>
            <a:ext cx="3038475" cy="463550"/>
          </a:xfrm>
          <a:prstGeom prst="rect">
            <a:avLst/>
          </a:prstGeom>
        </p:spPr>
        <p:txBody>
          <a:bodyPr vert="horz" lIns="92728" tIns="46364" rIns="92728" bIns="46364" rtlCol="0" anchor="b"/>
          <a:lstStyle>
            <a:lvl1pPr algn="l" fontAlgn="auto">
              <a:spcBef>
                <a:spcPts val="0"/>
              </a:spcBef>
              <a:spcAft>
                <a:spcPts val="0"/>
              </a:spcAft>
              <a:defRPr sz="1200" dirty="0">
                <a:latin typeface="+mn-lt"/>
              </a:defRPr>
            </a:lvl1pPr>
          </a:lstStyle>
          <a:p>
            <a:pPr>
              <a:defRPr/>
            </a:pPr>
            <a:endParaRPr lang="es-MX" dirty="0"/>
          </a:p>
        </p:txBody>
      </p:sp>
      <p:sp>
        <p:nvSpPr>
          <p:cNvPr id="5" name="4 Marcador de número de diapositiva"/>
          <p:cNvSpPr>
            <a:spLocks noGrp="1"/>
          </p:cNvSpPr>
          <p:nvPr>
            <p:ph type="sldNum" sz="quarter" idx="3"/>
          </p:nvPr>
        </p:nvSpPr>
        <p:spPr>
          <a:xfrm>
            <a:off x="3970338" y="8831263"/>
            <a:ext cx="3038475" cy="463550"/>
          </a:xfrm>
          <a:prstGeom prst="rect">
            <a:avLst/>
          </a:prstGeom>
        </p:spPr>
        <p:txBody>
          <a:bodyPr vert="horz" lIns="92728" tIns="46364" rIns="92728" bIns="46364" rtlCol="0" anchor="b"/>
          <a:lstStyle>
            <a:lvl1pPr algn="r" fontAlgn="auto">
              <a:spcBef>
                <a:spcPts val="0"/>
              </a:spcBef>
              <a:spcAft>
                <a:spcPts val="0"/>
              </a:spcAft>
              <a:defRPr sz="1200" smtClean="0">
                <a:latin typeface="+mn-lt"/>
              </a:defRPr>
            </a:lvl1pPr>
          </a:lstStyle>
          <a:p>
            <a:pPr>
              <a:defRPr/>
            </a:pPr>
            <a:fld id="{72129E82-9EE8-47F3-9BAC-499C03F3D294}" type="slidenum">
              <a:rPr lang="es-MX"/>
              <a:pPr>
                <a:defRPr/>
              </a:pPr>
              <a:t>‹Nº›</a:t>
            </a:fld>
            <a:endParaRPr lang="es-MX" dirty="0"/>
          </a:p>
        </p:txBody>
      </p:sp>
    </p:spTree>
    <p:extLst>
      <p:ext uri="{BB962C8B-B14F-4D97-AF65-F5344CB8AC3E}">
        <p14:creationId xmlns:p14="http://schemas.microsoft.com/office/powerpoint/2010/main" val="3658778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2728" tIns="46364" rIns="92728" bIns="46364" rtlCol="0"/>
          <a:lstStyle>
            <a:lvl1pPr algn="l" fontAlgn="auto">
              <a:spcBef>
                <a:spcPts val="0"/>
              </a:spcBef>
              <a:spcAft>
                <a:spcPts val="0"/>
              </a:spcAft>
              <a:defRPr sz="1200" dirty="0">
                <a:latin typeface="+mn-lt"/>
              </a:defRPr>
            </a:lvl1pPr>
          </a:lstStyle>
          <a:p>
            <a:pPr>
              <a:defRPr/>
            </a:pPr>
            <a:endParaRPr lang="es-MX" dirty="0"/>
          </a:p>
        </p:txBody>
      </p:sp>
      <p:sp>
        <p:nvSpPr>
          <p:cNvPr id="3" name="2 Marcador de fecha"/>
          <p:cNvSpPr>
            <a:spLocks noGrp="1"/>
          </p:cNvSpPr>
          <p:nvPr>
            <p:ph type="dt" idx="1"/>
          </p:nvPr>
        </p:nvSpPr>
        <p:spPr>
          <a:xfrm>
            <a:off x="3970338" y="0"/>
            <a:ext cx="3038475" cy="465138"/>
          </a:xfrm>
          <a:prstGeom prst="rect">
            <a:avLst/>
          </a:prstGeom>
        </p:spPr>
        <p:txBody>
          <a:bodyPr vert="horz" lIns="92728" tIns="46364" rIns="92728" bIns="46364" rtlCol="0"/>
          <a:lstStyle>
            <a:lvl1pPr algn="r" fontAlgn="auto">
              <a:spcBef>
                <a:spcPts val="0"/>
              </a:spcBef>
              <a:spcAft>
                <a:spcPts val="0"/>
              </a:spcAft>
              <a:defRPr sz="1200" smtClean="0">
                <a:latin typeface="+mn-lt"/>
              </a:defRPr>
            </a:lvl1pPr>
          </a:lstStyle>
          <a:p>
            <a:pPr>
              <a:defRPr/>
            </a:pPr>
            <a:fld id="{BA818E7E-4F12-4FB5-891F-7F37474A71A6}" type="datetimeFigureOut">
              <a:rPr lang="es-MX"/>
              <a:pPr>
                <a:defRPr/>
              </a:pPr>
              <a:t>22/06/2012</a:t>
            </a:fld>
            <a:endParaRPr lang="es-MX" dirty="0"/>
          </a:p>
        </p:txBody>
      </p:sp>
      <p:sp>
        <p:nvSpPr>
          <p:cNvPr id="4" name="3 Marcador de imagen de diapositiva"/>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728" tIns="46364" rIns="92728" bIns="46364" rtlCol="0" anchor="ctr"/>
          <a:lstStyle/>
          <a:p>
            <a:pPr lvl="0"/>
            <a:endParaRPr lang="es-MX" noProof="0" dirty="0"/>
          </a:p>
        </p:txBody>
      </p:sp>
      <p:sp>
        <p:nvSpPr>
          <p:cNvPr id="5" name="4 Marcador de notas"/>
          <p:cNvSpPr>
            <a:spLocks noGrp="1"/>
          </p:cNvSpPr>
          <p:nvPr>
            <p:ph type="body" sz="quarter" idx="3"/>
          </p:nvPr>
        </p:nvSpPr>
        <p:spPr>
          <a:xfrm>
            <a:off x="701675" y="4416425"/>
            <a:ext cx="5607050" cy="4183063"/>
          </a:xfrm>
          <a:prstGeom prst="rect">
            <a:avLst/>
          </a:prstGeom>
        </p:spPr>
        <p:txBody>
          <a:bodyPr vert="horz" lIns="92728" tIns="46364" rIns="92728" bIns="46364"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2728" tIns="46364" rIns="92728" bIns="46364" rtlCol="0" anchor="b"/>
          <a:lstStyle>
            <a:lvl1pPr algn="l" fontAlgn="auto">
              <a:spcBef>
                <a:spcPts val="0"/>
              </a:spcBef>
              <a:spcAft>
                <a:spcPts val="0"/>
              </a:spcAft>
              <a:defRPr sz="1200" dirty="0">
                <a:latin typeface="+mn-lt"/>
              </a:defRPr>
            </a:lvl1pPr>
          </a:lstStyle>
          <a:p>
            <a:pPr>
              <a:defRPr/>
            </a:pPr>
            <a:endParaRPr lang="es-MX" dirty="0"/>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92728" tIns="46364" rIns="92728" bIns="46364" rtlCol="0" anchor="b"/>
          <a:lstStyle>
            <a:lvl1pPr algn="r" fontAlgn="auto">
              <a:spcBef>
                <a:spcPts val="0"/>
              </a:spcBef>
              <a:spcAft>
                <a:spcPts val="0"/>
              </a:spcAft>
              <a:defRPr sz="1200" smtClean="0">
                <a:latin typeface="+mn-lt"/>
              </a:defRPr>
            </a:lvl1pPr>
          </a:lstStyle>
          <a:p>
            <a:pPr>
              <a:defRPr/>
            </a:pPr>
            <a:fld id="{16651B1F-6708-427F-B4AE-CEF1F7DB50C9}" type="slidenum">
              <a:rPr lang="es-MX"/>
              <a:pPr>
                <a:defRPr/>
              </a:pPr>
              <a:t>‹Nº›</a:t>
            </a:fld>
            <a:endParaRPr lang="es-MX" dirty="0"/>
          </a:p>
        </p:txBody>
      </p:sp>
    </p:spTree>
    <p:extLst>
      <p:ext uri="{BB962C8B-B14F-4D97-AF65-F5344CB8AC3E}">
        <p14:creationId xmlns:p14="http://schemas.microsoft.com/office/powerpoint/2010/main" val="5143808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CB76DBCD-5096-4AF5-8954-42A3D45E57CF}" type="datetimeFigureOut">
              <a:rPr lang="es-MX"/>
              <a:pPr>
                <a:defRPr/>
              </a:pPr>
              <a:t>22/06/2012</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269872A8-FC1E-4EA9-A78B-03540455AF19}" type="slidenum">
              <a:rPr lang="es-MX"/>
              <a:pPr>
                <a:defRPr/>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69FF6C98-3024-4E6F-9513-50A5EA9A7B58}" type="datetimeFigureOut">
              <a:rPr lang="es-MX"/>
              <a:pPr>
                <a:defRPr/>
              </a:pPr>
              <a:t>22/06/2012</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76D6B14A-382C-42F2-BDEF-2921DCD41BC8}" type="slidenum">
              <a:rPr lang="es-MX"/>
              <a:pPr>
                <a:defRPr/>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B23CE499-2A12-493C-9570-1AA00BB71F42}" type="datetimeFigureOut">
              <a:rPr lang="es-MX"/>
              <a:pPr>
                <a:defRPr/>
              </a:pPr>
              <a:t>22/06/2012</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77E565C3-BEC4-4150-9C47-B9193595CE08}" type="slidenum">
              <a:rPr lang="es-MX"/>
              <a:pPr>
                <a:defRPr/>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6A128F31-8B85-4499-93B3-5573C9A1C841}" type="datetimeFigureOut">
              <a:rPr lang="es-MX"/>
              <a:pPr>
                <a:defRPr/>
              </a:pPr>
              <a:t>22/06/2012</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1FBE4B70-0DB3-4695-9143-283DFA3A1584}" type="slidenum">
              <a:rPr lang="es-MX"/>
              <a:pPr>
                <a:defRPr/>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C410A73-AA7F-4961-8C00-97359D365B7D}" type="datetimeFigureOut">
              <a:rPr lang="es-MX"/>
              <a:pPr>
                <a:defRPr/>
              </a:pPr>
              <a:t>22/06/2012</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CD73BB3A-71DC-4DD7-BD76-6816F4692D13}" type="slidenum">
              <a:rPr lang="es-MX"/>
              <a:pPr>
                <a:defRPr/>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FEA47402-C761-4769-83B5-498377302713}" type="datetimeFigureOut">
              <a:rPr lang="es-MX"/>
              <a:pPr>
                <a:defRPr/>
              </a:pPr>
              <a:t>22/06/2012</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B7684E6E-39AC-4E44-9013-962D5D781341}" type="slidenum">
              <a:rPr lang="es-MX"/>
              <a:pPr>
                <a:defRPr/>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38E47A52-9B4B-4C57-A395-B6D150F0B62D}" type="datetimeFigureOut">
              <a:rPr lang="es-MX"/>
              <a:pPr>
                <a:defRPr/>
              </a:pPr>
              <a:t>22/06/2012</a:t>
            </a:fld>
            <a:endParaRPr lang="es-MX" dirty="0"/>
          </a:p>
        </p:txBody>
      </p:sp>
      <p:sp>
        <p:nvSpPr>
          <p:cNvPr id="8" name="4 Marcador de pie de página"/>
          <p:cNvSpPr>
            <a:spLocks noGrp="1"/>
          </p:cNvSpPr>
          <p:nvPr>
            <p:ph type="ftr" sz="quarter" idx="11"/>
          </p:nvPr>
        </p:nvSpPr>
        <p:spPr/>
        <p:txBody>
          <a:bodyPr/>
          <a:lstStyle>
            <a:lvl1pPr>
              <a:defRPr/>
            </a:lvl1pPr>
          </a:lstStyle>
          <a:p>
            <a:pPr>
              <a:defRPr/>
            </a:pPr>
            <a:endParaRPr lang="es-MX" dirty="0"/>
          </a:p>
        </p:txBody>
      </p:sp>
      <p:sp>
        <p:nvSpPr>
          <p:cNvPr id="9" name="5 Marcador de número de diapositiva"/>
          <p:cNvSpPr>
            <a:spLocks noGrp="1"/>
          </p:cNvSpPr>
          <p:nvPr>
            <p:ph type="sldNum" sz="quarter" idx="12"/>
          </p:nvPr>
        </p:nvSpPr>
        <p:spPr/>
        <p:txBody>
          <a:bodyPr/>
          <a:lstStyle>
            <a:lvl1pPr>
              <a:defRPr/>
            </a:lvl1pPr>
          </a:lstStyle>
          <a:p>
            <a:pPr>
              <a:defRPr/>
            </a:pPr>
            <a:fld id="{B52B17DD-B5DC-4659-9A4E-C491CC72E537}" type="slidenum">
              <a:rPr lang="es-MX"/>
              <a:pPr>
                <a:defRPr/>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FEC5CF98-4D2C-4E93-B666-790F5D1B9B84}" type="datetimeFigureOut">
              <a:rPr lang="es-MX"/>
              <a:pPr>
                <a:defRPr/>
              </a:pPr>
              <a:t>22/06/2012</a:t>
            </a:fld>
            <a:endParaRPr lang="es-MX" dirty="0"/>
          </a:p>
        </p:txBody>
      </p:sp>
      <p:sp>
        <p:nvSpPr>
          <p:cNvPr id="4" name="4 Marcador de pie de página"/>
          <p:cNvSpPr>
            <a:spLocks noGrp="1"/>
          </p:cNvSpPr>
          <p:nvPr>
            <p:ph type="ftr" sz="quarter" idx="11"/>
          </p:nvPr>
        </p:nvSpPr>
        <p:spPr/>
        <p:txBody>
          <a:bodyPr/>
          <a:lstStyle>
            <a:lvl1pPr>
              <a:defRPr/>
            </a:lvl1pPr>
          </a:lstStyle>
          <a:p>
            <a:pPr>
              <a:defRPr/>
            </a:pPr>
            <a:endParaRPr lang="es-MX" dirty="0"/>
          </a:p>
        </p:txBody>
      </p:sp>
      <p:sp>
        <p:nvSpPr>
          <p:cNvPr id="5" name="5 Marcador de número de diapositiva"/>
          <p:cNvSpPr>
            <a:spLocks noGrp="1"/>
          </p:cNvSpPr>
          <p:nvPr>
            <p:ph type="sldNum" sz="quarter" idx="12"/>
          </p:nvPr>
        </p:nvSpPr>
        <p:spPr/>
        <p:txBody>
          <a:bodyPr/>
          <a:lstStyle>
            <a:lvl1pPr>
              <a:defRPr/>
            </a:lvl1pPr>
          </a:lstStyle>
          <a:p>
            <a:pPr>
              <a:defRPr/>
            </a:pPr>
            <a:fld id="{DE0553BD-79A7-4BFE-844E-454C40AE858D}" type="slidenum">
              <a:rPr lang="es-MX"/>
              <a:pPr>
                <a:defRPr/>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8BA26D0-4DFF-4864-8162-04A05B9362B0}" type="datetimeFigureOut">
              <a:rPr lang="es-MX"/>
              <a:pPr>
                <a:defRPr/>
              </a:pPr>
              <a:t>22/06/2012</a:t>
            </a:fld>
            <a:endParaRPr lang="es-MX" dirty="0"/>
          </a:p>
        </p:txBody>
      </p:sp>
      <p:sp>
        <p:nvSpPr>
          <p:cNvPr id="3" name="4 Marcador de pie de página"/>
          <p:cNvSpPr>
            <a:spLocks noGrp="1"/>
          </p:cNvSpPr>
          <p:nvPr>
            <p:ph type="ftr" sz="quarter" idx="11"/>
          </p:nvPr>
        </p:nvSpPr>
        <p:spPr/>
        <p:txBody>
          <a:bodyPr/>
          <a:lstStyle>
            <a:lvl1pPr>
              <a:defRPr/>
            </a:lvl1pPr>
          </a:lstStyle>
          <a:p>
            <a:pPr>
              <a:defRPr/>
            </a:pPr>
            <a:endParaRPr lang="es-MX" dirty="0"/>
          </a:p>
        </p:txBody>
      </p:sp>
      <p:sp>
        <p:nvSpPr>
          <p:cNvPr id="4" name="5 Marcador de número de diapositiva"/>
          <p:cNvSpPr>
            <a:spLocks noGrp="1"/>
          </p:cNvSpPr>
          <p:nvPr>
            <p:ph type="sldNum" sz="quarter" idx="12"/>
          </p:nvPr>
        </p:nvSpPr>
        <p:spPr/>
        <p:txBody>
          <a:bodyPr/>
          <a:lstStyle>
            <a:lvl1pPr>
              <a:defRPr/>
            </a:lvl1pPr>
          </a:lstStyle>
          <a:p>
            <a:pPr>
              <a:defRPr/>
            </a:pPr>
            <a:fld id="{35251486-288E-4D89-A49A-0CDB8FCF8D13}" type="slidenum">
              <a:rPr lang="es-MX"/>
              <a:pPr>
                <a:defRPr/>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78389E0-0B8F-478D-A237-61D91ED26C4E}" type="datetimeFigureOut">
              <a:rPr lang="es-MX"/>
              <a:pPr>
                <a:defRPr/>
              </a:pPr>
              <a:t>22/06/2012</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74B02DD9-72D1-42D4-B775-27658B59EC29}" type="slidenum">
              <a:rPr lang="es-MX"/>
              <a:pPr>
                <a:defRPr/>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85298F0-2E98-461E-AD28-AC9DA9D7D0A1}" type="datetimeFigureOut">
              <a:rPr lang="es-MX"/>
              <a:pPr>
                <a:defRPr/>
              </a:pPr>
              <a:t>22/06/2012</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22EFBF81-68EF-439C-9E42-CBE7595667BF}" type="slidenum">
              <a:rPr lang="es-MX"/>
              <a:pPr>
                <a:defRPr/>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alpha val="25000"/>
          </a:schemeClr>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E0C335D-C5E7-4909-99D6-E0C701374F99}" type="datetimeFigureOut">
              <a:rPr lang="es-MX"/>
              <a:pPr>
                <a:defRPr/>
              </a:pPr>
              <a:t>22/06/2012</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40C9778-0A3E-4798-B5E9-E4253E189DE5}" type="slidenum">
              <a:rPr lang="es-MX"/>
              <a:pPr>
                <a:defRPr/>
              </a:pPr>
              <a:t>‹Nº›</a:t>
            </a:fld>
            <a:endParaRPr lang="es-MX"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500313"/>
            <a:ext cx="9144000" cy="2286000"/>
          </a:xfrm>
          <a:prstGeom prst="rect">
            <a:avLst/>
          </a:prstGeom>
          <a:solidFill>
            <a:schemeClr val="bg2">
              <a:lumMod val="90000"/>
              <a:alpha val="85000"/>
            </a:schemeClr>
          </a:solidFill>
          <a:ln w="38100" cmpd="dbl">
            <a:solidFill>
              <a:srgbClr val="D8D8D8"/>
            </a:solidFill>
            <a:miter lim="800000"/>
            <a:headEnd/>
            <a:tailEnd/>
          </a:ln>
        </p:spPr>
        <p:txBody>
          <a:bodyPr/>
          <a:lstStyle/>
          <a:p>
            <a:pPr algn="ctr">
              <a:spcAft>
                <a:spcPts val="1000"/>
              </a:spcAft>
              <a:defRPr/>
            </a:pPr>
            <a:endParaRPr lang="es-MX" sz="1100" dirty="0">
              <a:latin typeface="Times New Roman" pitchFamily="18" charset="0"/>
            </a:endParaRPr>
          </a:p>
        </p:txBody>
      </p:sp>
      <p:sp>
        <p:nvSpPr>
          <p:cNvPr id="6" name="5 Redondear rectángulo de esquina diagonal"/>
          <p:cNvSpPr/>
          <p:nvPr/>
        </p:nvSpPr>
        <p:spPr>
          <a:xfrm>
            <a:off x="0" y="1785938"/>
            <a:ext cx="9144000" cy="295275"/>
          </a:xfrm>
          <a:prstGeom prst="round2DiagRect">
            <a:avLst/>
          </a:prstGeom>
          <a:solidFill>
            <a:schemeClr val="bg1">
              <a:lumMod val="75000"/>
            </a:schemeClr>
          </a:solidFill>
          <a:ln>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MX" dirty="0"/>
          </a:p>
        </p:txBody>
      </p:sp>
      <p:sp>
        <p:nvSpPr>
          <p:cNvPr id="7" name="6 Redondear rectángulo de esquina diagonal"/>
          <p:cNvSpPr/>
          <p:nvPr/>
        </p:nvSpPr>
        <p:spPr>
          <a:xfrm>
            <a:off x="0" y="1357313"/>
            <a:ext cx="9144000" cy="428625"/>
          </a:xfrm>
          <a:prstGeom prst="round2DiagRect">
            <a:avLst/>
          </a:prstGeom>
          <a:solidFill>
            <a:schemeClr val="bg2">
              <a:lumMod val="90000"/>
              <a:alpha val="88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MX" dirty="0"/>
          </a:p>
        </p:txBody>
      </p:sp>
      <p:pic>
        <p:nvPicPr>
          <p:cNvPr id="15364" name="13 Imagen" descr="mapa republica por estados.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1363663" y="1412875"/>
            <a:ext cx="3929062" cy="2486025"/>
          </a:xfrm>
          <a:prstGeom prst="rect">
            <a:avLst/>
          </a:prstGeom>
          <a:noFill/>
          <a:ln w="9525">
            <a:noFill/>
            <a:miter lim="800000"/>
            <a:headEnd/>
            <a:tailEnd/>
          </a:ln>
        </p:spPr>
      </p:pic>
      <p:sp>
        <p:nvSpPr>
          <p:cNvPr id="50" name="49 Rectángulo"/>
          <p:cNvSpPr/>
          <p:nvPr/>
        </p:nvSpPr>
        <p:spPr>
          <a:xfrm>
            <a:off x="3802063" y="2924175"/>
            <a:ext cx="914400" cy="914400"/>
          </a:xfrm>
          <a:prstGeom prst="rect">
            <a:avLst/>
          </a:prstGeom>
          <a:noFill/>
          <a:ln>
            <a:solidFill>
              <a:schemeClr val="tx1">
                <a:lumMod val="50000"/>
                <a:lumOff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12" name="Picture 9" descr="MAPa blancoSIN FONDO"/>
          <p:cNvPicPr>
            <a:picLocks noChangeAspect="1" noChangeArrowheads="1"/>
          </p:cNvPicPr>
          <p:nvPr/>
        </p:nvPicPr>
        <p:blipFill>
          <a:blip r:embed="rId3"/>
          <a:srcRect/>
          <a:stretch>
            <a:fillRect/>
          </a:stretch>
        </p:blipFill>
        <p:spPr bwMode="auto">
          <a:xfrm>
            <a:off x="4427538" y="3284538"/>
            <a:ext cx="2000250" cy="1352550"/>
          </a:xfrm>
          <a:prstGeom prst="rect">
            <a:avLst/>
          </a:prstGeom>
          <a:noFill/>
          <a:ln w="9525">
            <a:solidFill>
              <a:srgbClr val="948A54"/>
            </a:solidFill>
            <a:miter lim="800000"/>
            <a:headEnd/>
            <a:tailEnd/>
          </a:ln>
          <a:effectLst>
            <a:outerShdw dist="35921" dir="2700000" algn="ctr" rotWithShape="0">
              <a:srgbClr val="002570"/>
            </a:outerShdw>
          </a:effectLst>
        </p:spPr>
      </p:pic>
      <p:grpSp>
        <p:nvGrpSpPr>
          <p:cNvPr id="51" name="50 CuadroTexto"/>
          <p:cNvGrpSpPr>
            <a:grpSpLocks/>
          </p:cNvGrpSpPr>
          <p:nvPr/>
        </p:nvGrpSpPr>
        <p:grpSpPr bwMode="auto">
          <a:xfrm>
            <a:off x="-6350" y="4821238"/>
            <a:ext cx="9156700" cy="933450"/>
            <a:chOff x="-4" y="3037"/>
            <a:chExt cx="5768" cy="588"/>
          </a:xfrm>
        </p:grpSpPr>
        <p:pic>
          <p:nvPicPr>
            <p:cNvPr id="15367" name="50 CuadroTexto"/>
            <p:cNvPicPr>
              <a:picLocks noChangeArrowheads="1"/>
            </p:cNvPicPr>
            <p:nvPr/>
          </p:nvPicPr>
          <p:blipFill>
            <a:blip r:embed="rId4"/>
            <a:srcRect/>
            <a:stretch>
              <a:fillRect/>
            </a:stretch>
          </p:blipFill>
          <p:spPr bwMode="auto">
            <a:xfrm>
              <a:off x="-4" y="3037"/>
              <a:ext cx="5768" cy="588"/>
            </a:xfrm>
            <a:prstGeom prst="rect">
              <a:avLst/>
            </a:prstGeom>
            <a:noFill/>
          </p:spPr>
        </p:pic>
        <p:sp>
          <p:nvSpPr>
            <p:cNvPr id="15368" name="Text Box 8"/>
            <p:cNvSpPr txBox="1">
              <a:spLocks noChangeArrowheads="1"/>
            </p:cNvSpPr>
            <p:nvPr/>
          </p:nvSpPr>
          <p:spPr bwMode="auto">
            <a:xfrm>
              <a:off x="0" y="3041"/>
              <a:ext cx="5760" cy="579"/>
            </a:xfrm>
            <a:prstGeom prst="rect">
              <a:avLst/>
            </a:prstGeom>
            <a:noFill/>
            <a:ln w="9525">
              <a:noFill/>
              <a:miter lim="800000"/>
              <a:headEnd/>
              <a:tailEnd/>
            </a:ln>
          </p:spPr>
          <p:txBody>
            <a:bodyPr tIns="288000" bIns="288000">
              <a:spAutoFit/>
            </a:bodyPr>
            <a:lstStyle/>
            <a:p>
              <a:pPr algn="just">
                <a:spcBef>
                  <a:spcPts val="1200"/>
                </a:spcBef>
              </a:pPr>
              <a:r>
                <a:rPr lang="es-MX" sz="2200" b="1" dirty="0">
                  <a:solidFill>
                    <a:srgbClr val="376092"/>
                  </a:solidFill>
                  <a:effectLst>
                    <a:outerShdw blurRad="38100" dist="38100" dir="2700000" algn="tl">
                      <a:srgbClr val="000000"/>
                    </a:outerShdw>
                  </a:effectLst>
                  <a:latin typeface="Arial Black" pitchFamily="34" charset="0"/>
                  <a:ea typeface="Arial Unicode MS" pitchFamily="34" charset="-128"/>
                  <a:cs typeface="Arial Unicode MS" pitchFamily="34" charset="-128"/>
                </a:rPr>
                <a:t>	 	</a:t>
              </a:r>
              <a:endParaRPr lang="es-MX" sz="2400" dirty="0">
                <a:solidFill>
                  <a:srgbClr val="376092"/>
                </a:solidFill>
                <a:latin typeface="Arial Black" pitchFamily="34" charset="0"/>
                <a:ea typeface="Arial Unicode MS" pitchFamily="34" charset="-128"/>
                <a:cs typeface="Arial Unicode MS" pitchFamily="34" charset="-128"/>
              </a:endParaRPr>
            </a:p>
          </p:txBody>
        </p:sp>
      </p:grpSp>
      <p:sp>
        <p:nvSpPr>
          <p:cNvPr id="52" name="51 CuadroTexto"/>
          <p:cNvSpPr txBox="1"/>
          <p:nvPr/>
        </p:nvSpPr>
        <p:spPr>
          <a:xfrm>
            <a:off x="5940425" y="6381750"/>
            <a:ext cx="3060700" cy="307975"/>
          </a:xfrm>
          <a:prstGeom prst="rect">
            <a:avLst/>
          </a:prstGeom>
          <a:noFill/>
        </p:spPr>
        <p:txBody>
          <a:bodyPr>
            <a:spAutoFit/>
          </a:bodyPr>
          <a:lstStyle/>
          <a:p>
            <a:pPr algn="r" fontAlgn="auto">
              <a:spcBef>
                <a:spcPts val="0"/>
              </a:spcBef>
              <a:spcAft>
                <a:spcPts val="0"/>
              </a:spcAft>
              <a:defRPr/>
            </a:pPr>
            <a:r>
              <a:rPr lang="en-GB" sz="1400" b="1" i="1" dirty="0" smtClean="0">
                <a:solidFill>
                  <a:schemeClr val="tx1">
                    <a:lumMod val="65000"/>
                    <a:lumOff val="35000"/>
                  </a:schemeClr>
                </a:solidFill>
                <a:latin typeface="Arial" pitchFamily="34" charset="0"/>
                <a:cs typeface="Arial" pitchFamily="34" charset="0"/>
              </a:rPr>
              <a:t>June 2012</a:t>
            </a:r>
            <a:endParaRPr lang="en-GB" sz="1400" b="1" i="1" dirty="0">
              <a:solidFill>
                <a:schemeClr val="tx1">
                  <a:lumMod val="65000"/>
                  <a:lumOff val="35000"/>
                </a:schemeClr>
              </a:solidFill>
              <a:latin typeface="Arial" pitchFamily="34" charset="0"/>
              <a:cs typeface="Arial" pitchFamily="34" charset="0"/>
            </a:endParaRPr>
          </a:p>
        </p:txBody>
      </p:sp>
      <p:sp>
        <p:nvSpPr>
          <p:cNvPr id="13" name="12 CuadroTexto"/>
          <p:cNvSpPr txBox="1"/>
          <p:nvPr/>
        </p:nvSpPr>
        <p:spPr>
          <a:xfrm>
            <a:off x="179388" y="4797425"/>
            <a:ext cx="8640762" cy="1015663"/>
          </a:xfrm>
          <a:prstGeom prst="rect">
            <a:avLst/>
          </a:prstGeom>
          <a:noFill/>
        </p:spPr>
        <p:txBody>
          <a:bodyPr>
            <a:spAutoFit/>
          </a:bodyPr>
          <a:lstStyle/>
          <a:p>
            <a:pPr algn="ctr" fontAlgn="auto">
              <a:spcBef>
                <a:spcPts val="0"/>
              </a:spcBef>
              <a:spcAft>
                <a:spcPts val="0"/>
              </a:spcAft>
              <a:defRPr/>
            </a:pPr>
            <a:r>
              <a:rPr lang="en-GB" sz="2000" b="1"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rPr>
              <a:t>NATIONAL REPORT ON TRAFFICKING IN PERSONS AND MIGRANT SMUGGLING, CHALLENGES AND PROJECTIONS IN COMBATING THESE CRIMES </a:t>
            </a:r>
            <a:endParaRPr lang="en-GB" sz="2000" b="1" dirty="0">
              <a:solidFill>
                <a:srgbClr val="336699"/>
              </a:solidFill>
              <a:effectLst>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3"/>
            <a:ext cx="9144000" cy="500062"/>
          </a:xfrm>
          <a:prstGeom prst="rect">
            <a:avLst/>
          </a:prstGeom>
          <a:solidFill>
            <a:schemeClr val="bg2">
              <a:lumMod val="90000"/>
              <a:alpha val="82745"/>
            </a:schemeClr>
          </a:solidFill>
          <a:ln w="38100" cmpd="dbl">
            <a:solidFill>
              <a:srgbClr val="D8D8D8"/>
            </a:solidFill>
            <a:miter lim="800000"/>
            <a:headEnd/>
            <a:tailEnd/>
          </a:ln>
        </p:spPr>
        <p:txBody>
          <a:bodyPr/>
          <a:lstStyle/>
          <a:p>
            <a:pPr>
              <a:spcAft>
                <a:spcPts val="1000"/>
              </a:spcAft>
              <a:defRPr/>
            </a:pPr>
            <a:endParaRPr lang="es-MX" sz="1100" dirty="0">
              <a:latin typeface="Times New Roman" pitchFamily="18" charset="0"/>
            </a:endParaRPr>
          </a:p>
        </p:txBody>
      </p:sp>
      <p:sp>
        <p:nvSpPr>
          <p:cNvPr id="5" name="4 Rectángulo"/>
          <p:cNvSpPr/>
          <p:nvPr/>
        </p:nvSpPr>
        <p:spPr>
          <a:xfrm>
            <a:off x="285750" y="571500"/>
            <a:ext cx="8643938" cy="6072188"/>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467544" y="187304"/>
            <a:ext cx="1500194" cy="955679"/>
          </a:xfrm>
          <a:prstGeom prst="ellipse">
            <a:avLst/>
          </a:prstGeom>
          <a:ln>
            <a:noFill/>
          </a:ln>
          <a:effectLst>
            <a:softEdge rad="112500"/>
          </a:effectLst>
        </p:spPr>
      </p:pic>
      <p:sp>
        <p:nvSpPr>
          <p:cNvPr id="7" name="6 CuadroTexto"/>
          <p:cNvSpPr txBox="1"/>
          <p:nvPr/>
        </p:nvSpPr>
        <p:spPr>
          <a:xfrm>
            <a:off x="5292080" y="188913"/>
            <a:ext cx="3601095" cy="369332"/>
          </a:xfrm>
          <a:prstGeom prst="rect">
            <a:avLst/>
          </a:prstGeom>
          <a:noFill/>
        </p:spPr>
        <p:txBody>
          <a:bodyPr wrap="square">
            <a:spAutoFit/>
          </a:bodyPr>
          <a:lstStyle/>
          <a:p>
            <a:pPr fontAlgn="auto">
              <a:spcBef>
                <a:spcPts val="0"/>
              </a:spcBef>
              <a:spcAft>
                <a:spcPts val="0"/>
              </a:spcAft>
              <a:defRPr/>
            </a:pPr>
            <a:r>
              <a:rPr lang="en-GB"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rPr>
              <a:t>TRAFFICKING IN PERSONS</a:t>
            </a:r>
            <a:endParaRPr lang="en-GB" dirty="0">
              <a:solidFill>
                <a:srgbClr val="336699"/>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8" name="7 CuadroTexto"/>
          <p:cNvSpPr txBox="1"/>
          <p:nvPr/>
        </p:nvSpPr>
        <p:spPr>
          <a:xfrm>
            <a:off x="468313" y="908050"/>
            <a:ext cx="8280400" cy="5909310"/>
          </a:xfrm>
          <a:prstGeom prst="rect">
            <a:avLst/>
          </a:prstGeom>
          <a:noFill/>
        </p:spPr>
        <p:txBody>
          <a:bodyPr>
            <a:spAutoFit/>
          </a:bodyPr>
          <a:lstStyle/>
          <a:p>
            <a:pPr algn="just" fontAlgn="auto">
              <a:lnSpc>
                <a:spcPct val="150000"/>
              </a:lnSpc>
              <a:spcBef>
                <a:spcPts val="0"/>
              </a:spcBef>
              <a:spcAft>
                <a:spcPts val="0"/>
              </a:spcAft>
              <a:defRPr/>
            </a:pPr>
            <a:r>
              <a:rPr lang="en-GB" sz="1600" dirty="0" smtClean="0">
                <a:solidFill>
                  <a:schemeClr val="tx2"/>
                </a:solidFill>
                <a:latin typeface="Arial" pitchFamily="34" charset="0"/>
                <a:cs typeface="Arial" pitchFamily="34" charset="0"/>
              </a:rPr>
              <a:t> </a:t>
            </a:r>
          </a:p>
          <a:p>
            <a:pPr algn="just" fontAlgn="auto">
              <a:lnSpc>
                <a:spcPct val="150000"/>
              </a:lnSpc>
              <a:spcBef>
                <a:spcPts val="0"/>
              </a:spcBef>
              <a:spcAft>
                <a:spcPts val="0"/>
              </a:spcAft>
              <a:defRPr/>
            </a:pPr>
            <a:r>
              <a:rPr lang="en-GB" sz="1600" dirty="0" smtClean="0">
                <a:solidFill>
                  <a:schemeClr val="tx2"/>
                </a:solidFill>
                <a:latin typeface="Arial" pitchFamily="34" charset="0"/>
                <a:cs typeface="Arial" pitchFamily="34" charset="0"/>
              </a:rPr>
              <a:t>Women                                                               Transnational organized crime</a:t>
            </a:r>
          </a:p>
          <a:p>
            <a:pPr algn="just" fontAlgn="auto">
              <a:lnSpc>
                <a:spcPct val="150000"/>
              </a:lnSpc>
              <a:spcBef>
                <a:spcPts val="0"/>
              </a:spcBef>
              <a:spcAft>
                <a:spcPts val="0"/>
              </a:spcAft>
              <a:defRPr/>
            </a:pPr>
            <a:r>
              <a:rPr lang="en-GB" sz="1600" dirty="0" smtClean="0">
                <a:solidFill>
                  <a:schemeClr val="tx2"/>
                </a:solidFill>
                <a:latin typeface="Arial" pitchFamily="34" charset="0"/>
                <a:cs typeface="Arial" pitchFamily="34" charset="0"/>
              </a:rPr>
              <a:t>  </a:t>
            </a:r>
            <a:r>
              <a:rPr lang="en-GB" sz="1600" dirty="0" smtClean="0">
                <a:solidFill>
                  <a:schemeClr val="tx2"/>
                </a:solidFill>
                <a:latin typeface="Arial" pitchFamily="34" charset="0"/>
                <a:cs typeface="Arial" pitchFamily="34" charset="0"/>
              </a:rPr>
              <a:t>Girl</a:t>
            </a:r>
            <a:r>
              <a:rPr lang="en-GB" sz="1600" dirty="0" smtClean="0">
                <a:solidFill>
                  <a:schemeClr val="tx2"/>
                </a:solidFill>
                <a:latin typeface="Arial" pitchFamily="34" charset="0"/>
                <a:cs typeface="Arial" pitchFamily="34" charset="0"/>
              </a:rPr>
              <a:t>s                                                                    Regional organized crime</a:t>
            </a:r>
          </a:p>
          <a:p>
            <a:pPr algn="just" fontAlgn="auto">
              <a:lnSpc>
                <a:spcPct val="150000"/>
              </a:lnSpc>
              <a:spcBef>
                <a:spcPts val="0"/>
              </a:spcBef>
              <a:spcAft>
                <a:spcPts val="0"/>
              </a:spcAft>
              <a:defRPr/>
            </a:pPr>
            <a:r>
              <a:rPr lang="en-GB" sz="1600" dirty="0" smtClean="0">
                <a:solidFill>
                  <a:schemeClr val="tx2"/>
                </a:solidFill>
                <a:latin typeface="Arial" pitchFamily="34" charset="0"/>
                <a:cs typeface="Arial" pitchFamily="34" charset="0"/>
              </a:rPr>
              <a:t>  Boys                                                                   Local organized crime</a:t>
            </a:r>
          </a:p>
          <a:p>
            <a:pPr algn="just" fontAlgn="auto">
              <a:lnSpc>
                <a:spcPct val="150000"/>
              </a:lnSpc>
              <a:spcBef>
                <a:spcPts val="0"/>
              </a:spcBef>
              <a:spcAft>
                <a:spcPts val="0"/>
              </a:spcAft>
              <a:defRPr/>
            </a:pPr>
            <a:r>
              <a:rPr lang="en-GB" sz="1600" dirty="0" smtClean="0">
                <a:solidFill>
                  <a:schemeClr val="tx2"/>
                </a:solidFill>
                <a:latin typeface="Arial" pitchFamily="34" charset="0"/>
                <a:cs typeface="Arial" pitchFamily="34" charset="0"/>
              </a:rPr>
              <a:t>                                                                             Domestic organized crime</a:t>
            </a:r>
          </a:p>
          <a:p>
            <a:pPr algn="just" fontAlgn="auto">
              <a:lnSpc>
                <a:spcPct val="150000"/>
              </a:lnSpc>
              <a:spcBef>
                <a:spcPts val="0"/>
              </a:spcBef>
              <a:spcAft>
                <a:spcPts val="0"/>
              </a:spcAft>
              <a:defRPr/>
            </a:pPr>
            <a:endParaRPr lang="en-GB" sz="1600" dirty="0" smtClean="0">
              <a:solidFill>
                <a:schemeClr val="tx2"/>
              </a:solidFill>
              <a:latin typeface="Arial" pitchFamily="34" charset="0"/>
              <a:cs typeface="Arial" pitchFamily="34" charset="0"/>
            </a:endParaRPr>
          </a:p>
          <a:p>
            <a:pPr marL="285750" indent="-285750" algn="just" fontAlgn="auto">
              <a:lnSpc>
                <a:spcPct val="150000"/>
              </a:lnSpc>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Modes of operating </a:t>
            </a:r>
            <a:r>
              <a:rPr lang="en-GB" sz="1600" dirty="0" smtClean="0">
                <a:solidFill>
                  <a:schemeClr val="tx2"/>
                </a:solidFill>
                <a:latin typeface="Arial" pitchFamily="34" charset="0"/>
                <a:cs typeface="Arial" pitchFamily="34" charset="0"/>
              </a:rPr>
              <a:t>that facilitate committing the crime;</a:t>
            </a:r>
            <a:endParaRPr lang="en-GB" sz="1600" dirty="0" smtClean="0">
              <a:solidFill>
                <a:schemeClr val="tx2"/>
              </a:solidFill>
              <a:latin typeface="Arial" pitchFamily="34" charset="0"/>
              <a:cs typeface="Arial" pitchFamily="34" charset="0"/>
            </a:endParaRPr>
          </a:p>
          <a:p>
            <a:pPr marL="285750" indent="-285750" algn="just" fontAlgn="auto">
              <a:lnSpc>
                <a:spcPct val="150000"/>
              </a:lnSpc>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Use of state-of-the-art technologies and infrastructure </a:t>
            </a:r>
            <a:r>
              <a:rPr lang="en-GB" sz="1600" dirty="0" smtClean="0">
                <a:solidFill>
                  <a:schemeClr val="tx2"/>
                </a:solidFill>
                <a:latin typeface="Arial" pitchFamily="34" charset="0"/>
                <a:cs typeface="Arial" pitchFamily="34" charset="0"/>
              </a:rPr>
              <a:t>to operate, recruit, and capture (capturing victims anywhere around the world);</a:t>
            </a:r>
          </a:p>
          <a:p>
            <a:pPr marL="285750" indent="-285750" algn="just" fontAlgn="auto">
              <a:lnSpc>
                <a:spcPct val="150000"/>
              </a:lnSpc>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Operations in real time;</a:t>
            </a:r>
            <a:endParaRPr lang="en-GB" sz="1600" dirty="0" smtClean="0">
              <a:solidFill>
                <a:schemeClr val="tx2"/>
              </a:solidFill>
              <a:latin typeface="Arial" pitchFamily="34" charset="0"/>
              <a:cs typeface="Arial" pitchFamily="34" charset="0"/>
            </a:endParaRPr>
          </a:p>
          <a:p>
            <a:pPr marL="285750" indent="-285750" algn="just" fontAlgn="auto">
              <a:lnSpc>
                <a:spcPct val="150000"/>
              </a:lnSpc>
              <a:spcBef>
                <a:spcPts val="0"/>
              </a:spcBef>
              <a:spcAft>
                <a:spcPts val="0"/>
              </a:spcAft>
              <a:buFont typeface="Arial" pitchFamily="34" charset="0"/>
              <a:buChar char="•"/>
              <a:defRPr/>
            </a:pPr>
            <a:r>
              <a:rPr lang="en-GB" sz="1600" dirty="0" smtClean="0">
                <a:solidFill>
                  <a:schemeClr val="tx2"/>
                </a:solidFill>
                <a:latin typeface="Arial" pitchFamily="34" charset="0"/>
                <a:cs typeface="Arial" pitchFamily="34" charset="0"/>
              </a:rPr>
              <a:t>In Mexico, the primary area for capturing victims is the south-eastern region of the country</a:t>
            </a:r>
            <a:r>
              <a:rPr lang="en-GB" sz="1600" dirty="0">
                <a:solidFill>
                  <a:schemeClr val="tx2"/>
                </a:solidFill>
                <a:latin typeface="Arial" pitchFamily="34" charset="0"/>
                <a:cs typeface="Arial" pitchFamily="34" charset="0"/>
              </a:rPr>
              <a:t>;</a:t>
            </a:r>
            <a:endParaRPr lang="en-GB" sz="1600" dirty="0" smtClean="0">
              <a:solidFill>
                <a:schemeClr val="tx2"/>
              </a:solidFill>
              <a:latin typeface="Arial" pitchFamily="34" charset="0"/>
              <a:cs typeface="Arial" pitchFamily="34" charset="0"/>
            </a:endParaRPr>
          </a:p>
          <a:p>
            <a:pPr marL="285750" indent="-285750" algn="just" fontAlgn="auto">
              <a:lnSpc>
                <a:spcPct val="150000"/>
              </a:lnSpc>
              <a:spcBef>
                <a:spcPts val="0"/>
              </a:spcBef>
              <a:spcAft>
                <a:spcPts val="0"/>
              </a:spcAft>
              <a:buFont typeface="Arial" pitchFamily="34" charset="0"/>
              <a:buChar char="•"/>
              <a:defRPr/>
            </a:pPr>
            <a:r>
              <a:rPr lang="en-GB" sz="1600" dirty="0" smtClean="0">
                <a:solidFill>
                  <a:schemeClr val="tx2"/>
                </a:solidFill>
                <a:latin typeface="Arial" pitchFamily="34" charset="0"/>
                <a:cs typeface="Arial" pitchFamily="34" charset="0"/>
              </a:rPr>
              <a:t>Intelligence:  </a:t>
            </a:r>
            <a:r>
              <a:rPr lang="en-GB" sz="1600" dirty="0" smtClean="0">
                <a:solidFill>
                  <a:schemeClr val="tx2"/>
                </a:solidFill>
                <a:latin typeface="Arial" pitchFamily="34" charset="0"/>
                <a:cs typeface="Arial" pitchFamily="34" charset="0"/>
              </a:rPr>
              <a:t>I</a:t>
            </a:r>
            <a:r>
              <a:rPr lang="en-GB" sz="1600" dirty="0" smtClean="0">
                <a:solidFill>
                  <a:schemeClr val="tx2"/>
                </a:solidFill>
                <a:latin typeface="Arial" pitchFamily="34" charset="0"/>
                <a:cs typeface="Arial" pitchFamily="34" charset="0"/>
              </a:rPr>
              <a:t>n 2011, </a:t>
            </a:r>
            <a:r>
              <a:rPr lang="en-GB" sz="1600" dirty="0" smtClean="0">
                <a:solidFill>
                  <a:schemeClr val="tx2"/>
                </a:solidFill>
                <a:latin typeface="Arial" pitchFamily="34" charset="0"/>
                <a:cs typeface="Arial" pitchFamily="34" charset="0"/>
              </a:rPr>
              <a:t>10 federative institutions were identified with the highest rate of exploitation sites;</a:t>
            </a:r>
            <a:endParaRPr lang="en-GB" sz="1600" dirty="0" smtClean="0">
              <a:solidFill>
                <a:schemeClr val="tx2"/>
              </a:solidFill>
              <a:latin typeface="Arial" pitchFamily="34" charset="0"/>
              <a:cs typeface="Arial" pitchFamily="34" charset="0"/>
            </a:endParaRPr>
          </a:p>
          <a:p>
            <a:pPr marL="285750" indent="-285750" algn="just" fontAlgn="auto">
              <a:lnSpc>
                <a:spcPct val="150000"/>
              </a:lnSpc>
              <a:spcBef>
                <a:spcPts val="0"/>
              </a:spcBef>
              <a:spcAft>
                <a:spcPts val="0"/>
              </a:spcAft>
              <a:buFont typeface="Arial" pitchFamily="34" charset="0"/>
              <a:buChar char="•"/>
              <a:defRPr/>
            </a:pPr>
            <a:r>
              <a:rPr lang="en-GB" sz="1600" dirty="0" smtClean="0">
                <a:solidFill>
                  <a:schemeClr val="tx2"/>
                </a:solidFill>
                <a:latin typeface="Arial" pitchFamily="34" charset="0"/>
                <a:cs typeface="Arial" pitchFamily="34" charset="0"/>
              </a:rPr>
              <a:t>More than 54 sites where victims are exploited.</a:t>
            </a:r>
          </a:p>
          <a:p>
            <a:pPr fontAlgn="auto">
              <a:spcBef>
                <a:spcPts val="0"/>
              </a:spcBef>
              <a:spcAft>
                <a:spcPts val="0"/>
              </a:spcAft>
              <a:defRPr/>
            </a:pPr>
            <a:r>
              <a:rPr lang="en-GB" dirty="0" smtClean="0">
                <a:latin typeface="+mn-lt"/>
              </a:rPr>
              <a:t>                                      </a:t>
            </a:r>
            <a:endParaRPr lang="en-GB" dirty="0">
              <a:latin typeface="+mn-lt"/>
            </a:endParaRPr>
          </a:p>
        </p:txBody>
      </p:sp>
      <p:sp>
        <p:nvSpPr>
          <p:cNvPr id="3" name="2 Elipse"/>
          <p:cNvSpPr/>
          <p:nvPr/>
        </p:nvSpPr>
        <p:spPr>
          <a:xfrm>
            <a:off x="2124075" y="1196975"/>
            <a:ext cx="1871663" cy="158432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es-MX" dirty="0">
                <a:solidFill>
                  <a:schemeClr val="bg2"/>
                </a:solidFill>
                <a:latin typeface="Arial" pitchFamily="34" charset="0"/>
                <a:cs typeface="Arial" pitchFamily="34" charset="0"/>
              </a:rPr>
              <a:t>Trata de Personas</a:t>
            </a:r>
          </a:p>
        </p:txBody>
      </p:sp>
      <p:sp>
        <p:nvSpPr>
          <p:cNvPr id="9" name="8 Flecha arriba"/>
          <p:cNvSpPr/>
          <p:nvPr/>
        </p:nvSpPr>
        <p:spPr>
          <a:xfrm rot="5400000">
            <a:off x="4205288" y="1022350"/>
            <a:ext cx="276225" cy="9747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1" name="10 Flecha arriba"/>
          <p:cNvSpPr/>
          <p:nvPr/>
        </p:nvSpPr>
        <p:spPr>
          <a:xfrm rot="5400000">
            <a:off x="4294188" y="1739900"/>
            <a:ext cx="287338" cy="1074737"/>
          </a:xfrm>
          <a:prstGeom prst="upArrow">
            <a:avLst>
              <a:gd name="adj1" fmla="val 5000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3" name="12 Flecha arriba"/>
          <p:cNvSpPr/>
          <p:nvPr/>
        </p:nvSpPr>
        <p:spPr>
          <a:xfrm rot="5400000">
            <a:off x="4366419" y="1434307"/>
            <a:ext cx="274637" cy="977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4" name="13 Flecha arriba"/>
          <p:cNvSpPr/>
          <p:nvPr/>
        </p:nvSpPr>
        <p:spPr>
          <a:xfrm rot="5400000">
            <a:off x="4125913" y="1930400"/>
            <a:ext cx="287337" cy="12684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2" name="1 Flecha izquierda y derecha"/>
          <p:cNvSpPr/>
          <p:nvPr/>
        </p:nvSpPr>
        <p:spPr>
          <a:xfrm>
            <a:off x="1217613" y="1647825"/>
            <a:ext cx="906462" cy="4857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3"/>
            <a:ext cx="9144000" cy="500062"/>
          </a:xfrm>
          <a:prstGeom prst="rect">
            <a:avLst/>
          </a:prstGeom>
          <a:solidFill>
            <a:schemeClr val="bg2">
              <a:lumMod val="90000"/>
              <a:alpha val="82745"/>
            </a:schemeClr>
          </a:solidFill>
          <a:ln w="38100" cmpd="dbl">
            <a:solidFill>
              <a:srgbClr val="D8D8D8"/>
            </a:solidFill>
            <a:miter lim="800000"/>
            <a:headEnd/>
            <a:tailEnd/>
          </a:ln>
        </p:spPr>
        <p:txBody>
          <a:bodyPr/>
          <a:lstStyle/>
          <a:p>
            <a:pPr algn="ctr">
              <a:spcAft>
                <a:spcPts val="1000"/>
              </a:spcAft>
              <a:defRPr/>
            </a:pPr>
            <a:r>
              <a:rPr lang="en-GB" sz="1600" b="1" dirty="0" smtClean="0">
                <a:solidFill>
                  <a:schemeClr val="tx2"/>
                </a:solidFill>
                <a:latin typeface="Arial" pitchFamily="34" charset="0"/>
                <a:cs typeface="Arial" pitchFamily="34" charset="0"/>
              </a:rPr>
              <a:t>Capturing Areas</a:t>
            </a:r>
          </a:p>
          <a:p>
            <a:pPr>
              <a:spcAft>
                <a:spcPts val="1000"/>
              </a:spcAft>
              <a:defRPr/>
            </a:pPr>
            <a:endParaRPr lang="en-GB" sz="1100" dirty="0" smtClean="0">
              <a:latin typeface="Times New Roman" pitchFamily="18" charset="0"/>
            </a:endParaRPr>
          </a:p>
          <a:p>
            <a:pPr algn="r">
              <a:spcAft>
                <a:spcPts val="1000"/>
              </a:spcAft>
              <a:defRPr/>
            </a:pPr>
            <a:endParaRPr lang="en-GB" sz="2000" i="1" dirty="0">
              <a:solidFill>
                <a:srgbClr val="FFFFFF"/>
              </a:solidFill>
              <a:latin typeface="Calibri" pitchFamily="34" charset="0"/>
            </a:endParaRPr>
          </a:p>
        </p:txBody>
      </p:sp>
      <p:sp>
        <p:nvSpPr>
          <p:cNvPr id="5" name="4 Rectángulo"/>
          <p:cNvSpPr/>
          <p:nvPr/>
        </p:nvSpPr>
        <p:spPr>
          <a:xfrm>
            <a:off x="250825" y="571500"/>
            <a:ext cx="8643938" cy="6072188"/>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25604" name="6 CuadroTexto"/>
          <p:cNvSpPr txBox="1">
            <a:spLocks noChangeArrowheads="1"/>
          </p:cNvSpPr>
          <p:nvPr/>
        </p:nvSpPr>
        <p:spPr bwMode="auto">
          <a:xfrm>
            <a:off x="468313" y="1052513"/>
            <a:ext cx="8207375" cy="615950"/>
          </a:xfrm>
          <a:prstGeom prst="rect">
            <a:avLst/>
          </a:prstGeom>
          <a:noFill/>
          <a:ln w="9525">
            <a:noFill/>
            <a:miter lim="800000"/>
            <a:headEnd/>
            <a:tailEnd/>
          </a:ln>
        </p:spPr>
        <p:txBody>
          <a:bodyPr>
            <a:spAutoFit/>
          </a:bodyPr>
          <a:lstStyle/>
          <a:p>
            <a:pPr algn="just"/>
            <a:r>
              <a:rPr lang="es-ES" sz="1600" dirty="0">
                <a:cs typeface="Arial" charset="0"/>
              </a:rPr>
              <a:t> </a:t>
            </a:r>
            <a:endParaRPr lang="es-MX" sz="1600" dirty="0">
              <a:cs typeface="Arial" charset="0"/>
            </a:endParaRPr>
          </a:p>
          <a:p>
            <a:endParaRPr lang="es-MX" dirty="0">
              <a:latin typeface="Calibri" pitchFamily="34" charset="0"/>
            </a:endParaRPr>
          </a:p>
        </p:txBody>
      </p:sp>
      <p:pic>
        <p:nvPicPr>
          <p:cNvPr id="25605" name="Picture 1"/>
          <p:cNvPicPr>
            <a:picLocks noChangeAspect="1" noChangeArrowheads="1"/>
          </p:cNvPicPr>
          <p:nvPr/>
        </p:nvPicPr>
        <p:blipFill>
          <a:blip r:embed="rId3"/>
          <a:srcRect/>
          <a:stretch>
            <a:fillRect/>
          </a:stretch>
        </p:blipFill>
        <p:spPr bwMode="auto">
          <a:xfrm>
            <a:off x="900113" y="1143000"/>
            <a:ext cx="7416800" cy="516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3"/>
            <a:ext cx="9144000" cy="500062"/>
          </a:xfrm>
          <a:prstGeom prst="rect">
            <a:avLst/>
          </a:prstGeom>
          <a:solidFill>
            <a:schemeClr val="bg2">
              <a:lumMod val="90000"/>
              <a:alpha val="82745"/>
            </a:schemeClr>
          </a:solidFill>
          <a:ln w="38100" cmpd="dbl">
            <a:solidFill>
              <a:srgbClr val="D8D8D8"/>
            </a:solidFill>
            <a:miter lim="800000"/>
            <a:headEnd/>
            <a:tailEnd/>
          </a:ln>
        </p:spPr>
        <p:txBody>
          <a:bodyPr/>
          <a:lstStyle/>
          <a:p>
            <a:pPr algn="ctr">
              <a:spcAft>
                <a:spcPts val="1000"/>
              </a:spcAft>
              <a:defRPr/>
            </a:pPr>
            <a:r>
              <a:rPr lang="en-GB" sz="1600" b="1" dirty="0" smtClean="0">
                <a:solidFill>
                  <a:schemeClr val="tx2"/>
                </a:solidFill>
                <a:latin typeface="Arial" pitchFamily="34" charset="0"/>
                <a:cs typeface="Arial" pitchFamily="34" charset="0"/>
              </a:rPr>
              <a:t>Local Criminal Organizations</a:t>
            </a:r>
            <a:endParaRPr lang="en-GB" sz="1600" b="1" dirty="0" smtClean="0">
              <a:latin typeface="Arial" pitchFamily="34" charset="0"/>
              <a:cs typeface="Arial" pitchFamily="34" charset="0"/>
            </a:endParaRPr>
          </a:p>
          <a:p>
            <a:pPr>
              <a:spcAft>
                <a:spcPts val="1000"/>
              </a:spcAft>
              <a:defRPr/>
            </a:pPr>
            <a:endParaRPr lang="en-GB" sz="1100" dirty="0" smtClean="0">
              <a:latin typeface="Times New Roman" pitchFamily="18" charset="0"/>
            </a:endParaRPr>
          </a:p>
          <a:p>
            <a:pPr algn="r">
              <a:spcAft>
                <a:spcPts val="1000"/>
              </a:spcAft>
              <a:defRPr/>
            </a:pPr>
            <a:endParaRPr lang="en-GB" sz="2000" i="1" dirty="0">
              <a:solidFill>
                <a:srgbClr val="FFFFFF"/>
              </a:solidFill>
              <a:latin typeface="Calibri" pitchFamily="34" charset="0"/>
            </a:endParaRPr>
          </a:p>
        </p:txBody>
      </p:sp>
      <p:sp>
        <p:nvSpPr>
          <p:cNvPr id="5" name="4 Rectángulo"/>
          <p:cNvSpPr/>
          <p:nvPr/>
        </p:nvSpPr>
        <p:spPr>
          <a:xfrm>
            <a:off x="285750" y="571500"/>
            <a:ext cx="8643938" cy="6072188"/>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395288" y="981075"/>
            <a:ext cx="8353425" cy="1569660"/>
          </a:xfrm>
          <a:prstGeom prst="rect">
            <a:avLst/>
          </a:prstGeom>
          <a:noFill/>
        </p:spPr>
        <p:txBody>
          <a:bodyPr>
            <a:spAutoFit/>
          </a:bodyPr>
          <a:lstStyle/>
          <a:p>
            <a:pPr marL="285750" indent="-285750" algn="just" fontAlgn="auto">
              <a:spcBef>
                <a:spcPts val="0"/>
              </a:spcBef>
              <a:spcAft>
                <a:spcPts val="0"/>
              </a:spcAft>
              <a:buFont typeface="Arial" pitchFamily="34" charset="0"/>
              <a:buChar char="•"/>
              <a:defRPr/>
            </a:pPr>
            <a:r>
              <a:rPr lang="en-GB" sz="1600" dirty="0">
                <a:solidFill>
                  <a:schemeClr val="tx2"/>
                </a:solidFill>
                <a:latin typeface="Arial" pitchFamily="34" charset="0"/>
                <a:cs typeface="Arial" pitchFamily="34" charset="0"/>
              </a:rPr>
              <a:t>I</a:t>
            </a:r>
            <a:r>
              <a:rPr lang="en-GB" sz="1600" dirty="0" smtClean="0">
                <a:solidFill>
                  <a:schemeClr val="tx2"/>
                </a:solidFill>
                <a:latin typeface="Arial" pitchFamily="34" charset="0"/>
                <a:cs typeface="Arial" pitchFamily="34" charset="0"/>
              </a:rPr>
              <a:t>n 2011, the intelligence services of Mexico identified 72 active trafficking networks:  29 in Chiapas, 9 in Puebla, 9 in Tlaxcala, 8 in the Federal District, 4 in Oaxaca, 4 in Tabasco, 2 in Guanajuato, 2 in Baja California, 1 in Campeche, 1 in Chihuahua, 1 in the State of Mexico, 1 in Querétaro, and 1 in Yucatán; composed of 158 men and 73 women.</a:t>
            </a:r>
          </a:p>
          <a:p>
            <a:pPr algn="just" fontAlgn="auto">
              <a:spcBef>
                <a:spcPts val="0"/>
              </a:spcBef>
              <a:spcAft>
                <a:spcPts val="0"/>
              </a:spcAft>
              <a:defRPr/>
            </a:pPr>
            <a:r>
              <a:rPr lang="en-GB" sz="1600" dirty="0" smtClean="0">
                <a:latin typeface="Arial" pitchFamily="34" charset="0"/>
                <a:cs typeface="Arial" pitchFamily="34" charset="0"/>
              </a:rPr>
              <a:t> </a:t>
            </a:r>
            <a:endParaRPr lang="en-GB" sz="1600" dirty="0">
              <a:latin typeface="Arial" pitchFamily="34" charset="0"/>
              <a:cs typeface="Arial" pitchFamily="34" charset="0"/>
            </a:endParaRPr>
          </a:p>
        </p:txBody>
      </p:sp>
      <p:pic>
        <p:nvPicPr>
          <p:cNvPr id="26629" name="Picture 1"/>
          <p:cNvPicPr>
            <a:picLocks noChangeAspect="1" noChangeArrowheads="1"/>
          </p:cNvPicPr>
          <p:nvPr/>
        </p:nvPicPr>
        <p:blipFill>
          <a:blip r:embed="rId3"/>
          <a:srcRect/>
          <a:stretch>
            <a:fillRect/>
          </a:stretch>
        </p:blipFill>
        <p:spPr bwMode="auto">
          <a:xfrm>
            <a:off x="1187450" y="2276475"/>
            <a:ext cx="6408738" cy="417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3"/>
            <a:ext cx="9144000" cy="500062"/>
          </a:xfrm>
          <a:prstGeom prst="rect">
            <a:avLst/>
          </a:prstGeom>
          <a:solidFill>
            <a:schemeClr val="bg2">
              <a:lumMod val="90000"/>
              <a:alpha val="82745"/>
            </a:schemeClr>
          </a:solidFill>
          <a:ln w="38100" cmpd="dbl">
            <a:solidFill>
              <a:srgbClr val="D8D8D8"/>
            </a:solidFill>
            <a:miter lim="800000"/>
            <a:headEnd/>
            <a:tailEnd/>
          </a:ln>
        </p:spPr>
        <p:txBody>
          <a:bodyPr/>
          <a:lstStyle/>
          <a:p>
            <a:pPr algn="ctr">
              <a:spcAft>
                <a:spcPts val="1000"/>
              </a:spcAft>
              <a:defRPr/>
            </a:pPr>
            <a:r>
              <a:rPr lang="en-GB" sz="1600" b="1" dirty="0" smtClean="0">
                <a:solidFill>
                  <a:schemeClr val="tx2"/>
                </a:solidFill>
                <a:latin typeface="Arial" pitchFamily="34" charset="0"/>
                <a:cs typeface="Arial" pitchFamily="34" charset="0"/>
              </a:rPr>
              <a:t>Institutional Actions</a:t>
            </a:r>
            <a:endParaRPr lang="en-GB" sz="1600" b="1" dirty="0" smtClean="0">
              <a:latin typeface="Arial" pitchFamily="34" charset="0"/>
              <a:cs typeface="Arial" pitchFamily="34" charset="0"/>
            </a:endParaRPr>
          </a:p>
          <a:p>
            <a:pPr>
              <a:spcAft>
                <a:spcPts val="1000"/>
              </a:spcAft>
              <a:defRPr/>
            </a:pPr>
            <a:endParaRPr lang="en-GB" sz="1100" dirty="0" smtClean="0">
              <a:latin typeface="Times New Roman" pitchFamily="18" charset="0"/>
            </a:endParaRPr>
          </a:p>
          <a:p>
            <a:pPr algn="r">
              <a:spcAft>
                <a:spcPts val="1000"/>
              </a:spcAft>
              <a:defRPr/>
            </a:pPr>
            <a:endParaRPr lang="en-GB" sz="2000" i="1" dirty="0">
              <a:solidFill>
                <a:srgbClr val="FFFFFF"/>
              </a:solidFill>
              <a:latin typeface="Calibri" pitchFamily="34" charset="0"/>
            </a:endParaRPr>
          </a:p>
        </p:txBody>
      </p:sp>
      <p:sp>
        <p:nvSpPr>
          <p:cNvPr id="5" name="4 Rectángulo"/>
          <p:cNvSpPr/>
          <p:nvPr/>
        </p:nvSpPr>
        <p:spPr>
          <a:xfrm>
            <a:off x="285750" y="571500"/>
            <a:ext cx="8643938" cy="6072188"/>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Rectángulo"/>
          <p:cNvSpPr/>
          <p:nvPr/>
        </p:nvSpPr>
        <p:spPr>
          <a:xfrm>
            <a:off x="395288" y="1333500"/>
            <a:ext cx="8353425" cy="4708981"/>
          </a:xfrm>
          <a:prstGeom prst="rect">
            <a:avLst/>
          </a:prstGeom>
        </p:spPr>
        <p:txBody>
          <a:bodyPr>
            <a:spAutoFit/>
          </a:bodyPr>
          <a:lstStyle/>
          <a:p>
            <a:pPr marL="285750" indent="-285750" algn="just" fontAlgn="auto">
              <a:spcBef>
                <a:spcPts val="0"/>
              </a:spcBef>
              <a:spcAft>
                <a:spcPts val="0"/>
              </a:spcAft>
              <a:buFont typeface="Arial" pitchFamily="34" charset="0"/>
              <a:buChar char="•"/>
              <a:defRPr/>
            </a:pPr>
            <a:r>
              <a:rPr lang="en-GB" sz="1600" dirty="0" smtClean="0">
                <a:solidFill>
                  <a:schemeClr val="tx2"/>
                </a:solidFill>
                <a:latin typeface="Arial" pitchFamily="34" charset="0"/>
                <a:cs typeface="Arial" pitchFamily="34" charset="0"/>
              </a:rPr>
              <a:t>PGR (FEVIMTRA), 2011: 238 prior investigations (38 persons brought before the authorities);</a:t>
            </a:r>
          </a:p>
          <a:p>
            <a:pPr fontAlgn="auto">
              <a:spcBef>
                <a:spcPts val="0"/>
              </a:spcBef>
              <a:spcAft>
                <a:spcPts val="0"/>
              </a:spcAft>
              <a:defRPr/>
            </a:pPr>
            <a:endParaRPr lang="en-GB" sz="1000" dirty="0" smtClean="0">
              <a:solidFill>
                <a:schemeClr val="tx2"/>
              </a:solidFill>
              <a:latin typeface="Arial" pitchFamily="34" charset="0"/>
              <a:cs typeface="Arial" pitchFamily="34" charset="0"/>
            </a:endParaRPr>
          </a:p>
          <a:p>
            <a:pPr marL="285750" indent="-285750" algn="just" fontAlgn="auto">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Regional Committee Against Migrant Smuggling and Trafficking: </a:t>
            </a:r>
            <a:r>
              <a:rPr lang="en-GB" sz="1600" dirty="0" smtClean="0">
                <a:solidFill>
                  <a:schemeClr val="tx2"/>
                </a:solidFill>
                <a:latin typeface="Arial" pitchFamily="34" charset="0"/>
                <a:cs typeface="Arial" pitchFamily="34" charset="0"/>
              </a:rPr>
              <a:t>Aligning intelligence, ministerial, and police actions through an operative working group including representatives from federal institutions and the </a:t>
            </a:r>
            <a:r>
              <a:rPr lang="en-GB" sz="1600" dirty="0" smtClean="0">
                <a:solidFill>
                  <a:schemeClr val="tx2"/>
                </a:solidFill>
                <a:latin typeface="Arial" pitchFamily="34" charset="0"/>
                <a:cs typeface="Arial" pitchFamily="34" charset="0"/>
              </a:rPr>
              <a:t>Attorney General’s Office of the Republic </a:t>
            </a:r>
            <a:r>
              <a:rPr lang="en-GB" sz="1600" dirty="0" smtClean="0">
                <a:solidFill>
                  <a:schemeClr val="tx2"/>
                </a:solidFill>
                <a:latin typeface="Arial" pitchFamily="34" charset="0"/>
                <a:cs typeface="Arial" pitchFamily="34" charset="0"/>
              </a:rPr>
              <a:t>to deal with these criminal groups;</a:t>
            </a:r>
          </a:p>
          <a:p>
            <a:pPr algn="just" fontAlgn="auto">
              <a:spcBef>
                <a:spcPts val="0"/>
              </a:spcBef>
              <a:spcAft>
                <a:spcPts val="0"/>
              </a:spcAft>
              <a:defRPr/>
            </a:pPr>
            <a:r>
              <a:rPr lang="en-GB" sz="1600" dirty="0" smtClean="0">
                <a:solidFill>
                  <a:schemeClr val="tx2"/>
                </a:solidFill>
                <a:latin typeface="Arial" pitchFamily="34" charset="0"/>
                <a:cs typeface="Arial" pitchFamily="34" charset="0"/>
              </a:rPr>
              <a:t> </a:t>
            </a:r>
          </a:p>
          <a:p>
            <a:pPr marL="285750" indent="-285750" algn="just" fontAlgn="auto">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Establishing and consolidating mechanisms to combat the phenomenon, such as</a:t>
            </a:r>
            <a:r>
              <a:rPr lang="en-GB" sz="1600" b="1" dirty="0" smtClean="0">
                <a:solidFill>
                  <a:schemeClr val="tx2"/>
                </a:solidFill>
                <a:latin typeface="Arial" pitchFamily="34" charset="0"/>
                <a:cs typeface="Arial" pitchFamily="34" charset="0"/>
              </a:rPr>
              <a:t>: </a:t>
            </a:r>
            <a:r>
              <a:rPr lang="en-GB" sz="1600" dirty="0" smtClean="0">
                <a:solidFill>
                  <a:schemeClr val="tx2"/>
                </a:solidFill>
                <a:latin typeface="Arial" pitchFamily="34" charset="0"/>
                <a:cs typeface="Arial" pitchFamily="34" charset="0"/>
              </a:rPr>
              <a:t>The </a:t>
            </a:r>
            <a:r>
              <a:rPr lang="en-GB" sz="1600" i="1" dirty="0" smtClean="0">
                <a:solidFill>
                  <a:schemeClr val="tx2"/>
                </a:solidFill>
                <a:latin typeface="Arial" pitchFamily="34" charset="0"/>
                <a:cs typeface="Arial" pitchFamily="34" charset="0"/>
              </a:rPr>
              <a:t>Inter-secretarial Committee to Prevent and Punish Trafficking in Persons </a:t>
            </a:r>
            <a:r>
              <a:rPr lang="en-GB" sz="1600" i="1" dirty="0" smtClean="0">
                <a:solidFill>
                  <a:schemeClr val="tx2"/>
                </a:solidFill>
                <a:latin typeface="Arial" pitchFamily="34" charset="0"/>
                <a:cs typeface="Arial" pitchFamily="34" charset="0"/>
              </a:rPr>
              <a:t>(CIPSTP); </a:t>
            </a:r>
            <a:r>
              <a:rPr lang="en-GB" sz="1600" dirty="0" smtClean="0">
                <a:solidFill>
                  <a:schemeClr val="tx2"/>
                </a:solidFill>
                <a:latin typeface="Arial" pitchFamily="34" charset="0"/>
                <a:cs typeface="Arial" pitchFamily="34" charset="0"/>
              </a:rPr>
              <a:t>the </a:t>
            </a:r>
            <a:r>
              <a:rPr lang="en-GB" sz="1600" i="1" dirty="0" smtClean="0">
                <a:solidFill>
                  <a:schemeClr val="tx2"/>
                </a:solidFill>
                <a:latin typeface="Arial" pitchFamily="34" charset="0"/>
                <a:cs typeface="Arial" pitchFamily="34" charset="0"/>
              </a:rPr>
              <a:t>Technical Support Group for the Framework Agreement to Prevent and Combat Abduction of Migrants</a:t>
            </a:r>
            <a:r>
              <a:rPr lang="en-GB" sz="1600" dirty="0" smtClean="0">
                <a:solidFill>
                  <a:schemeClr val="tx2"/>
                </a:solidFill>
                <a:latin typeface="Arial" pitchFamily="34" charset="0"/>
                <a:cs typeface="Arial" pitchFamily="34" charset="0"/>
              </a:rPr>
              <a:t>; working groups and sub-committees within relevant institutions; </a:t>
            </a:r>
          </a:p>
          <a:p>
            <a:pPr algn="just" fontAlgn="auto">
              <a:spcBef>
                <a:spcPts val="0"/>
              </a:spcBef>
              <a:spcAft>
                <a:spcPts val="0"/>
              </a:spcAft>
              <a:defRPr/>
            </a:pPr>
            <a:r>
              <a:rPr lang="en-GB" sz="1600" dirty="0" smtClean="0">
                <a:solidFill>
                  <a:schemeClr val="tx2"/>
                </a:solidFill>
                <a:latin typeface="Arial" pitchFamily="34" charset="0"/>
                <a:cs typeface="Arial" pitchFamily="34" charset="0"/>
              </a:rPr>
              <a:t> </a:t>
            </a:r>
          </a:p>
          <a:p>
            <a:pPr marL="285750" indent="-285750" algn="just" fontAlgn="auto">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Multilateral, regional, and bilateral cooperation: </a:t>
            </a:r>
            <a:r>
              <a:rPr lang="en-GB" sz="1600" dirty="0" smtClean="0">
                <a:solidFill>
                  <a:schemeClr val="tx2"/>
                </a:solidFill>
                <a:latin typeface="Arial" pitchFamily="34" charset="0"/>
                <a:cs typeface="Arial" pitchFamily="34" charset="0"/>
              </a:rPr>
              <a:t>Mexico actively promotes – </a:t>
            </a:r>
            <a:r>
              <a:rPr lang="en-GB" sz="1600" dirty="0" smtClean="0">
                <a:solidFill>
                  <a:schemeClr val="tx2"/>
                </a:solidFill>
                <a:latin typeface="Arial" pitchFamily="34" charset="0"/>
                <a:cs typeface="Arial" pitchFamily="34" charset="0"/>
              </a:rPr>
              <a:t>within the international sphere – strengthening multilateral, regional, and bilateral cooperation to actively combat migrant smuggling and trafficking, favouring the full implementation of existing mechanisms and forums.</a:t>
            </a:r>
            <a:endParaRPr lang="en-GB" sz="1600" dirty="0" smtClean="0">
              <a:latin typeface="Arial" pitchFamily="34" charset="0"/>
              <a:cs typeface="Arial" pitchFamily="34" charset="0"/>
            </a:endParaRPr>
          </a:p>
          <a:p>
            <a:pPr fontAlgn="auto">
              <a:spcBef>
                <a:spcPts val="0"/>
              </a:spcBef>
              <a:spcAft>
                <a:spcPts val="0"/>
              </a:spcAft>
              <a:defRPr/>
            </a:pPr>
            <a:endParaRPr lang="en-GB"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3"/>
            <a:ext cx="9144000" cy="500062"/>
          </a:xfrm>
          <a:prstGeom prst="rect">
            <a:avLst/>
          </a:prstGeom>
          <a:solidFill>
            <a:schemeClr val="bg2">
              <a:lumMod val="90000"/>
              <a:alpha val="82745"/>
            </a:schemeClr>
          </a:solidFill>
          <a:ln w="38100" cmpd="dbl">
            <a:solidFill>
              <a:srgbClr val="D8D8D8"/>
            </a:solidFill>
            <a:miter lim="800000"/>
            <a:headEnd/>
            <a:tailEnd/>
          </a:ln>
        </p:spPr>
        <p:txBody>
          <a:bodyPr/>
          <a:lstStyle/>
          <a:p>
            <a:pPr algn="ctr">
              <a:spcAft>
                <a:spcPts val="1000"/>
              </a:spcAft>
              <a:defRPr/>
            </a:pPr>
            <a:r>
              <a:rPr lang="en-GB" sz="1600" b="1" dirty="0" smtClean="0">
                <a:solidFill>
                  <a:schemeClr val="tx2"/>
                </a:solidFill>
                <a:latin typeface="Arial" pitchFamily="34" charset="0"/>
                <a:cs typeface="Arial" pitchFamily="34" charset="0"/>
              </a:rPr>
              <a:t>Institutional Actions</a:t>
            </a:r>
            <a:endParaRPr lang="en-GB" sz="1600" b="1" dirty="0" smtClean="0">
              <a:latin typeface="Arial" pitchFamily="34" charset="0"/>
              <a:cs typeface="Arial" pitchFamily="34" charset="0"/>
            </a:endParaRPr>
          </a:p>
          <a:p>
            <a:pPr>
              <a:spcAft>
                <a:spcPts val="1000"/>
              </a:spcAft>
              <a:defRPr/>
            </a:pPr>
            <a:endParaRPr lang="en-GB" sz="1100" dirty="0" smtClean="0">
              <a:latin typeface="Times New Roman" pitchFamily="18" charset="0"/>
            </a:endParaRPr>
          </a:p>
          <a:p>
            <a:pPr algn="r">
              <a:spcAft>
                <a:spcPts val="1000"/>
              </a:spcAft>
              <a:defRPr/>
            </a:pPr>
            <a:endParaRPr lang="en-GB" sz="2000" i="1" dirty="0">
              <a:solidFill>
                <a:srgbClr val="FFFFFF"/>
              </a:solidFill>
              <a:latin typeface="Calibri" pitchFamily="34" charset="0"/>
            </a:endParaRPr>
          </a:p>
        </p:txBody>
      </p:sp>
      <p:sp>
        <p:nvSpPr>
          <p:cNvPr id="5" name="4 Rectángulo"/>
          <p:cNvSpPr/>
          <p:nvPr/>
        </p:nvSpPr>
        <p:spPr>
          <a:xfrm>
            <a:off x="285750" y="571500"/>
            <a:ext cx="8750300" cy="6072188"/>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Rectángulo"/>
          <p:cNvSpPr/>
          <p:nvPr/>
        </p:nvSpPr>
        <p:spPr>
          <a:xfrm>
            <a:off x="395288" y="1052513"/>
            <a:ext cx="8534400" cy="5330690"/>
          </a:xfrm>
          <a:prstGeom prst="rect">
            <a:avLst/>
          </a:prstGeom>
        </p:spPr>
        <p:txBody>
          <a:bodyPr>
            <a:spAutoFit/>
          </a:bodyPr>
          <a:lstStyle/>
          <a:p>
            <a:pPr algn="ctr" fontAlgn="auto">
              <a:spcBef>
                <a:spcPts val="0"/>
              </a:spcBef>
              <a:spcAft>
                <a:spcPts val="0"/>
              </a:spcAft>
              <a:defRPr/>
            </a:pPr>
            <a:r>
              <a:rPr lang="en-GB" sz="1600" b="1" dirty="0" smtClean="0">
                <a:solidFill>
                  <a:schemeClr val="tx2"/>
                </a:solidFill>
                <a:latin typeface="Arial" pitchFamily="34" charset="0"/>
                <a:cs typeface="Arial" pitchFamily="34" charset="0"/>
              </a:rPr>
              <a:t>General Law to </a:t>
            </a:r>
            <a:r>
              <a:rPr lang="en-GB" sz="1600" b="1" dirty="0" smtClean="0">
                <a:solidFill>
                  <a:schemeClr val="tx2"/>
                </a:solidFill>
                <a:latin typeface="Arial" pitchFamily="34" charset="0"/>
                <a:cs typeface="Arial" pitchFamily="34" charset="0"/>
              </a:rPr>
              <a:t>Prevent, Punish, and Eradicate the Crimes related to Trafficking in Persons and to Provide Protection and Assistance to Victims of these Crimes </a:t>
            </a:r>
            <a:endParaRPr lang="en-GB" sz="1600" b="1" dirty="0" smtClean="0">
              <a:solidFill>
                <a:schemeClr val="tx2"/>
              </a:solidFill>
              <a:latin typeface="Arial" pitchFamily="34" charset="0"/>
              <a:cs typeface="Arial" pitchFamily="34" charset="0"/>
            </a:endParaRPr>
          </a:p>
          <a:p>
            <a:pPr algn="just" fontAlgn="auto">
              <a:lnSpc>
                <a:spcPct val="80000"/>
              </a:lnSpc>
              <a:spcBef>
                <a:spcPts val="0"/>
              </a:spcBef>
              <a:spcAft>
                <a:spcPts val="0"/>
              </a:spcAft>
              <a:defRPr/>
            </a:pPr>
            <a:endParaRPr lang="en-GB" sz="1600" b="1" dirty="0" smtClean="0">
              <a:solidFill>
                <a:schemeClr val="tx2"/>
              </a:solidFill>
              <a:latin typeface="Arial" pitchFamily="34" charset="0"/>
              <a:cs typeface="Arial" pitchFamily="34" charset="0"/>
            </a:endParaRPr>
          </a:p>
          <a:p>
            <a:pPr algn="just" fontAlgn="auto">
              <a:lnSpc>
                <a:spcPct val="80000"/>
              </a:lnSpc>
              <a:spcBef>
                <a:spcPts val="0"/>
              </a:spcBef>
              <a:spcAft>
                <a:spcPts val="0"/>
              </a:spcAft>
              <a:defRPr/>
            </a:pPr>
            <a:r>
              <a:rPr lang="en-GB" sz="1600" b="1" dirty="0" smtClean="0">
                <a:solidFill>
                  <a:schemeClr val="tx2"/>
                </a:solidFill>
                <a:latin typeface="Arial" pitchFamily="34" charset="0"/>
                <a:cs typeface="Arial" pitchFamily="34" charset="0"/>
              </a:rPr>
              <a:t>Advances regarding previous legislation:</a:t>
            </a:r>
          </a:p>
          <a:p>
            <a:pPr algn="just" fontAlgn="auto">
              <a:lnSpc>
                <a:spcPct val="80000"/>
              </a:lnSpc>
              <a:spcBef>
                <a:spcPts val="0"/>
              </a:spcBef>
              <a:spcAft>
                <a:spcPts val="0"/>
              </a:spcAft>
              <a:defRPr/>
            </a:pPr>
            <a:endParaRPr lang="en-GB" sz="1600" b="1" dirty="0" smtClean="0">
              <a:solidFill>
                <a:schemeClr val="tx2"/>
              </a:solidFill>
              <a:latin typeface="Arial" pitchFamily="34" charset="0"/>
              <a:cs typeface="Arial" pitchFamily="34" charset="0"/>
            </a:endParaRPr>
          </a:p>
          <a:p>
            <a:pPr marL="285750" indent="-285750" fontAlgn="auto">
              <a:spcBef>
                <a:spcPts val="300"/>
              </a:spcBef>
              <a:spcAft>
                <a:spcPts val="300"/>
              </a:spcAft>
              <a:buFont typeface="Arial" pitchFamily="34" charset="0"/>
              <a:buChar char="•"/>
              <a:defRPr/>
            </a:pPr>
            <a:r>
              <a:rPr lang="en-GB" sz="1600" b="1" dirty="0" smtClean="0">
                <a:solidFill>
                  <a:schemeClr val="tx2"/>
                </a:solidFill>
                <a:latin typeface="Arial" pitchFamily="34" charset="0"/>
                <a:cs typeface="Arial" pitchFamily="34" charset="0"/>
              </a:rPr>
              <a:t>Establishes competencies and coordination modes </a:t>
            </a:r>
            <a:r>
              <a:rPr lang="en-GB" sz="1600" dirty="0" smtClean="0">
                <a:solidFill>
                  <a:schemeClr val="tx2"/>
                </a:solidFill>
                <a:latin typeface="Arial" pitchFamily="34" charset="0"/>
                <a:cs typeface="Arial" pitchFamily="34" charset="0"/>
              </a:rPr>
              <a:t>between federal, state, Federal District, and municipal governments;</a:t>
            </a:r>
            <a:r>
              <a:rPr lang="en-GB" sz="1600" dirty="0" smtClean="0">
                <a:solidFill>
                  <a:schemeClr val="tx2"/>
                </a:solidFill>
                <a:latin typeface="Arial" pitchFamily="34" charset="0"/>
                <a:cs typeface="Arial" pitchFamily="34" charset="0"/>
              </a:rPr>
              <a:t> </a:t>
            </a:r>
          </a:p>
          <a:p>
            <a:pPr marL="285750" indent="-285750" fontAlgn="auto">
              <a:spcBef>
                <a:spcPts val="300"/>
              </a:spcBef>
              <a:spcAft>
                <a:spcPts val="300"/>
              </a:spcAft>
              <a:buFont typeface="Arial" pitchFamily="34" charset="0"/>
              <a:buChar char="•"/>
              <a:defRPr/>
            </a:pPr>
            <a:r>
              <a:rPr lang="en-GB" sz="1600" b="1" dirty="0" smtClean="0">
                <a:solidFill>
                  <a:schemeClr val="tx2"/>
                </a:solidFill>
                <a:latin typeface="Arial" pitchFamily="34" charset="0"/>
                <a:cs typeface="Arial" pitchFamily="34" charset="0"/>
              </a:rPr>
              <a:t>Typifies the crime of trafficking in persons and related crimes</a:t>
            </a:r>
            <a:r>
              <a:rPr lang="en-GB" sz="1600" dirty="0" smtClean="0">
                <a:solidFill>
                  <a:schemeClr val="tx2"/>
                </a:solidFill>
                <a:latin typeface="Arial" pitchFamily="34" charset="0"/>
                <a:cs typeface="Arial" pitchFamily="34" charset="0"/>
              </a:rPr>
              <a:t> and their punishment; </a:t>
            </a:r>
          </a:p>
          <a:p>
            <a:pPr marL="285750" indent="-285750" fontAlgn="auto">
              <a:spcBef>
                <a:spcPts val="300"/>
              </a:spcBef>
              <a:spcAft>
                <a:spcPts val="300"/>
              </a:spcAft>
              <a:buFont typeface="Arial" pitchFamily="34" charset="0"/>
              <a:buChar char="•"/>
              <a:defRPr/>
            </a:pPr>
            <a:r>
              <a:rPr lang="en-GB" sz="1600" b="1" dirty="0" smtClean="0">
                <a:solidFill>
                  <a:schemeClr val="tx2"/>
                </a:solidFill>
                <a:latin typeface="Arial" pitchFamily="34" charset="0"/>
                <a:cs typeface="Arial" pitchFamily="34" charset="0"/>
              </a:rPr>
              <a:t>Establishes the obligation for PGR </a:t>
            </a:r>
            <a:r>
              <a:rPr lang="en-GB" sz="1600" b="1" dirty="0" smtClean="0">
                <a:solidFill>
                  <a:schemeClr val="tx2"/>
                </a:solidFill>
                <a:latin typeface="Arial" pitchFamily="34" charset="0"/>
                <a:cs typeface="Arial" pitchFamily="34" charset="0"/>
              </a:rPr>
              <a:t>to create a victim and witness protection programme;</a:t>
            </a:r>
            <a:r>
              <a:rPr lang="en-GB" sz="1600" b="1" dirty="0" smtClean="0">
                <a:solidFill>
                  <a:schemeClr val="tx2"/>
                </a:solidFill>
                <a:latin typeface="Arial" pitchFamily="34" charset="0"/>
                <a:cs typeface="Arial" pitchFamily="34" charset="0"/>
              </a:rPr>
              <a:t> </a:t>
            </a:r>
          </a:p>
          <a:p>
            <a:pPr marL="285750" indent="-285750" fontAlgn="auto">
              <a:spcBef>
                <a:spcPts val="300"/>
              </a:spcBef>
              <a:spcAft>
                <a:spcPts val="300"/>
              </a:spcAft>
              <a:buFont typeface="Arial" pitchFamily="34" charset="0"/>
              <a:buChar char="•"/>
              <a:defRPr/>
            </a:pPr>
            <a:r>
              <a:rPr lang="en-GB" sz="1600" b="1" dirty="0" smtClean="0">
                <a:solidFill>
                  <a:schemeClr val="tx2"/>
                </a:solidFill>
                <a:latin typeface="Arial" pitchFamily="34" charset="0"/>
                <a:cs typeface="Arial" pitchFamily="34" charset="0"/>
              </a:rPr>
              <a:t>Redefines the composition, organization, operations, and powers of the Inter-secretarial Committee;</a:t>
            </a:r>
            <a:endParaRPr lang="en-GB" sz="1600" dirty="0" smtClean="0">
              <a:solidFill>
                <a:schemeClr val="tx2"/>
              </a:solidFill>
              <a:latin typeface="Arial" pitchFamily="34" charset="0"/>
              <a:cs typeface="Arial" pitchFamily="34" charset="0"/>
            </a:endParaRPr>
          </a:p>
          <a:p>
            <a:pPr marL="285750" indent="-285750" fontAlgn="auto">
              <a:spcBef>
                <a:spcPts val="300"/>
              </a:spcBef>
              <a:spcAft>
                <a:spcPts val="300"/>
              </a:spcAft>
              <a:buFont typeface="Arial" pitchFamily="34" charset="0"/>
              <a:buChar char="•"/>
              <a:defRPr/>
            </a:pPr>
            <a:r>
              <a:rPr lang="en-GB" sz="1600" b="1" dirty="0" smtClean="0">
                <a:solidFill>
                  <a:schemeClr val="tx2"/>
                </a:solidFill>
                <a:latin typeface="Arial" pitchFamily="34" charset="0"/>
                <a:cs typeface="Arial" pitchFamily="34" charset="0"/>
              </a:rPr>
              <a:t>Includes a chapter on preventing the crime</a:t>
            </a:r>
            <a:r>
              <a:rPr lang="en-GB" sz="1600" dirty="0" smtClean="0">
                <a:solidFill>
                  <a:schemeClr val="tx2"/>
                </a:solidFill>
                <a:latin typeface="Arial" pitchFamily="34" charset="0"/>
                <a:cs typeface="Arial" pitchFamily="34" charset="0"/>
              </a:rPr>
              <a:t>, policies and programmes, identifying the most vulnerable areas and groups, and policies for priority assistance;</a:t>
            </a:r>
          </a:p>
          <a:p>
            <a:pPr marL="285750" indent="-285750" fontAlgn="auto">
              <a:spcBef>
                <a:spcPts val="300"/>
              </a:spcBef>
              <a:spcAft>
                <a:spcPts val="300"/>
              </a:spcAft>
              <a:buFont typeface="Arial" pitchFamily="34" charset="0"/>
              <a:buChar char="•"/>
              <a:defRPr/>
            </a:pPr>
            <a:r>
              <a:rPr lang="en-GB" sz="1600" b="1" dirty="0" smtClean="0">
                <a:solidFill>
                  <a:schemeClr val="tx2"/>
                </a:solidFill>
                <a:latin typeface="Arial" pitchFamily="34" charset="0"/>
                <a:cs typeface="Arial" pitchFamily="34" charset="0"/>
              </a:rPr>
              <a:t>Crimes related to trafficking in persons, considered to be serious and perpetrated by organized crime groups;</a:t>
            </a:r>
            <a:endParaRPr lang="en-GB" sz="1600" b="1" dirty="0" smtClean="0">
              <a:solidFill>
                <a:schemeClr val="tx2"/>
              </a:solidFill>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Alert systems and immediate action protocols to search and locate, in the case of boys, girls, and adolescents, </a:t>
            </a:r>
            <a:r>
              <a:rPr lang="en-GB" sz="1600" dirty="0" smtClean="0">
                <a:solidFill>
                  <a:schemeClr val="tx2"/>
                </a:solidFill>
                <a:latin typeface="Arial" pitchFamily="34" charset="0"/>
                <a:cs typeface="Arial" pitchFamily="34" charset="0"/>
              </a:rPr>
              <a:t>together with members of the system, emergency corporations, the media, telecommunications service providers, </a:t>
            </a:r>
            <a:r>
              <a:rPr lang="en-GB" sz="1600" dirty="0" smtClean="0">
                <a:solidFill>
                  <a:schemeClr val="tx2"/>
                </a:solidFill>
                <a:latin typeface="Arial" pitchFamily="34" charset="0"/>
                <a:cs typeface="Arial" pitchFamily="34" charset="0"/>
              </a:rPr>
              <a:t>NGOs, and the general public</a:t>
            </a:r>
            <a:r>
              <a:rPr lang="en-GB" sz="1600" dirty="0" smtClean="0">
                <a:solidFill>
                  <a:schemeClr val="tx2"/>
                </a:solidFill>
                <a:latin typeface="Arial" pitchFamily="34" charset="0"/>
                <a:cs typeface="Arial" pitchFamily="34" charset="0"/>
              </a:rPr>
              <a:t>.</a:t>
            </a:r>
            <a:endParaRPr lang="en-GB"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3"/>
            <a:ext cx="9144000" cy="500062"/>
          </a:xfrm>
          <a:prstGeom prst="rect">
            <a:avLst/>
          </a:prstGeom>
          <a:solidFill>
            <a:schemeClr val="bg2">
              <a:lumMod val="90000"/>
              <a:alpha val="82745"/>
            </a:schemeClr>
          </a:solidFill>
          <a:ln w="38100" cmpd="dbl">
            <a:solidFill>
              <a:srgbClr val="D8D8D8"/>
            </a:solidFill>
            <a:miter lim="800000"/>
            <a:headEnd/>
            <a:tailEnd/>
          </a:ln>
        </p:spPr>
        <p:txBody>
          <a:bodyPr/>
          <a:lstStyle/>
          <a:p>
            <a:pPr algn="ctr">
              <a:spcAft>
                <a:spcPts val="1000"/>
              </a:spcAft>
              <a:defRPr/>
            </a:pPr>
            <a:r>
              <a:rPr lang="en-GB" sz="1600" b="1" dirty="0">
                <a:solidFill>
                  <a:schemeClr val="tx2"/>
                </a:solidFill>
                <a:latin typeface="Arial" pitchFamily="34" charset="0"/>
                <a:cs typeface="Arial" pitchFamily="34" charset="0"/>
              </a:rPr>
              <a:t>Institutional Actions</a:t>
            </a:r>
            <a:endParaRPr lang="en-GB" sz="1600" b="1" dirty="0">
              <a:latin typeface="Arial" pitchFamily="34" charset="0"/>
              <a:cs typeface="Arial" pitchFamily="34" charset="0"/>
            </a:endParaRPr>
          </a:p>
          <a:p>
            <a:pPr>
              <a:spcAft>
                <a:spcPts val="1000"/>
              </a:spcAft>
              <a:defRPr/>
            </a:pPr>
            <a:endParaRPr lang="es-MX" sz="1100" dirty="0">
              <a:latin typeface="Times New Roman" pitchFamily="18" charset="0"/>
            </a:endParaRPr>
          </a:p>
          <a:p>
            <a:pPr algn="r">
              <a:spcAft>
                <a:spcPts val="1000"/>
              </a:spcAft>
              <a:defRPr/>
            </a:pPr>
            <a:endParaRPr lang="es-MX" sz="2000" i="1" dirty="0">
              <a:solidFill>
                <a:srgbClr val="FFFFFF"/>
              </a:solidFill>
              <a:latin typeface="Calibri" pitchFamily="34" charset="0"/>
            </a:endParaRPr>
          </a:p>
        </p:txBody>
      </p:sp>
      <p:sp>
        <p:nvSpPr>
          <p:cNvPr id="5" name="4 Rectángulo"/>
          <p:cNvSpPr/>
          <p:nvPr/>
        </p:nvSpPr>
        <p:spPr>
          <a:xfrm>
            <a:off x="285750" y="571500"/>
            <a:ext cx="8643938" cy="6072188"/>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Rectángulo"/>
          <p:cNvSpPr/>
          <p:nvPr/>
        </p:nvSpPr>
        <p:spPr>
          <a:xfrm>
            <a:off x="395288" y="1125538"/>
            <a:ext cx="8353425" cy="5875455"/>
          </a:xfrm>
          <a:prstGeom prst="rect">
            <a:avLst/>
          </a:prstGeom>
        </p:spPr>
        <p:txBody>
          <a:bodyPr>
            <a:spAutoFit/>
          </a:bodyPr>
          <a:lstStyle/>
          <a:p>
            <a:pPr algn="ctr" fontAlgn="auto">
              <a:spcBef>
                <a:spcPts val="0"/>
              </a:spcBef>
              <a:spcAft>
                <a:spcPts val="0"/>
              </a:spcAft>
              <a:defRPr/>
            </a:pPr>
            <a:r>
              <a:rPr lang="en-GB" sz="1600" b="1" dirty="0">
                <a:solidFill>
                  <a:schemeClr val="tx2"/>
                </a:solidFill>
                <a:latin typeface="Arial" pitchFamily="34" charset="0"/>
                <a:cs typeface="Arial" pitchFamily="34" charset="0"/>
              </a:rPr>
              <a:t>General Law to Prevent, Punish, and Eradicate the Crimes related to Trafficking in Persons and to Provide Protection and Assistance to Victims of these Crimes </a:t>
            </a:r>
          </a:p>
          <a:p>
            <a:pPr algn="ctr" fontAlgn="auto">
              <a:spcBef>
                <a:spcPts val="0"/>
              </a:spcBef>
              <a:spcAft>
                <a:spcPts val="0"/>
              </a:spcAft>
              <a:defRPr/>
            </a:pPr>
            <a:endParaRPr lang="es-MX" sz="800" b="1" dirty="0">
              <a:solidFill>
                <a:schemeClr val="tx2"/>
              </a:solidFill>
              <a:latin typeface="Arial" pitchFamily="34" charset="0"/>
              <a:cs typeface="Arial" pitchFamily="34" charset="0"/>
            </a:endParaRPr>
          </a:p>
          <a:p>
            <a:pPr algn="just" fontAlgn="auto">
              <a:lnSpc>
                <a:spcPct val="80000"/>
              </a:lnSpc>
              <a:spcBef>
                <a:spcPts val="0"/>
              </a:spcBef>
              <a:spcAft>
                <a:spcPts val="0"/>
              </a:spcAft>
              <a:defRPr/>
            </a:pPr>
            <a:endParaRPr lang="es-ES" sz="1600" b="1" dirty="0">
              <a:solidFill>
                <a:schemeClr val="tx2"/>
              </a:solidFill>
              <a:latin typeface="Arial" pitchFamily="34" charset="0"/>
              <a:cs typeface="Arial" pitchFamily="34" charset="0"/>
            </a:endParaRPr>
          </a:p>
          <a:p>
            <a:pPr marL="0" indent="0" algn="just">
              <a:lnSpc>
                <a:spcPts val="1800"/>
              </a:lnSpc>
              <a:buNone/>
            </a:pPr>
            <a:r>
              <a:rPr lang="en-GB" sz="1600" b="1" dirty="0">
                <a:solidFill>
                  <a:schemeClr val="tx2"/>
                </a:solidFill>
                <a:latin typeface="Arial" pitchFamily="34" charset="0"/>
                <a:cs typeface="Arial" pitchFamily="34" charset="0"/>
              </a:rPr>
              <a:t>Criminal types that are reformed or </a:t>
            </a:r>
            <a:r>
              <a:rPr lang="en-GB" sz="1600" b="1" dirty="0" smtClean="0">
                <a:solidFill>
                  <a:schemeClr val="tx2"/>
                </a:solidFill>
                <a:latin typeface="Arial" pitchFamily="34" charset="0"/>
                <a:cs typeface="Arial" pitchFamily="34" charset="0"/>
              </a:rPr>
              <a:t>added:</a:t>
            </a:r>
            <a:endParaRPr lang="en-GB" sz="1600" b="1" dirty="0">
              <a:solidFill>
                <a:schemeClr val="tx2"/>
              </a:solidFill>
              <a:latin typeface="Arial" pitchFamily="34" charset="0"/>
              <a:cs typeface="Arial" pitchFamily="34" charset="0"/>
            </a:endParaRPr>
          </a:p>
          <a:p>
            <a:pPr marL="0" indent="0">
              <a:lnSpc>
                <a:spcPts val="1800"/>
              </a:lnSpc>
              <a:buNone/>
            </a:pPr>
            <a:endParaRPr lang="en-GB" sz="1600" dirty="0">
              <a:solidFill>
                <a:schemeClr val="tx2"/>
              </a:solidFill>
              <a:latin typeface="Arial" pitchFamily="34" charset="0"/>
              <a:cs typeface="Arial" pitchFamily="34" charset="0"/>
            </a:endParaRPr>
          </a:p>
          <a:p>
            <a:pPr marL="265113" indent="-265113">
              <a:lnSpc>
                <a:spcPts val="1800"/>
              </a:lnSpc>
              <a:spcBef>
                <a:spcPts val="300"/>
              </a:spcBef>
              <a:spcAft>
                <a:spcPts val="300"/>
              </a:spcAft>
              <a:buNone/>
            </a:pPr>
            <a:r>
              <a:rPr lang="en-GB" sz="1600" b="1" dirty="0">
                <a:solidFill>
                  <a:schemeClr val="tx2"/>
                </a:solidFill>
                <a:latin typeface="Arial" pitchFamily="34" charset="0"/>
                <a:cs typeface="Arial" pitchFamily="34" charset="0"/>
              </a:rPr>
              <a:t>1.    </a:t>
            </a:r>
            <a:r>
              <a:rPr lang="en-GB" sz="1600" b="1" dirty="0" smtClean="0">
                <a:solidFill>
                  <a:schemeClr val="tx2"/>
                </a:solidFill>
                <a:latin typeface="Arial" pitchFamily="34" charset="0"/>
                <a:cs typeface="Arial" pitchFamily="34" charset="0"/>
              </a:rPr>
              <a:t>Slavery</a:t>
            </a:r>
            <a:r>
              <a:rPr lang="en-GB" sz="1600" dirty="0" smtClean="0">
                <a:solidFill>
                  <a:schemeClr val="tx2"/>
                </a:solidFill>
                <a:latin typeface="Arial" pitchFamily="34" charset="0"/>
                <a:cs typeface="Arial" pitchFamily="34" charset="0"/>
              </a:rPr>
              <a:t>; </a:t>
            </a:r>
            <a:endParaRPr lang="en-GB" sz="1600" dirty="0">
              <a:solidFill>
                <a:schemeClr val="tx2"/>
              </a:solidFill>
              <a:latin typeface="Arial" pitchFamily="34" charset="0"/>
              <a:cs typeface="Arial" pitchFamily="34" charset="0"/>
            </a:endParaRPr>
          </a:p>
          <a:p>
            <a:pPr marL="265113" indent="-265113">
              <a:lnSpc>
                <a:spcPts val="1800"/>
              </a:lnSpc>
              <a:spcBef>
                <a:spcPts val="300"/>
              </a:spcBef>
              <a:spcAft>
                <a:spcPts val="300"/>
              </a:spcAft>
              <a:buNone/>
            </a:pPr>
            <a:r>
              <a:rPr lang="en-GB" sz="1600" b="1" dirty="0">
                <a:solidFill>
                  <a:schemeClr val="tx2"/>
                </a:solidFill>
                <a:latin typeface="Arial" pitchFamily="34" charset="0"/>
                <a:cs typeface="Arial" pitchFamily="34" charset="0"/>
              </a:rPr>
              <a:t>2.    </a:t>
            </a:r>
            <a:r>
              <a:rPr lang="en-GB" sz="1600" b="1" dirty="0" smtClean="0">
                <a:solidFill>
                  <a:schemeClr val="tx2"/>
                </a:solidFill>
                <a:latin typeface="Arial" pitchFamily="34" charset="0"/>
                <a:cs typeface="Arial" pitchFamily="34" charset="0"/>
              </a:rPr>
              <a:t>Servitude</a:t>
            </a:r>
            <a:r>
              <a:rPr lang="en-GB" sz="1600" dirty="0" smtClean="0">
                <a:solidFill>
                  <a:schemeClr val="tx2"/>
                </a:solidFill>
                <a:latin typeface="Arial" pitchFamily="34" charset="0"/>
                <a:cs typeface="Arial" pitchFamily="34" charset="0"/>
              </a:rPr>
              <a:t>; </a:t>
            </a:r>
            <a:endParaRPr lang="en-GB" sz="1600" dirty="0">
              <a:solidFill>
                <a:schemeClr val="tx2"/>
              </a:solidFill>
              <a:latin typeface="Arial" pitchFamily="34" charset="0"/>
              <a:cs typeface="Arial" pitchFamily="34" charset="0"/>
            </a:endParaRPr>
          </a:p>
          <a:p>
            <a:pPr marL="265113" indent="-265113">
              <a:lnSpc>
                <a:spcPts val="1800"/>
              </a:lnSpc>
              <a:spcBef>
                <a:spcPts val="300"/>
              </a:spcBef>
              <a:spcAft>
                <a:spcPts val="300"/>
              </a:spcAft>
              <a:buNone/>
            </a:pPr>
            <a:r>
              <a:rPr lang="en-GB" sz="1600" b="1" dirty="0">
                <a:solidFill>
                  <a:schemeClr val="tx2"/>
                </a:solidFill>
                <a:latin typeface="Arial" pitchFamily="34" charset="0"/>
                <a:cs typeface="Arial" pitchFamily="34" charset="0"/>
              </a:rPr>
              <a:t>3.    Prostitution of others or other forms of sexual </a:t>
            </a:r>
            <a:r>
              <a:rPr lang="en-GB" sz="1600" b="1" dirty="0" smtClean="0">
                <a:solidFill>
                  <a:schemeClr val="tx2"/>
                </a:solidFill>
                <a:latin typeface="Arial" pitchFamily="34" charset="0"/>
                <a:cs typeface="Arial" pitchFamily="34" charset="0"/>
              </a:rPr>
              <a:t>exploitation</a:t>
            </a:r>
            <a:r>
              <a:rPr lang="en-GB" sz="1600" dirty="0" smtClean="0">
                <a:solidFill>
                  <a:schemeClr val="tx2"/>
                </a:solidFill>
                <a:latin typeface="Arial" pitchFamily="34" charset="0"/>
                <a:cs typeface="Arial" pitchFamily="34" charset="0"/>
              </a:rPr>
              <a:t>; </a:t>
            </a:r>
            <a:endParaRPr lang="en-GB" sz="1600" dirty="0">
              <a:solidFill>
                <a:schemeClr val="tx2"/>
              </a:solidFill>
              <a:latin typeface="Arial" pitchFamily="34" charset="0"/>
              <a:cs typeface="Arial" pitchFamily="34" charset="0"/>
            </a:endParaRPr>
          </a:p>
          <a:p>
            <a:pPr marL="265113" indent="-265113">
              <a:lnSpc>
                <a:spcPts val="1800"/>
              </a:lnSpc>
              <a:spcBef>
                <a:spcPts val="300"/>
              </a:spcBef>
              <a:spcAft>
                <a:spcPts val="300"/>
              </a:spcAft>
              <a:buNone/>
            </a:pPr>
            <a:r>
              <a:rPr lang="en-GB" sz="1600" b="1" dirty="0">
                <a:solidFill>
                  <a:schemeClr val="tx2"/>
                </a:solidFill>
                <a:latin typeface="Arial" pitchFamily="34" charset="0"/>
                <a:cs typeface="Arial" pitchFamily="34" charset="0"/>
              </a:rPr>
              <a:t>4.    Labour </a:t>
            </a:r>
            <a:r>
              <a:rPr lang="en-GB" sz="1600" b="1" dirty="0" smtClean="0">
                <a:solidFill>
                  <a:schemeClr val="tx2"/>
                </a:solidFill>
                <a:latin typeface="Arial" pitchFamily="34" charset="0"/>
                <a:cs typeface="Arial" pitchFamily="34" charset="0"/>
              </a:rPr>
              <a:t>exploitation</a:t>
            </a:r>
            <a:r>
              <a:rPr lang="en-GB" sz="1600" dirty="0" smtClean="0">
                <a:solidFill>
                  <a:schemeClr val="tx2"/>
                </a:solidFill>
                <a:latin typeface="Arial" pitchFamily="34" charset="0"/>
                <a:cs typeface="Arial" pitchFamily="34" charset="0"/>
              </a:rPr>
              <a:t>; </a:t>
            </a:r>
            <a:endParaRPr lang="en-GB" sz="1600" dirty="0">
              <a:solidFill>
                <a:schemeClr val="tx2"/>
              </a:solidFill>
              <a:latin typeface="Arial" pitchFamily="34" charset="0"/>
              <a:cs typeface="Arial" pitchFamily="34" charset="0"/>
            </a:endParaRPr>
          </a:p>
          <a:p>
            <a:pPr marL="265113" indent="-265113">
              <a:lnSpc>
                <a:spcPts val="1800"/>
              </a:lnSpc>
              <a:spcBef>
                <a:spcPts val="300"/>
              </a:spcBef>
              <a:spcAft>
                <a:spcPts val="300"/>
              </a:spcAft>
              <a:buNone/>
            </a:pPr>
            <a:r>
              <a:rPr lang="en-GB" sz="1600" b="1" dirty="0">
                <a:solidFill>
                  <a:schemeClr val="tx2"/>
                </a:solidFill>
                <a:latin typeface="Arial" pitchFamily="34" charset="0"/>
                <a:cs typeface="Arial" pitchFamily="34" charset="0"/>
              </a:rPr>
              <a:t>5.    Forced labour or </a:t>
            </a:r>
            <a:r>
              <a:rPr lang="en-GB" sz="1600" b="1" dirty="0" smtClean="0">
                <a:solidFill>
                  <a:schemeClr val="tx2"/>
                </a:solidFill>
                <a:latin typeface="Arial" pitchFamily="34" charset="0"/>
                <a:cs typeface="Arial" pitchFamily="34" charset="0"/>
              </a:rPr>
              <a:t>services</a:t>
            </a:r>
            <a:r>
              <a:rPr lang="en-GB" sz="1600" dirty="0" smtClean="0">
                <a:solidFill>
                  <a:schemeClr val="tx2"/>
                </a:solidFill>
                <a:latin typeface="Arial" pitchFamily="34" charset="0"/>
                <a:cs typeface="Arial" pitchFamily="34" charset="0"/>
              </a:rPr>
              <a:t>; </a:t>
            </a:r>
            <a:endParaRPr lang="en-GB" sz="1600" dirty="0">
              <a:solidFill>
                <a:schemeClr val="tx2"/>
              </a:solidFill>
              <a:latin typeface="Arial" pitchFamily="34" charset="0"/>
              <a:cs typeface="Arial" pitchFamily="34" charset="0"/>
            </a:endParaRPr>
          </a:p>
          <a:p>
            <a:pPr marL="265113" indent="-265113">
              <a:lnSpc>
                <a:spcPts val="1800"/>
              </a:lnSpc>
              <a:spcBef>
                <a:spcPts val="300"/>
              </a:spcBef>
              <a:spcAft>
                <a:spcPts val="300"/>
              </a:spcAft>
              <a:buNone/>
            </a:pPr>
            <a:r>
              <a:rPr lang="en-GB" sz="1600" b="1" dirty="0">
                <a:solidFill>
                  <a:schemeClr val="tx2"/>
                </a:solidFill>
                <a:latin typeface="Arial" pitchFamily="34" charset="0"/>
                <a:cs typeface="Arial" pitchFamily="34" charset="0"/>
              </a:rPr>
              <a:t>6.    Forced </a:t>
            </a:r>
            <a:r>
              <a:rPr lang="en-GB" sz="1600" b="1" dirty="0" smtClean="0">
                <a:solidFill>
                  <a:schemeClr val="tx2"/>
                </a:solidFill>
                <a:latin typeface="Arial" pitchFamily="34" charset="0"/>
                <a:cs typeface="Arial" pitchFamily="34" charset="0"/>
              </a:rPr>
              <a:t>beggary</a:t>
            </a:r>
            <a:r>
              <a:rPr lang="en-GB" sz="1600" dirty="0" smtClean="0">
                <a:solidFill>
                  <a:schemeClr val="tx2"/>
                </a:solidFill>
                <a:latin typeface="Arial" pitchFamily="34" charset="0"/>
                <a:cs typeface="Arial" pitchFamily="34" charset="0"/>
              </a:rPr>
              <a:t>;</a:t>
            </a:r>
            <a:endParaRPr lang="en-GB" sz="1600" dirty="0">
              <a:solidFill>
                <a:schemeClr val="tx2"/>
              </a:solidFill>
              <a:latin typeface="Arial" pitchFamily="34" charset="0"/>
              <a:cs typeface="Arial" pitchFamily="34" charset="0"/>
            </a:endParaRPr>
          </a:p>
          <a:p>
            <a:pPr marL="265113" indent="-265113">
              <a:lnSpc>
                <a:spcPts val="1800"/>
              </a:lnSpc>
              <a:spcBef>
                <a:spcPts val="300"/>
              </a:spcBef>
              <a:spcAft>
                <a:spcPts val="300"/>
              </a:spcAft>
              <a:buNone/>
            </a:pPr>
            <a:r>
              <a:rPr lang="en-GB" sz="1600" b="1" dirty="0">
                <a:solidFill>
                  <a:schemeClr val="tx2"/>
                </a:solidFill>
                <a:latin typeface="Arial" pitchFamily="34" charset="0"/>
                <a:cs typeface="Arial" pitchFamily="34" charset="0"/>
              </a:rPr>
              <a:t>7.    Involving boys, girls, or adolescents in criminal </a:t>
            </a:r>
            <a:r>
              <a:rPr lang="en-GB" sz="1600" b="1" dirty="0" smtClean="0">
                <a:solidFill>
                  <a:schemeClr val="tx2"/>
                </a:solidFill>
                <a:latin typeface="Arial" pitchFamily="34" charset="0"/>
                <a:cs typeface="Arial" pitchFamily="34" charset="0"/>
              </a:rPr>
              <a:t>actions</a:t>
            </a:r>
            <a:r>
              <a:rPr lang="en-GB" sz="1600" dirty="0" smtClean="0">
                <a:solidFill>
                  <a:schemeClr val="tx2"/>
                </a:solidFill>
                <a:latin typeface="Arial" pitchFamily="34" charset="0"/>
                <a:cs typeface="Arial" pitchFamily="34" charset="0"/>
              </a:rPr>
              <a:t>;</a:t>
            </a:r>
            <a:endParaRPr lang="en-GB" sz="1600" dirty="0">
              <a:solidFill>
                <a:schemeClr val="tx2"/>
              </a:solidFill>
              <a:latin typeface="Arial" pitchFamily="34" charset="0"/>
              <a:cs typeface="Arial" pitchFamily="34" charset="0"/>
            </a:endParaRPr>
          </a:p>
          <a:p>
            <a:pPr marL="265113" indent="-265113">
              <a:lnSpc>
                <a:spcPts val="1800"/>
              </a:lnSpc>
              <a:spcBef>
                <a:spcPts val="300"/>
              </a:spcBef>
              <a:spcAft>
                <a:spcPts val="300"/>
              </a:spcAft>
              <a:buNone/>
            </a:pPr>
            <a:r>
              <a:rPr lang="en-GB" sz="1600" b="1" dirty="0">
                <a:solidFill>
                  <a:schemeClr val="tx2"/>
                </a:solidFill>
                <a:latin typeface="Arial" pitchFamily="34" charset="0"/>
                <a:cs typeface="Arial" pitchFamily="34" charset="0"/>
              </a:rPr>
              <a:t>8.    Illegal adoption of a boy, girl, or </a:t>
            </a:r>
            <a:r>
              <a:rPr lang="en-GB" sz="1600" b="1" dirty="0" smtClean="0">
                <a:solidFill>
                  <a:schemeClr val="tx2"/>
                </a:solidFill>
                <a:latin typeface="Arial" pitchFamily="34" charset="0"/>
                <a:cs typeface="Arial" pitchFamily="34" charset="0"/>
              </a:rPr>
              <a:t>adolescent</a:t>
            </a:r>
            <a:r>
              <a:rPr lang="en-GB" sz="1600" dirty="0" smtClean="0">
                <a:solidFill>
                  <a:schemeClr val="tx2"/>
                </a:solidFill>
                <a:latin typeface="Arial" pitchFamily="34" charset="0"/>
                <a:cs typeface="Arial" pitchFamily="34" charset="0"/>
              </a:rPr>
              <a:t>; </a:t>
            </a:r>
            <a:endParaRPr lang="en-GB" sz="1600" dirty="0">
              <a:solidFill>
                <a:schemeClr val="tx2"/>
              </a:solidFill>
              <a:latin typeface="Arial" pitchFamily="34" charset="0"/>
              <a:cs typeface="Arial" pitchFamily="34" charset="0"/>
            </a:endParaRPr>
          </a:p>
          <a:p>
            <a:pPr marL="265113" indent="-265113">
              <a:lnSpc>
                <a:spcPts val="1800"/>
              </a:lnSpc>
              <a:spcBef>
                <a:spcPts val="300"/>
              </a:spcBef>
              <a:spcAft>
                <a:spcPts val="300"/>
              </a:spcAft>
              <a:buNone/>
            </a:pPr>
            <a:r>
              <a:rPr lang="en-GB" sz="1600" b="1" dirty="0">
                <a:solidFill>
                  <a:schemeClr val="tx2"/>
                </a:solidFill>
                <a:latin typeface="Arial" pitchFamily="34" charset="0"/>
                <a:cs typeface="Arial" pitchFamily="34" charset="0"/>
              </a:rPr>
              <a:t>9.    Forced or servile </a:t>
            </a:r>
            <a:r>
              <a:rPr lang="en-GB" sz="1600" b="1" dirty="0" smtClean="0">
                <a:solidFill>
                  <a:schemeClr val="tx2"/>
                </a:solidFill>
                <a:latin typeface="Arial" pitchFamily="34" charset="0"/>
                <a:cs typeface="Arial" pitchFamily="34" charset="0"/>
              </a:rPr>
              <a:t>marriage</a:t>
            </a:r>
            <a:r>
              <a:rPr lang="en-GB" sz="1600" dirty="0" smtClean="0">
                <a:solidFill>
                  <a:schemeClr val="tx2"/>
                </a:solidFill>
                <a:latin typeface="Arial" pitchFamily="34" charset="0"/>
                <a:cs typeface="Arial" pitchFamily="34" charset="0"/>
              </a:rPr>
              <a:t>; </a:t>
            </a:r>
            <a:endParaRPr lang="en-GB" sz="1600" dirty="0">
              <a:solidFill>
                <a:schemeClr val="tx2"/>
              </a:solidFill>
              <a:latin typeface="Arial" pitchFamily="34" charset="0"/>
              <a:cs typeface="Arial" pitchFamily="34" charset="0"/>
            </a:endParaRPr>
          </a:p>
          <a:p>
            <a:pPr marL="342900" indent="-342900">
              <a:lnSpc>
                <a:spcPts val="1800"/>
              </a:lnSpc>
              <a:spcBef>
                <a:spcPts val="300"/>
              </a:spcBef>
              <a:spcAft>
                <a:spcPts val="300"/>
              </a:spcAft>
              <a:buAutoNum type="arabicPeriod" startAt="10"/>
            </a:pPr>
            <a:r>
              <a:rPr lang="en-GB" sz="1600" b="1" dirty="0" smtClean="0">
                <a:solidFill>
                  <a:schemeClr val="tx2"/>
                </a:solidFill>
                <a:latin typeface="Arial" pitchFamily="34" charset="0"/>
                <a:cs typeface="Arial" pitchFamily="34" charset="0"/>
              </a:rPr>
              <a:t> Trafficking </a:t>
            </a:r>
            <a:r>
              <a:rPr lang="en-GB" sz="1600" b="1" dirty="0">
                <a:solidFill>
                  <a:schemeClr val="tx2"/>
                </a:solidFill>
                <a:latin typeface="Arial" pitchFamily="34" charset="0"/>
                <a:cs typeface="Arial" pitchFamily="34" charset="0"/>
              </a:rPr>
              <a:t>of organs, tissues, and cells of live human </a:t>
            </a:r>
            <a:r>
              <a:rPr lang="en-GB" sz="1600" b="1" dirty="0" smtClean="0">
                <a:solidFill>
                  <a:schemeClr val="tx2"/>
                </a:solidFill>
                <a:latin typeface="Arial" pitchFamily="34" charset="0"/>
                <a:cs typeface="Arial" pitchFamily="34" charset="0"/>
              </a:rPr>
              <a:t>beings</a:t>
            </a:r>
            <a:r>
              <a:rPr lang="en-GB" sz="1600" dirty="0" smtClean="0">
                <a:solidFill>
                  <a:schemeClr val="tx2"/>
                </a:solidFill>
                <a:latin typeface="Arial" pitchFamily="34" charset="0"/>
                <a:cs typeface="Arial" pitchFamily="34" charset="0"/>
              </a:rPr>
              <a:t>;</a:t>
            </a:r>
            <a:endParaRPr lang="en-GB" sz="1600" dirty="0">
              <a:solidFill>
                <a:schemeClr val="tx2"/>
              </a:solidFill>
              <a:latin typeface="Arial" pitchFamily="34" charset="0"/>
              <a:cs typeface="Arial" pitchFamily="34" charset="0"/>
            </a:endParaRPr>
          </a:p>
          <a:p>
            <a:pPr marL="342900" indent="-342900">
              <a:lnSpc>
                <a:spcPts val="1800"/>
              </a:lnSpc>
              <a:buAutoNum type="arabicPeriod" startAt="11"/>
            </a:pPr>
            <a:r>
              <a:rPr lang="en-GB" sz="1600" b="1" dirty="0" smtClean="0">
                <a:solidFill>
                  <a:schemeClr val="tx2"/>
                </a:solidFill>
                <a:latin typeface="Arial" pitchFamily="34" charset="0"/>
                <a:cs typeface="Arial" pitchFamily="34" charset="0"/>
              </a:rPr>
              <a:t> Illegal </a:t>
            </a:r>
            <a:r>
              <a:rPr lang="en-GB" sz="1600" b="1" dirty="0">
                <a:solidFill>
                  <a:schemeClr val="tx2"/>
                </a:solidFill>
                <a:latin typeface="Arial" pitchFamily="34" charset="0"/>
                <a:cs typeface="Arial" pitchFamily="34" charset="0"/>
              </a:rPr>
              <a:t>biomedical experiments in human </a:t>
            </a:r>
            <a:r>
              <a:rPr lang="en-GB" sz="1600" b="1" dirty="0" smtClean="0">
                <a:solidFill>
                  <a:schemeClr val="tx2"/>
                </a:solidFill>
                <a:latin typeface="Arial" pitchFamily="34" charset="0"/>
                <a:cs typeface="Arial" pitchFamily="34" charset="0"/>
              </a:rPr>
              <a:t>beings</a:t>
            </a:r>
            <a:r>
              <a:rPr lang="en-GB" sz="1600" dirty="0" smtClean="0">
                <a:solidFill>
                  <a:schemeClr val="tx2"/>
                </a:solidFill>
                <a:latin typeface="Arial" pitchFamily="34" charset="0"/>
                <a:cs typeface="Arial" pitchFamily="34" charset="0"/>
              </a:rPr>
              <a:t>. </a:t>
            </a:r>
          </a:p>
          <a:p>
            <a:pPr>
              <a:lnSpc>
                <a:spcPts val="1800"/>
              </a:lnSpc>
            </a:pPr>
            <a:endParaRPr lang="en-GB" sz="1600" dirty="0">
              <a:solidFill>
                <a:schemeClr val="tx2"/>
              </a:solidFill>
              <a:latin typeface="Arial" pitchFamily="34" charset="0"/>
              <a:cs typeface="Arial" pitchFamily="34" charset="0"/>
            </a:endParaRPr>
          </a:p>
          <a:p>
            <a:pPr algn="ctr" fontAlgn="auto">
              <a:spcBef>
                <a:spcPts val="300"/>
              </a:spcBef>
              <a:spcAft>
                <a:spcPts val="300"/>
              </a:spcAft>
              <a:defRPr/>
            </a:pPr>
            <a:endParaRPr lang="es-MX" sz="1600" b="1" dirty="0">
              <a:solidFill>
                <a:schemeClr val="tx2"/>
              </a:solidFill>
              <a:latin typeface="Arial" pitchFamily="34" charset="0"/>
              <a:cs typeface="Arial" pitchFamily="34" charset="0"/>
            </a:endParaRPr>
          </a:p>
          <a:p>
            <a:pPr algn="just" fontAlgn="auto">
              <a:lnSpc>
                <a:spcPct val="150000"/>
              </a:lnSpc>
              <a:spcBef>
                <a:spcPts val="0"/>
              </a:spcBef>
              <a:spcAft>
                <a:spcPts val="0"/>
              </a:spcAft>
              <a:defRPr/>
            </a:pPr>
            <a:endParaRPr lang="es-MX" sz="1600" dirty="0">
              <a:latin typeface="Arial" pitchFamily="34" charset="0"/>
              <a:cs typeface="Arial" pitchFamily="34" charset="0"/>
            </a:endParaRPr>
          </a:p>
          <a:p>
            <a:pPr fontAlgn="auto">
              <a:spcBef>
                <a:spcPts val="0"/>
              </a:spcBef>
              <a:spcAft>
                <a:spcPts val="0"/>
              </a:spcAft>
              <a:defRPr/>
            </a:pPr>
            <a:endParaRPr lang="es-MX"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3"/>
            <a:ext cx="9144000" cy="500062"/>
          </a:xfrm>
          <a:prstGeom prst="rect">
            <a:avLst/>
          </a:prstGeom>
          <a:solidFill>
            <a:schemeClr val="bg2">
              <a:lumMod val="90000"/>
              <a:alpha val="82745"/>
            </a:schemeClr>
          </a:solidFill>
          <a:ln w="38100" cmpd="dbl">
            <a:solidFill>
              <a:srgbClr val="D8D8D8"/>
            </a:solidFill>
            <a:miter lim="800000"/>
            <a:headEnd/>
            <a:tailEnd/>
          </a:ln>
        </p:spPr>
        <p:txBody>
          <a:bodyPr/>
          <a:lstStyle/>
          <a:p>
            <a:pPr>
              <a:spcAft>
                <a:spcPts val="1000"/>
              </a:spcAft>
              <a:defRPr/>
            </a:pPr>
            <a:endParaRPr lang="es-MX" sz="1100" dirty="0">
              <a:latin typeface="Times New Roman" pitchFamily="18" charset="0"/>
            </a:endParaRPr>
          </a:p>
          <a:p>
            <a:pPr>
              <a:spcAft>
                <a:spcPts val="1000"/>
              </a:spcAft>
              <a:defRPr/>
            </a:pPr>
            <a:endParaRPr lang="es-MX" sz="1100" dirty="0">
              <a:latin typeface="Times New Roman" pitchFamily="18" charset="0"/>
            </a:endParaRPr>
          </a:p>
          <a:p>
            <a:pPr algn="r">
              <a:spcAft>
                <a:spcPts val="1000"/>
              </a:spcAft>
              <a:defRPr/>
            </a:pPr>
            <a:endParaRPr lang="es-MX" sz="2000" i="1" dirty="0">
              <a:solidFill>
                <a:srgbClr val="FFFFFF"/>
              </a:solidFill>
              <a:latin typeface="Calibri" pitchFamily="34" charset="0"/>
            </a:endParaRPr>
          </a:p>
        </p:txBody>
      </p:sp>
      <p:sp>
        <p:nvSpPr>
          <p:cNvPr id="5" name="4 Rectángulo"/>
          <p:cNvSpPr/>
          <p:nvPr/>
        </p:nvSpPr>
        <p:spPr>
          <a:xfrm>
            <a:off x="285750" y="571500"/>
            <a:ext cx="8643938" cy="6072188"/>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30724" name="6 CuadroTexto"/>
          <p:cNvSpPr txBox="1">
            <a:spLocks noChangeArrowheads="1"/>
          </p:cNvSpPr>
          <p:nvPr/>
        </p:nvSpPr>
        <p:spPr bwMode="auto">
          <a:xfrm>
            <a:off x="468313" y="1268413"/>
            <a:ext cx="8280400" cy="4585871"/>
          </a:xfrm>
          <a:prstGeom prst="rect">
            <a:avLst/>
          </a:prstGeom>
          <a:noFill/>
          <a:ln w="9525">
            <a:noFill/>
            <a:miter lim="800000"/>
            <a:headEnd/>
            <a:tailEnd/>
          </a:ln>
        </p:spPr>
        <p:txBody>
          <a:bodyPr>
            <a:spAutoFit/>
          </a:bodyPr>
          <a:lstStyle/>
          <a:p>
            <a:pPr algn="just">
              <a:buFont typeface="Wingdings" pitchFamily="2" charset="2"/>
              <a:buChar char="q"/>
            </a:pPr>
            <a:r>
              <a:rPr lang="en-GB" dirty="0" smtClean="0">
                <a:latin typeface="Calibri" pitchFamily="34" charset="0"/>
              </a:rPr>
              <a:t> </a:t>
            </a:r>
            <a:r>
              <a:rPr lang="en-GB" sz="1600" dirty="0" smtClean="0">
                <a:solidFill>
                  <a:schemeClr val="tx2"/>
                </a:solidFill>
                <a:cs typeface="Arial" charset="0"/>
              </a:rPr>
              <a:t>Consolidating mechanisms for </a:t>
            </a:r>
            <a:r>
              <a:rPr lang="en-GB" sz="1600" dirty="0" smtClean="0">
                <a:solidFill>
                  <a:schemeClr val="tx2"/>
                </a:solidFill>
                <a:cs typeface="Arial" charset="0"/>
              </a:rPr>
              <a:t>criminal intelligence exchange between security, justice administration, and border control and regulation institutions, with the aim of formulating strategies, plans, and strategic and tactic-strategic operations through identifying members, capacities, networks, and modes of operating, especially in the southern border region;</a:t>
            </a:r>
            <a:endParaRPr lang="en-GB" sz="1600" dirty="0" smtClean="0">
              <a:solidFill>
                <a:schemeClr val="tx2"/>
              </a:solidFill>
              <a:cs typeface="Arial" charset="0"/>
            </a:endParaRPr>
          </a:p>
          <a:p>
            <a:pPr algn="just"/>
            <a:r>
              <a:rPr lang="en-GB" sz="1600" dirty="0" smtClean="0">
                <a:solidFill>
                  <a:schemeClr val="tx2"/>
                </a:solidFill>
                <a:cs typeface="Arial" charset="0"/>
              </a:rPr>
              <a:t> </a:t>
            </a:r>
          </a:p>
          <a:p>
            <a:pPr algn="just">
              <a:buFont typeface="Wingdings" pitchFamily="2" charset="2"/>
              <a:buChar char="q"/>
            </a:pPr>
            <a:r>
              <a:rPr lang="en-GB" sz="1600" dirty="0" smtClean="0">
                <a:solidFill>
                  <a:schemeClr val="tx2"/>
                </a:solidFill>
                <a:cs typeface="Arial" charset="0"/>
              </a:rPr>
              <a:t> </a:t>
            </a:r>
            <a:r>
              <a:rPr lang="en-GB" sz="1600" dirty="0" smtClean="0">
                <a:solidFill>
                  <a:schemeClr val="tx2"/>
                </a:solidFill>
                <a:cs typeface="Arial" charset="0"/>
              </a:rPr>
              <a:t>Strengthening intelligence efforts to process and prosecute cases based on testimonies of victims and best evidence-based investigation techniques;</a:t>
            </a:r>
            <a:r>
              <a:rPr lang="en-GB" sz="1600" dirty="0" smtClean="0">
                <a:solidFill>
                  <a:schemeClr val="tx2"/>
                </a:solidFill>
                <a:cs typeface="Arial" charset="0"/>
              </a:rPr>
              <a:t> </a:t>
            </a:r>
          </a:p>
          <a:p>
            <a:pPr algn="just"/>
            <a:r>
              <a:rPr lang="en-GB" sz="1600" dirty="0" smtClean="0">
                <a:solidFill>
                  <a:schemeClr val="tx2"/>
                </a:solidFill>
                <a:cs typeface="Arial" charset="0"/>
              </a:rPr>
              <a:t> </a:t>
            </a:r>
          </a:p>
          <a:p>
            <a:pPr algn="just">
              <a:buFont typeface="Wingdings" pitchFamily="2" charset="2"/>
              <a:buChar char="q"/>
            </a:pPr>
            <a:r>
              <a:rPr lang="en-GB" sz="1600" dirty="0" smtClean="0">
                <a:solidFill>
                  <a:schemeClr val="tx2"/>
                </a:solidFill>
                <a:cs typeface="Arial" charset="0"/>
              </a:rPr>
              <a:t> </a:t>
            </a:r>
            <a:r>
              <a:rPr lang="en-GB" sz="1600" dirty="0">
                <a:solidFill>
                  <a:schemeClr val="tx2"/>
                </a:solidFill>
                <a:cs typeface="Arial" charset="0"/>
              </a:rPr>
              <a:t>F</a:t>
            </a:r>
            <a:r>
              <a:rPr lang="en-GB" sz="1600" dirty="0" smtClean="0">
                <a:solidFill>
                  <a:schemeClr val="tx2"/>
                </a:solidFill>
                <a:cs typeface="Arial" charset="0"/>
              </a:rPr>
              <a:t>ederal institutions should work in close collaboration and coordination with migrant shelters (</a:t>
            </a:r>
            <a:r>
              <a:rPr lang="en-GB" sz="1600" i="1" dirty="0" smtClean="0">
                <a:solidFill>
                  <a:schemeClr val="tx2"/>
                </a:solidFill>
                <a:cs typeface="Arial" charset="0"/>
              </a:rPr>
              <a:t>Casa del </a:t>
            </a:r>
            <a:r>
              <a:rPr lang="en-GB" sz="1600" i="1" dirty="0" smtClean="0">
                <a:solidFill>
                  <a:schemeClr val="tx2"/>
                </a:solidFill>
                <a:cs typeface="Arial" charset="0"/>
              </a:rPr>
              <a:t>Migrante</a:t>
            </a:r>
            <a:r>
              <a:rPr lang="en-GB" sz="1600" dirty="0" smtClean="0">
                <a:solidFill>
                  <a:schemeClr val="tx2"/>
                </a:solidFill>
                <a:cs typeface="Arial" charset="0"/>
              </a:rPr>
              <a:t>), assistance centres, and shelters operated by civil society organizations in national territory; </a:t>
            </a:r>
          </a:p>
          <a:p>
            <a:pPr algn="just"/>
            <a:r>
              <a:rPr lang="en-GB" sz="1600" dirty="0" smtClean="0">
                <a:solidFill>
                  <a:schemeClr val="tx2"/>
                </a:solidFill>
                <a:cs typeface="Arial" charset="0"/>
              </a:rPr>
              <a:t> </a:t>
            </a:r>
          </a:p>
          <a:p>
            <a:pPr algn="just">
              <a:buFont typeface="Wingdings" pitchFamily="2" charset="2"/>
              <a:buChar char="q"/>
            </a:pPr>
            <a:r>
              <a:rPr lang="en-GB" sz="1600" dirty="0" smtClean="0">
                <a:solidFill>
                  <a:schemeClr val="tx2"/>
                </a:solidFill>
                <a:cs typeface="Arial" charset="0"/>
              </a:rPr>
              <a:t> In addition to the coordinated efforts and information exchange actions of federal and state institutions, participating in intelligence of finance and public credit institutions and establishing the route of money of criminal organizations in order to identify behaviour patterns of criminal networks. </a:t>
            </a:r>
          </a:p>
          <a:p>
            <a:endParaRPr lang="en-GB" dirty="0">
              <a:latin typeface="Calibri" pitchFamily="34" charset="0"/>
            </a:endParaRPr>
          </a:p>
        </p:txBody>
      </p:sp>
      <p:sp>
        <p:nvSpPr>
          <p:cNvPr id="8" name="7 CuadroTexto"/>
          <p:cNvSpPr txBox="1"/>
          <p:nvPr/>
        </p:nvSpPr>
        <p:spPr>
          <a:xfrm>
            <a:off x="357188" y="188913"/>
            <a:ext cx="8607425" cy="368300"/>
          </a:xfrm>
          <a:prstGeom prst="rect">
            <a:avLst/>
          </a:prstGeom>
          <a:noFill/>
        </p:spPr>
        <p:txBody>
          <a:bodyPr>
            <a:spAutoFit/>
          </a:bodyPr>
          <a:lstStyle/>
          <a:p>
            <a:pPr algn="ctr" fontAlgn="auto">
              <a:spcBef>
                <a:spcPts val="0"/>
              </a:spcBef>
              <a:spcAft>
                <a:spcPts val="0"/>
              </a:spcAft>
              <a:defRPr/>
            </a:pPr>
            <a:r>
              <a:rPr lang="en-GB"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rPr>
              <a:t>TASKS BEING IMPLEMENTED</a:t>
            </a:r>
            <a:endParaRPr lang="en-GB" dirty="0">
              <a:solidFill>
                <a:srgbClr val="336699"/>
              </a:solidFill>
              <a:effectLst>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5750" y="571500"/>
            <a:ext cx="8643938" cy="6072188"/>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31748" name="6 CuadroTexto"/>
          <p:cNvSpPr txBox="1">
            <a:spLocks noChangeArrowheads="1"/>
          </p:cNvSpPr>
          <p:nvPr/>
        </p:nvSpPr>
        <p:spPr bwMode="auto">
          <a:xfrm>
            <a:off x="395288" y="1125538"/>
            <a:ext cx="8424862" cy="4308872"/>
          </a:xfrm>
          <a:prstGeom prst="rect">
            <a:avLst/>
          </a:prstGeom>
          <a:noFill/>
          <a:ln w="9525">
            <a:noFill/>
            <a:miter lim="800000"/>
            <a:headEnd/>
            <a:tailEnd/>
          </a:ln>
        </p:spPr>
        <p:txBody>
          <a:bodyPr>
            <a:spAutoFit/>
          </a:bodyPr>
          <a:lstStyle/>
          <a:p>
            <a:pPr algn="just">
              <a:buFont typeface="Wingdings" pitchFamily="2" charset="2"/>
              <a:buChar char="q"/>
            </a:pPr>
            <a:r>
              <a:rPr lang="en-GB" dirty="0" smtClean="0">
                <a:solidFill>
                  <a:schemeClr val="tx2"/>
                </a:solidFill>
                <a:latin typeface="Calibri" pitchFamily="34" charset="0"/>
              </a:rPr>
              <a:t> </a:t>
            </a:r>
            <a:r>
              <a:rPr lang="en-GB" sz="1600" dirty="0" smtClean="0">
                <a:solidFill>
                  <a:schemeClr val="tx2"/>
                </a:solidFill>
                <a:cs typeface="Arial" charset="0"/>
              </a:rPr>
              <a:t>Consolidating joint efforts by authorities to address migrant smuggling and trafficking; </a:t>
            </a:r>
          </a:p>
          <a:p>
            <a:pPr algn="just"/>
            <a:r>
              <a:rPr lang="en-GB" sz="1600" dirty="0" smtClean="0">
                <a:solidFill>
                  <a:schemeClr val="tx2"/>
                </a:solidFill>
                <a:cs typeface="Arial" charset="0"/>
              </a:rPr>
              <a:t> </a:t>
            </a:r>
          </a:p>
          <a:p>
            <a:pPr algn="just">
              <a:buFont typeface="Wingdings" pitchFamily="2" charset="2"/>
              <a:buChar char="q"/>
            </a:pPr>
            <a:r>
              <a:rPr lang="en-GB" sz="1600" dirty="0" smtClean="0">
                <a:solidFill>
                  <a:schemeClr val="tx2"/>
                </a:solidFill>
                <a:cs typeface="Arial" charset="0"/>
              </a:rPr>
              <a:t> Establishing stricter border controls with state-of-the-art technologies to identify false documents in a timely manner and combat the method used by migrant smuggling organizations;</a:t>
            </a:r>
          </a:p>
          <a:p>
            <a:pPr algn="just"/>
            <a:r>
              <a:rPr lang="en-GB" sz="1600" dirty="0" smtClean="0">
                <a:solidFill>
                  <a:schemeClr val="tx2"/>
                </a:solidFill>
                <a:cs typeface="Arial" charset="0"/>
              </a:rPr>
              <a:t> </a:t>
            </a:r>
          </a:p>
          <a:p>
            <a:pPr algn="just">
              <a:buFont typeface="Wingdings" pitchFamily="2" charset="2"/>
              <a:buChar char="q"/>
            </a:pPr>
            <a:r>
              <a:rPr lang="en-GB" sz="1600" dirty="0" smtClean="0">
                <a:solidFill>
                  <a:schemeClr val="tx2"/>
                </a:solidFill>
                <a:cs typeface="Arial" charset="0"/>
              </a:rPr>
              <a:t> Consolidating the use of biometrics in Mexico, with the aim of helping prevent the establishment and sophistication of organized criminal networks in the country; </a:t>
            </a:r>
          </a:p>
          <a:p>
            <a:pPr algn="just"/>
            <a:r>
              <a:rPr lang="en-GB" sz="1600" dirty="0" smtClean="0">
                <a:solidFill>
                  <a:schemeClr val="tx2"/>
                </a:solidFill>
                <a:cs typeface="Arial" charset="0"/>
              </a:rPr>
              <a:t> </a:t>
            </a:r>
          </a:p>
          <a:p>
            <a:pPr algn="just">
              <a:buFont typeface="Wingdings" pitchFamily="2" charset="2"/>
              <a:buChar char="q"/>
            </a:pPr>
            <a:r>
              <a:rPr lang="en-GB" sz="1600" dirty="0" smtClean="0">
                <a:solidFill>
                  <a:schemeClr val="tx2"/>
                </a:solidFill>
                <a:cs typeface="Arial" charset="0"/>
              </a:rPr>
              <a:t> Addressing </a:t>
            </a:r>
            <a:r>
              <a:rPr lang="en-GB" sz="1600" dirty="0" smtClean="0">
                <a:solidFill>
                  <a:schemeClr val="tx2"/>
                </a:solidFill>
                <a:cs typeface="Arial" charset="0"/>
              </a:rPr>
              <a:t>flows of extra-continental migrants and migrants with special nationalities, with the aim of identifying transnational criminal networks;</a:t>
            </a:r>
            <a:endParaRPr lang="en-GB" sz="1600" dirty="0" smtClean="0">
              <a:solidFill>
                <a:schemeClr val="tx2"/>
              </a:solidFill>
              <a:cs typeface="Arial" charset="0"/>
            </a:endParaRPr>
          </a:p>
          <a:p>
            <a:pPr algn="just"/>
            <a:r>
              <a:rPr lang="en-GB" sz="1600" dirty="0" smtClean="0">
                <a:solidFill>
                  <a:schemeClr val="tx2"/>
                </a:solidFill>
                <a:cs typeface="Arial" charset="0"/>
              </a:rPr>
              <a:t> </a:t>
            </a:r>
          </a:p>
          <a:p>
            <a:pPr algn="just">
              <a:buFont typeface="Wingdings" pitchFamily="2" charset="2"/>
              <a:buChar char="q"/>
            </a:pPr>
            <a:r>
              <a:rPr lang="en-GB" sz="1600" dirty="0" smtClean="0">
                <a:solidFill>
                  <a:schemeClr val="tx2"/>
                </a:solidFill>
                <a:cs typeface="Arial" charset="0"/>
              </a:rPr>
              <a:t> Improving, deepening, and widening cooperation schemes and mechanisms with countries in the region based on the principle of shared responsibility; </a:t>
            </a:r>
          </a:p>
          <a:p>
            <a:pPr algn="just"/>
            <a:r>
              <a:rPr lang="en-GB" sz="1600" dirty="0" smtClean="0">
                <a:solidFill>
                  <a:schemeClr val="tx2"/>
                </a:solidFill>
                <a:cs typeface="Arial" charset="0"/>
              </a:rPr>
              <a:t> </a:t>
            </a:r>
          </a:p>
          <a:p>
            <a:pPr algn="just">
              <a:buFont typeface="Wingdings" pitchFamily="2" charset="2"/>
              <a:buChar char="q"/>
            </a:pPr>
            <a:r>
              <a:rPr lang="en-GB" sz="1600" dirty="0" smtClean="0">
                <a:solidFill>
                  <a:schemeClr val="tx2"/>
                </a:solidFill>
                <a:cs typeface="Arial" charset="0"/>
              </a:rPr>
              <a:t> Coordinating efforts between the three powers of the State to strengthen the design and implementation of actions related to public policy on prevention.</a:t>
            </a:r>
            <a:endParaRPr lang="en-GB" sz="1600" dirty="0">
              <a:solidFill>
                <a:schemeClr val="tx2"/>
              </a:solidFill>
              <a:cs typeface="Arial" charset="0"/>
            </a:endParaRPr>
          </a:p>
        </p:txBody>
      </p:sp>
      <p:sp>
        <p:nvSpPr>
          <p:cNvPr id="7" name="6 CuadroTexto"/>
          <p:cNvSpPr txBox="1"/>
          <p:nvPr/>
        </p:nvSpPr>
        <p:spPr>
          <a:xfrm>
            <a:off x="357188" y="188640"/>
            <a:ext cx="8607425" cy="368300"/>
          </a:xfrm>
          <a:prstGeom prst="rect">
            <a:avLst/>
          </a:prstGeom>
          <a:noFill/>
        </p:spPr>
        <p:txBody>
          <a:bodyPr>
            <a:spAutoFit/>
          </a:bodyPr>
          <a:lstStyle/>
          <a:p>
            <a:pPr algn="ctr" fontAlgn="auto">
              <a:spcBef>
                <a:spcPts val="0"/>
              </a:spcBef>
              <a:spcAft>
                <a:spcPts val="0"/>
              </a:spcAft>
              <a:defRPr/>
            </a:pPr>
            <a:r>
              <a:rPr lang="en-GB"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rPr>
              <a:t>TASKS BEING IMPLEMENTED</a:t>
            </a:r>
            <a:endParaRPr lang="en-GB" dirty="0">
              <a:solidFill>
                <a:srgbClr val="336699"/>
              </a:solidFill>
              <a:effectLst>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5750" y="571500"/>
            <a:ext cx="8643938" cy="6072188"/>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grpSp>
        <p:nvGrpSpPr>
          <p:cNvPr id="32771" name="12 Grupo"/>
          <p:cNvGrpSpPr>
            <a:grpSpLocks/>
          </p:cNvGrpSpPr>
          <p:nvPr/>
        </p:nvGrpSpPr>
        <p:grpSpPr bwMode="auto">
          <a:xfrm>
            <a:off x="357188" y="1608138"/>
            <a:ext cx="8501062" cy="3641725"/>
            <a:chOff x="0" y="807861"/>
            <a:chExt cx="9102154" cy="3640861"/>
          </a:xfrm>
        </p:grpSpPr>
        <p:sp>
          <p:nvSpPr>
            <p:cNvPr id="14" name="13 Cheurón"/>
            <p:cNvSpPr/>
            <p:nvPr/>
          </p:nvSpPr>
          <p:spPr>
            <a:xfrm>
              <a:off x="0" y="807861"/>
              <a:ext cx="9102154" cy="364086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heurón 4"/>
            <p:cNvSpPr/>
            <p:nvPr/>
          </p:nvSpPr>
          <p:spPr>
            <a:xfrm>
              <a:off x="1820430" y="807861"/>
              <a:ext cx="5461293" cy="3640861"/>
            </a:xfrm>
            <a:prstGeom prst="rect">
              <a:avLst/>
            </a:prstGeom>
          </p:spPr>
          <p:style>
            <a:lnRef idx="0">
              <a:scrgbClr r="0" g="0" b="0"/>
            </a:lnRef>
            <a:fillRef idx="0">
              <a:scrgbClr r="0" g="0" b="0"/>
            </a:fillRef>
            <a:effectRef idx="0">
              <a:scrgbClr r="0" g="0" b="0"/>
            </a:effectRef>
            <a:fontRef idx="minor">
              <a:schemeClr val="lt1"/>
            </a:fontRef>
          </p:style>
          <p:txBody>
            <a:bodyPr lIns="43180" tIns="21590" rIns="0" bIns="21590" spcCol="1270" anchor="ctr"/>
            <a:lstStyle/>
            <a:p>
              <a:pPr algn="ctr" defTabSz="1511300" fontAlgn="auto">
                <a:lnSpc>
                  <a:spcPct val="90000"/>
                </a:lnSpc>
                <a:spcAft>
                  <a:spcPct val="35000"/>
                </a:spcAft>
                <a:defRPr/>
              </a:pPr>
              <a:r>
                <a:rPr lang="en-GB" sz="3400" b="1" dirty="0" smtClean="0">
                  <a:solidFill>
                    <a:schemeClr val="accent1"/>
                  </a:solidFill>
                  <a:latin typeface="Arial" pitchFamily="34" charset="0"/>
                  <a:cs typeface="Arial" pitchFamily="34" charset="0"/>
                </a:rPr>
                <a:t>de </a:t>
              </a:r>
            </a:p>
            <a:p>
              <a:pPr algn="ctr" defTabSz="1511300" fontAlgn="auto">
                <a:lnSpc>
                  <a:spcPct val="90000"/>
                </a:lnSpc>
                <a:spcAft>
                  <a:spcPct val="35000"/>
                </a:spcAft>
                <a:defRPr/>
              </a:pPr>
              <a:r>
                <a:rPr lang="en-GB" sz="3400" b="1" dirty="0" smtClean="0">
                  <a:solidFill>
                    <a:srgbClr val="000066"/>
                  </a:solidFill>
                  <a:latin typeface="Arial" pitchFamily="34" charset="0"/>
                  <a:cs typeface="Arial" pitchFamily="34" charset="0"/>
                </a:rPr>
                <a:t>         </a:t>
              </a:r>
              <a:r>
                <a:rPr lang="en-GB" sz="4000" b="1" dirty="0" smtClean="0">
                  <a:solidFill>
                    <a:srgbClr val="000066"/>
                  </a:solidFill>
                  <a:latin typeface="Arial" pitchFamily="34" charset="0"/>
                  <a:cs typeface="Arial" pitchFamily="34" charset="0"/>
                </a:rPr>
                <a:t>Thank you</a:t>
              </a:r>
              <a:r>
                <a:rPr lang="en-GB" sz="4000" b="1" dirty="0" smtClean="0">
                  <a:solidFill>
                    <a:schemeClr val="accent1"/>
                  </a:solidFill>
                  <a:latin typeface="Arial" pitchFamily="34" charset="0"/>
                  <a:cs typeface="Arial" pitchFamily="34" charset="0"/>
                </a:rPr>
                <a:t> d</a:t>
              </a:r>
              <a:r>
                <a:rPr lang="en-GB" sz="3400" b="1" dirty="0" smtClean="0">
                  <a:solidFill>
                    <a:schemeClr val="accent1"/>
                  </a:solidFill>
                  <a:latin typeface="Arial" pitchFamily="34" charset="0"/>
                  <a:cs typeface="Arial" pitchFamily="34" charset="0"/>
                </a:rPr>
                <a:t>e Personas y</a:t>
              </a:r>
              <a:endParaRPr lang="en-GB" sz="3400"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3"/>
            <a:ext cx="9144000" cy="500062"/>
          </a:xfrm>
          <a:prstGeom prst="rect">
            <a:avLst/>
          </a:prstGeom>
          <a:solidFill>
            <a:schemeClr val="bg2">
              <a:lumMod val="90000"/>
              <a:alpha val="82745"/>
            </a:schemeClr>
          </a:solidFill>
          <a:ln w="38100" cmpd="dbl">
            <a:solidFill>
              <a:srgbClr val="D8D8D8"/>
            </a:solidFill>
            <a:miter lim="800000"/>
            <a:headEnd/>
            <a:tailEnd/>
          </a:ln>
        </p:spPr>
        <p:txBody>
          <a:bodyPr/>
          <a:lstStyle/>
          <a:p>
            <a:pPr>
              <a:spcAft>
                <a:spcPts val="1000"/>
              </a:spcAft>
              <a:defRPr/>
            </a:pPr>
            <a:endParaRPr lang="es-MX" sz="1100" dirty="0">
              <a:latin typeface="Times New Roman" pitchFamily="18" charset="0"/>
            </a:endParaRPr>
          </a:p>
          <a:p>
            <a:pPr>
              <a:spcAft>
                <a:spcPts val="1000"/>
              </a:spcAft>
              <a:defRPr/>
            </a:pPr>
            <a:endParaRPr lang="es-MX" sz="1100" dirty="0">
              <a:latin typeface="Times New Roman" pitchFamily="18" charset="0"/>
            </a:endParaRPr>
          </a:p>
          <a:p>
            <a:pPr algn="r">
              <a:spcAft>
                <a:spcPts val="1000"/>
              </a:spcAft>
              <a:defRPr/>
            </a:pPr>
            <a:endParaRPr lang="es-MX" sz="2000" i="1" dirty="0">
              <a:solidFill>
                <a:srgbClr val="FFFFFF"/>
              </a:solidFill>
              <a:latin typeface="Calibri" pitchFamily="34" charset="0"/>
            </a:endParaRPr>
          </a:p>
        </p:txBody>
      </p:sp>
      <p:sp>
        <p:nvSpPr>
          <p:cNvPr id="5" name="4 Rectángulo"/>
          <p:cNvSpPr/>
          <p:nvPr/>
        </p:nvSpPr>
        <p:spPr>
          <a:xfrm>
            <a:off x="285750" y="571500"/>
            <a:ext cx="8643938" cy="6072188"/>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8193" name="Rectangle 1"/>
          <p:cNvSpPr>
            <a:spLocks noChangeArrowheads="1"/>
          </p:cNvSpPr>
          <p:nvPr/>
        </p:nvSpPr>
        <p:spPr bwMode="auto">
          <a:xfrm>
            <a:off x="395288" y="1302852"/>
            <a:ext cx="8424862" cy="4893647"/>
          </a:xfrm>
          <a:prstGeom prst="rect">
            <a:avLst/>
          </a:prstGeom>
          <a:noFill/>
          <a:ln w="9525">
            <a:noFill/>
            <a:miter lim="800000"/>
            <a:headEnd/>
            <a:tailEnd/>
          </a:ln>
          <a:effectLst/>
        </p:spPr>
        <p:txBody>
          <a:bodyPr anchor="ctr">
            <a:spAutoFit/>
          </a:bodyPr>
          <a:lstStyle/>
          <a:p>
            <a:pPr algn="just">
              <a:lnSpc>
                <a:spcPct val="150000"/>
              </a:lnSpc>
              <a:defRPr/>
            </a:pPr>
            <a:r>
              <a:rPr lang="en-GB" sz="1600" b="1" dirty="0" smtClean="0">
                <a:solidFill>
                  <a:schemeClr val="tx2"/>
                </a:solidFill>
                <a:latin typeface="Arial" pitchFamily="34" charset="0"/>
                <a:ea typeface="Calibri" pitchFamily="34" charset="0"/>
                <a:cs typeface="Arial" pitchFamily="34" charset="0"/>
              </a:rPr>
              <a:t>Southern Border of Mexico</a:t>
            </a:r>
          </a:p>
          <a:p>
            <a:pPr marL="285750" indent="-285750" algn="just">
              <a:lnSpc>
                <a:spcPct val="150000"/>
              </a:lnSpc>
              <a:buFont typeface="Arial" pitchFamily="34" charset="0"/>
              <a:buChar char="•"/>
              <a:defRPr/>
            </a:pPr>
            <a:r>
              <a:rPr lang="en-GB" sz="1600" dirty="0" smtClean="0">
                <a:solidFill>
                  <a:schemeClr val="tx2"/>
                </a:solidFill>
                <a:latin typeface="Arial" pitchFamily="34" charset="0"/>
                <a:cs typeface="Arial" pitchFamily="34" charset="0"/>
              </a:rPr>
              <a:t>Convergence of commercial, financial, and tourism migration flows;</a:t>
            </a:r>
          </a:p>
          <a:p>
            <a:pPr marL="285750" indent="-285750" algn="just">
              <a:lnSpc>
                <a:spcPct val="150000"/>
              </a:lnSpc>
              <a:buFont typeface="Arial" pitchFamily="34" charset="0"/>
              <a:buChar char="•"/>
              <a:defRPr/>
            </a:pPr>
            <a:r>
              <a:rPr lang="en-GB" sz="1600" dirty="0" smtClean="0">
                <a:solidFill>
                  <a:schemeClr val="tx2"/>
                </a:solidFill>
                <a:latin typeface="Arial" pitchFamily="34" charset="0"/>
                <a:cs typeface="Arial" pitchFamily="34" charset="0"/>
              </a:rPr>
              <a:t>Difficult geo-political and social conditions;</a:t>
            </a:r>
            <a:endParaRPr lang="en-GB" sz="1600" dirty="0" smtClean="0">
              <a:solidFill>
                <a:schemeClr val="tx2"/>
              </a:solidFill>
              <a:latin typeface="Arial" pitchFamily="34" charset="0"/>
              <a:cs typeface="Arial" pitchFamily="34" charset="0"/>
            </a:endParaRPr>
          </a:p>
          <a:p>
            <a:pPr marL="285750" indent="-285750" algn="just">
              <a:lnSpc>
                <a:spcPct val="150000"/>
              </a:lnSpc>
              <a:buFont typeface="Arial" pitchFamily="34" charset="0"/>
              <a:buChar char="•"/>
              <a:defRPr/>
            </a:pPr>
            <a:r>
              <a:rPr lang="en-GB" sz="1600" dirty="0" smtClean="0">
                <a:solidFill>
                  <a:schemeClr val="tx2"/>
                </a:solidFill>
                <a:latin typeface="Arial" pitchFamily="34" charset="0"/>
                <a:cs typeface="Arial" pitchFamily="34" charset="0"/>
              </a:rPr>
              <a:t>Illegal activities, local, national, and international networks. </a:t>
            </a:r>
            <a:endParaRPr lang="en-GB" sz="1600" dirty="0" smtClean="0">
              <a:solidFill>
                <a:schemeClr val="tx2"/>
              </a:solidFill>
              <a:latin typeface="Arial" pitchFamily="34" charset="0"/>
              <a:cs typeface="Arial" pitchFamily="34" charset="0"/>
            </a:endParaRPr>
          </a:p>
          <a:p>
            <a:pPr algn="just" eaLnBrk="0" hangingPunct="0">
              <a:lnSpc>
                <a:spcPct val="150000"/>
              </a:lnSpc>
              <a:defRPr/>
            </a:pPr>
            <a:endParaRPr lang="en-GB" sz="800" b="1" dirty="0" smtClean="0">
              <a:solidFill>
                <a:schemeClr val="tx2"/>
              </a:solidFill>
              <a:latin typeface="Arial" pitchFamily="34" charset="0"/>
              <a:ea typeface="Calibri" pitchFamily="34" charset="0"/>
              <a:cs typeface="Arial" pitchFamily="34" charset="0"/>
            </a:endParaRPr>
          </a:p>
          <a:p>
            <a:pPr algn="just" eaLnBrk="0" hangingPunct="0">
              <a:lnSpc>
                <a:spcPct val="150000"/>
              </a:lnSpc>
              <a:defRPr/>
            </a:pPr>
            <a:r>
              <a:rPr lang="en-GB" sz="1600" b="1" dirty="0" smtClean="0">
                <a:solidFill>
                  <a:schemeClr val="tx2"/>
                </a:solidFill>
                <a:latin typeface="Arial" pitchFamily="34" charset="0"/>
                <a:ea typeface="Calibri" pitchFamily="34" charset="0"/>
                <a:cs typeface="Arial" pitchFamily="34" charset="0"/>
              </a:rPr>
              <a:t>The Phenomenon of Migration</a:t>
            </a:r>
          </a:p>
          <a:p>
            <a:pPr algn="just" eaLnBrk="0" hangingPunct="0">
              <a:lnSpc>
                <a:spcPct val="150000"/>
              </a:lnSpc>
              <a:defRPr/>
            </a:pPr>
            <a:r>
              <a:rPr lang="en-GB" sz="1600" dirty="0" smtClean="0">
                <a:solidFill>
                  <a:schemeClr val="tx2"/>
                </a:solidFill>
                <a:latin typeface="Arial" pitchFamily="34" charset="0"/>
                <a:ea typeface="Calibri" pitchFamily="34" charset="0"/>
                <a:cs typeface="Arial" pitchFamily="34" charset="0"/>
              </a:rPr>
              <a:t>            Migrants in vulnerable situations;</a:t>
            </a:r>
          </a:p>
          <a:p>
            <a:pPr algn="just" eaLnBrk="0" hangingPunct="0">
              <a:lnSpc>
                <a:spcPct val="150000"/>
              </a:lnSpc>
              <a:defRPr/>
            </a:pPr>
            <a:r>
              <a:rPr lang="en-GB" sz="1600" dirty="0" smtClean="0">
                <a:solidFill>
                  <a:schemeClr val="tx2"/>
                </a:solidFill>
                <a:latin typeface="Arial" pitchFamily="34" charset="0"/>
                <a:ea typeface="Calibri" pitchFamily="34" charset="0"/>
                <a:cs typeface="Arial" pitchFamily="34" charset="0"/>
              </a:rPr>
              <a:t>            Convergence with organized crime;</a:t>
            </a:r>
          </a:p>
          <a:p>
            <a:pPr algn="just" eaLnBrk="0" hangingPunct="0">
              <a:lnSpc>
                <a:spcPct val="150000"/>
              </a:lnSpc>
              <a:defRPr/>
            </a:pPr>
            <a:r>
              <a:rPr lang="en-GB" sz="1600" dirty="0" smtClean="0">
                <a:solidFill>
                  <a:schemeClr val="tx2"/>
                </a:solidFill>
                <a:latin typeface="Arial" pitchFamily="34" charset="0"/>
                <a:ea typeface="Calibri" pitchFamily="34" charset="0"/>
                <a:cs typeface="Arial" pitchFamily="34" charset="0"/>
              </a:rPr>
              <a:t>         Crime Committee                  risk for institutions of the Mexican State.</a:t>
            </a:r>
            <a:endParaRPr lang="en-GB" sz="1600" dirty="0" smtClean="0">
              <a:solidFill>
                <a:schemeClr val="tx2"/>
              </a:solidFill>
              <a:latin typeface="Arial" pitchFamily="34" charset="0"/>
              <a:cs typeface="Arial" pitchFamily="34" charset="0"/>
            </a:endParaRPr>
          </a:p>
          <a:p>
            <a:pPr algn="just" eaLnBrk="0" hangingPunct="0">
              <a:lnSpc>
                <a:spcPct val="150000"/>
              </a:lnSpc>
              <a:defRPr/>
            </a:pPr>
            <a:endParaRPr lang="en-GB" sz="800" b="1" dirty="0" smtClean="0">
              <a:solidFill>
                <a:schemeClr val="tx2"/>
              </a:solidFill>
              <a:latin typeface="Arial" pitchFamily="34" charset="0"/>
              <a:ea typeface="Calibri" pitchFamily="34" charset="0"/>
              <a:cs typeface="Arial" pitchFamily="34" charset="0"/>
            </a:endParaRPr>
          </a:p>
          <a:p>
            <a:pPr algn="just" eaLnBrk="0" hangingPunct="0">
              <a:lnSpc>
                <a:spcPct val="150000"/>
              </a:lnSpc>
              <a:defRPr/>
            </a:pPr>
            <a:r>
              <a:rPr lang="en-GB" sz="1600" b="1" dirty="0" smtClean="0">
                <a:solidFill>
                  <a:schemeClr val="tx2"/>
                </a:solidFill>
                <a:latin typeface="Arial" pitchFamily="34" charset="0"/>
                <a:ea typeface="Calibri" pitchFamily="34" charset="0"/>
                <a:cs typeface="Arial" pitchFamily="34" charset="0"/>
              </a:rPr>
              <a:t>The National Report</a:t>
            </a:r>
          </a:p>
          <a:p>
            <a:pPr marL="285750" indent="-285750" algn="just" eaLnBrk="0" hangingPunct="0">
              <a:lnSpc>
                <a:spcPct val="150000"/>
              </a:lnSpc>
              <a:buFont typeface="Arial" pitchFamily="34" charset="0"/>
              <a:buChar char="•"/>
              <a:defRPr/>
            </a:pPr>
            <a:r>
              <a:rPr lang="en-GB" sz="1600" dirty="0" smtClean="0">
                <a:solidFill>
                  <a:schemeClr val="tx2"/>
                </a:solidFill>
                <a:latin typeface="Arial" pitchFamily="34" charset="0"/>
                <a:ea typeface="Calibri" pitchFamily="34" charset="0"/>
                <a:cs typeface="Arial" pitchFamily="34" charset="0"/>
              </a:rPr>
              <a:t>A strategic vision at the </a:t>
            </a:r>
            <a:r>
              <a:rPr lang="en-GB" sz="1600" dirty="0" smtClean="0">
                <a:solidFill>
                  <a:schemeClr val="tx2"/>
                </a:solidFill>
                <a:latin typeface="Arial" pitchFamily="34" charset="0"/>
                <a:ea typeface="Calibri" pitchFamily="34" charset="0"/>
                <a:cs typeface="Arial" pitchFamily="34" charset="0"/>
              </a:rPr>
              <a:t>southern border in regard to the presence of organized crime;</a:t>
            </a:r>
            <a:endParaRPr lang="en-GB" sz="1600" dirty="0" smtClean="0">
              <a:solidFill>
                <a:schemeClr val="tx2"/>
              </a:solidFill>
              <a:latin typeface="Arial" pitchFamily="34" charset="0"/>
              <a:ea typeface="Calibri" pitchFamily="34" charset="0"/>
              <a:cs typeface="Arial" pitchFamily="34" charset="0"/>
            </a:endParaRPr>
          </a:p>
          <a:p>
            <a:pPr marL="285750" indent="-285750" algn="just" eaLnBrk="0" hangingPunct="0">
              <a:lnSpc>
                <a:spcPct val="150000"/>
              </a:lnSpc>
              <a:buFont typeface="Arial" pitchFamily="34" charset="0"/>
              <a:buChar char="•"/>
              <a:defRPr/>
            </a:pPr>
            <a:r>
              <a:rPr lang="en-GB" sz="1600" dirty="0" smtClean="0">
                <a:solidFill>
                  <a:schemeClr val="tx2"/>
                </a:solidFill>
                <a:latin typeface="Arial" pitchFamily="34" charset="0"/>
                <a:ea typeface="Calibri" pitchFamily="34" charset="0"/>
                <a:cs typeface="Arial" pitchFamily="34" charset="0"/>
              </a:rPr>
              <a:t>Developing institutional cooperation mechanisms for investigation, persecution, and prosecution of the crimes of migrant smuggling and trafficking</a:t>
            </a:r>
            <a:r>
              <a:rPr lang="en-GB" sz="1600" dirty="0" smtClean="0">
                <a:solidFill>
                  <a:schemeClr val="tx2"/>
                </a:solidFill>
                <a:latin typeface="Arial" pitchFamily="34" charset="0"/>
                <a:ea typeface="Calibri" pitchFamily="34" charset="0"/>
                <a:cs typeface="Arial" pitchFamily="34" charset="0"/>
              </a:rPr>
              <a:t>. </a:t>
            </a:r>
            <a:endParaRPr lang="en-GB" sz="1600" dirty="0">
              <a:solidFill>
                <a:schemeClr val="tx2"/>
              </a:solidFill>
              <a:latin typeface="Arial" pitchFamily="34" charset="0"/>
              <a:cs typeface="Arial" pitchFamily="34" charset="0"/>
            </a:endParaRPr>
          </a:p>
        </p:txBody>
      </p:sp>
      <p:sp>
        <p:nvSpPr>
          <p:cNvPr id="7" name="6 CuadroTexto"/>
          <p:cNvSpPr txBox="1"/>
          <p:nvPr/>
        </p:nvSpPr>
        <p:spPr>
          <a:xfrm>
            <a:off x="6516688" y="188913"/>
            <a:ext cx="2376487" cy="369332"/>
          </a:xfrm>
          <a:prstGeom prst="rect">
            <a:avLst/>
          </a:prstGeom>
          <a:noFill/>
        </p:spPr>
        <p:txBody>
          <a:bodyPr>
            <a:spAutoFit/>
          </a:bodyPr>
          <a:lstStyle/>
          <a:p>
            <a:pPr fontAlgn="auto">
              <a:spcBef>
                <a:spcPts val="0"/>
              </a:spcBef>
              <a:spcAft>
                <a:spcPts val="0"/>
              </a:spcAft>
              <a:defRPr/>
            </a:pPr>
            <a:r>
              <a:rPr lang="en-GB"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rPr>
              <a:t>  INTRODUCTION</a:t>
            </a:r>
            <a:endParaRPr lang="en-GB" dirty="0">
              <a:solidFill>
                <a:srgbClr val="336699"/>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3" name="2 Flecha curvada hacia la derecha"/>
          <p:cNvSpPr/>
          <p:nvPr/>
        </p:nvSpPr>
        <p:spPr>
          <a:xfrm>
            <a:off x="468313" y="3573463"/>
            <a:ext cx="658812" cy="465137"/>
          </a:xfrm>
          <a:prstGeom prst="curvedRightArrow">
            <a:avLst>
              <a:gd name="adj1" fmla="val 0"/>
              <a:gd name="adj2" fmla="val 50000"/>
              <a:gd name="adj3" fmla="val 218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solidFill>
                <a:schemeClr val="tx1"/>
              </a:solidFill>
            </a:endParaRPr>
          </a:p>
        </p:txBody>
      </p:sp>
      <p:sp>
        <p:nvSpPr>
          <p:cNvPr id="8" name="7 Flecha curvada hacia la derecha"/>
          <p:cNvSpPr/>
          <p:nvPr/>
        </p:nvSpPr>
        <p:spPr>
          <a:xfrm rot="310204">
            <a:off x="468313" y="3929063"/>
            <a:ext cx="498475" cy="477837"/>
          </a:xfrm>
          <a:prstGeom prst="curvedRightArrow">
            <a:avLst>
              <a:gd name="adj1" fmla="val 0"/>
              <a:gd name="adj2" fmla="val 50000"/>
              <a:gd name="adj3" fmla="val 143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solidFill>
                <a:schemeClr val="tx1"/>
              </a:solidFill>
            </a:endParaRPr>
          </a:p>
        </p:txBody>
      </p:sp>
      <p:sp>
        <p:nvSpPr>
          <p:cNvPr id="9" name="8 Flecha a la derecha con muesca"/>
          <p:cNvSpPr/>
          <p:nvPr/>
        </p:nvSpPr>
        <p:spPr>
          <a:xfrm>
            <a:off x="2843213" y="4194175"/>
            <a:ext cx="649287" cy="24288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dirty="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3"/>
            <a:ext cx="9144000" cy="500062"/>
          </a:xfrm>
          <a:prstGeom prst="rect">
            <a:avLst/>
          </a:prstGeom>
          <a:solidFill>
            <a:schemeClr val="bg2">
              <a:lumMod val="90000"/>
              <a:alpha val="82745"/>
            </a:schemeClr>
          </a:solidFill>
          <a:ln w="38100" cmpd="dbl">
            <a:solidFill>
              <a:srgbClr val="D8D8D8"/>
            </a:solidFill>
            <a:miter lim="800000"/>
            <a:headEnd/>
            <a:tailEnd/>
          </a:ln>
        </p:spPr>
        <p:txBody>
          <a:bodyPr/>
          <a:lstStyle/>
          <a:p>
            <a:pPr>
              <a:spcAft>
                <a:spcPts val="1000"/>
              </a:spcAft>
              <a:defRPr/>
            </a:pPr>
            <a:endParaRPr lang="es-MX" sz="1100" dirty="0">
              <a:latin typeface="Times New Roman" pitchFamily="18" charset="0"/>
            </a:endParaRPr>
          </a:p>
          <a:p>
            <a:pPr>
              <a:spcAft>
                <a:spcPts val="1000"/>
              </a:spcAft>
              <a:defRPr/>
            </a:pPr>
            <a:endParaRPr lang="es-MX" sz="1100" dirty="0">
              <a:latin typeface="Times New Roman" pitchFamily="18" charset="0"/>
            </a:endParaRPr>
          </a:p>
          <a:p>
            <a:pPr algn="r">
              <a:spcAft>
                <a:spcPts val="1000"/>
              </a:spcAft>
              <a:defRPr/>
            </a:pPr>
            <a:endParaRPr lang="es-MX" sz="2000" i="1" dirty="0">
              <a:solidFill>
                <a:srgbClr val="FFFFFF"/>
              </a:solidFill>
              <a:latin typeface="Calibri" pitchFamily="34" charset="0"/>
            </a:endParaRPr>
          </a:p>
        </p:txBody>
      </p:sp>
      <p:sp>
        <p:nvSpPr>
          <p:cNvPr id="5" name="4 Rectángulo"/>
          <p:cNvSpPr/>
          <p:nvPr/>
        </p:nvSpPr>
        <p:spPr>
          <a:xfrm>
            <a:off x="285750" y="571500"/>
            <a:ext cx="8643938" cy="6072188"/>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395288" y="404664"/>
            <a:ext cx="8424862" cy="6247864"/>
          </a:xfrm>
          <a:prstGeom prst="rect">
            <a:avLst/>
          </a:prstGeom>
          <a:noFill/>
        </p:spPr>
        <p:txBody>
          <a:bodyPr>
            <a:spAutoFit/>
          </a:bodyPr>
          <a:lstStyle/>
          <a:p>
            <a:pPr fontAlgn="auto">
              <a:spcBef>
                <a:spcPts val="0"/>
              </a:spcBef>
              <a:spcAft>
                <a:spcPts val="0"/>
              </a:spcAft>
              <a:defRPr/>
            </a:pPr>
            <a:r>
              <a:rPr lang="en-GB" sz="1600" dirty="0" smtClean="0">
                <a:latin typeface="Arial" pitchFamily="34" charset="0"/>
                <a:cs typeface="Arial" pitchFamily="34" charset="0"/>
              </a:rPr>
              <a:t> </a:t>
            </a:r>
          </a:p>
          <a:p>
            <a:pPr fontAlgn="auto">
              <a:spcBef>
                <a:spcPts val="0"/>
              </a:spcBef>
              <a:spcAft>
                <a:spcPts val="0"/>
              </a:spcAft>
              <a:defRPr/>
            </a:pPr>
            <a:r>
              <a:rPr lang="en-GB" sz="1600" b="1" dirty="0" smtClean="0">
                <a:solidFill>
                  <a:srgbClr val="000066"/>
                </a:solidFill>
                <a:latin typeface="Arial" pitchFamily="34" charset="0"/>
                <a:cs typeface="Arial" pitchFamily="34" charset="0"/>
              </a:rPr>
              <a:t>Southern Border</a:t>
            </a:r>
            <a:endParaRPr lang="en-GB" sz="1600" b="1" dirty="0" smtClean="0">
              <a:solidFill>
                <a:srgbClr val="000066"/>
              </a:solidFill>
              <a:latin typeface="Arial" pitchFamily="34" charset="0"/>
              <a:cs typeface="Arial" pitchFamily="34" charset="0"/>
            </a:endParaRPr>
          </a:p>
          <a:p>
            <a:pPr fontAlgn="auto">
              <a:spcBef>
                <a:spcPts val="0"/>
              </a:spcBef>
              <a:spcAft>
                <a:spcPts val="0"/>
              </a:spcAft>
              <a:defRPr/>
            </a:pPr>
            <a:endParaRPr lang="en-GB" sz="800" dirty="0" smtClean="0">
              <a:latin typeface="Arial" pitchFamily="34" charset="0"/>
              <a:cs typeface="Arial" pitchFamily="34" charset="0"/>
            </a:endParaRPr>
          </a:p>
          <a:p>
            <a:pPr marL="285750" indent="-285750" fontAlgn="auto">
              <a:spcBef>
                <a:spcPct val="20000"/>
              </a:spcBef>
              <a:spcAft>
                <a:spcPts val="0"/>
              </a:spcAft>
              <a:buClr>
                <a:srgbClr val="000066"/>
              </a:buClr>
              <a:buSzPts val="3200"/>
              <a:buFont typeface="Wingdings" pitchFamily="2" charset="2"/>
              <a:buChar char="ü"/>
              <a:defRPr/>
            </a:pPr>
            <a:r>
              <a:rPr lang="en-GB" sz="1600" b="1" dirty="0" smtClean="0">
                <a:solidFill>
                  <a:srgbClr val="000066"/>
                </a:solidFill>
                <a:latin typeface="Arial" pitchFamily="34" charset="0"/>
                <a:cs typeface="Arial" pitchFamily="34" charset="0"/>
              </a:rPr>
              <a:t>Origin                                                              Irregular Migration Flows</a:t>
            </a:r>
          </a:p>
          <a:p>
            <a:pPr fontAlgn="auto">
              <a:spcBef>
                <a:spcPct val="20000"/>
              </a:spcBef>
              <a:spcAft>
                <a:spcPts val="0"/>
              </a:spcAft>
              <a:buClr>
                <a:srgbClr val="000066"/>
              </a:buClr>
              <a:buSzPts val="3200"/>
              <a:defRPr/>
            </a:pPr>
            <a:r>
              <a:rPr lang="en-GB" sz="1600" b="1" dirty="0" smtClean="0">
                <a:solidFill>
                  <a:srgbClr val="000066"/>
                </a:solidFill>
                <a:latin typeface="Arial" pitchFamily="34" charset="0"/>
                <a:cs typeface="Arial" pitchFamily="34" charset="0"/>
              </a:rPr>
              <a:t>                                                                                     -- Regional</a:t>
            </a:r>
          </a:p>
          <a:p>
            <a:pPr marL="342900" indent="-342900" fontAlgn="auto">
              <a:spcBef>
                <a:spcPct val="20000"/>
              </a:spcBef>
              <a:spcAft>
                <a:spcPts val="0"/>
              </a:spcAft>
              <a:buClr>
                <a:srgbClr val="000066"/>
              </a:buClr>
              <a:buSzPts val="3200"/>
              <a:buFont typeface="Wingdings" pitchFamily="2" charset="2"/>
              <a:buChar char="ü"/>
              <a:defRPr/>
            </a:pPr>
            <a:r>
              <a:rPr lang="en-GB" sz="1600" b="1" dirty="0" smtClean="0">
                <a:solidFill>
                  <a:srgbClr val="000066"/>
                </a:solidFill>
                <a:latin typeface="Arial" pitchFamily="34" charset="0"/>
                <a:cs typeface="Arial" pitchFamily="34" charset="0"/>
              </a:rPr>
              <a:t>Transit                                                                 -- Extra-continental                                                                                                                          </a:t>
            </a:r>
          </a:p>
          <a:p>
            <a:pPr fontAlgn="auto">
              <a:spcBef>
                <a:spcPct val="20000"/>
              </a:spcBef>
              <a:spcAft>
                <a:spcPts val="0"/>
              </a:spcAft>
              <a:buClr>
                <a:srgbClr val="000066"/>
              </a:buClr>
              <a:buSzPts val="3200"/>
              <a:defRPr/>
            </a:pPr>
            <a:r>
              <a:rPr lang="en-GB" sz="1600" b="1" dirty="0" smtClean="0">
                <a:solidFill>
                  <a:srgbClr val="000066"/>
                </a:solidFill>
                <a:latin typeface="Arial" pitchFamily="34" charset="0"/>
                <a:cs typeface="Arial" pitchFamily="34" charset="0"/>
              </a:rPr>
              <a:t>                                                                                    </a:t>
            </a:r>
          </a:p>
          <a:p>
            <a:pPr marL="342900" indent="-342900" fontAlgn="auto">
              <a:spcBef>
                <a:spcPct val="20000"/>
              </a:spcBef>
              <a:spcAft>
                <a:spcPts val="0"/>
              </a:spcAft>
              <a:buClr>
                <a:srgbClr val="000066"/>
              </a:buClr>
              <a:buSzPts val="3200"/>
              <a:buFont typeface="Wingdings" pitchFamily="2" charset="2"/>
              <a:buChar char="ü"/>
              <a:defRPr/>
            </a:pPr>
            <a:r>
              <a:rPr lang="en-GB" sz="1600" b="1" dirty="0" smtClean="0">
                <a:solidFill>
                  <a:srgbClr val="000066"/>
                </a:solidFill>
                <a:latin typeface="Arial" pitchFamily="34" charset="0"/>
                <a:cs typeface="Arial" pitchFamily="34" charset="0"/>
              </a:rPr>
              <a:t>Destination                                                                </a:t>
            </a:r>
          </a:p>
          <a:p>
            <a:pPr algn="just" fontAlgn="auto">
              <a:lnSpc>
                <a:spcPct val="150000"/>
              </a:lnSpc>
              <a:spcBef>
                <a:spcPts val="0"/>
              </a:spcBef>
              <a:spcAft>
                <a:spcPts val="0"/>
              </a:spcAft>
              <a:defRPr/>
            </a:pPr>
            <a:endParaRPr lang="en-GB" sz="800" dirty="0" smtClean="0">
              <a:latin typeface="Arial" pitchFamily="34" charset="0"/>
              <a:cs typeface="Arial" pitchFamily="34" charset="0"/>
            </a:endParaRPr>
          </a:p>
          <a:p>
            <a:pPr algn="just" fontAlgn="auto">
              <a:lnSpc>
                <a:spcPct val="150000"/>
              </a:lnSpc>
              <a:spcBef>
                <a:spcPts val="0"/>
              </a:spcBef>
              <a:spcAft>
                <a:spcPts val="0"/>
              </a:spcAft>
              <a:defRPr/>
            </a:pPr>
            <a:endParaRPr lang="en-GB" sz="800" dirty="0" smtClean="0">
              <a:latin typeface="Arial" pitchFamily="34" charset="0"/>
              <a:cs typeface="Arial" pitchFamily="34" charset="0"/>
            </a:endParaRPr>
          </a:p>
          <a:p>
            <a:pPr marL="285750" indent="-285750" algn="just" fontAlgn="auto">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2006 - 2011</a:t>
            </a:r>
            <a:r>
              <a:rPr lang="en-GB" sz="1600" dirty="0" smtClean="0">
                <a:solidFill>
                  <a:schemeClr val="tx2"/>
                </a:solidFill>
                <a:latin typeface="Arial" pitchFamily="34" charset="0"/>
                <a:cs typeface="Arial" pitchFamily="34" charset="0"/>
              </a:rPr>
              <a:t>:  Global economic crisis + labour crisis + stricter migration policy in the United States = a significant reduction in migration flows = presence of criminal groups in Mexico = increased vulnerability of migrants in transit. </a:t>
            </a:r>
          </a:p>
          <a:p>
            <a:pPr algn="just" fontAlgn="auto">
              <a:spcBef>
                <a:spcPts val="0"/>
              </a:spcBef>
              <a:spcAft>
                <a:spcPts val="0"/>
              </a:spcAft>
              <a:defRPr/>
            </a:pPr>
            <a:endParaRPr lang="en-GB" sz="1600" dirty="0" smtClean="0">
              <a:solidFill>
                <a:schemeClr val="tx2"/>
              </a:solidFill>
              <a:latin typeface="Arial" pitchFamily="34" charset="0"/>
              <a:cs typeface="Arial" pitchFamily="34" charset="0"/>
            </a:endParaRPr>
          </a:p>
          <a:p>
            <a:pPr marL="285750" indent="-285750" algn="just" fontAlgn="auto">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Foreign nationals sheltered by the National Institute of Migration (INM) in 2006: </a:t>
            </a:r>
            <a:r>
              <a:rPr lang="en-GB" sz="1600" dirty="0" smtClean="0">
                <a:solidFill>
                  <a:schemeClr val="tx2"/>
                </a:solidFill>
                <a:latin typeface="Arial" pitchFamily="34" charset="0"/>
                <a:cs typeface="Arial" pitchFamily="34" charset="0"/>
              </a:rPr>
              <a:t>182,705. </a:t>
            </a:r>
          </a:p>
          <a:p>
            <a:pPr marL="285750" indent="-285750" algn="just" fontAlgn="auto">
              <a:spcBef>
                <a:spcPts val="0"/>
              </a:spcBef>
              <a:spcAft>
                <a:spcPts val="0"/>
              </a:spcAft>
              <a:buFont typeface="Arial" pitchFamily="34" charset="0"/>
              <a:buChar char="•"/>
              <a:defRPr/>
            </a:pPr>
            <a:endParaRPr lang="en-GB" sz="1600" dirty="0" smtClean="0">
              <a:solidFill>
                <a:schemeClr val="tx2"/>
              </a:solidFill>
              <a:latin typeface="Arial" pitchFamily="34" charset="0"/>
              <a:cs typeface="Arial" pitchFamily="34" charset="0"/>
            </a:endParaRPr>
          </a:p>
          <a:p>
            <a:pPr marL="285750" indent="-285750" algn="just" fontAlgn="auto">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Foreign nationals sheltered in 2011: </a:t>
            </a:r>
            <a:r>
              <a:rPr lang="en-GB" sz="1600" dirty="0" smtClean="0">
                <a:solidFill>
                  <a:schemeClr val="tx2"/>
                </a:solidFill>
                <a:latin typeface="Arial" pitchFamily="34" charset="0"/>
                <a:cs typeface="Arial" pitchFamily="34" charset="0"/>
              </a:rPr>
              <a:t>66,764.</a:t>
            </a:r>
          </a:p>
          <a:p>
            <a:pPr algn="just" fontAlgn="auto">
              <a:spcBef>
                <a:spcPts val="0"/>
              </a:spcBef>
              <a:spcAft>
                <a:spcPts val="0"/>
              </a:spcAft>
              <a:defRPr/>
            </a:pPr>
            <a:endParaRPr lang="en-GB" sz="1600" dirty="0" smtClean="0">
              <a:solidFill>
                <a:schemeClr val="tx2"/>
              </a:solidFill>
              <a:latin typeface="Arial" pitchFamily="34" charset="0"/>
              <a:cs typeface="Arial" pitchFamily="34" charset="0"/>
            </a:endParaRPr>
          </a:p>
          <a:p>
            <a:pPr marL="285750" indent="-285750" algn="just" fontAlgn="auto">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Decrease: </a:t>
            </a:r>
            <a:r>
              <a:rPr lang="en-GB" sz="1600" dirty="0" smtClean="0">
                <a:solidFill>
                  <a:schemeClr val="tx2"/>
                </a:solidFill>
                <a:latin typeface="Arial" pitchFamily="34" charset="0"/>
                <a:cs typeface="Arial" pitchFamily="34" charset="0"/>
              </a:rPr>
              <a:t>36.54%.</a:t>
            </a:r>
          </a:p>
          <a:p>
            <a:pPr algn="just" fontAlgn="auto">
              <a:spcBef>
                <a:spcPts val="0"/>
              </a:spcBef>
              <a:spcAft>
                <a:spcPts val="0"/>
              </a:spcAft>
              <a:defRPr/>
            </a:pPr>
            <a:endParaRPr lang="en-GB" sz="1600" dirty="0" smtClean="0">
              <a:solidFill>
                <a:schemeClr val="tx2"/>
              </a:solidFill>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Nationalities: </a:t>
            </a:r>
            <a:r>
              <a:rPr lang="en-GB" sz="1600" dirty="0" smtClean="0">
                <a:solidFill>
                  <a:schemeClr val="tx2"/>
                </a:solidFill>
                <a:latin typeface="Arial" pitchFamily="34" charset="0"/>
                <a:cs typeface="Arial" pitchFamily="34" charset="0"/>
              </a:rPr>
              <a:t>33,006 from Guatemala, 19,425 from Honduras, 9,103 from El Salvador, 978 from the United States, 748 from Nicaragua, 758 from Cuba, 539 from Ecuador, 451 from India, 232 from Colombia, 179 from China, 136 from Eritrea, 112 from Venezuel</a:t>
            </a:r>
            <a:r>
              <a:rPr lang="en-GB" sz="1600" dirty="0" smtClean="0">
                <a:solidFill>
                  <a:schemeClr val="tx2"/>
                </a:solidFill>
                <a:latin typeface="Arial" pitchFamily="34" charset="0"/>
                <a:cs typeface="Arial" pitchFamily="34" charset="0"/>
              </a:rPr>
              <a:t>a, and</a:t>
            </a:r>
            <a:r>
              <a:rPr lang="en-GB" sz="1600" dirty="0" smtClean="0">
                <a:solidFill>
                  <a:schemeClr val="tx2"/>
                </a:solidFill>
                <a:latin typeface="Arial" pitchFamily="34" charset="0"/>
                <a:cs typeface="Arial" pitchFamily="34" charset="0"/>
              </a:rPr>
              <a:t> 1,097 from other countries. </a:t>
            </a:r>
            <a:r>
              <a:rPr lang="en-GB" sz="1600" dirty="0" smtClean="0">
                <a:latin typeface="Arial" pitchFamily="34" charset="0"/>
                <a:cs typeface="Arial" pitchFamily="34" charset="0"/>
              </a:rPr>
              <a:t> </a:t>
            </a:r>
            <a:endParaRPr lang="en-GB" sz="1600" dirty="0">
              <a:latin typeface="Arial" pitchFamily="34" charset="0"/>
              <a:cs typeface="Arial" pitchFamily="34" charset="0"/>
            </a:endParaRPr>
          </a:p>
        </p:txBody>
      </p:sp>
      <p:sp>
        <p:nvSpPr>
          <p:cNvPr id="8" name="7 CuadroTexto"/>
          <p:cNvSpPr txBox="1"/>
          <p:nvPr/>
        </p:nvSpPr>
        <p:spPr>
          <a:xfrm>
            <a:off x="4932040" y="188913"/>
            <a:ext cx="3961135" cy="369332"/>
          </a:xfrm>
          <a:prstGeom prst="rect">
            <a:avLst/>
          </a:prstGeom>
          <a:noFill/>
        </p:spPr>
        <p:txBody>
          <a:bodyPr wrap="square">
            <a:spAutoFit/>
          </a:bodyPr>
          <a:lstStyle/>
          <a:p>
            <a:pPr fontAlgn="auto">
              <a:spcBef>
                <a:spcPts val="0"/>
              </a:spcBef>
              <a:spcAft>
                <a:spcPts val="0"/>
              </a:spcAft>
              <a:defRPr/>
            </a:pPr>
            <a:r>
              <a:rPr lang="en-GB" smtClean="0">
                <a:solidFill>
                  <a:srgbClr val="336699"/>
                </a:solidFill>
                <a:effectLst>
                  <a:outerShdw blurRad="38100" dist="38100" dir="2700000" algn="tl">
                    <a:srgbClr val="000000">
                      <a:alpha val="43137"/>
                    </a:srgbClr>
                  </a:outerShdw>
                </a:effectLst>
                <a:latin typeface="Arial Black" pitchFamily="34" charset="0"/>
                <a:cs typeface="Arial" pitchFamily="34" charset="0"/>
              </a:rPr>
              <a:t>TRAFFICKING IN PERSONS</a:t>
            </a:r>
            <a:endParaRPr lang="en-GB">
              <a:solidFill>
                <a:srgbClr val="336699"/>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17414" name="AutoShape 8"/>
          <p:cNvSpPr>
            <a:spLocks noChangeArrowheads="1"/>
          </p:cNvSpPr>
          <p:nvPr/>
        </p:nvSpPr>
        <p:spPr bwMode="auto">
          <a:xfrm>
            <a:off x="2484438" y="1125538"/>
            <a:ext cx="2016125" cy="1727200"/>
          </a:xfrm>
          <a:custGeom>
            <a:avLst/>
            <a:gdLst>
              <a:gd name="T0" fmla="*/ 315926411 w 21600"/>
              <a:gd name="T1" fmla="*/ 123902321 h 21600"/>
              <a:gd name="T2" fmla="*/ 157963206 w 21600"/>
              <a:gd name="T3" fmla="*/ 247804481 h 21600"/>
              <a:gd name="T4" fmla="*/ 0 w 21600"/>
              <a:gd name="T5" fmla="*/ 123902321 h 21600"/>
              <a:gd name="T6" fmla="*/ 157963206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3300"/>
          </a:solidFill>
          <a:ln w="9525">
            <a:solidFill>
              <a:schemeClr val="tx1"/>
            </a:solidFill>
            <a:miter lim="800000"/>
            <a:headEnd/>
            <a:tailEnd/>
          </a:ln>
        </p:spPr>
        <p:txBody>
          <a:bodyPr wrap="none" anchor="ctr"/>
          <a:lstStyle/>
          <a:p>
            <a:pPr algn="ctr"/>
            <a:r>
              <a:rPr lang="es-ES" dirty="0"/>
              <a:t> </a:t>
            </a:r>
            <a:endParaRPr lang="es-ES"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3"/>
            <a:ext cx="9144000" cy="500062"/>
          </a:xfrm>
          <a:prstGeom prst="rect">
            <a:avLst/>
          </a:prstGeom>
          <a:solidFill>
            <a:schemeClr val="bg2">
              <a:lumMod val="90000"/>
              <a:alpha val="82745"/>
            </a:schemeClr>
          </a:solidFill>
          <a:ln w="38100" cmpd="dbl">
            <a:solidFill>
              <a:srgbClr val="D8D8D8"/>
            </a:solidFill>
            <a:miter lim="800000"/>
            <a:headEnd/>
            <a:tailEnd/>
          </a:ln>
        </p:spPr>
        <p:txBody>
          <a:bodyPr/>
          <a:lstStyle/>
          <a:p>
            <a:pPr>
              <a:spcAft>
                <a:spcPts val="1000"/>
              </a:spcAft>
              <a:defRPr/>
            </a:pPr>
            <a:r>
              <a:rPr lang="en-GB" sz="1600" b="1" dirty="0" smtClean="0">
                <a:solidFill>
                  <a:schemeClr val="tx2"/>
                </a:solidFill>
                <a:latin typeface="Arial" pitchFamily="34" charset="0"/>
                <a:cs typeface="Arial" pitchFamily="34" charset="0"/>
              </a:rPr>
              <a:t>                                                      Extra-continental Migrants</a:t>
            </a:r>
          </a:p>
          <a:p>
            <a:pPr>
              <a:spcAft>
                <a:spcPts val="1000"/>
              </a:spcAft>
              <a:defRPr/>
            </a:pPr>
            <a:endParaRPr lang="en-GB" sz="1100" dirty="0" smtClean="0">
              <a:latin typeface="Times New Roman" pitchFamily="18" charset="0"/>
            </a:endParaRPr>
          </a:p>
          <a:p>
            <a:pPr algn="r">
              <a:spcAft>
                <a:spcPts val="1000"/>
              </a:spcAft>
              <a:defRPr/>
            </a:pPr>
            <a:endParaRPr lang="en-GB" sz="2000" i="1" dirty="0">
              <a:solidFill>
                <a:srgbClr val="FFFFFF"/>
              </a:solidFill>
              <a:latin typeface="Calibri" pitchFamily="34" charset="0"/>
            </a:endParaRPr>
          </a:p>
        </p:txBody>
      </p:sp>
      <p:sp>
        <p:nvSpPr>
          <p:cNvPr id="5" name="4 Rectángulo"/>
          <p:cNvSpPr/>
          <p:nvPr/>
        </p:nvSpPr>
        <p:spPr>
          <a:xfrm>
            <a:off x="285750" y="571500"/>
            <a:ext cx="8643938" cy="6072188"/>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395288" y="1049338"/>
            <a:ext cx="8424862" cy="1938992"/>
          </a:xfrm>
          <a:prstGeom prst="rect">
            <a:avLst/>
          </a:prstGeom>
          <a:noFill/>
        </p:spPr>
        <p:txBody>
          <a:bodyPr>
            <a:spAutoFit/>
          </a:bodyPr>
          <a:lstStyle/>
          <a:p>
            <a:pPr algn="just" fontAlgn="auto">
              <a:lnSpc>
                <a:spcPct val="150000"/>
              </a:lnSpc>
              <a:spcBef>
                <a:spcPts val="0"/>
              </a:spcBef>
              <a:spcAft>
                <a:spcPts val="0"/>
              </a:spcAft>
              <a:defRPr/>
            </a:pPr>
            <a:r>
              <a:rPr lang="en-GB" sz="1600" b="1" dirty="0" smtClean="0">
                <a:solidFill>
                  <a:schemeClr val="tx2"/>
                </a:solidFill>
                <a:latin typeface="Arial" pitchFamily="34" charset="0"/>
                <a:cs typeface="Arial" pitchFamily="34" charset="0"/>
              </a:rPr>
              <a:t>Extra-continental Migrants </a:t>
            </a:r>
            <a:r>
              <a:rPr lang="en-GB" sz="1600" b="1" dirty="0">
                <a:solidFill>
                  <a:schemeClr val="tx2"/>
                </a:solidFill>
                <a:latin typeface="Arial" pitchFamily="34" charset="0"/>
                <a:cs typeface="Arial" pitchFamily="34" charset="0"/>
              </a:rPr>
              <a:t>S</a:t>
            </a:r>
            <a:r>
              <a:rPr lang="en-GB" sz="1600" b="1" dirty="0" smtClean="0">
                <a:solidFill>
                  <a:schemeClr val="tx2"/>
                </a:solidFill>
                <a:latin typeface="Arial" pitchFamily="34" charset="0"/>
                <a:cs typeface="Arial" pitchFamily="34" charset="0"/>
              </a:rPr>
              <a:t>heltered in 2011</a:t>
            </a:r>
          </a:p>
          <a:p>
            <a:pPr marL="285750" indent="-285750" algn="just" fontAlgn="auto">
              <a:lnSpc>
                <a:spcPct val="150000"/>
              </a:lnSpc>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Asian: </a:t>
            </a:r>
            <a:r>
              <a:rPr lang="en-GB" sz="1600" dirty="0" smtClean="0">
                <a:solidFill>
                  <a:schemeClr val="tx2"/>
                </a:solidFill>
                <a:latin typeface="Arial" pitchFamily="34" charset="0"/>
                <a:cs typeface="Arial" pitchFamily="34" charset="0"/>
              </a:rPr>
              <a:t>831 sheltered (149 deported); </a:t>
            </a:r>
          </a:p>
          <a:p>
            <a:pPr marL="285750" indent="-285750" algn="just" fontAlgn="auto">
              <a:lnSpc>
                <a:spcPct val="150000"/>
              </a:lnSpc>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African: </a:t>
            </a:r>
            <a:r>
              <a:rPr lang="en-GB" sz="1600" dirty="0" smtClean="0">
                <a:solidFill>
                  <a:schemeClr val="tx2"/>
                </a:solidFill>
                <a:latin typeface="Arial" pitchFamily="34" charset="0"/>
                <a:cs typeface="Arial" pitchFamily="34" charset="0"/>
              </a:rPr>
              <a:t>287 sheltered (11 deported); </a:t>
            </a:r>
          </a:p>
          <a:p>
            <a:pPr marL="285750" indent="-285750" algn="just" fontAlgn="auto">
              <a:lnSpc>
                <a:spcPct val="150000"/>
              </a:lnSpc>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Cuban: </a:t>
            </a:r>
            <a:r>
              <a:rPr lang="en-GB" sz="1600" dirty="0" smtClean="0">
                <a:solidFill>
                  <a:schemeClr val="tx2"/>
                </a:solidFill>
                <a:latin typeface="Arial" pitchFamily="34" charset="0"/>
                <a:cs typeface="Arial" pitchFamily="34" charset="0"/>
              </a:rPr>
              <a:t>758 sheltered (a significant increase in the number of entries); 71.63% entered through Chiapas (130 deported).</a:t>
            </a:r>
            <a:endParaRPr lang="en-GB" sz="1600" dirty="0">
              <a:latin typeface="Arial" pitchFamily="34" charset="0"/>
              <a:cs typeface="Arial" pitchFamily="34" charset="0"/>
            </a:endParaRPr>
          </a:p>
        </p:txBody>
      </p:sp>
      <p:pic>
        <p:nvPicPr>
          <p:cNvPr id="18437" name="Imagen 10"/>
          <p:cNvPicPr>
            <a:picLocks noChangeAspect="1" noChangeArrowheads="1"/>
          </p:cNvPicPr>
          <p:nvPr/>
        </p:nvPicPr>
        <p:blipFill>
          <a:blip r:embed="rId3"/>
          <a:srcRect/>
          <a:stretch>
            <a:fillRect/>
          </a:stretch>
        </p:blipFill>
        <p:spPr bwMode="auto">
          <a:xfrm>
            <a:off x="4643438" y="3068638"/>
            <a:ext cx="4043362" cy="3240087"/>
          </a:xfrm>
          <a:prstGeom prst="rect">
            <a:avLst/>
          </a:prstGeom>
          <a:noFill/>
          <a:ln w="9525">
            <a:noFill/>
            <a:miter lim="800000"/>
            <a:headEnd/>
            <a:tailEnd/>
          </a:ln>
        </p:spPr>
      </p:pic>
      <p:pic>
        <p:nvPicPr>
          <p:cNvPr id="18438" name="Imagen 4"/>
          <p:cNvPicPr>
            <a:picLocks noChangeAspect="1" noChangeArrowheads="1"/>
          </p:cNvPicPr>
          <p:nvPr/>
        </p:nvPicPr>
        <p:blipFill>
          <a:blip r:embed="rId4"/>
          <a:srcRect/>
          <a:stretch>
            <a:fillRect/>
          </a:stretch>
        </p:blipFill>
        <p:spPr bwMode="auto">
          <a:xfrm>
            <a:off x="468313" y="3068638"/>
            <a:ext cx="3887787" cy="324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3"/>
            <a:ext cx="9144000" cy="500062"/>
          </a:xfrm>
          <a:prstGeom prst="rect">
            <a:avLst/>
          </a:prstGeom>
          <a:solidFill>
            <a:schemeClr val="bg2">
              <a:lumMod val="90000"/>
              <a:alpha val="82745"/>
            </a:schemeClr>
          </a:solidFill>
          <a:ln w="38100" cmpd="dbl">
            <a:solidFill>
              <a:srgbClr val="D8D8D8"/>
            </a:solidFill>
            <a:miter lim="800000"/>
            <a:headEnd/>
            <a:tailEnd/>
          </a:ln>
        </p:spPr>
        <p:txBody>
          <a:bodyPr/>
          <a:lstStyle/>
          <a:p>
            <a:pPr algn="ctr">
              <a:spcAft>
                <a:spcPts val="1000"/>
              </a:spcAft>
              <a:defRPr/>
            </a:pPr>
            <a:r>
              <a:rPr lang="en-GB" sz="1600" b="1" dirty="0" smtClean="0">
                <a:solidFill>
                  <a:schemeClr val="tx2"/>
                </a:solidFill>
                <a:latin typeface="Arial" pitchFamily="34" charset="0"/>
                <a:cs typeface="Arial" pitchFamily="34" charset="0"/>
              </a:rPr>
              <a:t>Extra-continental Migrants</a:t>
            </a:r>
            <a:endParaRPr lang="en-GB" sz="1600" dirty="0" smtClean="0">
              <a:latin typeface="Times New Roman" pitchFamily="18" charset="0"/>
            </a:endParaRPr>
          </a:p>
          <a:p>
            <a:pPr>
              <a:spcAft>
                <a:spcPts val="1000"/>
              </a:spcAft>
              <a:defRPr/>
            </a:pPr>
            <a:endParaRPr lang="en-GB" sz="1100" dirty="0" smtClean="0">
              <a:latin typeface="Times New Roman" pitchFamily="18" charset="0"/>
            </a:endParaRPr>
          </a:p>
          <a:p>
            <a:pPr algn="r">
              <a:spcAft>
                <a:spcPts val="1000"/>
              </a:spcAft>
              <a:defRPr/>
            </a:pPr>
            <a:endParaRPr lang="en-GB" sz="2000" i="1" dirty="0">
              <a:solidFill>
                <a:srgbClr val="FFFFFF"/>
              </a:solidFill>
              <a:latin typeface="Calibri" pitchFamily="34" charset="0"/>
            </a:endParaRPr>
          </a:p>
        </p:txBody>
      </p:sp>
      <p:sp>
        <p:nvSpPr>
          <p:cNvPr id="5" name="4 Rectángulo"/>
          <p:cNvSpPr/>
          <p:nvPr/>
        </p:nvSpPr>
        <p:spPr>
          <a:xfrm>
            <a:off x="285750" y="571500"/>
            <a:ext cx="8643938" cy="6072188"/>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8" name="7 CuadroTexto"/>
          <p:cNvSpPr txBox="1"/>
          <p:nvPr/>
        </p:nvSpPr>
        <p:spPr>
          <a:xfrm>
            <a:off x="468313" y="1689100"/>
            <a:ext cx="8280400" cy="4524315"/>
          </a:xfrm>
          <a:prstGeom prst="rect">
            <a:avLst/>
          </a:prstGeom>
          <a:noFill/>
        </p:spPr>
        <p:txBody>
          <a:bodyPr>
            <a:spAutoFit/>
          </a:bodyPr>
          <a:lstStyle/>
          <a:p>
            <a:pPr algn="just" fontAlgn="auto">
              <a:spcBef>
                <a:spcPts val="0"/>
              </a:spcBef>
              <a:spcAft>
                <a:spcPts val="0"/>
              </a:spcAft>
              <a:defRPr/>
            </a:pPr>
            <a:r>
              <a:rPr lang="en-GB" sz="1600" b="1" dirty="0" smtClean="0">
                <a:solidFill>
                  <a:schemeClr val="tx2"/>
                </a:solidFill>
                <a:latin typeface="Arial" pitchFamily="34" charset="0"/>
                <a:cs typeface="Arial" pitchFamily="34" charset="0"/>
              </a:rPr>
              <a:t>Routes of Extra-continental Migrants in Transit through Mexico</a:t>
            </a:r>
            <a:endParaRPr lang="en-GB" sz="1600" dirty="0" smtClean="0">
              <a:solidFill>
                <a:schemeClr val="tx2"/>
              </a:solidFill>
              <a:latin typeface="Arial" pitchFamily="34" charset="0"/>
              <a:cs typeface="Arial" pitchFamily="34" charset="0"/>
            </a:endParaRPr>
          </a:p>
          <a:p>
            <a:pPr algn="just" fontAlgn="auto">
              <a:spcBef>
                <a:spcPts val="0"/>
              </a:spcBef>
              <a:spcAft>
                <a:spcPts val="0"/>
              </a:spcAft>
              <a:defRPr/>
            </a:pPr>
            <a:r>
              <a:rPr lang="en-GB" sz="1600" dirty="0" smtClean="0">
                <a:solidFill>
                  <a:schemeClr val="tx2"/>
                </a:solidFill>
                <a:latin typeface="Arial" pitchFamily="34" charset="0"/>
                <a:cs typeface="Arial" pitchFamily="34" charset="0"/>
              </a:rPr>
              <a:t> </a:t>
            </a:r>
          </a:p>
          <a:p>
            <a:pPr marL="285750" indent="-285750" algn="just" fontAlgn="auto">
              <a:spcBef>
                <a:spcPts val="0"/>
              </a:spcBef>
              <a:spcAft>
                <a:spcPts val="0"/>
              </a:spcAft>
              <a:buFont typeface="Arial" pitchFamily="34" charset="0"/>
              <a:buChar char="•"/>
              <a:defRPr/>
            </a:pPr>
            <a:r>
              <a:rPr lang="en-GB" sz="1600" dirty="0" smtClean="0">
                <a:solidFill>
                  <a:schemeClr val="tx2"/>
                </a:solidFill>
                <a:latin typeface="Arial" pitchFamily="34" charset="0"/>
                <a:cs typeface="Arial" pitchFamily="34" charset="0"/>
              </a:rPr>
              <a:t>17 identified routes;</a:t>
            </a:r>
          </a:p>
          <a:p>
            <a:pPr algn="just" fontAlgn="auto">
              <a:spcBef>
                <a:spcPts val="0"/>
              </a:spcBef>
              <a:spcAft>
                <a:spcPts val="0"/>
              </a:spcAft>
              <a:defRPr/>
            </a:pPr>
            <a:endParaRPr lang="en-GB" sz="1600" dirty="0" smtClean="0">
              <a:solidFill>
                <a:schemeClr val="tx2"/>
              </a:solidFill>
              <a:latin typeface="Arial" pitchFamily="34" charset="0"/>
              <a:cs typeface="Arial" pitchFamily="34" charset="0"/>
            </a:endParaRPr>
          </a:p>
          <a:p>
            <a:pPr marL="285750" indent="-285750" algn="just" fontAlgn="auto">
              <a:spcBef>
                <a:spcPts val="0"/>
              </a:spcBef>
              <a:spcAft>
                <a:spcPts val="0"/>
              </a:spcAft>
              <a:buFont typeface="Arial" pitchFamily="34" charset="0"/>
              <a:buChar char="•"/>
              <a:defRPr/>
            </a:pPr>
            <a:r>
              <a:rPr lang="en-GB" sz="1600" dirty="0" smtClean="0">
                <a:solidFill>
                  <a:schemeClr val="tx2"/>
                </a:solidFill>
                <a:latin typeface="Arial" pitchFamily="34" charset="0"/>
                <a:cs typeface="Arial" pitchFamily="34" charset="0"/>
              </a:rPr>
              <a:t>43.75% arrived in Guatemala City by air;</a:t>
            </a:r>
          </a:p>
          <a:p>
            <a:pPr algn="just" fontAlgn="auto">
              <a:spcBef>
                <a:spcPts val="0"/>
              </a:spcBef>
              <a:spcAft>
                <a:spcPts val="0"/>
              </a:spcAft>
              <a:defRPr/>
            </a:pPr>
            <a:r>
              <a:rPr lang="en-GB" sz="1600" dirty="0" smtClean="0">
                <a:solidFill>
                  <a:schemeClr val="tx2"/>
                </a:solidFill>
                <a:latin typeface="Arial" pitchFamily="34" charset="0"/>
                <a:cs typeface="Arial" pitchFamily="34" charset="0"/>
              </a:rPr>
              <a:t> </a:t>
            </a:r>
          </a:p>
          <a:p>
            <a:pPr marL="285750" indent="-285750" algn="just" fontAlgn="auto">
              <a:spcBef>
                <a:spcPts val="0"/>
              </a:spcBef>
              <a:spcAft>
                <a:spcPts val="0"/>
              </a:spcAft>
              <a:buFont typeface="Arial" pitchFamily="34" charset="0"/>
              <a:buChar char="•"/>
              <a:defRPr/>
            </a:pPr>
            <a:r>
              <a:rPr lang="en-GB" sz="1600" dirty="0" smtClean="0">
                <a:solidFill>
                  <a:schemeClr val="tx2"/>
                </a:solidFill>
                <a:latin typeface="Arial" pitchFamily="34" charset="0"/>
                <a:cs typeface="Arial" pitchFamily="34" charset="0"/>
              </a:rPr>
              <a:t>Causes:  Visa suppression for nationals from certain countries.</a:t>
            </a:r>
          </a:p>
          <a:p>
            <a:pPr algn="just" fontAlgn="auto">
              <a:spcBef>
                <a:spcPts val="0"/>
              </a:spcBef>
              <a:spcAft>
                <a:spcPts val="0"/>
              </a:spcAft>
              <a:defRPr/>
            </a:pPr>
            <a:endParaRPr lang="en-GB" sz="800" dirty="0" smtClean="0">
              <a:latin typeface="Arial" pitchFamily="34" charset="0"/>
              <a:cs typeface="Arial" pitchFamily="34" charset="0"/>
            </a:endParaRPr>
          </a:p>
          <a:p>
            <a:pPr algn="just" fontAlgn="auto">
              <a:spcBef>
                <a:spcPts val="0"/>
              </a:spcBef>
              <a:spcAft>
                <a:spcPts val="0"/>
              </a:spcAft>
              <a:defRPr/>
            </a:pPr>
            <a:endParaRPr lang="en-GB" sz="800" dirty="0" smtClean="0">
              <a:latin typeface="Arial" pitchFamily="34" charset="0"/>
              <a:cs typeface="Arial" pitchFamily="34" charset="0"/>
            </a:endParaRPr>
          </a:p>
          <a:p>
            <a:pPr algn="just" fontAlgn="auto">
              <a:spcBef>
                <a:spcPts val="0"/>
              </a:spcBef>
              <a:spcAft>
                <a:spcPts val="0"/>
              </a:spcAft>
              <a:defRPr/>
            </a:pPr>
            <a:endParaRPr lang="en-GB" sz="1600" b="1" dirty="0" smtClean="0">
              <a:solidFill>
                <a:schemeClr val="tx2"/>
              </a:solidFill>
              <a:latin typeface="Arial" pitchFamily="34" charset="0"/>
              <a:cs typeface="Arial" pitchFamily="34" charset="0"/>
            </a:endParaRPr>
          </a:p>
          <a:p>
            <a:pPr algn="just" fontAlgn="auto">
              <a:spcBef>
                <a:spcPts val="0"/>
              </a:spcBef>
              <a:spcAft>
                <a:spcPts val="0"/>
              </a:spcAft>
              <a:defRPr/>
            </a:pPr>
            <a:r>
              <a:rPr lang="en-GB" sz="1600" b="1" dirty="0" smtClean="0">
                <a:solidFill>
                  <a:schemeClr val="tx2"/>
                </a:solidFill>
                <a:latin typeface="Arial" pitchFamily="34" charset="0"/>
                <a:cs typeface="Arial" pitchFamily="34" charset="0"/>
              </a:rPr>
              <a:t>Transit Routes through Mexico</a:t>
            </a:r>
            <a:r>
              <a:rPr lang="en-GB" sz="1600" dirty="0" smtClean="0">
                <a:solidFill>
                  <a:schemeClr val="tx2"/>
                </a:solidFill>
                <a:latin typeface="Arial" pitchFamily="34" charset="0"/>
                <a:cs typeface="Arial" pitchFamily="34" charset="0"/>
              </a:rPr>
              <a:t> </a:t>
            </a:r>
          </a:p>
          <a:p>
            <a:pPr algn="just" fontAlgn="auto">
              <a:spcBef>
                <a:spcPts val="0"/>
              </a:spcBef>
              <a:spcAft>
                <a:spcPts val="0"/>
              </a:spcAft>
              <a:defRPr/>
            </a:pPr>
            <a:endParaRPr lang="en-GB" sz="1600" dirty="0" smtClean="0">
              <a:solidFill>
                <a:schemeClr val="tx2"/>
              </a:solidFill>
              <a:latin typeface="Arial" pitchFamily="34" charset="0"/>
              <a:cs typeface="Arial" pitchFamily="34" charset="0"/>
            </a:endParaRPr>
          </a:p>
          <a:p>
            <a:pPr marL="285750" indent="-285750" algn="just" fontAlgn="auto">
              <a:spcBef>
                <a:spcPts val="0"/>
              </a:spcBef>
              <a:spcAft>
                <a:spcPts val="0"/>
              </a:spcAft>
              <a:buFont typeface="Arial" pitchFamily="34" charset="0"/>
              <a:buChar char="•"/>
              <a:defRPr/>
            </a:pPr>
            <a:r>
              <a:rPr lang="en-GB" sz="1600" dirty="0" smtClean="0">
                <a:solidFill>
                  <a:schemeClr val="tx2"/>
                </a:solidFill>
                <a:latin typeface="Arial" pitchFamily="34" charset="0"/>
                <a:cs typeface="Arial" pitchFamily="34" charset="0"/>
              </a:rPr>
              <a:t>In </a:t>
            </a:r>
            <a:r>
              <a:rPr lang="en-GB" sz="1600" dirty="0" smtClean="0">
                <a:solidFill>
                  <a:schemeClr val="tx2"/>
                </a:solidFill>
                <a:latin typeface="Arial" pitchFamily="34" charset="0"/>
                <a:cs typeface="Arial" pitchFamily="34" charset="0"/>
              </a:rPr>
              <a:t>2011, nine routes were identified;</a:t>
            </a:r>
          </a:p>
          <a:p>
            <a:pPr algn="just" fontAlgn="auto">
              <a:spcBef>
                <a:spcPts val="0"/>
              </a:spcBef>
              <a:spcAft>
                <a:spcPts val="0"/>
              </a:spcAft>
              <a:defRPr/>
            </a:pPr>
            <a:endParaRPr lang="en-GB" sz="1600" dirty="0" smtClean="0">
              <a:solidFill>
                <a:schemeClr val="tx2"/>
              </a:solidFill>
              <a:latin typeface="Arial" pitchFamily="34" charset="0"/>
              <a:cs typeface="Arial" pitchFamily="34" charset="0"/>
            </a:endParaRPr>
          </a:p>
          <a:p>
            <a:pPr marL="285750" indent="-285750" algn="just" fontAlgn="auto">
              <a:spcBef>
                <a:spcPts val="0"/>
              </a:spcBef>
              <a:spcAft>
                <a:spcPts val="0"/>
              </a:spcAft>
              <a:buFont typeface="Arial" pitchFamily="34" charset="0"/>
              <a:buChar char="•"/>
              <a:defRPr/>
            </a:pPr>
            <a:r>
              <a:rPr lang="en-GB" sz="1600" dirty="0" smtClean="0">
                <a:solidFill>
                  <a:schemeClr val="tx2"/>
                </a:solidFill>
                <a:latin typeface="Arial" pitchFamily="34" charset="0"/>
                <a:cs typeface="Arial" pitchFamily="34" charset="0"/>
              </a:rPr>
              <a:t>Some </a:t>
            </a:r>
            <a:r>
              <a:rPr lang="en-GB" sz="1600" dirty="0" smtClean="0">
                <a:solidFill>
                  <a:schemeClr val="tx2"/>
                </a:solidFill>
                <a:latin typeface="Arial" pitchFamily="34" charset="0"/>
                <a:cs typeface="Arial" pitchFamily="34" charset="0"/>
              </a:rPr>
              <a:t>are also used for trafficking of firearms and drug trafficking from Central America</a:t>
            </a:r>
            <a:r>
              <a:rPr lang="en-GB" sz="1600" dirty="0" smtClean="0">
                <a:solidFill>
                  <a:schemeClr val="tx2"/>
                </a:solidFill>
                <a:latin typeface="Arial" pitchFamily="34" charset="0"/>
                <a:cs typeface="Arial" pitchFamily="34" charset="0"/>
              </a:rPr>
              <a:t>.</a:t>
            </a:r>
          </a:p>
          <a:p>
            <a:pPr marL="285750" indent="-285750" algn="just" fontAlgn="auto">
              <a:spcBef>
                <a:spcPts val="0"/>
              </a:spcBef>
              <a:spcAft>
                <a:spcPts val="0"/>
              </a:spcAft>
              <a:buFont typeface="Arial" pitchFamily="34" charset="0"/>
              <a:buChar char="•"/>
              <a:defRPr/>
            </a:pPr>
            <a:endParaRPr lang="en-GB" sz="1600" dirty="0" smtClean="0">
              <a:solidFill>
                <a:schemeClr val="tx2"/>
              </a:solidFill>
              <a:latin typeface="Arial" pitchFamily="34" charset="0"/>
              <a:cs typeface="Arial" pitchFamily="34" charset="0"/>
            </a:endParaRPr>
          </a:p>
          <a:p>
            <a:pPr algn="just" fontAlgn="auto">
              <a:spcBef>
                <a:spcPts val="0"/>
              </a:spcBef>
              <a:spcAft>
                <a:spcPts val="0"/>
              </a:spcAft>
              <a:defRPr/>
            </a:pPr>
            <a:r>
              <a:rPr lang="en-GB" sz="1600" b="1" i="1" dirty="0" smtClean="0">
                <a:solidFill>
                  <a:schemeClr val="tx2"/>
                </a:solidFill>
                <a:latin typeface="Arial" pitchFamily="34" charset="0"/>
                <a:cs typeface="Arial" pitchFamily="34" charset="0"/>
              </a:rPr>
              <a:t>                                            </a:t>
            </a:r>
          </a:p>
          <a:p>
            <a:pPr algn="just" fontAlgn="auto">
              <a:spcBef>
                <a:spcPts val="0"/>
              </a:spcBef>
              <a:spcAft>
                <a:spcPts val="0"/>
              </a:spcAft>
              <a:defRPr/>
            </a:pPr>
            <a:r>
              <a:rPr lang="en-GB" sz="1600" b="1" i="1" dirty="0" smtClean="0">
                <a:solidFill>
                  <a:schemeClr val="tx2"/>
                </a:solidFill>
                <a:latin typeface="Arial" pitchFamily="34" charset="0"/>
                <a:cs typeface="Arial" pitchFamily="34" charset="0"/>
              </a:rPr>
              <a:t>                                                See the 2 slides below.</a:t>
            </a:r>
            <a:endParaRPr lang="en-GB" b="1" i="1"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3"/>
            <a:ext cx="9144000" cy="500062"/>
          </a:xfrm>
          <a:prstGeom prst="rect">
            <a:avLst/>
          </a:prstGeom>
          <a:solidFill>
            <a:schemeClr val="bg2">
              <a:lumMod val="90000"/>
              <a:alpha val="82745"/>
            </a:schemeClr>
          </a:solidFill>
          <a:ln w="38100" cmpd="dbl">
            <a:solidFill>
              <a:srgbClr val="D8D8D8"/>
            </a:solidFill>
            <a:miter lim="800000"/>
            <a:headEnd/>
            <a:tailEnd/>
          </a:ln>
        </p:spPr>
        <p:txBody>
          <a:bodyPr/>
          <a:lstStyle/>
          <a:p>
            <a:pPr algn="ctr">
              <a:spcAft>
                <a:spcPts val="1000"/>
              </a:spcAft>
              <a:defRPr/>
            </a:pPr>
            <a:r>
              <a:rPr lang="en-GB" sz="1600" b="1" dirty="0" smtClean="0">
                <a:solidFill>
                  <a:schemeClr val="tx2"/>
                </a:solidFill>
                <a:latin typeface="Arial" pitchFamily="34" charset="0"/>
                <a:cs typeface="Arial" pitchFamily="34" charset="0"/>
              </a:rPr>
              <a:t>Extra-continental Migrants (Routes)</a:t>
            </a:r>
          </a:p>
          <a:p>
            <a:pPr algn="ctr">
              <a:spcAft>
                <a:spcPts val="1000"/>
              </a:spcAft>
              <a:defRPr/>
            </a:pPr>
            <a:endParaRPr lang="en-GB" sz="1600" dirty="0" smtClean="0">
              <a:latin typeface="Times New Roman" pitchFamily="18" charset="0"/>
            </a:endParaRPr>
          </a:p>
          <a:p>
            <a:pPr>
              <a:spcAft>
                <a:spcPts val="1000"/>
              </a:spcAft>
              <a:defRPr/>
            </a:pPr>
            <a:endParaRPr lang="en-GB" sz="1100" dirty="0" smtClean="0">
              <a:latin typeface="Times New Roman" pitchFamily="18" charset="0"/>
            </a:endParaRPr>
          </a:p>
          <a:p>
            <a:pPr algn="r">
              <a:spcAft>
                <a:spcPts val="1000"/>
              </a:spcAft>
              <a:defRPr/>
            </a:pPr>
            <a:endParaRPr lang="en-GB" sz="2000" i="1" dirty="0">
              <a:solidFill>
                <a:srgbClr val="FFFFFF"/>
              </a:solidFill>
              <a:latin typeface="Calibri" pitchFamily="34" charset="0"/>
            </a:endParaRPr>
          </a:p>
        </p:txBody>
      </p:sp>
      <p:sp>
        <p:nvSpPr>
          <p:cNvPr id="5" name="4 Rectángulo"/>
          <p:cNvSpPr/>
          <p:nvPr/>
        </p:nvSpPr>
        <p:spPr>
          <a:xfrm>
            <a:off x="285750" y="571500"/>
            <a:ext cx="8643938" cy="6072188"/>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pic>
        <p:nvPicPr>
          <p:cNvPr id="20484" name="10 Imagen"/>
          <p:cNvPicPr>
            <a:picLocks noChangeAspect="1" noChangeArrowheads="1"/>
          </p:cNvPicPr>
          <p:nvPr/>
        </p:nvPicPr>
        <p:blipFill>
          <a:blip r:embed="rId3"/>
          <a:srcRect/>
          <a:stretch>
            <a:fillRect/>
          </a:stretch>
        </p:blipFill>
        <p:spPr bwMode="auto">
          <a:xfrm>
            <a:off x="611188" y="1143000"/>
            <a:ext cx="7561262" cy="5094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3"/>
            <a:ext cx="9144000" cy="500062"/>
          </a:xfrm>
          <a:prstGeom prst="rect">
            <a:avLst/>
          </a:prstGeom>
          <a:solidFill>
            <a:schemeClr val="bg2">
              <a:lumMod val="90000"/>
              <a:alpha val="82745"/>
            </a:schemeClr>
          </a:solidFill>
          <a:ln w="38100" cmpd="dbl">
            <a:solidFill>
              <a:srgbClr val="D8D8D8"/>
            </a:solidFill>
            <a:miter lim="800000"/>
            <a:headEnd/>
            <a:tailEnd/>
          </a:ln>
        </p:spPr>
        <p:txBody>
          <a:bodyPr/>
          <a:lstStyle/>
          <a:p>
            <a:pPr algn="ctr">
              <a:spcAft>
                <a:spcPts val="1000"/>
              </a:spcAft>
              <a:defRPr/>
            </a:pPr>
            <a:r>
              <a:rPr lang="en-GB" sz="1600" b="1" dirty="0" smtClean="0">
                <a:solidFill>
                  <a:schemeClr val="tx2"/>
                </a:solidFill>
                <a:latin typeface="Arial" pitchFamily="34" charset="0"/>
                <a:cs typeface="Arial" pitchFamily="34" charset="0"/>
              </a:rPr>
              <a:t>Extra-continental Migrants (Routes)</a:t>
            </a:r>
          </a:p>
          <a:p>
            <a:pPr>
              <a:spcAft>
                <a:spcPts val="1000"/>
              </a:spcAft>
              <a:defRPr/>
            </a:pPr>
            <a:endParaRPr lang="en-GB" sz="1100" dirty="0" smtClean="0">
              <a:latin typeface="Times New Roman" pitchFamily="18" charset="0"/>
            </a:endParaRPr>
          </a:p>
          <a:p>
            <a:pPr>
              <a:spcAft>
                <a:spcPts val="1000"/>
              </a:spcAft>
              <a:defRPr/>
            </a:pPr>
            <a:endParaRPr lang="en-GB" sz="1100" dirty="0" smtClean="0">
              <a:latin typeface="Times New Roman" pitchFamily="18" charset="0"/>
            </a:endParaRPr>
          </a:p>
          <a:p>
            <a:pPr algn="r">
              <a:spcAft>
                <a:spcPts val="1000"/>
              </a:spcAft>
              <a:defRPr/>
            </a:pPr>
            <a:endParaRPr lang="en-GB" sz="2000" i="1" dirty="0">
              <a:solidFill>
                <a:srgbClr val="FFFFFF"/>
              </a:solidFill>
              <a:latin typeface="Calibri" pitchFamily="34" charset="0"/>
            </a:endParaRPr>
          </a:p>
        </p:txBody>
      </p:sp>
      <p:sp>
        <p:nvSpPr>
          <p:cNvPr id="5" name="4 Rectángulo"/>
          <p:cNvSpPr/>
          <p:nvPr/>
        </p:nvSpPr>
        <p:spPr>
          <a:xfrm>
            <a:off x="285750" y="571500"/>
            <a:ext cx="8643938" cy="6072188"/>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pic>
        <p:nvPicPr>
          <p:cNvPr id="21508" name="6 Imagen"/>
          <p:cNvPicPr>
            <a:picLocks noChangeAspect="1" noChangeArrowheads="1"/>
          </p:cNvPicPr>
          <p:nvPr/>
        </p:nvPicPr>
        <p:blipFill>
          <a:blip r:embed="rId3"/>
          <a:srcRect/>
          <a:stretch>
            <a:fillRect/>
          </a:stretch>
        </p:blipFill>
        <p:spPr bwMode="auto">
          <a:xfrm>
            <a:off x="900113" y="1143000"/>
            <a:ext cx="7416800"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3"/>
            <a:ext cx="9144000" cy="500062"/>
          </a:xfrm>
          <a:prstGeom prst="rect">
            <a:avLst/>
          </a:prstGeom>
          <a:solidFill>
            <a:schemeClr val="bg2">
              <a:lumMod val="90000"/>
              <a:alpha val="82745"/>
            </a:schemeClr>
          </a:solidFill>
          <a:ln w="38100" cmpd="dbl">
            <a:solidFill>
              <a:srgbClr val="D8D8D8"/>
            </a:solidFill>
            <a:miter lim="800000"/>
            <a:headEnd/>
            <a:tailEnd/>
          </a:ln>
        </p:spPr>
        <p:txBody>
          <a:bodyPr/>
          <a:lstStyle/>
          <a:p>
            <a:pPr algn="ctr">
              <a:spcAft>
                <a:spcPts val="1000"/>
              </a:spcAft>
              <a:defRPr/>
            </a:pPr>
            <a:r>
              <a:rPr lang="en-GB" sz="1600" b="1" dirty="0" smtClean="0">
                <a:solidFill>
                  <a:schemeClr val="tx2"/>
                </a:solidFill>
                <a:latin typeface="Arial" pitchFamily="34" charset="0"/>
                <a:cs typeface="Arial" pitchFamily="34" charset="0"/>
              </a:rPr>
              <a:t>Risk Routes</a:t>
            </a:r>
          </a:p>
          <a:p>
            <a:pPr>
              <a:spcAft>
                <a:spcPts val="1000"/>
              </a:spcAft>
              <a:defRPr/>
            </a:pPr>
            <a:endParaRPr lang="en-GB" sz="1100" dirty="0" smtClean="0">
              <a:latin typeface="Times New Roman" pitchFamily="18" charset="0"/>
            </a:endParaRPr>
          </a:p>
          <a:p>
            <a:pPr>
              <a:spcAft>
                <a:spcPts val="1000"/>
              </a:spcAft>
              <a:defRPr/>
            </a:pPr>
            <a:endParaRPr lang="en-GB" sz="1100" dirty="0" smtClean="0">
              <a:latin typeface="Times New Roman" pitchFamily="18" charset="0"/>
            </a:endParaRPr>
          </a:p>
          <a:p>
            <a:pPr algn="r">
              <a:spcAft>
                <a:spcPts val="1000"/>
              </a:spcAft>
              <a:defRPr/>
            </a:pPr>
            <a:endParaRPr lang="en-GB" sz="2000" i="1" dirty="0">
              <a:solidFill>
                <a:srgbClr val="FFFFFF"/>
              </a:solidFill>
              <a:latin typeface="Calibri" pitchFamily="34" charset="0"/>
            </a:endParaRPr>
          </a:p>
        </p:txBody>
      </p:sp>
      <p:sp>
        <p:nvSpPr>
          <p:cNvPr id="5" name="4 Rectángulo"/>
          <p:cNvSpPr/>
          <p:nvPr/>
        </p:nvSpPr>
        <p:spPr>
          <a:xfrm>
            <a:off x="285750" y="571500"/>
            <a:ext cx="8643938" cy="6072188"/>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468313" y="765175"/>
            <a:ext cx="8207375" cy="5262979"/>
          </a:xfrm>
          <a:prstGeom prst="rect">
            <a:avLst/>
          </a:prstGeom>
          <a:noFill/>
        </p:spPr>
        <p:txBody>
          <a:bodyPr>
            <a:spAutoFit/>
          </a:bodyPr>
          <a:lstStyle/>
          <a:p>
            <a:pPr marL="285750" indent="-285750" algn="just" fontAlgn="auto">
              <a:lnSpc>
                <a:spcPct val="150000"/>
              </a:lnSpc>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As Stated by Migrants Victims of Abduction</a:t>
            </a:r>
            <a:r>
              <a:rPr lang="en-GB" sz="1600" b="1" dirty="0" smtClean="0">
                <a:solidFill>
                  <a:schemeClr val="tx2"/>
                </a:solidFill>
                <a:latin typeface="Arial" pitchFamily="34" charset="0"/>
                <a:cs typeface="Arial" pitchFamily="34" charset="0"/>
              </a:rPr>
              <a:t> </a:t>
            </a:r>
            <a:r>
              <a:rPr lang="en-GB" sz="1600" dirty="0" smtClean="0">
                <a:solidFill>
                  <a:schemeClr val="tx2"/>
                </a:solidFill>
                <a:latin typeface="Arial" pitchFamily="34" charset="0"/>
                <a:cs typeface="Arial" pitchFamily="34" charset="0"/>
              </a:rPr>
              <a:t>= Three routes have been identified;</a:t>
            </a:r>
          </a:p>
          <a:p>
            <a:pPr marL="285750" indent="-285750" algn="just" fontAlgn="auto">
              <a:lnSpc>
                <a:spcPct val="150000"/>
              </a:lnSpc>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Places of origin: Chiapas and Tabasco</a:t>
            </a:r>
            <a:r>
              <a:rPr lang="en-GB" sz="1600" dirty="0" smtClean="0">
                <a:solidFill>
                  <a:schemeClr val="tx2"/>
                </a:solidFill>
                <a:latin typeface="Arial" pitchFamily="34" charset="0"/>
                <a:cs typeface="Arial" pitchFamily="34" charset="0"/>
              </a:rPr>
              <a:t>, with records of violent incidents and abduction of migrants; </a:t>
            </a:r>
          </a:p>
          <a:p>
            <a:pPr marL="285750" indent="-285750" algn="just" fontAlgn="auto">
              <a:lnSpc>
                <a:spcPct val="150000"/>
              </a:lnSpc>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High risk </a:t>
            </a:r>
            <a:r>
              <a:rPr lang="en-GB" sz="1600" b="1" dirty="0" smtClean="0">
                <a:solidFill>
                  <a:schemeClr val="tx2"/>
                </a:solidFill>
                <a:latin typeface="Arial" pitchFamily="34" charset="0"/>
                <a:cs typeface="Arial" pitchFamily="34" charset="0"/>
              </a:rPr>
              <a:t>area</a:t>
            </a:r>
            <a:r>
              <a:rPr lang="en-GB" sz="1600" b="1" dirty="0" smtClean="0">
                <a:solidFill>
                  <a:schemeClr val="tx2"/>
                </a:solidFill>
                <a:latin typeface="Arial" pitchFamily="34" charset="0"/>
                <a:cs typeface="Arial" pitchFamily="34" charset="0"/>
              </a:rPr>
              <a:t>s</a:t>
            </a:r>
            <a:r>
              <a:rPr lang="en-GB" sz="1600" dirty="0" smtClean="0">
                <a:solidFill>
                  <a:schemeClr val="tx2"/>
                </a:solidFill>
                <a:latin typeface="Arial" pitchFamily="34" charset="0"/>
                <a:cs typeface="Arial" pitchFamily="34" charset="0"/>
              </a:rPr>
              <a:t>: </a:t>
            </a:r>
            <a:r>
              <a:rPr lang="en-GB" sz="1600" dirty="0" smtClean="0">
                <a:solidFill>
                  <a:schemeClr val="tx2"/>
                </a:solidFill>
                <a:latin typeface="Arial" pitchFamily="34" charset="0"/>
                <a:cs typeface="Arial" pitchFamily="34" charset="0"/>
              </a:rPr>
              <a:t>Tenosique</a:t>
            </a:r>
            <a:r>
              <a:rPr lang="en-GB" sz="1600" dirty="0" smtClean="0">
                <a:solidFill>
                  <a:schemeClr val="tx2"/>
                </a:solidFill>
                <a:latin typeface="Arial" pitchFamily="34" charset="0"/>
                <a:cs typeface="Arial" pitchFamily="34" charset="0"/>
              </a:rPr>
              <a:t>, Tabasco; Orizaba, Coatzacoalcos, and Tierra Blanca, Veracruz and Ciudad </a:t>
            </a:r>
            <a:r>
              <a:rPr lang="en-GB" sz="1600" dirty="0" smtClean="0">
                <a:solidFill>
                  <a:schemeClr val="tx2"/>
                </a:solidFill>
                <a:latin typeface="Arial" pitchFamily="34" charset="0"/>
                <a:cs typeface="Arial" pitchFamily="34" charset="0"/>
              </a:rPr>
              <a:t>Ixtepec</a:t>
            </a:r>
            <a:r>
              <a:rPr lang="en-GB" sz="1600" dirty="0" smtClean="0">
                <a:solidFill>
                  <a:schemeClr val="tx2"/>
                </a:solidFill>
                <a:latin typeface="Arial" pitchFamily="34" charset="0"/>
                <a:cs typeface="Arial" pitchFamily="34" charset="0"/>
              </a:rPr>
              <a:t>, Oaxaca.</a:t>
            </a:r>
          </a:p>
          <a:p>
            <a:pPr algn="just" fontAlgn="auto">
              <a:spcBef>
                <a:spcPts val="0"/>
              </a:spcBef>
              <a:spcAft>
                <a:spcPts val="0"/>
              </a:spcAft>
              <a:defRPr/>
            </a:pPr>
            <a:endParaRPr lang="en-GB" dirty="0" smtClean="0">
              <a:latin typeface="Arial" pitchFamily="34" charset="0"/>
              <a:cs typeface="Arial" pitchFamily="34" charset="0"/>
            </a:endParaRPr>
          </a:p>
          <a:p>
            <a:pPr algn="just" fontAlgn="auto">
              <a:spcBef>
                <a:spcPts val="0"/>
              </a:spcBef>
              <a:spcAft>
                <a:spcPts val="0"/>
              </a:spcAft>
              <a:defRPr/>
            </a:pPr>
            <a:endParaRPr lang="en-GB" dirty="0" smtClean="0">
              <a:latin typeface="Arial" pitchFamily="34" charset="0"/>
              <a:cs typeface="Arial" pitchFamily="34" charset="0"/>
            </a:endParaRPr>
          </a:p>
          <a:p>
            <a:pPr algn="just" fontAlgn="auto">
              <a:spcBef>
                <a:spcPts val="0"/>
              </a:spcBef>
              <a:spcAft>
                <a:spcPts val="0"/>
              </a:spcAft>
              <a:defRPr/>
            </a:pPr>
            <a:endParaRPr lang="en-GB" dirty="0" smtClean="0">
              <a:latin typeface="Arial" pitchFamily="34" charset="0"/>
              <a:cs typeface="Arial" pitchFamily="34" charset="0"/>
            </a:endParaRPr>
          </a:p>
          <a:p>
            <a:pPr algn="just" fontAlgn="auto">
              <a:spcBef>
                <a:spcPts val="0"/>
              </a:spcBef>
              <a:spcAft>
                <a:spcPts val="0"/>
              </a:spcAft>
              <a:defRPr/>
            </a:pPr>
            <a:endParaRPr lang="en-GB" dirty="0" smtClean="0">
              <a:latin typeface="Arial" pitchFamily="34" charset="0"/>
              <a:cs typeface="Arial" pitchFamily="34" charset="0"/>
            </a:endParaRPr>
          </a:p>
          <a:p>
            <a:pPr algn="just" fontAlgn="auto">
              <a:spcBef>
                <a:spcPts val="0"/>
              </a:spcBef>
              <a:spcAft>
                <a:spcPts val="0"/>
              </a:spcAft>
              <a:defRPr/>
            </a:pPr>
            <a:endParaRPr lang="en-GB" dirty="0" smtClean="0">
              <a:latin typeface="Arial" pitchFamily="34" charset="0"/>
              <a:cs typeface="Arial" pitchFamily="34" charset="0"/>
            </a:endParaRPr>
          </a:p>
          <a:p>
            <a:pPr algn="just" fontAlgn="auto">
              <a:spcBef>
                <a:spcPts val="0"/>
              </a:spcBef>
              <a:spcAft>
                <a:spcPts val="0"/>
              </a:spcAft>
              <a:defRPr/>
            </a:pPr>
            <a:endParaRPr lang="en-GB" dirty="0" smtClean="0">
              <a:latin typeface="Arial" pitchFamily="34" charset="0"/>
              <a:cs typeface="Arial" pitchFamily="34" charset="0"/>
            </a:endParaRPr>
          </a:p>
          <a:p>
            <a:pPr algn="just" fontAlgn="auto">
              <a:spcBef>
                <a:spcPts val="0"/>
              </a:spcBef>
              <a:spcAft>
                <a:spcPts val="0"/>
              </a:spcAft>
              <a:defRPr/>
            </a:pPr>
            <a:endParaRPr lang="en-GB" dirty="0" smtClean="0">
              <a:latin typeface="Arial" pitchFamily="34" charset="0"/>
              <a:cs typeface="Arial" pitchFamily="34" charset="0"/>
            </a:endParaRPr>
          </a:p>
          <a:p>
            <a:pPr algn="just" fontAlgn="auto">
              <a:spcBef>
                <a:spcPts val="0"/>
              </a:spcBef>
              <a:spcAft>
                <a:spcPts val="0"/>
              </a:spcAft>
              <a:defRPr/>
            </a:pPr>
            <a:endParaRPr lang="en-GB" dirty="0" smtClean="0">
              <a:latin typeface="Arial" pitchFamily="34" charset="0"/>
              <a:cs typeface="Arial" pitchFamily="34" charset="0"/>
            </a:endParaRPr>
          </a:p>
          <a:p>
            <a:pPr algn="just" fontAlgn="auto">
              <a:spcBef>
                <a:spcPts val="0"/>
              </a:spcBef>
              <a:spcAft>
                <a:spcPts val="0"/>
              </a:spcAft>
              <a:defRPr/>
            </a:pPr>
            <a:endParaRPr lang="en-GB" dirty="0" smtClean="0">
              <a:latin typeface="Arial" pitchFamily="34" charset="0"/>
              <a:cs typeface="Arial" pitchFamily="34" charset="0"/>
            </a:endParaRPr>
          </a:p>
          <a:p>
            <a:pPr algn="just" fontAlgn="auto">
              <a:spcBef>
                <a:spcPts val="0"/>
              </a:spcBef>
              <a:spcAft>
                <a:spcPts val="0"/>
              </a:spcAft>
              <a:defRPr/>
            </a:pPr>
            <a:endParaRPr lang="en-GB" dirty="0" smtClean="0">
              <a:latin typeface="Arial" pitchFamily="34" charset="0"/>
              <a:cs typeface="Arial" pitchFamily="34" charset="0"/>
            </a:endParaRPr>
          </a:p>
          <a:p>
            <a:pPr algn="just" fontAlgn="auto">
              <a:spcBef>
                <a:spcPts val="0"/>
              </a:spcBef>
              <a:spcAft>
                <a:spcPts val="0"/>
              </a:spcAft>
              <a:defRPr/>
            </a:pPr>
            <a:endParaRPr lang="en-GB" dirty="0" smtClean="0">
              <a:latin typeface="Arial" pitchFamily="34" charset="0"/>
              <a:cs typeface="Arial" pitchFamily="34" charset="0"/>
            </a:endParaRPr>
          </a:p>
          <a:p>
            <a:pPr fontAlgn="auto">
              <a:spcBef>
                <a:spcPts val="0"/>
              </a:spcBef>
              <a:spcAft>
                <a:spcPts val="0"/>
              </a:spcAft>
              <a:defRPr/>
            </a:pPr>
            <a:endParaRPr lang="en-GB" dirty="0">
              <a:latin typeface="+mn-lt"/>
            </a:endParaRPr>
          </a:p>
        </p:txBody>
      </p:sp>
      <p:pic>
        <p:nvPicPr>
          <p:cNvPr id="22533" name="8 Imagen"/>
          <p:cNvPicPr>
            <a:picLocks noChangeAspect="1" noChangeArrowheads="1"/>
          </p:cNvPicPr>
          <p:nvPr/>
        </p:nvPicPr>
        <p:blipFill>
          <a:blip r:embed="rId3"/>
          <a:srcRect/>
          <a:stretch>
            <a:fillRect/>
          </a:stretch>
        </p:blipFill>
        <p:spPr bwMode="auto">
          <a:xfrm>
            <a:off x="1106488" y="2636838"/>
            <a:ext cx="7065962" cy="400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3"/>
            <a:ext cx="9144000" cy="500062"/>
          </a:xfrm>
          <a:prstGeom prst="rect">
            <a:avLst/>
          </a:prstGeom>
          <a:solidFill>
            <a:schemeClr val="bg2">
              <a:lumMod val="90000"/>
              <a:alpha val="82745"/>
            </a:schemeClr>
          </a:solidFill>
          <a:ln w="38100" cmpd="dbl">
            <a:solidFill>
              <a:srgbClr val="D8D8D8"/>
            </a:solidFill>
            <a:miter lim="800000"/>
            <a:headEnd/>
            <a:tailEnd/>
          </a:ln>
        </p:spPr>
        <p:txBody>
          <a:bodyPr/>
          <a:lstStyle/>
          <a:p>
            <a:pPr algn="ctr">
              <a:spcAft>
                <a:spcPts val="1000"/>
              </a:spcAft>
              <a:defRPr/>
            </a:pPr>
            <a:r>
              <a:rPr lang="en-GB" sz="1600" b="1" dirty="0" smtClean="0">
                <a:solidFill>
                  <a:schemeClr val="tx2"/>
                </a:solidFill>
                <a:latin typeface="Arial" pitchFamily="34" charset="0"/>
                <a:cs typeface="Arial" pitchFamily="34" charset="0"/>
              </a:rPr>
              <a:t>Institutional Actions</a:t>
            </a:r>
          </a:p>
          <a:p>
            <a:pPr>
              <a:spcAft>
                <a:spcPts val="1000"/>
              </a:spcAft>
              <a:defRPr/>
            </a:pPr>
            <a:endParaRPr lang="en-GB" sz="1100" dirty="0" smtClean="0">
              <a:latin typeface="Times New Roman" pitchFamily="18" charset="0"/>
            </a:endParaRPr>
          </a:p>
          <a:p>
            <a:pPr>
              <a:spcAft>
                <a:spcPts val="1000"/>
              </a:spcAft>
              <a:defRPr/>
            </a:pPr>
            <a:endParaRPr lang="en-GB" sz="1100" dirty="0" smtClean="0">
              <a:latin typeface="Times New Roman" pitchFamily="18" charset="0"/>
            </a:endParaRPr>
          </a:p>
          <a:p>
            <a:pPr algn="r">
              <a:spcAft>
                <a:spcPts val="1000"/>
              </a:spcAft>
              <a:defRPr/>
            </a:pPr>
            <a:endParaRPr lang="en-GB" sz="2000" i="1" dirty="0">
              <a:solidFill>
                <a:srgbClr val="FFFFFF"/>
              </a:solidFill>
              <a:latin typeface="Calibri" pitchFamily="34" charset="0"/>
            </a:endParaRPr>
          </a:p>
        </p:txBody>
      </p:sp>
      <p:sp>
        <p:nvSpPr>
          <p:cNvPr id="5" name="4 Rectángulo"/>
          <p:cNvSpPr/>
          <p:nvPr/>
        </p:nvSpPr>
        <p:spPr>
          <a:xfrm>
            <a:off x="285750" y="571500"/>
            <a:ext cx="8643938" cy="6072188"/>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395288" y="981075"/>
            <a:ext cx="8353425" cy="5262979"/>
          </a:xfrm>
          <a:prstGeom prst="rect">
            <a:avLst/>
          </a:prstGeom>
          <a:noFill/>
        </p:spPr>
        <p:txBody>
          <a:bodyPr>
            <a:spAutoFit/>
          </a:bodyPr>
          <a:lstStyle/>
          <a:p>
            <a:pPr algn="just" fontAlgn="auto">
              <a:spcBef>
                <a:spcPts val="0"/>
              </a:spcBef>
              <a:spcAft>
                <a:spcPts val="0"/>
              </a:spcAft>
              <a:defRPr/>
            </a:pPr>
            <a:endParaRPr lang="en-GB" sz="1600" dirty="0" smtClean="0">
              <a:latin typeface="Arial" pitchFamily="34" charset="0"/>
              <a:cs typeface="Arial" pitchFamily="34" charset="0"/>
            </a:endParaRPr>
          </a:p>
          <a:p>
            <a:pPr marL="285750" indent="-285750" algn="just" fontAlgn="auto">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Most frequently used means of transportation</a:t>
            </a:r>
            <a:r>
              <a:rPr lang="en-GB" sz="1600" dirty="0" smtClean="0">
                <a:solidFill>
                  <a:schemeClr val="tx2"/>
                </a:solidFill>
                <a:latin typeface="Arial" pitchFamily="34" charset="0"/>
                <a:cs typeface="Arial" pitchFamily="34" charset="0"/>
              </a:rPr>
              <a:t>: By land (public or private transportation and train);</a:t>
            </a:r>
          </a:p>
          <a:p>
            <a:pPr algn="just" fontAlgn="auto">
              <a:spcBef>
                <a:spcPts val="0"/>
              </a:spcBef>
              <a:spcAft>
                <a:spcPts val="0"/>
              </a:spcAft>
              <a:defRPr/>
            </a:pPr>
            <a:endParaRPr lang="en-GB" sz="1600" dirty="0" smtClean="0">
              <a:solidFill>
                <a:schemeClr val="tx2"/>
              </a:solidFill>
              <a:latin typeface="Arial" pitchFamily="34" charset="0"/>
              <a:cs typeface="Arial" pitchFamily="34" charset="0"/>
            </a:endParaRPr>
          </a:p>
          <a:p>
            <a:pPr marL="285750" indent="-285750" algn="just" fontAlgn="auto">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The Federal Government </a:t>
            </a:r>
            <a:r>
              <a:rPr lang="en-GB" sz="1600" dirty="0" smtClean="0">
                <a:solidFill>
                  <a:schemeClr val="tx2"/>
                </a:solidFill>
                <a:latin typeface="Arial" pitchFamily="34" charset="0"/>
                <a:cs typeface="Arial" pitchFamily="34" charset="0"/>
              </a:rPr>
              <a:t>has i</a:t>
            </a:r>
            <a:r>
              <a:rPr lang="en-GB" sz="1600" dirty="0" smtClean="0">
                <a:solidFill>
                  <a:schemeClr val="tx2"/>
                </a:solidFill>
                <a:latin typeface="Arial" pitchFamily="34" charset="0"/>
                <a:cs typeface="Arial" pitchFamily="34" charset="0"/>
              </a:rPr>
              <a:t>ncreased the number of actions on highways, railways, and central bus stations</a:t>
            </a:r>
            <a:r>
              <a:rPr lang="en-GB" sz="1600" dirty="0">
                <a:solidFill>
                  <a:schemeClr val="tx2"/>
                </a:solidFill>
                <a:latin typeface="Arial" pitchFamily="34" charset="0"/>
                <a:cs typeface="Arial" pitchFamily="34" charset="0"/>
              </a:rPr>
              <a:t>;</a:t>
            </a:r>
            <a:r>
              <a:rPr lang="en-GB" sz="1600" dirty="0" smtClean="0">
                <a:solidFill>
                  <a:schemeClr val="tx2"/>
                </a:solidFill>
                <a:latin typeface="Arial" pitchFamily="34" charset="0"/>
                <a:cs typeface="Arial" pitchFamily="34" charset="0"/>
              </a:rPr>
              <a:t> </a:t>
            </a:r>
          </a:p>
          <a:p>
            <a:pPr marL="285750" indent="-285750" algn="just" fontAlgn="auto">
              <a:spcBef>
                <a:spcPts val="0"/>
              </a:spcBef>
              <a:spcAft>
                <a:spcPts val="0"/>
              </a:spcAft>
              <a:buFont typeface="Arial" pitchFamily="34" charset="0"/>
              <a:buChar char="•"/>
              <a:defRPr/>
            </a:pPr>
            <a:endParaRPr lang="en-GB" sz="1600" dirty="0" smtClean="0">
              <a:solidFill>
                <a:schemeClr val="tx2"/>
              </a:solidFill>
              <a:latin typeface="Arial" pitchFamily="34" charset="0"/>
              <a:cs typeface="Arial" pitchFamily="34" charset="0"/>
            </a:endParaRPr>
          </a:p>
          <a:p>
            <a:pPr marL="285750" indent="-285750" algn="just" fontAlgn="auto">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Actions of INM in 2011</a:t>
            </a:r>
            <a:r>
              <a:rPr lang="en-GB" sz="1600" dirty="0" smtClean="0">
                <a:solidFill>
                  <a:schemeClr val="tx2"/>
                </a:solidFill>
                <a:latin typeface="Arial" pitchFamily="34" charset="0"/>
                <a:cs typeface="Arial" pitchFamily="34" charset="0"/>
              </a:rPr>
              <a:t>: 14,905 immigration controls on highways (38,576 migrants presented); 504 immigration controls on railways (3,593 presented), and 15,902 immigration verification visits (639 presented); </a:t>
            </a:r>
          </a:p>
          <a:p>
            <a:pPr algn="just" fontAlgn="auto">
              <a:spcBef>
                <a:spcPts val="0"/>
              </a:spcBef>
              <a:spcAft>
                <a:spcPts val="0"/>
              </a:spcAft>
              <a:defRPr/>
            </a:pPr>
            <a:endParaRPr lang="en-GB" sz="1600" dirty="0" smtClean="0">
              <a:solidFill>
                <a:schemeClr val="tx2"/>
              </a:solidFill>
              <a:latin typeface="Arial" pitchFamily="34" charset="0"/>
              <a:cs typeface="Arial" pitchFamily="34" charset="0"/>
            </a:endParaRPr>
          </a:p>
          <a:p>
            <a:pPr marL="285750" indent="-285750" algn="just" fontAlgn="auto">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Actions of the Federal Police Force</a:t>
            </a:r>
            <a:r>
              <a:rPr lang="en-GB" sz="1600" dirty="0" smtClean="0">
                <a:solidFill>
                  <a:schemeClr val="tx2"/>
                </a:solidFill>
                <a:latin typeface="Arial" pitchFamily="34" charset="0"/>
                <a:cs typeface="Arial" pitchFamily="34" charset="0"/>
              </a:rPr>
              <a:t>, </a:t>
            </a:r>
            <a:r>
              <a:rPr lang="en-GB" sz="1600" dirty="0" smtClean="0">
                <a:solidFill>
                  <a:schemeClr val="tx2"/>
                </a:solidFill>
                <a:latin typeface="Arial" pitchFamily="34" charset="0"/>
                <a:cs typeface="Arial" pitchFamily="34" charset="0"/>
              </a:rPr>
              <a:t>through the Regional Security Division:  Rescue and detention of irregular migrants in the states of </a:t>
            </a:r>
            <a:r>
              <a:rPr lang="en-GB" sz="1600" dirty="0" smtClean="0">
                <a:solidFill>
                  <a:schemeClr val="tx2"/>
                </a:solidFill>
                <a:latin typeface="Arial" pitchFamily="34" charset="0"/>
                <a:cs typeface="Arial" pitchFamily="34" charset="0"/>
              </a:rPr>
              <a:t>Campeche (113), Chiapas (2,416), Quintana </a:t>
            </a:r>
            <a:r>
              <a:rPr lang="en-GB" sz="1600" dirty="0" smtClean="0">
                <a:solidFill>
                  <a:schemeClr val="tx2"/>
                </a:solidFill>
                <a:latin typeface="Arial" pitchFamily="34" charset="0"/>
                <a:cs typeface="Arial" pitchFamily="34" charset="0"/>
              </a:rPr>
              <a:t>Roo</a:t>
            </a:r>
            <a:r>
              <a:rPr lang="en-GB" sz="1600" dirty="0" smtClean="0">
                <a:solidFill>
                  <a:schemeClr val="tx2"/>
                </a:solidFill>
                <a:latin typeface="Arial" pitchFamily="34" charset="0"/>
                <a:cs typeface="Arial" pitchFamily="34" charset="0"/>
              </a:rPr>
              <a:t> (320), and Tabasco (140); </a:t>
            </a:r>
          </a:p>
          <a:p>
            <a:pPr algn="just" fontAlgn="auto">
              <a:spcBef>
                <a:spcPts val="0"/>
              </a:spcBef>
              <a:spcAft>
                <a:spcPts val="0"/>
              </a:spcAft>
              <a:defRPr/>
            </a:pPr>
            <a:endParaRPr lang="en-GB" sz="1600" dirty="0" smtClean="0">
              <a:solidFill>
                <a:schemeClr val="tx2"/>
              </a:solidFill>
              <a:latin typeface="Arial" pitchFamily="34" charset="0"/>
              <a:cs typeface="Arial" pitchFamily="34" charset="0"/>
            </a:endParaRPr>
          </a:p>
          <a:p>
            <a:pPr marL="285750" indent="-285750" algn="just" fontAlgn="auto">
              <a:spcBef>
                <a:spcPts val="0"/>
              </a:spcBef>
              <a:spcAft>
                <a:spcPts val="0"/>
              </a:spcAft>
              <a:buFont typeface="Arial" pitchFamily="34" charset="0"/>
              <a:buChar char="•"/>
              <a:defRPr/>
            </a:pPr>
            <a:r>
              <a:rPr lang="en-GB" sz="1600" b="1" dirty="0" smtClean="0">
                <a:solidFill>
                  <a:schemeClr val="tx2"/>
                </a:solidFill>
                <a:latin typeface="Arial" pitchFamily="34" charset="0"/>
                <a:cs typeface="Arial" pitchFamily="34" charset="0"/>
              </a:rPr>
              <a:t>Strategic intelligence actions</a:t>
            </a:r>
            <a:r>
              <a:rPr lang="en-GB" sz="1600" dirty="0" smtClean="0">
                <a:solidFill>
                  <a:schemeClr val="tx2"/>
                </a:solidFill>
                <a:latin typeface="Arial" pitchFamily="34" charset="0"/>
                <a:cs typeface="Arial" pitchFamily="34" charset="0"/>
              </a:rPr>
              <a:t>, tactics and operations to combat and persecute migrant smuggling in 2011:  51 active organizations involved in migrant smuggling have been identified in the states of Baja California (8), Chiapas (24), Coahuila (1), State of Mexico (2), Oaxaca (1), Puebla (1), Quintana </a:t>
            </a:r>
            <a:r>
              <a:rPr lang="en-GB" sz="1600" dirty="0" smtClean="0">
                <a:solidFill>
                  <a:schemeClr val="tx2"/>
                </a:solidFill>
                <a:latin typeface="Arial" pitchFamily="34" charset="0"/>
                <a:cs typeface="Arial" pitchFamily="34" charset="0"/>
              </a:rPr>
              <a:t>Roo</a:t>
            </a:r>
            <a:r>
              <a:rPr lang="en-GB" sz="1600" dirty="0" smtClean="0">
                <a:solidFill>
                  <a:schemeClr val="tx2"/>
                </a:solidFill>
                <a:latin typeface="Arial" pitchFamily="34" charset="0"/>
                <a:cs typeface="Arial" pitchFamily="34" charset="0"/>
              </a:rPr>
              <a:t> (3), Sonora (1), Sinaloa, (1),Tabasco (5),Tamaulipas (1), Veracruz (3). 145 individuals involved in the networks have been identified. </a:t>
            </a:r>
            <a:endParaRPr lang="en-GB" sz="1600" dirty="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1439</TotalTime>
  <Words>1158</Words>
  <Application>Microsoft Office PowerPoint</Application>
  <PresentationFormat>Presentación en pantalla (4:3)</PresentationFormat>
  <Paragraphs>178</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u08282</dc:creator>
  <cp:lastModifiedBy>Christiane Lehnhoff</cp:lastModifiedBy>
  <cp:revision>213</cp:revision>
  <cp:lastPrinted>2012-06-15T01:50:37Z</cp:lastPrinted>
  <dcterms:created xsi:type="dcterms:W3CDTF">2012-02-02T19:31:47Z</dcterms:created>
  <dcterms:modified xsi:type="dcterms:W3CDTF">2012-06-22T13:45:42Z</dcterms:modified>
</cp:coreProperties>
</file>