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260" r:id="rId4"/>
    <p:sldId id="261" r:id="rId5"/>
    <p:sldId id="257" r:id="rId6"/>
    <p:sldId id="263" r:id="rId7"/>
    <p:sldId id="262" r:id="rId8"/>
    <p:sldId id="264"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39" d="100"/>
          <a:sy n="139" d="100"/>
        </p:scale>
        <p:origin x="-1576" y="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FA60FB-B3F9-4A52-8343-F8D3941EF0F8}" type="datetimeFigureOut">
              <a:rPr lang="es-MX" smtClean="0"/>
              <a:t>6/23/13</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7A445B-5618-4B87-89DB-4DE97437EF3D}" type="slidenum">
              <a:rPr lang="es-MX" smtClean="0"/>
              <a:t>‹Nr.›</a:t>
            </a:fld>
            <a:endParaRPr lang="es-MX"/>
          </a:p>
        </p:txBody>
      </p:sp>
    </p:spTree>
    <p:extLst>
      <p:ext uri="{BB962C8B-B14F-4D97-AF65-F5344CB8AC3E}">
        <p14:creationId xmlns:p14="http://schemas.microsoft.com/office/powerpoint/2010/main" val="2209069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A7903864-30F1-4845-B414-FE641FDE3562}" type="datetime1">
              <a:rPr lang="es-MX" smtClean="0"/>
              <a:t>6/23/13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FF1A9D8-FE7D-49AD-8A02-4C55D0E2FB15}" type="slidenum">
              <a:rPr lang="es-MX" smtClean="0"/>
              <a:t>‹Nr.›</a:t>
            </a:fld>
            <a:endParaRPr lang="es-MX"/>
          </a:p>
        </p:txBody>
      </p:sp>
    </p:spTree>
    <p:extLst>
      <p:ext uri="{BB962C8B-B14F-4D97-AF65-F5344CB8AC3E}">
        <p14:creationId xmlns:p14="http://schemas.microsoft.com/office/powerpoint/2010/main" val="2037732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B29A0E8-7E84-46C8-B307-3659B16AE7AD}" type="datetime1">
              <a:rPr lang="es-MX" smtClean="0"/>
              <a:t>6/23/13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FF1A9D8-FE7D-49AD-8A02-4C55D0E2FB15}" type="slidenum">
              <a:rPr lang="es-MX" smtClean="0"/>
              <a:t>‹Nr.›</a:t>
            </a:fld>
            <a:endParaRPr lang="es-MX"/>
          </a:p>
        </p:txBody>
      </p:sp>
    </p:spTree>
    <p:extLst>
      <p:ext uri="{BB962C8B-B14F-4D97-AF65-F5344CB8AC3E}">
        <p14:creationId xmlns:p14="http://schemas.microsoft.com/office/powerpoint/2010/main" val="1132565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3D7C30E-AB42-4360-8169-A74A771CE711}" type="datetime1">
              <a:rPr lang="es-MX" smtClean="0"/>
              <a:t>6/23/13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FF1A9D8-FE7D-49AD-8A02-4C55D0E2FB15}" type="slidenum">
              <a:rPr lang="es-MX" smtClean="0"/>
              <a:t>‹Nr.›</a:t>
            </a:fld>
            <a:endParaRPr lang="es-MX"/>
          </a:p>
        </p:txBody>
      </p:sp>
    </p:spTree>
    <p:extLst>
      <p:ext uri="{BB962C8B-B14F-4D97-AF65-F5344CB8AC3E}">
        <p14:creationId xmlns:p14="http://schemas.microsoft.com/office/powerpoint/2010/main" val="1853996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5189707-8E2C-47B0-8DC4-D5DEBA82BFA8}" type="datetime1">
              <a:rPr lang="es-MX" smtClean="0"/>
              <a:t>6/23/13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FF1A9D8-FE7D-49AD-8A02-4C55D0E2FB15}" type="slidenum">
              <a:rPr lang="es-MX" smtClean="0"/>
              <a:t>‹Nr.›</a:t>
            </a:fld>
            <a:endParaRPr lang="es-MX"/>
          </a:p>
        </p:txBody>
      </p:sp>
    </p:spTree>
    <p:extLst>
      <p:ext uri="{BB962C8B-B14F-4D97-AF65-F5344CB8AC3E}">
        <p14:creationId xmlns:p14="http://schemas.microsoft.com/office/powerpoint/2010/main" val="1002812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7F87444-B04E-4B70-BC86-EB5DBEE4863E}" type="datetime1">
              <a:rPr lang="es-MX" smtClean="0"/>
              <a:t>6/23/13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FF1A9D8-FE7D-49AD-8A02-4C55D0E2FB15}" type="slidenum">
              <a:rPr lang="es-MX" smtClean="0"/>
              <a:t>‹Nr.›</a:t>
            </a:fld>
            <a:endParaRPr lang="es-MX"/>
          </a:p>
        </p:txBody>
      </p:sp>
    </p:spTree>
    <p:extLst>
      <p:ext uri="{BB962C8B-B14F-4D97-AF65-F5344CB8AC3E}">
        <p14:creationId xmlns:p14="http://schemas.microsoft.com/office/powerpoint/2010/main" val="1626070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4713E04C-DF9E-46A1-9F5C-A78F8D838D53}" type="datetime1">
              <a:rPr lang="es-MX" smtClean="0"/>
              <a:t>6/23/13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FF1A9D8-FE7D-49AD-8A02-4C55D0E2FB15}" type="slidenum">
              <a:rPr lang="es-MX" smtClean="0"/>
              <a:t>‹Nr.›</a:t>
            </a:fld>
            <a:endParaRPr lang="es-MX"/>
          </a:p>
        </p:txBody>
      </p:sp>
    </p:spTree>
    <p:extLst>
      <p:ext uri="{BB962C8B-B14F-4D97-AF65-F5344CB8AC3E}">
        <p14:creationId xmlns:p14="http://schemas.microsoft.com/office/powerpoint/2010/main" val="2550523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8748CACB-7580-4C2E-9C29-640236EC754C}" type="datetime1">
              <a:rPr lang="es-MX" smtClean="0"/>
              <a:t>6/23/13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4FF1A9D8-FE7D-49AD-8A02-4C55D0E2FB15}" type="slidenum">
              <a:rPr lang="es-MX" smtClean="0"/>
              <a:t>‹Nr.›</a:t>
            </a:fld>
            <a:endParaRPr lang="es-MX"/>
          </a:p>
        </p:txBody>
      </p:sp>
    </p:spTree>
    <p:extLst>
      <p:ext uri="{BB962C8B-B14F-4D97-AF65-F5344CB8AC3E}">
        <p14:creationId xmlns:p14="http://schemas.microsoft.com/office/powerpoint/2010/main" val="103779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E7C8A97D-1740-45F8-A739-498A81DA454B}" type="datetime1">
              <a:rPr lang="es-MX" smtClean="0"/>
              <a:t>6/23/13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4FF1A9D8-FE7D-49AD-8A02-4C55D0E2FB15}" type="slidenum">
              <a:rPr lang="es-MX" smtClean="0"/>
              <a:t>‹Nr.›</a:t>
            </a:fld>
            <a:endParaRPr lang="es-MX"/>
          </a:p>
        </p:txBody>
      </p:sp>
    </p:spTree>
    <p:extLst>
      <p:ext uri="{BB962C8B-B14F-4D97-AF65-F5344CB8AC3E}">
        <p14:creationId xmlns:p14="http://schemas.microsoft.com/office/powerpoint/2010/main" val="1017113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CEEE629-DB91-440F-ACC9-D08691AD884C}" type="datetime1">
              <a:rPr lang="es-MX" smtClean="0"/>
              <a:t>6/23/13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4FF1A9D8-FE7D-49AD-8A02-4C55D0E2FB15}" type="slidenum">
              <a:rPr lang="es-MX" smtClean="0"/>
              <a:t>‹Nr.›</a:t>
            </a:fld>
            <a:endParaRPr lang="es-MX"/>
          </a:p>
        </p:txBody>
      </p:sp>
    </p:spTree>
    <p:extLst>
      <p:ext uri="{BB962C8B-B14F-4D97-AF65-F5344CB8AC3E}">
        <p14:creationId xmlns:p14="http://schemas.microsoft.com/office/powerpoint/2010/main" val="1936706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9355794-267C-4AEA-ABF9-131F36C346E4}" type="datetime1">
              <a:rPr lang="es-MX" smtClean="0"/>
              <a:t>6/23/13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FF1A9D8-FE7D-49AD-8A02-4C55D0E2FB15}" type="slidenum">
              <a:rPr lang="es-MX" smtClean="0"/>
              <a:t>‹Nr.›</a:t>
            </a:fld>
            <a:endParaRPr lang="es-MX"/>
          </a:p>
        </p:txBody>
      </p:sp>
    </p:spTree>
    <p:extLst>
      <p:ext uri="{BB962C8B-B14F-4D97-AF65-F5344CB8AC3E}">
        <p14:creationId xmlns:p14="http://schemas.microsoft.com/office/powerpoint/2010/main" val="4217110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2119F75-E2C8-4B5D-9B0E-C0D970F88279}" type="datetime1">
              <a:rPr lang="es-MX" smtClean="0"/>
              <a:t>6/23/13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FF1A9D8-FE7D-49AD-8A02-4C55D0E2FB15}" type="slidenum">
              <a:rPr lang="es-MX" smtClean="0"/>
              <a:t>‹Nr.›</a:t>
            </a:fld>
            <a:endParaRPr lang="es-MX"/>
          </a:p>
        </p:txBody>
      </p:sp>
    </p:spTree>
    <p:extLst>
      <p:ext uri="{BB962C8B-B14F-4D97-AF65-F5344CB8AC3E}">
        <p14:creationId xmlns:p14="http://schemas.microsoft.com/office/powerpoint/2010/main" val="410208845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90000"/>
              </a:schemeClr>
            </a:gs>
            <a:gs pos="92000">
              <a:srgbClr val="EDEDED"/>
            </a:gs>
            <a:gs pos="58000">
              <a:schemeClr val="bg1">
                <a:shade val="100000"/>
                <a:satMod val="115000"/>
                <a:alpha val="72000"/>
              </a:schemeClr>
            </a:gs>
            <a:gs pos="100000">
              <a:schemeClr val="bg1">
                <a:shade val="70000"/>
                <a:satMod val="13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9B1360-3B77-45A4-AFD6-AB16653DD032}" type="datetime1">
              <a:rPr lang="es-MX" smtClean="0"/>
              <a:t>6/23/13</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F1A9D8-FE7D-49AD-8A02-4C55D0E2FB15}" type="slidenum">
              <a:rPr lang="es-MX" smtClean="0"/>
              <a:t>‹Nr.›</a:t>
            </a:fld>
            <a:endParaRPr lang="es-MX"/>
          </a:p>
        </p:txBody>
      </p:sp>
    </p:spTree>
    <p:extLst>
      <p:ext uri="{BB962C8B-B14F-4D97-AF65-F5344CB8AC3E}">
        <p14:creationId xmlns:p14="http://schemas.microsoft.com/office/powerpoint/2010/main" val="2644253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108520" y="-27384"/>
            <a:ext cx="9361040" cy="6984776"/>
            <a:chOff x="-108520" y="-27384"/>
            <a:chExt cx="9361040" cy="6984776"/>
          </a:xfrm>
        </p:grpSpPr>
        <p:cxnSp>
          <p:nvCxnSpPr>
            <p:cNvPr id="10" name="9 Conector recto"/>
            <p:cNvCxnSpPr/>
            <p:nvPr/>
          </p:nvCxnSpPr>
          <p:spPr>
            <a:xfrm>
              <a:off x="755576" y="319509"/>
              <a:ext cx="1548000" cy="0"/>
            </a:xfrm>
            <a:prstGeom prst="line">
              <a:avLst/>
            </a:prstGeom>
            <a:ln>
              <a:solidFill>
                <a:srgbClr val="00B050"/>
              </a:solidFill>
            </a:ln>
            <a:effectLst>
              <a:outerShdw blurRad="50800" dist="38100" dir="2700000" algn="tl" rotWithShape="0">
                <a:schemeClr val="tx1">
                  <a:alpha val="40000"/>
                </a:schemeClr>
              </a:outerShdw>
            </a:effectLst>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a:off x="827584" y="441047"/>
              <a:ext cx="1584176" cy="0"/>
            </a:xfrm>
            <a:prstGeom prst="line">
              <a:avLst/>
            </a:prstGeom>
            <a:ln>
              <a:solidFill>
                <a:srgbClr val="00B05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11 Conector recto"/>
            <p:cNvCxnSpPr/>
            <p:nvPr/>
          </p:nvCxnSpPr>
          <p:spPr>
            <a:xfrm>
              <a:off x="6300192" y="332657"/>
              <a:ext cx="1584176" cy="0"/>
            </a:xfrm>
            <a:prstGeom prst="line">
              <a:avLst/>
            </a:prstGeom>
            <a:ln>
              <a:solidFill>
                <a:srgbClr val="FF00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6228184" y="449432"/>
              <a:ext cx="1584176" cy="0"/>
            </a:xfrm>
            <a:prstGeom prst="line">
              <a:avLst/>
            </a:prstGeom>
            <a:ln>
              <a:solidFill>
                <a:srgbClr val="FF00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4" name="13 Rectángulo"/>
            <p:cNvSpPr/>
            <p:nvPr/>
          </p:nvSpPr>
          <p:spPr>
            <a:xfrm>
              <a:off x="-108520" y="6480720"/>
              <a:ext cx="8568952" cy="476672"/>
            </a:xfrm>
            <a:prstGeom prst="rect">
              <a:avLst/>
            </a:prstGeom>
            <a:gradFill>
              <a:gsLst>
                <a:gs pos="0">
                  <a:schemeClr val="bg1">
                    <a:tint val="90000"/>
                  </a:schemeClr>
                </a:gs>
                <a:gs pos="9000">
                  <a:srgbClr val="EDEDED"/>
                </a:gs>
                <a:gs pos="2000">
                  <a:schemeClr val="bg1">
                    <a:shade val="100000"/>
                    <a:satMod val="115000"/>
                    <a:alpha val="72000"/>
                  </a:schemeClr>
                </a:gs>
                <a:gs pos="20000">
                  <a:schemeClr val="bg1">
                    <a:shade val="70000"/>
                    <a:satMod val="130000"/>
                  </a:schemeClr>
                </a:gs>
              </a:gsLst>
              <a:path path="circle">
                <a:fillToRect l="20000" t="50000" r="10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5" name="Imagen 1"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1732" y="44624"/>
              <a:ext cx="3188420" cy="649773"/>
            </a:xfrm>
            <a:prstGeom prst="rect">
              <a:avLst/>
            </a:prstGeom>
            <a:noFill/>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15 Rectángulo"/>
            <p:cNvSpPr/>
            <p:nvPr/>
          </p:nvSpPr>
          <p:spPr>
            <a:xfrm>
              <a:off x="8460432" y="-27384"/>
              <a:ext cx="792088" cy="5445224"/>
            </a:xfrm>
            <a:prstGeom prst="rect">
              <a:avLst/>
            </a:prstGeom>
            <a:gradFill>
              <a:gsLst>
                <a:gs pos="0">
                  <a:schemeClr val="tx1">
                    <a:lumMod val="75000"/>
                    <a:lumOff val="25000"/>
                  </a:schemeClr>
                </a:gs>
                <a:gs pos="50000">
                  <a:schemeClr val="tx1">
                    <a:lumMod val="65000"/>
                    <a:lumOff val="35000"/>
                  </a:schemeClr>
                </a:gs>
                <a:gs pos="100000">
                  <a:schemeClr val="tx1">
                    <a:lumMod val="50000"/>
                    <a:lumOff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16 Rectángulo"/>
            <p:cNvSpPr/>
            <p:nvPr/>
          </p:nvSpPr>
          <p:spPr>
            <a:xfrm>
              <a:off x="8460432" y="5373216"/>
              <a:ext cx="792088" cy="1003348"/>
            </a:xfrm>
            <a:prstGeom prst="rect">
              <a:avLst/>
            </a:prstGeom>
            <a:gradFill>
              <a:gsLst>
                <a:gs pos="0">
                  <a:schemeClr val="bg1">
                    <a:lumMod val="50000"/>
                  </a:schemeClr>
                </a:gs>
                <a:gs pos="50000">
                  <a:schemeClr val="bg1">
                    <a:lumMod val="65000"/>
                  </a:schemeClr>
                </a:gs>
                <a:gs pos="100000">
                  <a:schemeClr val="bg1">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17 Rectángulo"/>
            <p:cNvSpPr/>
            <p:nvPr/>
          </p:nvSpPr>
          <p:spPr>
            <a:xfrm>
              <a:off x="8460432" y="6376564"/>
              <a:ext cx="792088" cy="580828"/>
            </a:xfrm>
            <a:prstGeom prst="rect">
              <a:avLst/>
            </a:prstGeom>
            <a:gradFill>
              <a:gsLst>
                <a:gs pos="0">
                  <a:schemeClr val="bg1">
                    <a:lumMod val="75000"/>
                  </a:schemeClr>
                </a:gs>
                <a:gs pos="50000">
                  <a:schemeClr val="bg1">
                    <a:lumMod val="85000"/>
                  </a:schemeClr>
                </a:gs>
                <a:gs pos="100000">
                  <a:schemeClr val="bg1">
                    <a:lumMod val="9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19" name="18 Rectángulo"/>
          <p:cNvSpPr/>
          <p:nvPr/>
        </p:nvSpPr>
        <p:spPr>
          <a:xfrm>
            <a:off x="4479644" y="2967335"/>
            <a:ext cx="184730" cy="52322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es-E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2" name="Freeform 871"/>
          <p:cNvSpPr>
            <a:spLocks/>
          </p:cNvSpPr>
          <p:nvPr/>
        </p:nvSpPr>
        <p:spPr bwMode="auto">
          <a:xfrm>
            <a:off x="1979712" y="2450235"/>
            <a:ext cx="4968552" cy="618725"/>
          </a:xfrm>
          <a:custGeom>
            <a:avLst/>
            <a:gdLst>
              <a:gd name="T0" fmla="*/ 2147483647 w 1193"/>
              <a:gd name="T1" fmla="*/ 2147483647 h 256"/>
              <a:gd name="T2" fmla="*/ 0 w 1193"/>
              <a:gd name="T3" fmla="*/ 2147483647 h 256"/>
              <a:gd name="T4" fmla="*/ 0 w 1193"/>
              <a:gd name="T5" fmla="*/ 0 h 256"/>
              <a:gd name="T6" fmla="*/ 2147483647 w 1193"/>
              <a:gd name="T7" fmla="*/ 0 h 256"/>
              <a:gd name="T8" fmla="*/ 2147483647 w 1193"/>
              <a:gd name="T9" fmla="*/ 2147483647 h 256"/>
              <a:gd name="T10" fmla="*/ 0 60000 65536"/>
              <a:gd name="T11" fmla="*/ 0 60000 65536"/>
              <a:gd name="T12" fmla="*/ 0 60000 65536"/>
              <a:gd name="T13" fmla="*/ 0 60000 65536"/>
              <a:gd name="T14" fmla="*/ 0 60000 65536"/>
              <a:gd name="T15" fmla="*/ 0 w 1193"/>
              <a:gd name="T16" fmla="*/ 0 h 256"/>
              <a:gd name="T17" fmla="*/ 1193 w 1193"/>
              <a:gd name="T18" fmla="*/ 256 h 256"/>
            </a:gdLst>
            <a:ahLst/>
            <a:cxnLst>
              <a:cxn ang="T10">
                <a:pos x="T0" y="T1"/>
              </a:cxn>
              <a:cxn ang="T11">
                <a:pos x="T2" y="T3"/>
              </a:cxn>
              <a:cxn ang="T12">
                <a:pos x="T4" y="T5"/>
              </a:cxn>
              <a:cxn ang="T13">
                <a:pos x="T6" y="T7"/>
              </a:cxn>
              <a:cxn ang="T14">
                <a:pos x="T8" y="T9"/>
              </a:cxn>
            </a:cxnLst>
            <a:rect l="T15" t="T16" r="T17" b="T18"/>
            <a:pathLst>
              <a:path w="1193" h="256">
                <a:moveTo>
                  <a:pt x="1193" y="256"/>
                </a:moveTo>
                <a:cubicBezTo>
                  <a:pt x="1193" y="256"/>
                  <a:pt x="0" y="256"/>
                  <a:pt x="0" y="256"/>
                </a:cubicBezTo>
                <a:cubicBezTo>
                  <a:pt x="0" y="256"/>
                  <a:pt x="0" y="0"/>
                  <a:pt x="0" y="0"/>
                </a:cubicBezTo>
                <a:cubicBezTo>
                  <a:pt x="0" y="0"/>
                  <a:pt x="1193" y="0"/>
                  <a:pt x="1193" y="0"/>
                </a:cubicBezTo>
                <a:cubicBezTo>
                  <a:pt x="1193" y="0"/>
                  <a:pt x="1193" y="256"/>
                  <a:pt x="1193" y="256"/>
                </a:cubicBezTo>
                <a:close/>
              </a:path>
            </a:pathLst>
          </a:custGeom>
          <a:gradFill>
            <a:gsLst>
              <a:gs pos="0">
                <a:schemeClr val="accent3">
                  <a:lumMod val="60000"/>
                  <a:lumOff val="40000"/>
                </a:schemeClr>
              </a:gs>
              <a:gs pos="50000">
                <a:schemeClr val="accent1">
                  <a:tint val="44500"/>
                  <a:satMod val="160000"/>
                </a:schemeClr>
              </a:gs>
              <a:gs pos="100000">
                <a:schemeClr val="accent1">
                  <a:tint val="23500"/>
                  <a:satMod val="160000"/>
                </a:schemeClr>
              </a:gs>
            </a:gsLst>
            <a:lin ang="5400000" scaled="0"/>
          </a:gradFill>
          <a:ln w="9525">
            <a:noFill/>
            <a:round/>
            <a:headEnd/>
            <a:tailEnd/>
          </a:ln>
          <a:effectLst>
            <a:outerShdw blurRad="50800" dist="50800" dir="5400000" algn="ctr" rotWithShape="0">
              <a:schemeClr val="accent3">
                <a:lumMod val="40000"/>
                <a:lumOff val="60000"/>
              </a:schemeClr>
            </a:outerShdw>
          </a:effectLst>
        </p:spPr>
        <p:txBody>
          <a:bodyPr/>
          <a:lstStyle/>
          <a:p>
            <a:pPr algn="ctr"/>
            <a:r>
              <a:rPr lang="es-ES" sz="2000" b="1" dirty="0" smtClean="0"/>
              <a:t>VICTIMS OF TRAFFICKING IN PERSONS</a:t>
            </a:r>
            <a:endParaRPr lang="es-ES" sz="2000" b="1" dirty="0"/>
          </a:p>
        </p:txBody>
      </p:sp>
      <p:sp>
        <p:nvSpPr>
          <p:cNvPr id="2" name="1 Marcador de número de diapositiva"/>
          <p:cNvSpPr>
            <a:spLocks noGrp="1"/>
          </p:cNvSpPr>
          <p:nvPr>
            <p:ph type="sldNum" sz="quarter" idx="12"/>
          </p:nvPr>
        </p:nvSpPr>
        <p:spPr/>
        <p:txBody>
          <a:bodyPr/>
          <a:lstStyle/>
          <a:p>
            <a:fld id="{4FF1A9D8-FE7D-49AD-8A02-4C55D0E2FB15}" type="slidenum">
              <a:rPr lang="es-MX" smtClean="0"/>
              <a:t>1</a:t>
            </a:fld>
            <a:endParaRPr lang="es-MX"/>
          </a:p>
        </p:txBody>
      </p:sp>
    </p:spTree>
    <p:extLst>
      <p:ext uri="{BB962C8B-B14F-4D97-AF65-F5344CB8AC3E}">
        <p14:creationId xmlns:p14="http://schemas.microsoft.com/office/powerpoint/2010/main" val="156929553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108520" y="-27384"/>
            <a:ext cx="9361040" cy="6984776"/>
            <a:chOff x="-108520" y="-27384"/>
            <a:chExt cx="9361040" cy="6984776"/>
          </a:xfrm>
        </p:grpSpPr>
        <p:cxnSp>
          <p:nvCxnSpPr>
            <p:cNvPr id="10" name="9 Conector recto"/>
            <p:cNvCxnSpPr/>
            <p:nvPr/>
          </p:nvCxnSpPr>
          <p:spPr>
            <a:xfrm>
              <a:off x="755576" y="319509"/>
              <a:ext cx="1548000" cy="0"/>
            </a:xfrm>
            <a:prstGeom prst="line">
              <a:avLst/>
            </a:prstGeom>
            <a:ln>
              <a:solidFill>
                <a:srgbClr val="00B050"/>
              </a:solidFill>
            </a:ln>
            <a:effectLst>
              <a:outerShdw blurRad="50800" dist="38100" dir="2700000" algn="tl" rotWithShape="0">
                <a:schemeClr val="tx1">
                  <a:alpha val="40000"/>
                </a:schemeClr>
              </a:outerShdw>
            </a:effectLst>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a:off x="827584" y="441047"/>
              <a:ext cx="1584176" cy="0"/>
            </a:xfrm>
            <a:prstGeom prst="line">
              <a:avLst/>
            </a:prstGeom>
            <a:ln>
              <a:solidFill>
                <a:srgbClr val="00B05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11 Conector recto"/>
            <p:cNvCxnSpPr/>
            <p:nvPr/>
          </p:nvCxnSpPr>
          <p:spPr>
            <a:xfrm>
              <a:off x="6300192" y="332657"/>
              <a:ext cx="1584176" cy="0"/>
            </a:xfrm>
            <a:prstGeom prst="line">
              <a:avLst/>
            </a:prstGeom>
            <a:ln>
              <a:solidFill>
                <a:srgbClr val="FF00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6228184" y="449432"/>
              <a:ext cx="1584176" cy="0"/>
            </a:xfrm>
            <a:prstGeom prst="line">
              <a:avLst/>
            </a:prstGeom>
            <a:ln>
              <a:solidFill>
                <a:srgbClr val="FF00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4" name="13 Rectángulo"/>
            <p:cNvSpPr/>
            <p:nvPr/>
          </p:nvSpPr>
          <p:spPr>
            <a:xfrm>
              <a:off x="-108520" y="6480720"/>
              <a:ext cx="8568952" cy="476672"/>
            </a:xfrm>
            <a:prstGeom prst="rect">
              <a:avLst/>
            </a:prstGeom>
            <a:gradFill>
              <a:gsLst>
                <a:gs pos="0">
                  <a:schemeClr val="bg1">
                    <a:tint val="90000"/>
                  </a:schemeClr>
                </a:gs>
                <a:gs pos="9000">
                  <a:srgbClr val="EDEDED"/>
                </a:gs>
                <a:gs pos="2000">
                  <a:schemeClr val="bg1">
                    <a:shade val="100000"/>
                    <a:satMod val="115000"/>
                    <a:alpha val="72000"/>
                  </a:schemeClr>
                </a:gs>
                <a:gs pos="20000">
                  <a:schemeClr val="bg1">
                    <a:shade val="70000"/>
                    <a:satMod val="130000"/>
                  </a:schemeClr>
                </a:gs>
              </a:gsLst>
              <a:path path="circle">
                <a:fillToRect l="20000" t="50000" r="10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5" name="Imagen 1"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1732" y="44624"/>
              <a:ext cx="3188420" cy="649773"/>
            </a:xfrm>
            <a:prstGeom prst="rect">
              <a:avLst/>
            </a:prstGeom>
            <a:noFill/>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15 Rectángulo"/>
            <p:cNvSpPr/>
            <p:nvPr/>
          </p:nvSpPr>
          <p:spPr>
            <a:xfrm>
              <a:off x="8460432" y="-27384"/>
              <a:ext cx="792088" cy="5445224"/>
            </a:xfrm>
            <a:prstGeom prst="rect">
              <a:avLst/>
            </a:prstGeom>
            <a:gradFill>
              <a:gsLst>
                <a:gs pos="0">
                  <a:schemeClr val="tx1">
                    <a:lumMod val="75000"/>
                    <a:lumOff val="25000"/>
                  </a:schemeClr>
                </a:gs>
                <a:gs pos="50000">
                  <a:schemeClr val="tx1">
                    <a:lumMod val="65000"/>
                    <a:lumOff val="35000"/>
                  </a:schemeClr>
                </a:gs>
                <a:gs pos="100000">
                  <a:schemeClr val="tx1">
                    <a:lumMod val="50000"/>
                    <a:lumOff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16 Rectángulo"/>
            <p:cNvSpPr/>
            <p:nvPr/>
          </p:nvSpPr>
          <p:spPr>
            <a:xfrm>
              <a:off x="8460432" y="5373216"/>
              <a:ext cx="792088" cy="1003348"/>
            </a:xfrm>
            <a:prstGeom prst="rect">
              <a:avLst/>
            </a:prstGeom>
            <a:gradFill>
              <a:gsLst>
                <a:gs pos="0">
                  <a:schemeClr val="bg1">
                    <a:lumMod val="50000"/>
                  </a:schemeClr>
                </a:gs>
                <a:gs pos="50000">
                  <a:schemeClr val="bg1">
                    <a:lumMod val="65000"/>
                  </a:schemeClr>
                </a:gs>
                <a:gs pos="100000">
                  <a:schemeClr val="bg1">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17 Rectángulo"/>
            <p:cNvSpPr/>
            <p:nvPr/>
          </p:nvSpPr>
          <p:spPr>
            <a:xfrm>
              <a:off x="8460432" y="6376564"/>
              <a:ext cx="792088" cy="580828"/>
            </a:xfrm>
            <a:prstGeom prst="rect">
              <a:avLst/>
            </a:prstGeom>
            <a:gradFill>
              <a:gsLst>
                <a:gs pos="0">
                  <a:schemeClr val="bg1">
                    <a:lumMod val="75000"/>
                  </a:schemeClr>
                </a:gs>
                <a:gs pos="50000">
                  <a:schemeClr val="bg1">
                    <a:lumMod val="85000"/>
                  </a:schemeClr>
                </a:gs>
                <a:gs pos="100000">
                  <a:schemeClr val="bg1">
                    <a:lumMod val="9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2" name="1 CuadroTexto"/>
          <p:cNvSpPr txBox="1"/>
          <p:nvPr/>
        </p:nvSpPr>
        <p:spPr>
          <a:xfrm>
            <a:off x="1043608" y="1447036"/>
            <a:ext cx="6840760" cy="1261884"/>
          </a:xfrm>
          <a:prstGeom prst="rect">
            <a:avLst/>
          </a:prstGeom>
          <a:noFill/>
        </p:spPr>
        <p:txBody>
          <a:bodyPr wrap="square" rtlCol="0">
            <a:spAutoFit/>
          </a:bodyPr>
          <a:lstStyle/>
          <a:p>
            <a:pPr algn="just"/>
            <a:r>
              <a:rPr lang="es-MX" sz="1900" dirty="0" smtClean="0"/>
              <a:t>The National Institute of Migration (INM) has implemented procedures for detection, identification and assistance to foreign nationals victims of crime, including the crime of trafficking in persons.</a:t>
            </a:r>
            <a:endParaRPr lang="es-MX" sz="1900" dirty="0"/>
          </a:p>
        </p:txBody>
      </p:sp>
      <p:sp>
        <p:nvSpPr>
          <p:cNvPr id="19" name="18 CuadroTexto"/>
          <p:cNvSpPr txBox="1"/>
          <p:nvPr/>
        </p:nvSpPr>
        <p:spPr>
          <a:xfrm>
            <a:off x="1043608" y="3323600"/>
            <a:ext cx="6840760" cy="969496"/>
          </a:xfrm>
          <a:prstGeom prst="rect">
            <a:avLst/>
          </a:prstGeom>
          <a:noFill/>
        </p:spPr>
        <p:txBody>
          <a:bodyPr wrap="square" rtlCol="0">
            <a:spAutoFit/>
          </a:bodyPr>
          <a:lstStyle/>
          <a:p>
            <a:pPr algn="just"/>
            <a:r>
              <a:rPr lang="es-MX" sz="1900" dirty="0" smtClean="0"/>
              <a:t>The new General Act relating to this matter establishes that a foreign national victim of trafficking in persons shall not be sheltered at a migration station or temporary shelter.</a:t>
            </a:r>
            <a:endParaRPr lang="es-MX" sz="1900" dirty="0"/>
          </a:p>
        </p:txBody>
      </p:sp>
      <p:sp>
        <p:nvSpPr>
          <p:cNvPr id="3" name="2 Marcador de número de diapositiva"/>
          <p:cNvSpPr>
            <a:spLocks noGrp="1"/>
          </p:cNvSpPr>
          <p:nvPr>
            <p:ph type="sldNum" sz="quarter" idx="12"/>
          </p:nvPr>
        </p:nvSpPr>
        <p:spPr/>
        <p:txBody>
          <a:bodyPr/>
          <a:lstStyle/>
          <a:p>
            <a:fld id="{4FF1A9D8-FE7D-49AD-8A02-4C55D0E2FB15}" type="slidenum">
              <a:rPr lang="es-MX" smtClean="0"/>
              <a:t>2</a:t>
            </a:fld>
            <a:endParaRPr lang="es-MX"/>
          </a:p>
        </p:txBody>
      </p:sp>
    </p:spTree>
    <p:extLst>
      <p:ext uri="{BB962C8B-B14F-4D97-AF65-F5344CB8AC3E}">
        <p14:creationId xmlns:p14="http://schemas.microsoft.com/office/powerpoint/2010/main" val="348043769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108520" y="-27384"/>
            <a:ext cx="9361040" cy="6984776"/>
            <a:chOff x="-108520" y="-27384"/>
            <a:chExt cx="9361040" cy="6984776"/>
          </a:xfrm>
        </p:grpSpPr>
        <p:cxnSp>
          <p:nvCxnSpPr>
            <p:cNvPr id="10" name="9 Conector recto"/>
            <p:cNvCxnSpPr/>
            <p:nvPr/>
          </p:nvCxnSpPr>
          <p:spPr>
            <a:xfrm>
              <a:off x="755576" y="319509"/>
              <a:ext cx="1548000" cy="0"/>
            </a:xfrm>
            <a:prstGeom prst="line">
              <a:avLst/>
            </a:prstGeom>
            <a:ln>
              <a:solidFill>
                <a:srgbClr val="00B050"/>
              </a:solidFill>
            </a:ln>
            <a:effectLst>
              <a:outerShdw blurRad="50800" dist="38100" dir="2700000" algn="tl" rotWithShape="0">
                <a:schemeClr val="tx1">
                  <a:alpha val="40000"/>
                </a:schemeClr>
              </a:outerShdw>
            </a:effectLst>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a:off x="827584" y="441047"/>
              <a:ext cx="1584176" cy="0"/>
            </a:xfrm>
            <a:prstGeom prst="line">
              <a:avLst/>
            </a:prstGeom>
            <a:ln>
              <a:solidFill>
                <a:srgbClr val="00B05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11 Conector recto"/>
            <p:cNvCxnSpPr/>
            <p:nvPr/>
          </p:nvCxnSpPr>
          <p:spPr>
            <a:xfrm>
              <a:off x="6300192" y="332657"/>
              <a:ext cx="1584176" cy="0"/>
            </a:xfrm>
            <a:prstGeom prst="line">
              <a:avLst/>
            </a:prstGeom>
            <a:ln>
              <a:solidFill>
                <a:srgbClr val="FF00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6228184" y="449432"/>
              <a:ext cx="1584176" cy="0"/>
            </a:xfrm>
            <a:prstGeom prst="line">
              <a:avLst/>
            </a:prstGeom>
            <a:ln>
              <a:solidFill>
                <a:srgbClr val="FF00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4" name="13 Rectángulo"/>
            <p:cNvSpPr/>
            <p:nvPr/>
          </p:nvSpPr>
          <p:spPr>
            <a:xfrm>
              <a:off x="-108520" y="6480720"/>
              <a:ext cx="8568952" cy="476672"/>
            </a:xfrm>
            <a:prstGeom prst="rect">
              <a:avLst/>
            </a:prstGeom>
            <a:gradFill>
              <a:gsLst>
                <a:gs pos="0">
                  <a:schemeClr val="bg1">
                    <a:tint val="90000"/>
                  </a:schemeClr>
                </a:gs>
                <a:gs pos="9000">
                  <a:srgbClr val="EDEDED"/>
                </a:gs>
                <a:gs pos="2000">
                  <a:schemeClr val="bg1">
                    <a:shade val="100000"/>
                    <a:satMod val="115000"/>
                    <a:alpha val="72000"/>
                  </a:schemeClr>
                </a:gs>
                <a:gs pos="20000">
                  <a:schemeClr val="bg1">
                    <a:shade val="70000"/>
                    <a:satMod val="130000"/>
                  </a:schemeClr>
                </a:gs>
              </a:gsLst>
              <a:path path="circle">
                <a:fillToRect l="20000" t="50000" r="10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5" name="Imagen 1"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1732" y="44624"/>
              <a:ext cx="3188420" cy="649773"/>
            </a:xfrm>
            <a:prstGeom prst="rect">
              <a:avLst/>
            </a:prstGeom>
            <a:noFill/>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15 Rectángulo"/>
            <p:cNvSpPr/>
            <p:nvPr/>
          </p:nvSpPr>
          <p:spPr>
            <a:xfrm>
              <a:off x="8460432" y="-27384"/>
              <a:ext cx="792088" cy="5445224"/>
            </a:xfrm>
            <a:prstGeom prst="rect">
              <a:avLst/>
            </a:prstGeom>
            <a:gradFill>
              <a:gsLst>
                <a:gs pos="0">
                  <a:schemeClr val="tx1">
                    <a:lumMod val="75000"/>
                    <a:lumOff val="25000"/>
                  </a:schemeClr>
                </a:gs>
                <a:gs pos="50000">
                  <a:schemeClr val="tx1">
                    <a:lumMod val="65000"/>
                    <a:lumOff val="35000"/>
                  </a:schemeClr>
                </a:gs>
                <a:gs pos="100000">
                  <a:schemeClr val="tx1">
                    <a:lumMod val="50000"/>
                    <a:lumOff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16 Rectángulo"/>
            <p:cNvSpPr/>
            <p:nvPr/>
          </p:nvSpPr>
          <p:spPr>
            <a:xfrm>
              <a:off x="8460432" y="5373216"/>
              <a:ext cx="792088" cy="1003348"/>
            </a:xfrm>
            <a:prstGeom prst="rect">
              <a:avLst/>
            </a:prstGeom>
            <a:gradFill>
              <a:gsLst>
                <a:gs pos="0">
                  <a:schemeClr val="bg1">
                    <a:lumMod val="50000"/>
                  </a:schemeClr>
                </a:gs>
                <a:gs pos="50000">
                  <a:schemeClr val="bg1">
                    <a:lumMod val="65000"/>
                  </a:schemeClr>
                </a:gs>
                <a:gs pos="100000">
                  <a:schemeClr val="bg1">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17 Rectángulo"/>
            <p:cNvSpPr/>
            <p:nvPr/>
          </p:nvSpPr>
          <p:spPr>
            <a:xfrm>
              <a:off x="8460432" y="6376564"/>
              <a:ext cx="792088" cy="580828"/>
            </a:xfrm>
            <a:prstGeom prst="rect">
              <a:avLst/>
            </a:prstGeom>
            <a:gradFill>
              <a:gsLst>
                <a:gs pos="0">
                  <a:schemeClr val="bg1">
                    <a:lumMod val="75000"/>
                  </a:schemeClr>
                </a:gs>
                <a:gs pos="50000">
                  <a:schemeClr val="bg1">
                    <a:lumMod val="85000"/>
                  </a:schemeClr>
                </a:gs>
                <a:gs pos="100000">
                  <a:schemeClr val="bg1">
                    <a:lumMod val="9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2" name="1 CuadroTexto"/>
          <p:cNvSpPr txBox="1"/>
          <p:nvPr/>
        </p:nvSpPr>
        <p:spPr>
          <a:xfrm>
            <a:off x="1115616" y="1196752"/>
            <a:ext cx="6840760" cy="677108"/>
          </a:xfrm>
          <a:prstGeom prst="rect">
            <a:avLst/>
          </a:prstGeom>
          <a:noFill/>
        </p:spPr>
        <p:txBody>
          <a:bodyPr wrap="square" rtlCol="0">
            <a:spAutoFit/>
          </a:bodyPr>
          <a:lstStyle/>
          <a:p>
            <a:pPr algn="just"/>
            <a:r>
              <a:rPr lang="es-MX" sz="1900" dirty="0" smtClean="0"/>
              <a:t>From December</a:t>
            </a:r>
            <a:r>
              <a:rPr lang="es-MX" sz="1900" dirty="0" smtClean="0"/>
              <a:t> 1, 2012 to June 15, 2013, </a:t>
            </a:r>
            <a:r>
              <a:rPr lang="es-MX" sz="1900" dirty="0" smtClean="0"/>
              <a:t>INM </a:t>
            </a:r>
            <a:r>
              <a:rPr lang="es-MX" sz="1900" dirty="0" smtClean="0"/>
              <a:t>assisted</a:t>
            </a:r>
            <a:r>
              <a:rPr lang="es-MX" sz="1900" dirty="0" smtClean="0"/>
              <a:t> </a:t>
            </a:r>
            <a:r>
              <a:rPr lang="es-MX" sz="1900" b="1" dirty="0" smtClean="0"/>
              <a:t>21 </a:t>
            </a:r>
            <a:r>
              <a:rPr lang="es-MX" sz="1900" dirty="0" smtClean="0"/>
              <a:t>foreign nationals victims of trafficking in persons: </a:t>
            </a:r>
            <a:endParaRPr lang="es-MX" sz="1900" dirty="0"/>
          </a:p>
        </p:txBody>
      </p:sp>
      <p:graphicFrame>
        <p:nvGraphicFramePr>
          <p:cNvPr id="3" name="2 Tabla"/>
          <p:cNvGraphicFramePr>
            <a:graphicFrameLocks noGrp="1"/>
          </p:cNvGraphicFramePr>
          <p:nvPr>
            <p:extLst>
              <p:ext uri="{D42A27DB-BD31-4B8C-83A1-F6EECF244321}">
                <p14:modId xmlns:p14="http://schemas.microsoft.com/office/powerpoint/2010/main" val="4282348562"/>
              </p:ext>
            </p:extLst>
          </p:nvPr>
        </p:nvGraphicFramePr>
        <p:xfrm>
          <a:off x="1297942" y="2276872"/>
          <a:ext cx="6096000" cy="1112520"/>
        </p:xfrm>
        <a:graphic>
          <a:graphicData uri="http://schemas.openxmlformats.org/drawingml/2006/table">
            <a:tbl>
              <a:tblPr firstRow="1" bandRow="1">
                <a:tableStyleId>{21E4AEA4-8DFA-4A89-87EB-49C32662AFE0}</a:tableStyleId>
              </a:tblPr>
              <a:tblGrid>
                <a:gridCol w="2032000"/>
                <a:gridCol w="2032000"/>
                <a:gridCol w="2032000"/>
              </a:tblGrid>
              <a:tr h="370840">
                <a:tc>
                  <a:txBody>
                    <a:bodyPr/>
                    <a:lstStyle/>
                    <a:p>
                      <a:endParaRPr lang="es-MX" dirty="0"/>
                    </a:p>
                  </a:txBody>
                  <a:tcPr/>
                </a:tc>
                <a:tc>
                  <a:txBody>
                    <a:bodyPr/>
                    <a:lstStyle/>
                    <a:p>
                      <a:pPr algn="ctr"/>
                      <a:r>
                        <a:rPr lang="es-MX" dirty="0" smtClean="0"/>
                        <a:t>Adults</a:t>
                      </a:r>
                      <a:endParaRPr lang="es-MX" dirty="0"/>
                    </a:p>
                  </a:txBody>
                  <a:tcPr/>
                </a:tc>
                <a:tc>
                  <a:txBody>
                    <a:bodyPr/>
                    <a:lstStyle/>
                    <a:p>
                      <a:pPr algn="ctr"/>
                      <a:r>
                        <a:rPr lang="es-MX" dirty="0" smtClean="0"/>
                        <a:t>Underage</a:t>
                      </a:r>
                      <a:endParaRPr lang="es-MX" dirty="0"/>
                    </a:p>
                  </a:txBody>
                  <a:tcPr/>
                </a:tc>
              </a:tr>
              <a:tr h="370840">
                <a:tc>
                  <a:txBody>
                    <a:bodyPr/>
                    <a:lstStyle/>
                    <a:p>
                      <a:r>
                        <a:rPr lang="es-MX" dirty="0" smtClean="0"/>
                        <a:t>Men</a:t>
                      </a:r>
                      <a:endParaRPr lang="es-MX" dirty="0"/>
                    </a:p>
                  </a:txBody>
                  <a:tcPr/>
                </a:tc>
                <a:tc>
                  <a:txBody>
                    <a:bodyPr/>
                    <a:lstStyle/>
                    <a:p>
                      <a:pPr algn="ctr"/>
                      <a:r>
                        <a:rPr lang="es-MX" dirty="0" smtClean="0"/>
                        <a:t>3</a:t>
                      </a:r>
                      <a:endParaRPr lang="es-MX" dirty="0"/>
                    </a:p>
                  </a:txBody>
                  <a:tcPr/>
                </a:tc>
                <a:tc>
                  <a:txBody>
                    <a:bodyPr/>
                    <a:lstStyle/>
                    <a:p>
                      <a:pPr algn="ctr"/>
                      <a:r>
                        <a:rPr lang="es-MX" dirty="0" smtClean="0"/>
                        <a:t>1</a:t>
                      </a:r>
                      <a:endParaRPr lang="es-MX" dirty="0"/>
                    </a:p>
                  </a:txBody>
                  <a:tcPr/>
                </a:tc>
              </a:tr>
              <a:tr h="370840">
                <a:tc>
                  <a:txBody>
                    <a:bodyPr/>
                    <a:lstStyle/>
                    <a:p>
                      <a:r>
                        <a:rPr lang="es-MX" dirty="0" smtClean="0"/>
                        <a:t>Women</a:t>
                      </a:r>
                      <a:endParaRPr lang="es-MX" dirty="0"/>
                    </a:p>
                  </a:txBody>
                  <a:tcPr/>
                </a:tc>
                <a:tc>
                  <a:txBody>
                    <a:bodyPr/>
                    <a:lstStyle/>
                    <a:p>
                      <a:pPr algn="ctr"/>
                      <a:r>
                        <a:rPr lang="es-MX" dirty="0" smtClean="0"/>
                        <a:t>13</a:t>
                      </a:r>
                      <a:endParaRPr lang="es-MX" dirty="0"/>
                    </a:p>
                  </a:txBody>
                  <a:tcPr/>
                </a:tc>
                <a:tc>
                  <a:txBody>
                    <a:bodyPr/>
                    <a:lstStyle/>
                    <a:p>
                      <a:pPr algn="ctr"/>
                      <a:r>
                        <a:rPr lang="es-MX" dirty="0" smtClean="0"/>
                        <a:t>4</a:t>
                      </a:r>
                      <a:endParaRPr lang="es-MX" dirty="0"/>
                    </a:p>
                  </a:txBody>
                  <a:tcPr/>
                </a:tc>
              </a:tr>
            </a:tbl>
          </a:graphicData>
        </a:graphic>
      </p:graphicFrame>
      <p:sp>
        <p:nvSpPr>
          <p:cNvPr id="20" name="19 CuadroTexto"/>
          <p:cNvSpPr txBox="1"/>
          <p:nvPr/>
        </p:nvSpPr>
        <p:spPr>
          <a:xfrm>
            <a:off x="971600" y="4221088"/>
            <a:ext cx="6840760" cy="969496"/>
          </a:xfrm>
          <a:prstGeom prst="rect">
            <a:avLst/>
          </a:prstGeom>
          <a:noFill/>
        </p:spPr>
        <p:txBody>
          <a:bodyPr wrap="square" rtlCol="0">
            <a:spAutoFit/>
          </a:bodyPr>
          <a:lstStyle/>
          <a:p>
            <a:pPr algn="just"/>
            <a:r>
              <a:rPr lang="es-MX" sz="1900" dirty="0" smtClean="0"/>
              <a:t>11 </a:t>
            </a:r>
            <a:r>
              <a:rPr lang="es-MX" sz="1900" dirty="0" smtClean="0"/>
              <a:t>of them were returned under the mode of assisted return</a:t>
            </a:r>
            <a:endParaRPr lang="es-MX" sz="1900" dirty="0" smtClean="0"/>
          </a:p>
          <a:p>
            <a:pPr algn="just"/>
            <a:endParaRPr lang="es-MX" sz="1900" dirty="0" smtClean="0"/>
          </a:p>
          <a:p>
            <a:pPr algn="just"/>
            <a:r>
              <a:rPr lang="es-MX" sz="1900" dirty="0" smtClean="0"/>
              <a:t>10 </a:t>
            </a:r>
            <a:r>
              <a:rPr lang="es-MX" sz="1900" dirty="0" smtClean="0"/>
              <a:t>left to regularize their migration status in Mexico</a:t>
            </a:r>
            <a:endParaRPr lang="es-MX" sz="1900" dirty="0"/>
          </a:p>
        </p:txBody>
      </p:sp>
      <p:sp>
        <p:nvSpPr>
          <p:cNvPr id="5" name="4 Marcador de número de diapositiva"/>
          <p:cNvSpPr>
            <a:spLocks noGrp="1"/>
          </p:cNvSpPr>
          <p:nvPr>
            <p:ph type="sldNum" sz="quarter" idx="12"/>
          </p:nvPr>
        </p:nvSpPr>
        <p:spPr/>
        <p:txBody>
          <a:bodyPr/>
          <a:lstStyle/>
          <a:p>
            <a:fld id="{4FF1A9D8-FE7D-49AD-8A02-4C55D0E2FB15}" type="slidenum">
              <a:rPr lang="es-MX" smtClean="0"/>
              <a:t>3</a:t>
            </a:fld>
            <a:endParaRPr lang="es-MX"/>
          </a:p>
        </p:txBody>
      </p:sp>
    </p:spTree>
    <p:extLst>
      <p:ext uri="{BB962C8B-B14F-4D97-AF65-F5344CB8AC3E}">
        <p14:creationId xmlns:p14="http://schemas.microsoft.com/office/powerpoint/2010/main" val="363847225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108520" y="-27384"/>
            <a:ext cx="9361040" cy="6984776"/>
            <a:chOff x="-108520" y="-27384"/>
            <a:chExt cx="9361040" cy="6984776"/>
          </a:xfrm>
        </p:grpSpPr>
        <p:cxnSp>
          <p:nvCxnSpPr>
            <p:cNvPr id="10" name="9 Conector recto"/>
            <p:cNvCxnSpPr/>
            <p:nvPr/>
          </p:nvCxnSpPr>
          <p:spPr>
            <a:xfrm>
              <a:off x="755576" y="319509"/>
              <a:ext cx="1548000" cy="0"/>
            </a:xfrm>
            <a:prstGeom prst="line">
              <a:avLst/>
            </a:prstGeom>
            <a:ln>
              <a:solidFill>
                <a:srgbClr val="00B050"/>
              </a:solidFill>
            </a:ln>
            <a:effectLst>
              <a:outerShdw blurRad="50800" dist="38100" dir="2700000" algn="tl" rotWithShape="0">
                <a:schemeClr val="tx1">
                  <a:alpha val="40000"/>
                </a:schemeClr>
              </a:outerShdw>
            </a:effectLst>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a:off x="827584" y="441047"/>
              <a:ext cx="1584176" cy="0"/>
            </a:xfrm>
            <a:prstGeom prst="line">
              <a:avLst/>
            </a:prstGeom>
            <a:ln>
              <a:solidFill>
                <a:srgbClr val="00B05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11 Conector recto"/>
            <p:cNvCxnSpPr/>
            <p:nvPr/>
          </p:nvCxnSpPr>
          <p:spPr>
            <a:xfrm>
              <a:off x="6300192" y="332657"/>
              <a:ext cx="1584176" cy="0"/>
            </a:xfrm>
            <a:prstGeom prst="line">
              <a:avLst/>
            </a:prstGeom>
            <a:ln>
              <a:solidFill>
                <a:srgbClr val="FF00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6228184" y="449432"/>
              <a:ext cx="1584176" cy="0"/>
            </a:xfrm>
            <a:prstGeom prst="line">
              <a:avLst/>
            </a:prstGeom>
            <a:ln>
              <a:solidFill>
                <a:srgbClr val="FF00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4" name="13 Rectángulo"/>
            <p:cNvSpPr/>
            <p:nvPr/>
          </p:nvSpPr>
          <p:spPr>
            <a:xfrm>
              <a:off x="-108520" y="6480720"/>
              <a:ext cx="8568952" cy="476672"/>
            </a:xfrm>
            <a:prstGeom prst="rect">
              <a:avLst/>
            </a:prstGeom>
            <a:gradFill>
              <a:gsLst>
                <a:gs pos="0">
                  <a:schemeClr val="bg1">
                    <a:tint val="90000"/>
                  </a:schemeClr>
                </a:gs>
                <a:gs pos="9000">
                  <a:srgbClr val="EDEDED"/>
                </a:gs>
                <a:gs pos="2000">
                  <a:schemeClr val="bg1">
                    <a:shade val="100000"/>
                    <a:satMod val="115000"/>
                    <a:alpha val="72000"/>
                  </a:schemeClr>
                </a:gs>
                <a:gs pos="20000">
                  <a:schemeClr val="bg1">
                    <a:shade val="70000"/>
                    <a:satMod val="130000"/>
                  </a:schemeClr>
                </a:gs>
              </a:gsLst>
              <a:path path="circle">
                <a:fillToRect l="20000" t="50000" r="10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5" name="Imagen 1"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1732" y="44624"/>
              <a:ext cx="3188420" cy="649773"/>
            </a:xfrm>
            <a:prstGeom prst="rect">
              <a:avLst/>
            </a:prstGeom>
            <a:noFill/>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15 Rectángulo"/>
            <p:cNvSpPr/>
            <p:nvPr/>
          </p:nvSpPr>
          <p:spPr>
            <a:xfrm>
              <a:off x="8460432" y="-27384"/>
              <a:ext cx="792088" cy="5445224"/>
            </a:xfrm>
            <a:prstGeom prst="rect">
              <a:avLst/>
            </a:prstGeom>
            <a:gradFill>
              <a:gsLst>
                <a:gs pos="0">
                  <a:schemeClr val="tx1">
                    <a:lumMod val="75000"/>
                    <a:lumOff val="25000"/>
                  </a:schemeClr>
                </a:gs>
                <a:gs pos="50000">
                  <a:schemeClr val="tx1">
                    <a:lumMod val="65000"/>
                    <a:lumOff val="35000"/>
                  </a:schemeClr>
                </a:gs>
                <a:gs pos="100000">
                  <a:schemeClr val="tx1">
                    <a:lumMod val="50000"/>
                    <a:lumOff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16 Rectángulo"/>
            <p:cNvSpPr/>
            <p:nvPr/>
          </p:nvSpPr>
          <p:spPr>
            <a:xfrm>
              <a:off x="8460432" y="5373216"/>
              <a:ext cx="792088" cy="1003348"/>
            </a:xfrm>
            <a:prstGeom prst="rect">
              <a:avLst/>
            </a:prstGeom>
            <a:gradFill>
              <a:gsLst>
                <a:gs pos="0">
                  <a:schemeClr val="bg1">
                    <a:lumMod val="50000"/>
                  </a:schemeClr>
                </a:gs>
                <a:gs pos="50000">
                  <a:schemeClr val="bg1">
                    <a:lumMod val="65000"/>
                  </a:schemeClr>
                </a:gs>
                <a:gs pos="100000">
                  <a:schemeClr val="bg1">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17 Rectángulo"/>
            <p:cNvSpPr/>
            <p:nvPr/>
          </p:nvSpPr>
          <p:spPr>
            <a:xfrm>
              <a:off x="8460432" y="6376564"/>
              <a:ext cx="792088" cy="580828"/>
            </a:xfrm>
            <a:prstGeom prst="rect">
              <a:avLst/>
            </a:prstGeom>
            <a:gradFill>
              <a:gsLst>
                <a:gs pos="0">
                  <a:schemeClr val="bg1">
                    <a:lumMod val="75000"/>
                  </a:schemeClr>
                </a:gs>
                <a:gs pos="50000">
                  <a:schemeClr val="bg1">
                    <a:lumMod val="85000"/>
                  </a:schemeClr>
                </a:gs>
                <a:gs pos="100000">
                  <a:schemeClr val="bg1">
                    <a:lumMod val="9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2" name="1 CuadroTexto"/>
          <p:cNvSpPr txBox="1"/>
          <p:nvPr/>
        </p:nvSpPr>
        <p:spPr>
          <a:xfrm>
            <a:off x="1115616" y="1196752"/>
            <a:ext cx="6840760" cy="384721"/>
          </a:xfrm>
          <a:prstGeom prst="rect">
            <a:avLst/>
          </a:prstGeom>
          <a:noFill/>
        </p:spPr>
        <p:txBody>
          <a:bodyPr wrap="square" rtlCol="0">
            <a:spAutoFit/>
          </a:bodyPr>
          <a:lstStyle/>
          <a:p>
            <a:pPr algn="just"/>
            <a:r>
              <a:rPr lang="es-MX" sz="1900" dirty="0" smtClean="0"/>
              <a:t>The 21 cases assisted by INM were classified as follows: </a:t>
            </a:r>
            <a:endParaRPr lang="es-MX" sz="1900" dirty="0"/>
          </a:p>
        </p:txBody>
      </p:sp>
      <p:graphicFrame>
        <p:nvGraphicFramePr>
          <p:cNvPr id="5" name="4 Tabla"/>
          <p:cNvGraphicFramePr>
            <a:graphicFrameLocks noGrp="1"/>
          </p:cNvGraphicFramePr>
          <p:nvPr>
            <p:extLst>
              <p:ext uri="{D42A27DB-BD31-4B8C-83A1-F6EECF244321}">
                <p14:modId xmlns:p14="http://schemas.microsoft.com/office/powerpoint/2010/main" val="1582628907"/>
              </p:ext>
            </p:extLst>
          </p:nvPr>
        </p:nvGraphicFramePr>
        <p:xfrm>
          <a:off x="1343980" y="2132856"/>
          <a:ext cx="6096000" cy="1112520"/>
        </p:xfrm>
        <a:graphic>
          <a:graphicData uri="http://schemas.openxmlformats.org/drawingml/2006/table">
            <a:tbl>
              <a:tblPr firstRow="1" bandRow="1">
                <a:tableStyleId>{21E4AEA4-8DFA-4A89-87EB-49C32662AFE0}</a:tableStyleId>
              </a:tblPr>
              <a:tblGrid>
                <a:gridCol w="3048000"/>
                <a:gridCol w="3048000"/>
              </a:tblGrid>
              <a:tr h="370840">
                <a:tc>
                  <a:txBody>
                    <a:bodyPr/>
                    <a:lstStyle/>
                    <a:p>
                      <a:r>
                        <a:rPr lang="es-MX" dirty="0" smtClean="0"/>
                        <a:t>Foreign</a:t>
                      </a:r>
                      <a:r>
                        <a:rPr lang="es-MX" baseline="0" dirty="0" smtClean="0"/>
                        <a:t> Nationals</a:t>
                      </a:r>
                      <a:endParaRPr lang="es-MX" dirty="0"/>
                    </a:p>
                  </a:txBody>
                  <a:tcPr/>
                </a:tc>
                <a:tc>
                  <a:txBody>
                    <a:bodyPr/>
                    <a:lstStyle/>
                    <a:p>
                      <a:r>
                        <a:rPr lang="es-MX" dirty="0" smtClean="0"/>
                        <a:t>Type of Trafficking</a:t>
                      </a:r>
                      <a:endParaRPr lang="es-MX" dirty="0"/>
                    </a:p>
                  </a:txBody>
                  <a:tcPr/>
                </a:tc>
              </a:tr>
              <a:tr h="370840">
                <a:tc>
                  <a:txBody>
                    <a:bodyPr/>
                    <a:lstStyle/>
                    <a:p>
                      <a:r>
                        <a:rPr lang="es-MX" dirty="0" smtClean="0"/>
                        <a:t>8</a:t>
                      </a:r>
                      <a:endParaRPr lang="es-MX" dirty="0"/>
                    </a:p>
                  </a:txBody>
                  <a:tcPr/>
                </a:tc>
                <a:tc>
                  <a:txBody>
                    <a:bodyPr/>
                    <a:lstStyle/>
                    <a:p>
                      <a:r>
                        <a:rPr lang="es-MX" dirty="0" smtClean="0"/>
                        <a:t>Labour</a:t>
                      </a:r>
                      <a:r>
                        <a:rPr lang="es-MX" baseline="0" dirty="0" smtClean="0"/>
                        <a:t> exploitation</a:t>
                      </a:r>
                      <a:endParaRPr lang="es-MX" dirty="0"/>
                    </a:p>
                  </a:txBody>
                  <a:tcPr/>
                </a:tc>
              </a:tr>
              <a:tr h="370840">
                <a:tc>
                  <a:txBody>
                    <a:bodyPr/>
                    <a:lstStyle/>
                    <a:p>
                      <a:r>
                        <a:rPr lang="es-MX" dirty="0" smtClean="0"/>
                        <a:t>13</a:t>
                      </a:r>
                      <a:endParaRPr lang="es-MX" dirty="0"/>
                    </a:p>
                  </a:txBody>
                  <a:tcPr/>
                </a:tc>
                <a:tc>
                  <a:txBody>
                    <a:bodyPr/>
                    <a:lstStyle/>
                    <a:p>
                      <a:r>
                        <a:rPr lang="es-MX" dirty="0" smtClean="0"/>
                        <a:t>Sexual exploitation</a:t>
                      </a:r>
                      <a:endParaRPr lang="es-MX" dirty="0"/>
                    </a:p>
                  </a:txBody>
                  <a:tcPr/>
                </a:tc>
              </a:tr>
            </a:tbl>
          </a:graphicData>
        </a:graphic>
      </p:graphicFrame>
      <p:sp>
        <p:nvSpPr>
          <p:cNvPr id="6" name="5 Marcador de número de diapositiva"/>
          <p:cNvSpPr>
            <a:spLocks noGrp="1"/>
          </p:cNvSpPr>
          <p:nvPr>
            <p:ph type="sldNum" sz="quarter" idx="12"/>
          </p:nvPr>
        </p:nvSpPr>
        <p:spPr/>
        <p:txBody>
          <a:bodyPr/>
          <a:lstStyle/>
          <a:p>
            <a:fld id="{4FF1A9D8-FE7D-49AD-8A02-4C55D0E2FB15}" type="slidenum">
              <a:rPr lang="es-MX" smtClean="0"/>
              <a:t>4</a:t>
            </a:fld>
            <a:endParaRPr lang="es-MX"/>
          </a:p>
        </p:txBody>
      </p:sp>
    </p:spTree>
    <p:extLst>
      <p:ext uri="{BB962C8B-B14F-4D97-AF65-F5344CB8AC3E}">
        <p14:creationId xmlns:p14="http://schemas.microsoft.com/office/powerpoint/2010/main" val="2623497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108520" y="-27384"/>
            <a:ext cx="9361040" cy="6984776"/>
            <a:chOff x="-108520" y="-27384"/>
            <a:chExt cx="9361040" cy="6984776"/>
          </a:xfrm>
        </p:grpSpPr>
        <p:cxnSp>
          <p:nvCxnSpPr>
            <p:cNvPr id="10" name="9 Conector recto"/>
            <p:cNvCxnSpPr/>
            <p:nvPr/>
          </p:nvCxnSpPr>
          <p:spPr>
            <a:xfrm>
              <a:off x="755576" y="319509"/>
              <a:ext cx="1548000" cy="0"/>
            </a:xfrm>
            <a:prstGeom prst="line">
              <a:avLst/>
            </a:prstGeom>
            <a:ln>
              <a:solidFill>
                <a:srgbClr val="00B050"/>
              </a:solidFill>
            </a:ln>
            <a:effectLst>
              <a:outerShdw blurRad="50800" dist="38100" dir="2700000" algn="tl" rotWithShape="0">
                <a:schemeClr val="tx1">
                  <a:alpha val="40000"/>
                </a:schemeClr>
              </a:outerShdw>
            </a:effectLst>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a:off x="827584" y="441047"/>
              <a:ext cx="1584176" cy="0"/>
            </a:xfrm>
            <a:prstGeom prst="line">
              <a:avLst/>
            </a:prstGeom>
            <a:ln>
              <a:solidFill>
                <a:srgbClr val="00B05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11 Conector recto"/>
            <p:cNvCxnSpPr/>
            <p:nvPr/>
          </p:nvCxnSpPr>
          <p:spPr>
            <a:xfrm>
              <a:off x="6300192" y="332657"/>
              <a:ext cx="1584176" cy="0"/>
            </a:xfrm>
            <a:prstGeom prst="line">
              <a:avLst/>
            </a:prstGeom>
            <a:ln>
              <a:solidFill>
                <a:srgbClr val="FF00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6228184" y="449432"/>
              <a:ext cx="1584176" cy="0"/>
            </a:xfrm>
            <a:prstGeom prst="line">
              <a:avLst/>
            </a:prstGeom>
            <a:ln>
              <a:solidFill>
                <a:srgbClr val="FF00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4" name="13 Rectángulo"/>
            <p:cNvSpPr/>
            <p:nvPr/>
          </p:nvSpPr>
          <p:spPr>
            <a:xfrm>
              <a:off x="-108520" y="6480720"/>
              <a:ext cx="8568952" cy="476672"/>
            </a:xfrm>
            <a:prstGeom prst="rect">
              <a:avLst/>
            </a:prstGeom>
            <a:gradFill>
              <a:gsLst>
                <a:gs pos="0">
                  <a:schemeClr val="bg1">
                    <a:tint val="90000"/>
                  </a:schemeClr>
                </a:gs>
                <a:gs pos="9000">
                  <a:srgbClr val="EDEDED"/>
                </a:gs>
                <a:gs pos="2000">
                  <a:schemeClr val="bg1">
                    <a:shade val="100000"/>
                    <a:satMod val="115000"/>
                    <a:alpha val="72000"/>
                  </a:schemeClr>
                </a:gs>
                <a:gs pos="20000">
                  <a:schemeClr val="bg1">
                    <a:shade val="70000"/>
                    <a:satMod val="130000"/>
                  </a:schemeClr>
                </a:gs>
              </a:gsLst>
              <a:path path="circle">
                <a:fillToRect l="20000" t="50000" r="10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5" name="Imagen 1"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1732" y="44624"/>
              <a:ext cx="3188420" cy="649773"/>
            </a:xfrm>
            <a:prstGeom prst="rect">
              <a:avLst/>
            </a:prstGeom>
            <a:noFill/>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15 Rectángulo"/>
            <p:cNvSpPr/>
            <p:nvPr/>
          </p:nvSpPr>
          <p:spPr>
            <a:xfrm>
              <a:off x="8460432" y="-27384"/>
              <a:ext cx="792088" cy="5445224"/>
            </a:xfrm>
            <a:prstGeom prst="rect">
              <a:avLst/>
            </a:prstGeom>
            <a:gradFill>
              <a:gsLst>
                <a:gs pos="0">
                  <a:schemeClr val="tx1">
                    <a:lumMod val="75000"/>
                    <a:lumOff val="25000"/>
                  </a:schemeClr>
                </a:gs>
                <a:gs pos="50000">
                  <a:schemeClr val="tx1">
                    <a:lumMod val="65000"/>
                    <a:lumOff val="35000"/>
                  </a:schemeClr>
                </a:gs>
                <a:gs pos="100000">
                  <a:schemeClr val="tx1">
                    <a:lumMod val="50000"/>
                    <a:lumOff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16 Rectángulo"/>
            <p:cNvSpPr/>
            <p:nvPr/>
          </p:nvSpPr>
          <p:spPr>
            <a:xfrm>
              <a:off x="8460432" y="5373216"/>
              <a:ext cx="792088" cy="1003348"/>
            </a:xfrm>
            <a:prstGeom prst="rect">
              <a:avLst/>
            </a:prstGeom>
            <a:gradFill>
              <a:gsLst>
                <a:gs pos="0">
                  <a:schemeClr val="bg1">
                    <a:lumMod val="50000"/>
                  </a:schemeClr>
                </a:gs>
                <a:gs pos="50000">
                  <a:schemeClr val="bg1">
                    <a:lumMod val="65000"/>
                  </a:schemeClr>
                </a:gs>
                <a:gs pos="100000">
                  <a:schemeClr val="bg1">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17 Rectángulo"/>
            <p:cNvSpPr/>
            <p:nvPr/>
          </p:nvSpPr>
          <p:spPr>
            <a:xfrm>
              <a:off x="8460432" y="6376564"/>
              <a:ext cx="792088" cy="580828"/>
            </a:xfrm>
            <a:prstGeom prst="rect">
              <a:avLst/>
            </a:prstGeom>
            <a:gradFill>
              <a:gsLst>
                <a:gs pos="0">
                  <a:schemeClr val="bg1">
                    <a:lumMod val="75000"/>
                  </a:schemeClr>
                </a:gs>
                <a:gs pos="50000">
                  <a:schemeClr val="bg1">
                    <a:lumMod val="85000"/>
                  </a:schemeClr>
                </a:gs>
                <a:gs pos="100000">
                  <a:schemeClr val="bg1">
                    <a:lumMod val="9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2" name="1 CuadroTexto"/>
          <p:cNvSpPr txBox="1"/>
          <p:nvPr/>
        </p:nvSpPr>
        <p:spPr>
          <a:xfrm>
            <a:off x="925562" y="1124744"/>
            <a:ext cx="6840760" cy="369332"/>
          </a:xfrm>
          <a:prstGeom prst="rect">
            <a:avLst/>
          </a:prstGeom>
          <a:noFill/>
        </p:spPr>
        <p:txBody>
          <a:bodyPr wrap="square" rtlCol="0">
            <a:spAutoFit/>
          </a:bodyPr>
          <a:lstStyle/>
          <a:p>
            <a:pPr algn="just"/>
            <a:r>
              <a:rPr lang="es-MX" b="1" dirty="0" smtClean="0"/>
              <a:t>Actions</a:t>
            </a:r>
            <a:r>
              <a:rPr lang="es-MX" dirty="0" smtClean="0"/>
              <a:t>:</a:t>
            </a:r>
            <a:endParaRPr lang="es-MX" dirty="0" smtClean="0"/>
          </a:p>
        </p:txBody>
      </p:sp>
      <p:sp>
        <p:nvSpPr>
          <p:cNvPr id="3" name="2 CuadroTexto"/>
          <p:cNvSpPr txBox="1"/>
          <p:nvPr/>
        </p:nvSpPr>
        <p:spPr>
          <a:xfrm>
            <a:off x="925562" y="2420888"/>
            <a:ext cx="6886798" cy="3831818"/>
          </a:xfrm>
          <a:prstGeom prst="rect">
            <a:avLst/>
          </a:prstGeom>
          <a:noFill/>
        </p:spPr>
        <p:txBody>
          <a:bodyPr wrap="square" rtlCol="0">
            <a:spAutoFit/>
          </a:bodyPr>
          <a:lstStyle/>
          <a:p>
            <a:pPr marL="285750" indent="-285750">
              <a:lnSpc>
                <a:spcPct val="150000"/>
              </a:lnSpc>
              <a:buFont typeface="Arial" pitchFamily="34" charset="0"/>
              <a:buChar char="•"/>
            </a:pPr>
            <a:r>
              <a:rPr lang="es-MX" dirty="0" smtClean="0"/>
              <a:t>Coordinated verification visits</a:t>
            </a:r>
            <a:endParaRPr lang="es-MX" dirty="0"/>
          </a:p>
          <a:p>
            <a:pPr marL="285750" indent="-285750">
              <a:lnSpc>
                <a:spcPct val="150000"/>
              </a:lnSpc>
              <a:buFont typeface="Arial" pitchFamily="34" charset="0"/>
              <a:buChar char="•"/>
            </a:pPr>
            <a:r>
              <a:rPr lang="es-MX" dirty="0" smtClean="0"/>
              <a:t>Joint actions</a:t>
            </a:r>
            <a:endParaRPr lang="es-MX" dirty="0"/>
          </a:p>
          <a:p>
            <a:pPr marL="285750" indent="-285750">
              <a:lnSpc>
                <a:spcPct val="150000"/>
              </a:lnSpc>
              <a:buFont typeface="Arial" pitchFamily="34" charset="0"/>
              <a:buChar char="•"/>
            </a:pPr>
            <a:r>
              <a:rPr lang="es-MX" dirty="0" smtClean="0"/>
              <a:t>Prevention</a:t>
            </a:r>
            <a:endParaRPr lang="es-MX" dirty="0"/>
          </a:p>
          <a:p>
            <a:pPr marL="285750" indent="-285750">
              <a:lnSpc>
                <a:spcPct val="150000"/>
              </a:lnSpc>
              <a:buFont typeface="Arial" pitchFamily="34" charset="0"/>
              <a:buChar char="•"/>
            </a:pPr>
            <a:r>
              <a:rPr lang="es-MX" dirty="0" smtClean="0"/>
              <a:t>Training</a:t>
            </a:r>
            <a:endParaRPr lang="es-MX" dirty="0"/>
          </a:p>
          <a:p>
            <a:pPr marL="285750" indent="-285750">
              <a:lnSpc>
                <a:spcPct val="150000"/>
              </a:lnSpc>
              <a:buFont typeface="Arial" pitchFamily="34" charset="0"/>
              <a:buChar char="•"/>
            </a:pPr>
            <a:r>
              <a:rPr lang="es-MX" dirty="0" smtClean="0"/>
              <a:t>Information exchange</a:t>
            </a:r>
            <a:endParaRPr lang="es-MX" dirty="0"/>
          </a:p>
          <a:p>
            <a:pPr marL="285750" indent="-285750">
              <a:lnSpc>
                <a:spcPct val="150000"/>
              </a:lnSpc>
              <a:buFont typeface="Arial" pitchFamily="34" charset="0"/>
              <a:buChar char="•"/>
            </a:pPr>
            <a:r>
              <a:rPr lang="es-MX" dirty="0" smtClean="0"/>
              <a:t>Dissemination</a:t>
            </a:r>
            <a:endParaRPr lang="es-MX" dirty="0"/>
          </a:p>
          <a:p>
            <a:pPr marL="285750" indent="-285750">
              <a:lnSpc>
                <a:spcPct val="150000"/>
              </a:lnSpc>
              <a:buFont typeface="Arial" pitchFamily="34" charset="0"/>
              <a:buChar char="•"/>
            </a:pPr>
            <a:r>
              <a:rPr lang="es-MX" dirty="0" smtClean="0"/>
              <a:t>Detection</a:t>
            </a:r>
            <a:endParaRPr lang="es-MX" dirty="0"/>
          </a:p>
          <a:p>
            <a:pPr marL="285750" indent="-285750">
              <a:lnSpc>
                <a:spcPct val="150000"/>
              </a:lnSpc>
              <a:buFont typeface="Arial" pitchFamily="34" charset="0"/>
              <a:buChar char="•"/>
            </a:pPr>
            <a:r>
              <a:rPr lang="es-MX" dirty="0" smtClean="0"/>
              <a:t>Identification, and</a:t>
            </a:r>
            <a:endParaRPr lang="es-MX" dirty="0"/>
          </a:p>
          <a:p>
            <a:pPr marL="285750" indent="-285750">
              <a:lnSpc>
                <a:spcPct val="150000"/>
              </a:lnSpc>
              <a:buFont typeface="Arial" pitchFamily="34" charset="0"/>
              <a:buChar char="•"/>
            </a:pPr>
            <a:r>
              <a:rPr lang="es-MX" dirty="0" smtClean="0"/>
              <a:t>Assistance to victims</a:t>
            </a:r>
            <a:endParaRPr lang="es-MX" dirty="0"/>
          </a:p>
        </p:txBody>
      </p:sp>
      <p:sp>
        <p:nvSpPr>
          <p:cNvPr id="19" name="18 CuadroTexto"/>
          <p:cNvSpPr txBox="1"/>
          <p:nvPr/>
        </p:nvSpPr>
        <p:spPr>
          <a:xfrm>
            <a:off x="935217" y="1484784"/>
            <a:ext cx="6840760" cy="923330"/>
          </a:xfrm>
          <a:prstGeom prst="rect">
            <a:avLst/>
          </a:prstGeom>
          <a:noFill/>
        </p:spPr>
        <p:txBody>
          <a:bodyPr wrap="square" rtlCol="0">
            <a:spAutoFit/>
          </a:bodyPr>
          <a:lstStyle/>
          <a:p>
            <a:pPr algn="just"/>
            <a:r>
              <a:rPr lang="es-MX" dirty="0" smtClean="0"/>
              <a:t>INM – through its federal delegations </a:t>
            </a:r>
            <a:r>
              <a:rPr lang="es-MX" dirty="0"/>
              <a:t>– works in coordination with  </a:t>
            </a:r>
            <a:r>
              <a:rPr lang="es-MX" dirty="0" smtClean="0"/>
              <a:t>inter-institutional committees against trafficking in persons with the aim of using a mechanism to implement actions such as the following:</a:t>
            </a:r>
            <a:endParaRPr lang="es-MX" dirty="0" smtClean="0"/>
          </a:p>
        </p:txBody>
      </p:sp>
      <p:sp>
        <p:nvSpPr>
          <p:cNvPr id="5" name="4 Marcador de número de diapositiva"/>
          <p:cNvSpPr>
            <a:spLocks noGrp="1"/>
          </p:cNvSpPr>
          <p:nvPr>
            <p:ph type="sldNum" sz="quarter" idx="12"/>
          </p:nvPr>
        </p:nvSpPr>
        <p:spPr/>
        <p:txBody>
          <a:bodyPr/>
          <a:lstStyle/>
          <a:p>
            <a:fld id="{4FF1A9D8-FE7D-49AD-8A02-4C55D0E2FB15}" type="slidenum">
              <a:rPr lang="es-MX" smtClean="0"/>
              <a:t>5</a:t>
            </a:fld>
            <a:endParaRPr lang="es-MX"/>
          </a:p>
        </p:txBody>
      </p:sp>
    </p:spTree>
    <p:extLst>
      <p:ext uri="{BB962C8B-B14F-4D97-AF65-F5344CB8AC3E}">
        <p14:creationId xmlns:p14="http://schemas.microsoft.com/office/powerpoint/2010/main" val="348043769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108520" y="-27384"/>
            <a:ext cx="9361040" cy="6984776"/>
            <a:chOff x="-108520" y="-27384"/>
            <a:chExt cx="9361040" cy="6984776"/>
          </a:xfrm>
        </p:grpSpPr>
        <p:cxnSp>
          <p:nvCxnSpPr>
            <p:cNvPr id="10" name="9 Conector recto"/>
            <p:cNvCxnSpPr/>
            <p:nvPr/>
          </p:nvCxnSpPr>
          <p:spPr>
            <a:xfrm>
              <a:off x="755576" y="319509"/>
              <a:ext cx="1548000" cy="0"/>
            </a:xfrm>
            <a:prstGeom prst="line">
              <a:avLst/>
            </a:prstGeom>
            <a:ln>
              <a:solidFill>
                <a:srgbClr val="00B050"/>
              </a:solidFill>
            </a:ln>
            <a:effectLst>
              <a:outerShdw blurRad="50800" dist="38100" dir="2700000" algn="tl" rotWithShape="0">
                <a:schemeClr val="tx1">
                  <a:alpha val="40000"/>
                </a:schemeClr>
              </a:outerShdw>
            </a:effectLst>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a:off x="827584" y="441047"/>
              <a:ext cx="1584176" cy="0"/>
            </a:xfrm>
            <a:prstGeom prst="line">
              <a:avLst/>
            </a:prstGeom>
            <a:ln>
              <a:solidFill>
                <a:srgbClr val="00B05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11 Conector recto"/>
            <p:cNvCxnSpPr/>
            <p:nvPr/>
          </p:nvCxnSpPr>
          <p:spPr>
            <a:xfrm>
              <a:off x="6300192" y="332657"/>
              <a:ext cx="1584176" cy="0"/>
            </a:xfrm>
            <a:prstGeom prst="line">
              <a:avLst/>
            </a:prstGeom>
            <a:ln>
              <a:solidFill>
                <a:srgbClr val="FF00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6228184" y="449432"/>
              <a:ext cx="1584176" cy="0"/>
            </a:xfrm>
            <a:prstGeom prst="line">
              <a:avLst/>
            </a:prstGeom>
            <a:ln>
              <a:solidFill>
                <a:srgbClr val="FF00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4" name="13 Rectángulo"/>
            <p:cNvSpPr/>
            <p:nvPr/>
          </p:nvSpPr>
          <p:spPr>
            <a:xfrm>
              <a:off x="-108520" y="6480720"/>
              <a:ext cx="8568952" cy="476672"/>
            </a:xfrm>
            <a:prstGeom prst="rect">
              <a:avLst/>
            </a:prstGeom>
            <a:gradFill>
              <a:gsLst>
                <a:gs pos="0">
                  <a:schemeClr val="bg1">
                    <a:tint val="90000"/>
                  </a:schemeClr>
                </a:gs>
                <a:gs pos="9000">
                  <a:srgbClr val="EDEDED"/>
                </a:gs>
                <a:gs pos="2000">
                  <a:schemeClr val="bg1">
                    <a:shade val="100000"/>
                    <a:satMod val="115000"/>
                    <a:alpha val="72000"/>
                  </a:schemeClr>
                </a:gs>
                <a:gs pos="20000">
                  <a:schemeClr val="bg1">
                    <a:shade val="70000"/>
                    <a:satMod val="130000"/>
                  </a:schemeClr>
                </a:gs>
              </a:gsLst>
              <a:path path="circle">
                <a:fillToRect l="20000" t="50000" r="10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5" name="Imagen 1"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1732" y="44624"/>
              <a:ext cx="3188420" cy="649773"/>
            </a:xfrm>
            <a:prstGeom prst="rect">
              <a:avLst/>
            </a:prstGeom>
            <a:noFill/>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15 Rectángulo"/>
            <p:cNvSpPr/>
            <p:nvPr/>
          </p:nvSpPr>
          <p:spPr>
            <a:xfrm>
              <a:off x="8460432" y="-27384"/>
              <a:ext cx="792088" cy="5445224"/>
            </a:xfrm>
            <a:prstGeom prst="rect">
              <a:avLst/>
            </a:prstGeom>
            <a:gradFill>
              <a:gsLst>
                <a:gs pos="0">
                  <a:schemeClr val="tx1">
                    <a:lumMod val="75000"/>
                    <a:lumOff val="25000"/>
                  </a:schemeClr>
                </a:gs>
                <a:gs pos="50000">
                  <a:schemeClr val="tx1">
                    <a:lumMod val="65000"/>
                    <a:lumOff val="35000"/>
                  </a:schemeClr>
                </a:gs>
                <a:gs pos="100000">
                  <a:schemeClr val="tx1">
                    <a:lumMod val="50000"/>
                    <a:lumOff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16 Rectángulo"/>
            <p:cNvSpPr/>
            <p:nvPr/>
          </p:nvSpPr>
          <p:spPr>
            <a:xfrm>
              <a:off x="8460432" y="5373216"/>
              <a:ext cx="792088" cy="1003348"/>
            </a:xfrm>
            <a:prstGeom prst="rect">
              <a:avLst/>
            </a:prstGeom>
            <a:gradFill>
              <a:gsLst>
                <a:gs pos="0">
                  <a:schemeClr val="bg1">
                    <a:lumMod val="50000"/>
                  </a:schemeClr>
                </a:gs>
                <a:gs pos="50000">
                  <a:schemeClr val="bg1">
                    <a:lumMod val="65000"/>
                  </a:schemeClr>
                </a:gs>
                <a:gs pos="100000">
                  <a:schemeClr val="bg1">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17 Rectángulo"/>
            <p:cNvSpPr/>
            <p:nvPr/>
          </p:nvSpPr>
          <p:spPr>
            <a:xfrm>
              <a:off x="8460432" y="6376564"/>
              <a:ext cx="792088" cy="580828"/>
            </a:xfrm>
            <a:prstGeom prst="rect">
              <a:avLst/>
            </a:prstGeom>
            <a:gradFill>
              <a:gsLst>
                <a:gs pos="0">
                  <a:schemeClr val="bg1">
                    <a:lumMod val="75000"/>
                  </a:schemeClr>
                </a:gs>
                <a:gs pos="50000">
                  <a:schemeClr val="bg1">
                    <a:lumMod val="85000"/>
                  </a:schemeClr>
                </a:gs>
                <a:gs pos="100000">
                  <a:schemeClr val="bg1">
                    <a:lumMod val="9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2" name="1 CuadroTexto"/>
          <p:cNvSpPr txBox="1"/>
          <p:nvPr/>
        </p:nvSpPr>
        <p:spPr>
          <a:xfrm>
            <a:off x="925562" y="1124744"/>
            <a:ext cx="6840760" cy="369332"/>
          </a:xfrm>
          <a:prstGeom prst="rect">
            <a:avLst/>
          </a:prstGeom>
          <a:noFill/>
        </p:spPr>
        <p:txBody>
          <a:bodyPr wrap="square" rtlCol="0">
            <a:spAutoFit/>
          </a:bodyPr>
          <a:lstStyle/>
          <a:p>
            <a:pPr algn="just"/>
            <a:r>
              <a:rPr lang="es-MX" b="1" dirty="0" smtClean="0"/>
              <a:t>Actions</a:t>
            </a:r>
            <a:r>
              <a:rPr lang="es-MX" dirty="0" smtClean="0"/>
              <a:t>:</a:t>
            </a:r>
          </a:p>
        </p:txBody>
      </p:sp>
      <p:sp>
        <p:nvSpPr>
          <p:cNvPr id="19" name="18 CuadroTexto"/>
          <p:cNvSpPr txBox="1"/>
          <p:nvPr/>
        </p:nvSpPr>
        <p:spPr>
          <a:xfrm>
            <a:off x="935217" y="1484784"/>
            <a:ext cx="6840760" cy="923330"/>
          </a:xfrm>
          <a:prstGeom prst="rect">
            <a:avLst/>
          </a:prstGeom>
          <a:noFill/>
        </p:spPr>
        <p:txBody>
          <a:bodyPr wrap="square" rtlCol="0">
            <a:spAutoFit/>
          </a:bodyPr>
          <a:lstStyle/>
          <a:p>
            <a:pPr algn="just"/>
            <a:r>
              <a:rPr lang="es-MX" dirty="0" smtClean="0"/>
              <a:t>In 2013, the Federal Delegation of INM reported 28 working sessions and 58 actions implemented by committees against trafficking in persons.</a:t>
            </a:r>
            <a:endParaRPr lang="es-MX" dirty="0" smtClean="0"/>
          </a:p>
        </p:txBody>
      </p:sp>
      <p:sp>
        <p:nvSpPr>
          <p:cNvPr id="20" name="19 CuadroTexto"/>
          <p:cNvSpPr txBox="1"/>
          <p:nvPr/>
        </p:nvSpPr>
        <p:spPr>
          <a:xfrm>
            <a:off x="935217" y="2787893"/>
            <a:ext cx="6840760" cy="2308324"/>
          </a:xfrm>
          <a:prstGeom prst="rect">
            <a:avLst/>
          </a:prstGeom>
          <a:noFill/>
        </p:spPr>
        <p:txBody>
          <a:bodyPr wrap="square" rtlCol="0">
            <a:spAutoFit/>
          </a:bodyPr>
          <a:lstStyle/>
          <a:p>
            <a:pPr algn="just"/>
            <a:r>
              <a:rPr lang="es-MX" dirty="0" smtClean="0"/>
              <a:t>In addition, 361 civil servants of INM and other institutions of the Federal Government have been trained on the following topics:</a:t>
            </a:r>
          </a:p>
          <a:p>
            <a:pPr algn="just"/>
            <a:endParaRPr lang="es-MX" dirty="0" smtClean="0"/>
          </a:p>
          <a:p>
            <a:pPr algn="just"/>
            <a:r>
              <a:rPr lang="es-MX" dirty="0" smtClean="0"/>
              <a:t>Human rights of migrants and combating trafficking in persons; </a:t>
            </a:r>
            <a:endParaRPr lang="es-MX" dirty="0" smtClean="0"/>
          </a:p>
          <a:p>
            <a:pPr algn="just"/>
            <a:endParaRPr lang="es-MX" dirty="0" smtClean="0"/>
          </a:p>
          <a:p>
            <a:pPr algn="just"/>
            <a:r>
              <a:rPr lang="es-MX" dirty="0" smtClean="0"/>
              <a:t>Legal framework and strategies to identify trafficking in persons; </a:t>
            </a:r>
            <a:endParaRPr lang="es-MX" dirty="0" smtClean="0"/>
          </a:p>
          <a:p>
            <a:pPr algn="just"/>
            <a:endParaRPr lang="es-MX" dirty="0"/>
          </a:p>
          <a:p>
            <a:pPr algn="just"/>
            <a:r>
              <a:rPr lang="es-MX" dirty="0" smtClean="0"/>
              <a:t>Human rights and assistance to victims of the crime. </a:t>
            </a:r>
            <a:endParaRPr lang="es-MX" dirty="0" smtClean="0"/>
          </a:p>
        </p:txBody>
      </p:sp>
      <p:sp>
        <p:nvSpPr>
          <p:cNvPr id="5" name="4 Marcador de número de diapositiva"/>
          <p:cNvSpPr>
            <a:spLocks noGrp="1"/>
          </p:cNvSpPr>
          <p:nvPr>
            <p:ph type="sldNum" sz="quarter" idx="12"/>
          </p:nvPr>
        </p:nvSpPr>
        <p:spPr/>
        <p:txBody>
          <a:bodyPr/>
          <a:lstStyle/>
          <a:p>
            <a:fld id="{4FF1A9D8-FE7D-49AD-8A02-4C55D0E2FB15}" type="slidenum">
              <a:rPr lang="es-MX" smtClean="0"/>
              <a:t>6</a:t>
            </a:fld>
            <a:endParaRPr lang="es-MX"/>
          </a:p>
        </p:txBody>
      </p:sp>
    </p:spTree>
    <p:extLst>
      <p:ext uri="{BB962C8B-B14F-4D97-AF65-F5344CB8AC3E}">
        <p14:creationId xmlns:p14="http://schemas.microsoft.com/office/powerpoint/2010/main" val="357123020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108520" y="-27384"/>
            <a:ext cx="9361040" cy="6984776"/>
            <a:chOff x="-108520" y="-27384"/>
            <a:chExt cx="9361040" cy="6984776"/>
          </a:xfrm>
        </p:grpSpPr>
        <p:cxnSp>
          <p:nvCxnSpPr>
            <p:cNvPr id="10" name="9 Conector recto"/>
            <p:cNvCxnSpPr/>
            <p:nvPr/>
          </p:nvCxnSpPr>
          <p:spPr>
            <a:xfrm>
              <a:off x="755576" y="319509"/>
              <a:ext cx="1548000" cy="0"/>
            </a:xfrm>
            <a:prstGeom prst="line">
              <a:avLst/>
            </a:prstGeom>
            <a:ln>
              <a:solidFill>
                <a:srgbClr val="00B050"/>
              </a:solidFill>
            </a:ln>
            <a:effectLst>
              <a:outerShdw blurRad="50800" dist="38100" dir="2700000" algn="tl" rotWithShape="0">
                <a:schemeClr val="tx1">
                  <a:alpha val="40000"/>
                </a:schemeClr>
              </a:outerShdw>
            </a:effectLst>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a:off x="827584" y="441047"/>
              <a:ext cx="1584176" cy="0"/>
            </a:xfrm>
            <a:prstGeom prst="line">
              <a:avLst/>
            </a:prstGeom>
            <a:ln>
              <a:solidFill>
                <a:srgbClr val="00B05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11 Conector recto"/>
            <p:cNvCxnSpPr/>
            <p:nvPr/>
          </p:nvCxnSpPr>
          <p:spPr>
            <a:xfrm>
              <a:off x="6300192" y="332657"/>
              <a:ext cx="1584176" cy="0"/>
            </a:xfrm>
            <a:prstGeom prst="line">
              <a:avLst/>
            </a:prstGeom>
            <a:ln>
              <a:solidFill>
                <a:srgbClr val="FF00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6228184" y="449432"/>
              <a:ext cx="1584176" cy="0"/>
            </a:xfrm>
            <a:prstGeom prst="line">
              <a:avLst/>
            </a:prstGeom>
            <a:ln>
              <a:solidFill>
                <a:srgbClr val="FF00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4" name="13 Rectángulo"/>
            <p:cNvSpPr/>
            <p:nvPr/>
          </p:nvSpPr>
          <p:spPr>
            <a:xfrm>
              <a:off x="-108520" y="6480720"/>
              <a:ext cx="8568952" cy="476672"/>
            </a:xfrm>
            <a:prstGeom prst="rect">
              <a:avLst/>
            </a:prstGeom>
            <a:gradFill>
              <a:gsLst>
                <a:gs pos="0">
                  <a:schemeClr val="bg1">
                    <a:tint val="90000"/>
                  </a:schemeClr>
                </a:gs>
                <a:gs pos="9000">
                  <a:srgbClr val="EDEDED"/>
                </a:gs>
                <a:gs pos="2000">
                  <a:schemeClr val="bg1">
                    <a:shade val="100000"/>
                    <a:satMod val="115000"/>
                    <a:alpha val="72000"/>
                  </a:schemeClr>
                </a:gs>
                <a:gs pos="20000">
                  <a:schemeClr val="bg1">
                    <a:shade val="70000"/>
                    <a:satMod val="130000"/>
                  </a:schemeClr>
                </a:gs>
              </a:gsLst>
              <a:path path="circle">
                <a:fillToRect l="20000" t="50000" r="10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5" name="Imagen 1"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1732" y="44624"/>
              <a:ext cx="3188420" cy="649773"/>
            </a:xfrm>
            <a:prstGeom prst="rect">
              <a:avLst/>
            </a:prstGeom>
            <a:noFill/>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15 Rectángulo"/>
            <p:cNvSpPr/>
            <p:nvPr/>
          </p:nvSpPr>
          <p:spPr>
            <a:xfrm>
              <a:off x="8460432" y="-27384"/>
              <a:ext cx="792088" cy="5445224"/>
            </a:xfrm>
            <a:prstGeom prst="rect">
              <a:avLst/>
            </a:prstGeom>
            <a:gradFill>
              <a:gsLst>
                <a:gs pos="0">
                  <a:schemeClr val="tx1">
                    <a:lumMod val="75000"/>
                    <a:lumOff val="25000"/>
                  </a:schemeClr>
                </a:gs>
                <a:gs pos="50000">
                  <a:schemeClr val="tx1">
                    <a:lumMod val="65000"/>
                    <a:lumOff val="35000"/>
                  </a:schemeClr>
                </a:gs>
                <a:gs pos="100000">
                  <a:schemeClr val="tx1">
                    <a:lumMod val="50000"/>
                    <a:lumOff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16 Rectángulo"/>
            <p:cNvSpPr/>
            <p:nvPr/>
          </p:nvSpPr>
          <p:spPr>
            <a:xfrm>
              <a:off x="8460432" y="5373216"/>
              <a:ext cx="792088" cy="1003348"/>
            </a:xfrm>
            <a:prstGeom prst="rect">
              <a:avLst/>
            </a:prstGeom>
            <a:gradFill>
              <a:gsLst>
                <a:gs pos="0">
                  <a:schemeClr val="bg1">
                    <a:lumMod val="50000"/>
                  </a:schemeClr>
                </a:gs>
                <a:gs pos="50000">
                  <a:schemeClr val="bg1">
                    <a:lumMod val="65000"/>
                  </a:schemeClr>
                </a:gs>
                <a:gs pos="100000">
                  <a:schemeClr val="bg1">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17 Rectángulo"/>
            <p:cNvSpPr/>
            <p:nvPr/>
          </p:nvSpPr>
          <p:spPr>
            <a:xfrm>
              <a:off x="8460432" y="6376564"/>
              <a:ext cx="792088" cy="580828"/>
            </a:xfrm>
            <a:prstGeom prst="rect">
              <a:avLst/>
            </a:prstGeom>
            <a:gradFill>
              <a:gsLst>
                <a:gs pos="0">
                  <a:schemeClr val="bg1">
                    <a:lumMod val="75000"/>
                  </a:schemeClr>
                </a:gs>
                <a:gs pos="50000">
                  <a:schemeClr val="bg1">
                    <a:lumMod val="85000"/>
                  </a:schemeClr>
                </a:gs>
                <a:gs pos="100000">
                  <a:schemeClr val="bg1">
                    <a:lumMod val="9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2" name="1 CuadroTexto"/>
          <p:cNvSpPr txBox="1"/>
          <p:nvPr/>
        </p:nvSpPr>
        <p:spPr>
          <a:xfrm>
            <a:off x="925562" y="1124744"/>
            <a:ext cx="6840760" cy="369332"/>
          </a:xfrm>
          <a:prstGeom prst="rect">
            <a:avLst/>
          </a:prstGeom>
          <a:noFill/>
        </p:spPr>
        <p:txBody>
          <a:bodyPr wrap="square" rtlCol="0">
            <a:spAutoFit/>
          </a:bodyPr>
          <a:lstStyle/>
          <a:p>
            <a:pPr algn="just"/>
            <a:r>
              <a:rPr lang="es-MX" b="1" dirty="0" smtClean="0"/>
              <a:t>Actions</a:t>
            </a:r>
            <a:r>
              <a:rPr lang="es-MX" dirty="0" smtClean="0"/>
              <a:t>:</a:t>
            </a:r>
          </a:p>
        </p:txBody>
      </p:sp>
      <p:sp>
        <p:nvSpPr>
          <p:cNvPr id="19" name="18 CuadroTexto"/>
          <p:cNvSpPr txBox="1"/>
          <p:nvPr/>
        </p:nvSpPr>
        <p:spPr>
          <a:xfrm>
            <a:off x="935217" y="1484784"/>
            <a:ext cx="6840760" cy="1200329"/>
          </a:xfrm>
          <a:prstGeom prst="rect">
            <a:avLst/>
          </a:prstGeom>
          <a:noFill/>
        </p:spPr>
        <p:txBody>
          <a:bodyPr wrap="square" rtlCol="0">
            <a:spAutoFit/>
          </a:bodyPr>
          <a:lstStyle/>
          <a:p>
            <a:pPr algn="just"/>
            <a:r>
              <a:rPr lang="es-MX" dirty="0" smtClean="0"/>
              <a:t>INM carries out immigration control actions aimed at identifying foreign nationals victims of the crime of trafficking in persons, with the aim of releasing them and referring them to relevant institutions that provide comprehensive assistance.</a:t>
            </a:r>
            <a:endParaRPr lang="es-MX" dirty="0" smtClean="0"/>
          </a:p>
        </p:txBody>
      </p:sp>
      <p:sp>
        <p:nvSpPr>
          <p:cNvPr id="20" name="19 CuadroTexto"/>
          <p:cNvSpPr txBox="1"/>
          <p:nvPr/>
        </p:nvSpPr>
        <p:spPr>
          <a:xfrm>
            <a:off x="924100" y="3236783"/>
            <a:ext cx="6840760" cy="1200329"/>
          </a:xfrm>
          <a:prstGeom prst="rect">
            <a:avLst/>
          </a:prstGeom>
          <a:noFill/>
        </p:spPr>
        <p:txBody>
          <a:bodyPr wrap="square" rtlCol="0">
            <a:spAutoFit/>
          </a:bodyPr>
          <a:lstStyle/>
          <a:p>
            <a:pPr algn="just"/>
            <a:r>
              <a:rPr lang="es-MX" dirty="0" smtClean="0"/>
              <a:t>Furthermore, various institutions of the Federal Government work in close collaboration to investigate and prosecute crimes, including trafficking in persons, in order to rescue the victims and refer them to relevant institutions providing comprehensive assistance. </a:t>
            </a:r>
            <a:endParaRPr lang="es-MX" dirty="0" smtClean="0"/>
          </a:p>
        </p:txBody>
      </p:sp>
      <p:sp>
        <p:nvSpPr>
          <p:cNvPr id="5" name="4 Marcador de número de diapositiva"/>
          <p:cNvSpPr>
            <a:spLocks noGrp="1"/>
          </p:cNvSpPr>
          <p:nvPr>
            <p:ph type="sldNum" sz="quarter" idx="12"/>
          </p:nvPr>
        </p:nvSpPr>
        <p:spPr/>
        <p:txBody>
          <a:bodyPr/>
          <a:lstStyle/>
          <a:p>
            <a:fld id="{4FF1A9D8-FE7D-49AD-8A02-4C55D0E2FB15}" type="slidenum">
              <a:rPr lang="es-MX" smtClean="0"/>
              <a:t>7</a:t>
            </a:fld>
            <a:endParaRPr lang="es-MX"/>
          </a:p>
        </p:txBody>
      </p:sp>
    </p:spTree>
    <p:extLst>
      <p:ext uri="{BB962C8B-B14F-4D97-AF65-F5344CB8AC3E}">
        <p14:creationId xmlns:p14="http://schemas.microsoft.com/office/powerpoint/2010/main" val="428655957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108520" y="-27384"/>
            <a:ext cx="9361040" cy="6984776"/>
            <a:chOff x="-108520" y="-27384"/>
            <a:chExt cx="9361040" cy="6984776"/>
          </a:xfrm>
        </p:grpSpPr>
        <p:cxnSp>
          <p:nvCxnSpPr>
            <p:cNvPr id="10" name="9 Conector recto"/>
            <p:cNvCxnSpPr/>
            <p:nvPr/>
          </p:nvCxnSpPr>
          <p:spPr>
            <a:xfrm>
              <a:off x="755576" y="319509"/>
              <a:ext cx="1548000" cy="0"/>
            </a:xfrm>
            <a:prstGeom prst="line">
              <a:avLst/>
            </a:prstGeom>
            <a:ln>
              <a:solidFill>
                <a:srgbClr val="00B050"/>
              </a:solidFill>
            </a:ln>
            <a:effectLst>
              <a:outerShdw blurRad="50800" dist="38100" dir="2700000" algn="tl" rotWithShape="0">
                <a:schemeClr val="tx1">
                  <a:alpha val="40000"/>
                </a:schemeClr>
              </a:outerShdw>
            </a:effectLst>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a:off x="827584" y="441047"/>
              <a:ext cx="1584176" cy="0"/>
            </a:xfrm>
            <a:prstGeom prst="line">
              <a:avLst/>
            </a:prstGeom>
            <a:ln>
              <a:solidFill>
                <a:srgbClr val="00B05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11 Conector recto"/>
            <p:cNvCxnSpPr/>
            <p:nvPr/>
          </p:nvCxnSpPr>
          <p:spPr>
            <a:xfrm>
              <a:off x="6300192" y="332657"/>
              <a:ext cx="1584176" cy="0"/>
            </a:xfrm>
            <a:prstGeom prst="line">
              <a:avLst/>
            </a:prstGeom>
            <a:ln>
              <a:solidFill>
                <a:srgbClr val="FF00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6228184" y="449432"/>
              <a:ext cx="1584176" cy="0"/>
            </a:xfrm>
            <a:prstGeom prst="line">
              <a:avLst/>
            </a:prstGeom>
            <a:ln>
              <a:solidFill>
                <a:srgbClr val="FF00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4" name="13 Rectángulo"/>
            <p:cNvSpPr/>
            <p:nvPr/>
          </p:nvSpPr>
          <p:spPr>
            <a:xfrm>
              <a:off x="-108520" y="6480720"/>
              <a:ext cx="8568952" cy="476672"/>
            </a:xfrm>
            <a:prstGeom prst="rect">
              <a:avLst/>
            </a:prstGeom>
            <a:gradFill>
              <a:gsLst>
                <a:gs pos="0">
                  <a:schemeClr val="bg1">
                    <a:tint val="90000"/>
                  </a:schemeClr>
                </a:gs>
                <a:gs pos="9000">
                  <a:srgbClr val="EDEDED"/>
                </a:gs>
                <a:gs pos="2000">
                  <a:schemeClr val="bg1">
                    <a:shade val="100000"/>
                    <a:satMod val="115000"/>
                    <a:alpha val="72000"/>
                  </a:schemeClr>
                </a:gs>
                <a:gs pos="20000">
                  <a:schemeClr val="bg1">
                    <a:shade val="70000"/>
                    <a:satMod val="130000"/>
                  </a:schemeClr>
                </a:gs>
              </a:gsLst>
              <a:path path="circle">
                <a:fillToRect l="20000" t="50000" r="10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5" name="Imagen 1"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1732" y="44624"/>
              <a:ext cx="3188420" cy="649773"/>
            </a:xfrm>
            <a:prstGeom prst="rect">
              <a:avLst/>
            </a:prstGeom>
            <a:noFill/>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15 Rectángulo"/>
            <p:cNvSpPr/>
            <p:nvPr/>
          </p:nvSpPr>
          <p:spPr>
            <a:xfrm>
              <a:off x="8460432" y="-27384"/>
              <a:ext cx="792088" cy="5445224"/>
            </a:xfrm>
            <a:prstGeom prst="rect">
              <a:avLst/>
            </a:prstGeom>
            <a:gradFill>
              <a:gsLst>
                <a:gs pos="0">
                  <a:schemeClr val="tx1">
                    <a:lumMod val="75000"/>
                    <a:lumOff val="25000"/>
                  </a:schemeClr>
                </a:gs>
                <a:gs pos="50000">
                  <a:schemeClr val="tx1">
                    <a:lumMod val="65000"/>
                    <a:lumOff val="35000"/>
                  </a:schemeClr>
                </a:gs>
                <a:gs pos="100000">
                  <a:schemeClr val="tx1">
                    <a:lumMod val="50000"/>
                    <a:lumOff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16 Rectángulo"/>
            <p:cNvSpPr/>
            <p:nvPr/>
          </p:nvSpPr>
          <p:spPr>
            <a:xfrm>
              <a:off x="8460432" y="5373216"/>
              <a:ext cx="792088" cy="1003348"/>
            </a:xfrm>
            <a:prstGeom prst="rect">
              <a:avLst/>
            </a:prstGeom>
            <a:gradFill>
              <a:gsLst>
                <a:gs pos="0">
                  <a:schemeClr val="bg1">
                    <a:lumMod val="50000"/>
                  </a:schemeClr>
                </a:gs>
                <a:gs pos="50000">
                  <a:schemeClr val="bg1">
                    <a:lumMod val="65000"/>
                  </a:schemeClr>
                </a:gs>
                <a:gs pos="100000">
                  <a:schemeClr val="bg1">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17 Rectángulo"/>
            <p:cNvSpPr/>
            <p:nvPr/>
          </p:nvSpPr>
          <p:spPr>
            <a:xfrm>
              <a:off x="8460432" y="6376564"/>
              <a:ext cx="792088" cy="580828"/>
            </a:xfrm>
            <a:prstGeom prst="rect">
              <a:avLst/>
            </a:prstGeom>
            <a:gradFill>
              <a:gsLst>
                <a:gs pos="0">
                  <a:schemeClr val="bg1">
                    <a:lumMod val="75000"/>
                  </a:schemeClr>
                </a:gs>
                <a:gs pos="50000">
                  <a:schemeClr val="bg1">
                    <a:lumMod val="85000"/>
                  </a:schemeClr>
                </a:gs>
                <a:gs pos="100000">
                  <a:schemeClr val="bg1">
                    <a:lumMod val="9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2" name="1 CuadroTexto"/>
          <p:cNvSpPr txBox="1"/>
          <p:nvPr/>
        </p:nvSpPr>
        <p:spPr>
          <a:xfrm>
            <a:off x="925562" y="1124744"/>
            <a:ext cx="6840760" cy="369332"/>
          </a:xfrm>
          <a:prstGeom prst="rect">
            <a:avLst/>
          </a:prstGeom>
          <a:noFill/>
        </p:spPr>
        <p:txBody>
          <a:bodyPr wrap="square" rtlCol="0">
            <a:spAutoFit/>
          </a:bodyPr>
          <a:lstStyle/>
          <a:p>
            <a:pPr algn="just"/>
            <a:r>
              <a:rPr lang="es-MX" b="1" dirty="0" smtClean="0"/>
              <a:t>Next Steps</a:t>
            </a:r>
            <a:r>
              <a:rPr lang="es-MX" dirty="0" smtClean="0"/>
              <a:t>:</a:t>
            </a:r>
            <a:endParaRPr lang="es-MX" dirty="0" smtClean="0"/>
          </a:p>
        </p:txBody>
      </p:sp>
      <p:sp>
        <p:nvSpPr>
          <p:cNvPr id="19" name="18 CuadroTexto"/>
          <p:cNvSpPr txBox="1"/>
          <p:nvPr/>
        </p:nvSpPr>
        <p:spPr>
          <a:xfrm>
            <a:off x="935217" y="1771898"/>
            <a:ext cx="6840760" cy="3970318"/>
          </a:xfrm>
          <a:prstGeom prst="rect">
            <a:avLst/>
          </a:prstGeom>
          <a:noFill/>
        </p:spPr>
        <p:txBody>
          <a:bodyPr wrap="square" rtlCol="0">
            <a:spAutoFit/>
          </a:bodyPr>
          <a:lstStyle/>
          <a:p>
            <a:pPr marL="285750" indent="-285750" algn="just">
              <a:buFont typeface="Arial" pitchFamily="34" charset="0"/>
              <a:buChar char="•"/>
            </a:pPr>
            <a:r>
              <a:rPr lang="es-MX" dirty="0" smtClean="0"/>
              <a:t>INM will continue training relevant staff to ensure a dignified treatment and respect for the human rights of foreign nationals victims of a crime, including trafficking in persons. </a:t>
            </a:r>
            <a:endParaRPr lang="es-MX" dirty="0" smtClean="0"/>
          </a:p>
          <a:p>
            <a:pPr algn="just"/>
            <a:endParaRPr lang="es-MX" dirty="0" smtClean="0"/>
          </a:p>
          <a:p>
            <a:pPr marL="285750" indent="-285750" algn="just">
              <a:buFont typeface="Arial" pitchFamily="34" charset="0"/>
              <a:buChar char="•"/>
            </a:pPr>
            <a:r>
              <a:rPr lang="es-MX" dirty="0" smtClean="0"/>
              <a:t>To increase dissemination of relevant materials of the Federal Government on this topic.</a:t>
            </a:r>
            <a:endParaRPr lang="es-MX" dirty="0" smtClean="0"/>
          </a:p>
          <a:p>
            <a:pPr algn="just"/>
            <a:endParaRPr lang="es-MX" dirty="0" smtClean="0"/>
          </a:p>
          <a:p>
            <a:pPr marL="285750" indent="-285750" algn="just">
              <a:buFont typeface="Arial" pitchFamily="34" charset="0"/>
              <a:buChar char="•"/>
            </a:pPr>
            <a:r>
              <a:rPr lang="es-MX" dirty="0" smtClean="0"/>
              <a:t>To strengthen coordination mechanisms with federal institutions in charge of intelligence and </a:t>
            </a:r>
            <a:r>
              <a:rPr lang="es-MX" smtClean="0"/>
              <a:t>prosecuting crimes, </a:t>
            </a:r>
            <a:r>
              <a:rPr lang="es-MX" dirty="0" smtClean="0"/>
              <a:t>with the aim of implementing joint actions in combating trafficking in persons and migrant smuggling. </a:t>
            </a:r>
          </a:p>
          <a:p>
            <a:pPr algn="just"/>
            <a:endParaRPr lang="es-MX" dirty="0"/>
          </a:p>
          <a:p>
            <a:pPr marL="285750" indent="-285750" algn="just">
              <a:buFont typeface="Arial" pitchFamily="34" charset="0"/>
              <a:buChar char="•"/>
            </a:pPr>
            <a:r>
              <a:rPr lang="es-MX" dirty="0" smtClean="0"/>
              <a:t>To train relevant officers in Guatemala on trafficking in persons and migrant smuggling.</a:t>
            </a:r>
            <a:endParaRPr lang="es-MX" dirty="0" smtClean="0"/>
          </a:p>
        </p:txBody>
      </p:sp>
      <p:sp>
        <p:nvSpPr>
          <p:cNvPr id="3" name="2 Marcador de número de diapositiva"/>
          <p:cNvSpPr>
            <a:spLocks noGrp="1"/>
          </p:cNvSpPr>
          <p:nvPr>
            <p:ph type="sldNum" sz="quarter" idx="12"/>
          </p:nvPr>
        </p:nvSpPr>
        <p:spPr/>
        <p:txBody>
          <a:bodyPr/>
          <a:lstStyle/>
          <a:p>
            <a:fld id="{4FF1A9D8-FE7D-49AD-8A02-4C55D0E2FB15}" type="slidenum">
              <a:rPr lang="es-MX" smtClean="0"/>
              <a:t>8</a:t>
            </a:fld>
            <a:endParaRPr lang="es-MX"/>
          </a:p>
        </p:txBody>
      </p:sp>
    </p:spTree>
    <p:extLst>
      <p:ext uri="{BB962C8B-B14F-4D97-AF65-F5344CB8AC3E}">
        <p14:creationId xmlns:p14="http://schemas.microsoft.com/office/powerpoint/2010/main" val="225253189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754</TotalTime>
  <Words>448</Words>
  <Application>Microsoft Macintosh PowerPoint</Application>
  <PresentationFormat>Presentación en pantalla (4:3)</PresentationFormat>
  <Paragraphs>61</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Navarro Chong, Daniel Humberto</dc:creator>
  <cp:lastModifiedBy>Christiane Lehnhoff</cp:lastModifiedBy>
  <cp:revision>25</cp:revision>
  <dcterms:created xsi:type="dcterms:W3CDTF">2013-05-08T18:21:27Z</dcterms:created>
  <dcterms:modified xsi:type="dcterms:W3CDTF">2013-06-23T19:21:58Z</dcterms:modified>
</cp:coreProperties>
</file>