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0" r:id="rId4"/>
    <p:sldId id="261" r:id="rId5"/>
    <p:sldId id="257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A60FB-B3F9-4A52-8343-F8D3941EF0F8}" type="datetimeFigureOut">
              <a:rPr lang="es-MX" smtClean="0"/>
              <a:t>19/06/2013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A445B-5618-4B87-89DB-4DE97437EF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906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3864-30F1-4845-B414-FE641FDE3562}" type="datetime1">
              <a:rPr lang="es-MX" smtClean="0"/>
              <a:t>19/06/2013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73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A0E8-7E84-46C8-B307-3659B16AE7AD}" type="datetime1">
              <a:rPr lang="es-MX" smtClean="0"/>
              <a:t>19/06/2013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256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C30E-AB42-4360-8169-A74A771CE711}" type="datetime1">
              <a:rPr lang="es-MX" smtClean="0"/>
              <a:t>19/06/2013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99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9707-8E2C-47B0-8DC4-D5DEBA82BFA8}" type="datetime1">
              <a:rPr lang="es-MX" smtClean="0"/>
              <a:t>19/06/2013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2812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7444-B04E-4B70-BC86-EB5DBEE4863E}" type="datetime1">
              <a:rPr lang="es-MX" smtClean="0"/>
              <a:t>19/06/2013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07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E04C-DF9E-46A1-9F5C-A78F8D838D53}" type="datetime1">
              <a:rPr lang="es-MX" smtClean="0"/>
              <a:t>19/06/2013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2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CACB-7580-4C2E-9C29-640236EC754C}" type="datetime1">
              <a:rPr lang="es-MX" smtClean="0"/>
              <a:t>19/06/2013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7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97D-1740-45F8-A739-498A81DA454B}" type="datetime1">
              <a:rPr lang="es-MX" smtClean="0"/>
              <a:t>19/06/2013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11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E629-DB91-440F-ACC9-D08691AD884C}" type="datetime1">
              <a:rPr lang="es-MX" smtClean="0"/>
              <a:t>19/06/2013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70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5794-267C-4AEA-ABF9-131F36C346E4}" type="datetime1">
              <a:rPr lang="es-MX" smtClean="0"/>
              <a:t>19/06/2013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711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9F75-E2C8-4B5D-9B0E-C0D970F88279}" type="datetime1">
              <a:rPr lang="es-MX" smtClean="0"/>
              <a:t>19/06/2013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208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0000"/>
              </a:schemeClr>
            </a:gs>
            <a:gs pos="92000">
              <a:srgbClr val="EDEDED"/>
            </a:gs>
            <a:gs pos="58000">
              <a:schemeClr val="bg1">
                <a:shade val="100000"/>
                <a:satMod val="115000"/>
                <a:alpha val="72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B1360-3B77-45A4-AFD6-AB16653DD032}" type="datetime1">
              <a:rPr lang="es-MX" smtClean="0"/>
              <a:t>19/06/2013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1A9D8-FE7D-49AD-8A02-4C55D0E2FB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425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108520" y="-27384"/>
            <a:ext cx="9361040" cy="6984776"/>
            <a:chOff x="-108520" y="-27384"/>
            <a:chExt cx="9361040" cy="698477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755576" y="319509"/>
              <a:ext cx="1548000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27584" y="441047"/>
              <a:ext cx="1584176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2657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228184" y="449432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"/>
            <p:cNvSpPr/>
            <p:nvPr/>
          </p:nvSpPr>
          <p:spPr>
            <a:xfrm>
              <a:off x="-108520" y="6480720"/>
              <a:ext cx="8568952" cy="476672"/>
            </a:xfrm>
            <a:prstGeom prst="rect">
              <a:avLst/>
            </a:prstGeom>
            <a:gradFill>
              <a:gsLst>
                <a:gs pos="0">
                  <a:schemeClr val="bg1">
                    <a:tint val="90000"/>
                  </a:schemeClr>
                </a:gs>
                <a:gs pos="9000">
                  <a:srgbClr val="EDEDED"/>
                </a:gs>
                <a:gs pos="2000">
                  <a:schemeClr val="bg1">
                    <a:shade val="100000"/>
                    <a:satMod val="115000"/>
                    <a:alpha val="72000"/>
                  </a:schemeClr>
                </a:gs>
                <a:gs pos="20000">
                  <a:schemeClr val="bg1">
                    <a:shade val="70000"/>
                    <a:satMod val="130000"/>
                  </a:schemeClr>
                </a:gs>
              </a:gsLst>
              <a:path path="circle">
                <a:fillToRect l="20000" t="50000" r="10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5" name="Imagen 1" descr="image0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732" y="44624"/>
              <a:ext cx="3188420" cy="64977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15 Rectángulo"/>
            <p:cNvSpPr/>
            <p:nvPr/>
          </p:nvSpPr>
          <p:spPr>
            <a:xfrm>
              <a:off x="8460432" y="-27384"/>
              <a:ext cx="792088" cy="5445224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8460432" y="5373216"/>
              <a:ext cx="792088" cy="100334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8460432" y="6376564"/>
              <a:ext cx="792088" cy="580828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9" name="18 Rectángulo"/>
          <p:cNvSpPr/>
          <p:nvPr/>
        </p:nvSpPr>
        <p:spPr>
          <a:xfrm>
            <a:off x="4479644" y="2967335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s-ES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Freeform 871"/>
          <p:cNvSpPr>
            <a:spLocks/>
          </p:cNvSpPr>
          <p:nvPr/>
        </p:nvSpPr>
        <p:spPr bwMode="auto">
          <a:xfrm>
            <a:off x="1979712" y="2450235"/>
            <a:ext cx="4968552" cy="618725"/>
          </a:xfrm>
          <a:custGeom>
            <a:avLst/>
            <a:gdLst>
              <a:gd name="T0" fmla="*/ 2147483647 w 1193"/>
              <a:gd name="T1" fmla="*/ 2147483647 h 256"/>
              <a:gd name="T2" fmla="*/ 0 w 1193"/>
              <a:gd name="T3" fmla="*/ 2147483647 h 256"/>
              <a:gd name="T4" fmla="*/ 0 w 1193"/>
              <a:gd name="T5" fmla="*/ 0 h 256"/>
              <a:gd name="T6" fmla="*/ 2147483647 w 1193"/>
              <a:gd name="T7" fmla="*/ 0 h 256"/>
              <a:gd name="T8" fmla="*/ 2147483647 w 1193"/>
              <a:gd name="T9" fmla="*/ 2147483647 h 2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93"/>
              <a:gd name="T16" fmla="*/ 0 h 256"/>
              <a:gd name="T17" fmla="*/ 1193 w 1193"/>
              <a:gd name="T18" fmla="*/ 256 h 2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93" h="256">
                <a:moveTo>
                  <a:pt x="1193" y="256"/>
                </a:moveTo>
                <a:cubicBezTo>
                  <a:pt x="1193" y="256"/>
                  <a:pt x="0" y="256"/>
                  <a:pt x="0" y="256"/>
                </a:cubicBezTo>
                <a:cubicBezTo>
                  <a:pt x="0" y="256"/>
                  <a:pt x="0" y="0"/>
                  <a:pt x="0" y="0"/>
                </a:cubicBezTo>
                <a:cubicBezTo>
                  <a:pt x="0" y="0"/>
                  <a:pt x="1193" y="0"/>
                  <a:pt x="1193" y="0"/>
                </a:cubicBezTo>
                <a:cubicBezTo>
                  <a:pt x="1193" y="0"/>
                  <a:pt x="1193" y="256"/>
                  <a:pt x="1193" y="256"/>
                </a:cubicBezTo>
                <a:close/>
              </a:path>
            </a:pathLst>
          </a:cu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chemeClr val="accent3">
                <a:lumMod val="40000"/>
                <a:lumOff val="60000"/>
              </a:schemeClr>
            </a:outerShdw>
          </a:effectLst>
        </p:spPr>
        <p:txBody>
          <a:bodyPr/>
          <a:lstStyle/>
          <a:p>
            <a:pPr algn="ctr"/>
            <a:r>
              <a:rPr lang="es-ES" sz="2000" b="1" dirty="0" smtClean="0"/>
              <a:t>VICTIMAS DE TRATA DE PERSONAS</a:t>
            </a:r>
            <a:endParaRPr lang="es-ES" sz="2000" b="1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929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108520" y="-27384"/>
            <a:ext cx="9361040" cy="6984776"/>
            <a:chOff x="-108520" y="-27384"/>
            <a:chExt cx="9361040" cy="698477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755576" y="319509"/>
              <a:ext cx="1548000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27584" y="441047"/>
              <a:ext cx="1584176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2657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228184" y="449432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"/>
            <p:cNvSpPr/>
            <p:nvPr/>
          </p:nvSpPr>
          <p:spPr>
            <a:xfrm>
              <a:off x="-108520" y="6480720"/>
              <a:ext cx="8568952" cy="476672"/>
            </a:xfrm>
            <a:prstGeom prst="rect">
              <a:avLst/>
            </a:prstGeom>
            <a:gradFill>
              <a:gsLst>
                <a:gs pos="0">
                  <a:schemeClr val="bg1">
                    <a:tint val="90000"/>
                  </a:schemeClr>
                </a:gs>
                <a:gs pos="9000">
                  <a:srgbClr val="EDEDED"/>
                </a:gs>
                <a:gs pos="2000">
                  <a:schemeClr val="bg1">
                    <a:shade val="100000"/>
                    <a:satMod val="115000"/>
                    <a:alpha val="72000"/>
                  </a:schemeClr>
                </a:gs>
                <a:gs pos="20000">
                  <a:schemeClr val="bg1">
                    <a:shade val="70000"/>
                    <a:satMod val="130000"/>
                  </a:schemeClr>
                </a:gs>
              </a:gsLst>
              <a:path path="circle">
                <a:fillToRect l="20000" t="50000" r="10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5" name="Imagen 1" descr="image0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732" y="44624"/>
              <a:ext cx="3188420" cy="64977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15 Rectángulo"/>
            <p:cNvSpPr/>
            <p:nvPr/>
          </p:nvSpPr>
          <p:spPr>
            <a:xfrm>
              <a:off x="8460432" y="-27384"/>
              <a:ext cx="792088" cy="5445224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8460432" y="5373216"/>
              <a:ext cx="792088" cy="100334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8460432" y="6376564"/>
              <a:ext cx="792088" cy="580828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1043608" y="1447036"/>
            <a:ext cx="68407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 smtClean="0"/>
              <a:t>El Instituto Nacional de Migración tiene implementado un procedimiento para la detección, identificación y atención de personas extranjeras victimas de delito, incluyendo el delito de trata de personas.</a:t>
            </a:r>
            <a:endParaRPr lang="es-MX" sz="19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043608" y="3323600"/>
            <a:ext cx="684076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 smtClean="0"/>
              <a:t>De conformidad con la nueva Ley General en la materia, se prevé que ningún extranjero victima de trata de persona, será alojado en Estaciones migratoria o Estancias Provisionales.</a:t>
            </a:r>
            <a:endParaRPr lang="es-MX" sz="1900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043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108520" y="-27384"/>
            <a:ext cx="9361040" cy="6984776"/>
            <a:chOff x="-108520" y="-27384"/>
            <a:chExt cx="9361040" cy="698477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755576" y="319509"/>
              <a:ext cx="1548000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27584" y="441047"/>
              <a:ext cx="1584176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2657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228184" y="449432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"/>
            <p:cNvSpPr/>
            <p:nvPr/>
          </p:nvSpPr>
          <p:spPr>
            <a:xfrm>
              <a:off x="-108520" y="6480720"/>
              <a:ext cx="8568952" cy="476672"/>
            </a:xfrm>
            <a:prstGeom prst="rect">
              <a:avLst/>
            </a:prstGeom>
            <a:gradFill>
              <a:gsLst>
                <a:gs pos="0">
                  <a:schemeClr val="bg1">
                    <a:tint val="90000"/>
                  </a:schemeClr>
                </a:gs>
                <a:gs pos="9000">
                  <a:srgbClr val="EDEDED"/>
                </a:gs>
                <a:gs pos="2000">
                  <a:schemeClr val="bg1">
                    <a:shade val="100000"/>
                    <a:satMod val="115000"/>
                    <a:alpha val="72000"/>
                  </a:schemeClr>
                </a:gs>
                <a:gs pos="20000">
                  <a:schemeClr val="bg1">
                    <a:shade val="70000"/>
                    <a:satMod val="130000"/>
                  </a:schemeClr>
                </a:gs>
              </a:gsLst>
              <a:path path="circle">
                <a:fillToRect l="20000" t="50000" r="10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5" name="Imagen 1" descr="image0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732" y="44624"/>
              <a:ext cx="3188420" cy="64977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15 Rectángulo"/>
            <p:cNvSpPr/>
            <p:nvPr/>
          </p:nvSpPr>
          <p:spPr>
            <a:xfrm>
              <a:off x="8460432" y="-27384"/>
              <a:ext cx="792088" cy="5445224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8460432" y="5373216"/>
              <a:ext cx="792088" cy="100334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8460432" y="6376564"/>
              <a:ext cx="792088" cy="580828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1115616" y="1196752"/>
            <a:ext cx="68407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 smtClean="0"/>
              <a:t>Del 1 de Diciembre de 2012 al 15 de junio de 2013 el INM ha atendido </a:t>
            </a:r>
            <a:r>
              <a:rPr lang="es-MX" sz="1900" b="1" dirty="0" smtClean="0"/>
              <a:t>21 </a:t>
            </a:r>
            <a:r>
              <a:rPr lang="es-MX" sz="1900" dirty="0" smtClean="0"/>
              <a:t>extranjeros victimas de delito de trata de personas: </a:t>
            </a:r>
            <a:endParaRPr lang="es-MX" sz="19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907658"/>
              </p:ext>
            </p:extLst>
          </p:nvPr>
        </p:nvGraphicFramePr>
        <p:xfrm>
          <a:off x="1297942" y="2276872"/>
          <a:ext cx="60960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Adultos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Menores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Hombres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Mujeres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19 CuadroTexto"/>
          <p:cNvSpPr txBox="1"/>
          <p:nvPr/>
        </p:nvSpPr>
        <p:spPr>
          <a:xfrm>
            <a:off x="971600" y="4221088"/>
            <a:ext cx="684076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 smtClean="0"/>
              <a:t>11 de ellos fueron resueltos con retorno asistido</a:t>
            </a:r>
          </a:p>
          <a:p>
            <a:pPr algn="just"/>
            <a:endParaRPr lang="es-MX" sz="1900" dirty="0" smtClean="0"/>
          </a:p>
          <a:p>
            <a:pPr algn="just"/>
            <a:r>
              <a:rPr lang="es-MX" sz="1900" dirty="0" smtClean="0"/>
              <a:t>10 salieron para regularizar su situación migratoria en México</a:t>
            </a:r>
            <a:r>
              <a:rPr lang="es-MX" sz="1900" dirty="0" smtClean="0"/>
              <a:t> </a:t>
            </a:r>
            <a:endParaRPr lang="es-MX" sz="19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4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108520" y="-27384"/>
            <a:ext cx="9361040" cy="6984776"/>
            <a:chOff x="-108520" y="-27384"/>
            <a:chExt cx="9361040" cy="698477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755576" y="319509"/>
              <a:ext cx="1548000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27584" y="441047"/>
              <a:ext cx="1584176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2657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228184" y="449432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"/>
            <p:cNvSpPr/>
            <p:nvPr/>
          </p:nvSpPr>
          <p:spPr>
            <a:xfrm>
              <a:off x="-108520" y="6480720"/>
              <a:ext cx="8568952" cy="476672"/>
            </a:xfrm>
            <a:prstGeom prst="rect">
              <a:avLst/>
            </a:prstGeom>
            <a:gradFill>
              <a:gsLst>
                <a:gs pos="0">
                  <a:schemeClr val="bg1">
                    <a:tint val="90000"/>
                  </a:schemeClr>
                </a:gs>
                <a:gs pos="9000">
                  <a:srgbClr val="EDEDED"/>
                </a:gs>
                <a:gs pos="2000">
                  <a:schemeClr val="bg1">
                    <a:shade val="100000"/>
                    <a:satMod val="115000"/>
                    <a:alpha val="72000"/>
                  </a:schemeClr>
                </a:gs>
                <a:gs pos="20000">
                  <a:schemeClr val="bg1">
                    <a:shade val="70000"/>
                    <a:satMod val="130000"/>
                  </a:schemeClr>
                </a:gs>
              </a:gsLst>
              <a:path path="circle">
                <a:fillToRect l="20000" t="50000" r="10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5" name="Imagen 1" descr="image0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732" y="44624"/>
              <a:ext cx="3188420" cy="64977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15 Rectángulo"/>
            <p:cNvSpPr/>
            <p:nvPr/>
          </p:nvSpPr>
          <p:spPr>
            <a:xfrm>
              <a:off x="8460432" y="-27384"/>
              <a:ext cx="792088" cy="5445224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8460432" y="5373216"/>
              <a:ext cx="792088" cy="100334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8460432" y="6376564"/>
              <a:ext cx="792088" cy="580828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1115616" y="1196752"/>
            <a:ext cx="68407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 smtClean="0"/>
              <a:t>De los 21 casos atendidos por el INM, se clasificaron de la siguiente forma: </a:t>
            </a:r>
            <a:endParaRPr lang="es-MX" sz="19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990635"/>
              </p:ext>
            </p:extLst>
          </p:nvPr>
        </p:nvGraphicFramePr>
        <p:xfrm>
          <a:off x="1343980" y="2132856"/>
          <a:ext cx="60960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Extranjeros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Tipo de trata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Laboral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Sexual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108520" y="-27384"/>
            <a:ext cx="9361040" cy="6984776"/>
            <a:chOff x="-108520" y="-27384"/>
            <a:chExt cx="9361040" cy="698477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755576" y="319509"/>
              <a:ext cx="1548000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27584" y="441047"/>
              <a:ext cx="1584176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2657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228184" y="449432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"/>
            <p:cNvSpPr/>
            <p:nvPr/>
          </p:nvSpPr>
          <p:spPr>
            <a:xfrm>
              <a:off x="-108520" y="6480720"/>
              <a:ext cx="8568952" cy="476672"/>
            </a:xfrm>
            <a:prstGeom prst="rect">
              <a:avLst/>
            </a:prstGeom>
            <a:gradFill>
              <a:gsLst>
                <a:gs pos="0">
                  <a:schemeClr val="bg1">
                    <a:tint val="90000"/>
                  </a:schemeClr>
                </a:gs>
                <a:gs pos="9000">
                  <a:srgbClr val="EDEDED"/>
                </a:gs>
                <a:gs pos="2000">
                  <a:schemeClr val="bg1">
                    <a:shade val="100000"/>
                    <a:satMod val="115000"/>
                    <a:alpha val="72000"/>
                  </a:schemeClr>
                </a:gs>
                <a:gs pos="20000">
                  <a:schemeClr val="bg1">
                    <a:shade val="70000"/>
                    <a:satMod val="130000"/>
                  </a:schemeClr>
                </a:gs>
              </a:gsLst>
              <a:path path="circle">
                <a:fillToRect l="20000" t="50000" r="10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5" name="Imagen 1" descr="image0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732" y="44624"/>
              <a:ext cx="3188420" cy="64977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15 Rectángulo"/>
            <p:cNvSpPr/>
            <p:nvPr/>
          </p:nvSpPr>
          <p:spPr>
            <a:xfrm>
              <a:off x="8460432" y="-27384"/>
              <a:ext cx="792088" cy="5445224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8460432" y="5373216"/>
              <a:ext cx="792088" cy="100334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8460432" y="6376564"/>
              <a:ext cx="792088" cy="580828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925562" y="1124744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/>
              <a:t>Acciones</a:t>
            </a:r>
            <a:r>
              <a:rPr lang="es-MX" dirty="0" smtClean="0"/>
              <a:t>:</a:t>
            </a:r>
            <a:endParaRPr lang="es-MX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925562" y="2420888"/>
            <a:ext cx="688679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/>
              <a:t>V</a:t>
            </a:r>
            <a:r>
              <a:rPr lang="es-MX" dirty="0" smtClean="0"/>
              <a:t>isitas </a:t>
            </a:r>
            <a:r>
              <a:rPr lang="es-MX" dirty="0"/>
              <a:t>de verificación coordinadas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/>
              <a:t>O</a:t>
            </a:r>
            <a:r>
              <a:rPr lang="es-MX" dirty="0" smtClean="0"/>
              <a:t>perativos </a:t>
            </a:r>
            <a:r>
              <a:rPr lang="es-MX" dirty="0"/>
              <a:t>conjuntos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/>
              <a:t>Prevención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/>
              <a:t>Capacitación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/>
              <a:t>Intercambio de información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/>
              <a:t>Difusión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/>
              <a:t>Detección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/>
              <a:t>Identificación, y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/>
              <a:t>Asistencia  </a:t>
            </a:r>
            <a:r>
              <a:rPr lang="es-MX" dirty="0"/>
              <a:t>a </a:t>
            </a:r>
            <a:r>
              <a:rPr lang="es-MX" dirty="0" smtClean="0"/>
              <a:t>victimas</a:t>
            </a:r>
            <a:endParaRPr lang="es-MX" dirty="0"/>
          </a:p>
        </p:txBody>
      </p:sp>
      <p:sp>
        <p:nvSpPr>
          <p:cNvPr id="19" name="18 CuadroTexto"/>
          <p:cNvSpPr txBox="1"/>
          <p:nvPr/>
        </p:nvSpPr>
        <p:spPr>
          <a:xfrm>
            <a:off x="935217" y="148478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El INM a través de </a:t>
            </a:r>
            <a:r>
              <a:rPr lang="es-MX" dirty="0" smtClean="0"/>
              <a:t>sus Delegaciones </a:t>
            </a:r>
            <a:r>
              <a:rPr lang="es-MX" dirty="0" smtClean="0"/>
              <a:t>Federales </a:t>
            </a:r>
            <a:r>
              <a:rPr lang="es-MX" dirty="0" smtClean="0"/>
              <a:t>coordina los </a:t>
            </a:r>
            <a:r>
              <a:rPr lang="es-MX" dirty="0"/>
              <a:t>C</a:t>
            </a:r>
            <a:r>
              <a:rPr lang="es-MX" dirty="0" smtClean="0"/>
              <a:t>omités </a:t>
            </a:r>
            <a:r>
              <a:rPr lang="es-MX" dirty="0" smtClean="0"/>
              <a:t>Interinstitucionales en materia de Trata de Personas, con la finalidad de contar con un esquema para concretar acciones como: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043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108520" y="-27384"/>
            <a:ext cx="9361040" cy="6984776"/>
            <a:chOff x="-108520" y="-27384"/>
            <a:chExt cx="9361040" cy="698477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755576" y="319509"/>
              <a:ext cx="1548000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27584" y="441047"/>
              <a:ext cx="1584176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2657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228184" y="449432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"/>
            <p:cNvSpPr/>
            <p:nvPr/>
          </p:nvSpPr>
          <p:spPr>
            <a:xfrm>
              <a:off x="-108520" y="6480720"/>
              <a:ext cx="8568952" cy="476672"/>
            </a:xfrm>
            <a:prstGeom prst="rect">
              <a:avLst/>
            </a:prstGeom>
            <a:gradFill>
              <a:gsLst>
                <a:gs pos="0">
                  <a:schemeClr val="bg1">
                    <a:tint val="90000"/>
                  </a:schemeClr>
                </a:gs>
                <a:gs pos="9000">
                  <a:srgbClr val="EDEDED"/>
                </a:gs>
                <a:gs pos="2000">
                  <a:schemeClr val="bg1">
                    <a:shade val="100000"/>
                    <a:satMod val="115000"/>
                    <a:alpha val="72000"/>
                  </a:schemeClr>
                </a:gs>
                <a:gs pos="20000">
                  <a:schemeClr val="bg1">
                    <a:shade val="70000"/>
                    <a:satMod val="130000"/>
                  </a:schemeClr>
                </a:gs>
              </a:gsLst>
              <a:path path="circle">
                <a:fillToRect l="20000" t="50000" r="10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5" name="Imagen 1" descr="image0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732" y="44624"/>
              <a:ext cx="3188420" cy="64977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15 Rectángulo"/>
            <p:cNvSpPr/>
            <p:nvPr/>
          </p:nvSpPr>
          <p:spPr>
            <a:xfrm>
              <a:off x="8460432" y="-27384"/>
              <a:ext cx="792088" cy="5445224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8460432" y="5373216"/>
              <a:ext cx="792088" cy="100334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8460432" y="6376564"/>
              <a:ext cx="792088" cy="580828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925562" y="1124744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/>
              <a:t>Acciones</a:t>
            </a:r>
            <a:r>
              <a:rPr lang="es-MX" dirty="0" smtClean="0"/>
              <a:t>:</a:t>
            </a:r>
            <a:endParaRPr lang="es-MX" dirty="0" smtClean="0"/>
          </a:p>
        </p:txBody>
      </p:sp>
      <p:sp>
        <p:nvSpPr>
          <p:cNvPr id="19" name="18 CuadroTexto"/>
          <p:cNvSpPr txBox="1"/>
          <p:nvPr/>
        </p:nvSpPr>
        <p:spPr>
          <a:xfrm>
            <a:off x="935217" y="148478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Durante 2013 las Delegaciones Federales del INM han reportado 28 sesiones de trabajo y 58 acciones realizadas dentro de los Comités de trata de personas.</a:t>
            </a:r>
            <a:endParaRPr lang="es-MX" dirty="0" smtClean="0"/>
          </a:p>
        </p:txBody>
      </p:sp>
      <p:sp>
        <p:nvSpPr>
          <p:cNvPr id="20" name="19 CuadroTexto"/>
          <p:cNvSpPr txBox="1"/>
          <p:nvPr/>
        </p:nvSpPr>
        <p:spPr>
          <a:xfrm>
            <a:off x="935217" y="2787893"/>
            <a:ext cx="6840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Además, se ha capacitado a 361 servidores públicos del INM y de otras dependencias del Gobierno Federal en los temas de: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“Derechos Humanos de los Migrantes y combate a la Trata de Personas”, 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“Marco legal y estrategias de identificación de la Trata de Personas”, y 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“Derechos Humanos y Atención a victimas del delito”</a:t>
            </a:r>
            <a:endParaRPr lang="es-MX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123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108520" y="-27384"/>
            <a:ext cx="9361040" cy="6984776"/>
            <a:chOff x="-108520" y="-27384"/>
            <a:chExt cx="9361040" cy="698477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755576" y="319509"/>
              <a:ext cx="1548000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27584" y="441047"/>
              <a:ext cx="1584176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2657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228184" y="449432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"/>
            <p:cNvSpPr/>
            <p:nvPr/>
          </p:nvSpPr>
          <p:spPr>
            <a:xfrm>
              <a:off x="-108520" y="6480720"/>
              <a:ext cx="8568952" cy="476672"/>
            </a:xfrm>
            <a:prstGeom prst="rect">
              <a:avLst/>
            </a:prstGeom>
            <a:gradFill>
              <a:gsLst>
                <a:gs pos="0">
                  <a:schemeClr val="bg1">
                    <a:tint val="90000"/>
                  </a:schemeClr>
                </a:gs>
                <a:gs pos="9000">
                  <a:srgbClr val="EDEDED"/>
                </a:gs>
                <a:gs pos="2000">
                  <a:schemeClr val="bg1">
                    <a:shade val="100000"/>
                    <a:satMod val="115000"/>
                    <a:alpha val="72000"/>
                  </a:schemeClr>
                </a:gs>
                <a:gs pos="20000">
                  <a:schemeClr val="bg1">
                    <a:shade val="70000"/>
                    <a:satMod val="130000"/>
                  </a:schemeClr>
                </a:gs>
              </a:gsLst>
              <a:path path="circle">
                <a:fillToRect l="20000" t="50000" r="10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5" name="Imagen 1" descr="image0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732" y="44624"/>
              <a:ext cx="3188420" cy="64977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15 Rectángulo"/>
            <p:cNvSpPr/>
            <p:nvPr/>
          </p:nvSpPr>
          <p:spPr>
            <a:xfrm>
              <a:off x="8460432" y="-27384"/>
              <a:ext cx="792088" cy="5445224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8460432" y="5373216"/>
              <a:ext cx="792088" cy="100334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8460432" y="6376564"/>
              <a:ext cx="792088" cy="580828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925562" y="1124744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/>
              <a:t>Acciones</a:t>
            </a:r>
            <a:r>
              <a:rPr lang="es-MX" dirty="0" smtClean="0"/>
              <a:t>:</a:t>
            </a:r>
            <a:endParaRPr lang="es-MX" dirty="0" smtClean="0"/>
          </a:p>
        </p:txBody>
      </p:sp>
      <p:sp>
        <p:nvSpPr>
          <p:cNvPr id="19" name="18 CuadroTexto"/>
          <p:cNvSpPr txBox="1"/>
          <p:nvPr/>
        </p:nvSpPr>
        <p:spPr>
          <a:xfrm>
            <a:off x="935217" y="1484784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El INM realiza actividades en materia de Control Migratorio mediante los cuales busca la localización de persona extranjeras víctimas del delito de trata de personas a fin de liberarlas y canalizarlas a instancias competentes para que reciban atención de manera integral.</a:t>
            </a:r>
            <a:endParaRPr lang="es-MX" dirty="0" smtClean="0"/>
          </a:p>
        </p:txBody>
      </p:sp>
      <p:sp>
        <p:nvSpPr>
          <p:cNvPr id="20" name="19 CuadroTexto"/>
          <p:cNvSpPr txBox="1"/>
          <p:nvPr/>
        </p:nvSpPr>
        <p:spPr>
          <a:xfrm>
            <a:off x="924100" y="3236783"/>
            <a:ext cx="6840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De igual forma, existe una estrecha coordinación entre diversas dependencias del Gobierno Federal, para la investigación y persecución de los delitos entre ellos el de trata de personas, de tal suerte que puedan ser rescatados y canalizados a las instancias que les brindaran la atención integral.</a:t>
            </a:r>
            <a:endParaRPr lang="es-MX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55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108520" y="-27384"/>
            <a:ext cx="9361040" cy="6984776"/>
            <a:chOff x="-108520" y="-27384"/>
            <a:chExt cx="9361040" cy="698477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755576" y="319509"/>
              <a:ext cx="1548000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27584" y="441047"/>
              <a:ext cx="1584176" cy="0"/>
            </a:xfrm>
            <a:prstGeom prst="line">
              <a:avLst/>
            </a:prstGeom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2657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228184" y="449432"/>
              <a:ext cx="158417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"/>
            <p:cNvSpPr/>
            <p:nvPr/>
          </p:nvSpPr>
          <p:spPr>
            <a:xfrm>
              <a:off x="-108520" y="6480720"/>
              <a:ext cx="8568952" cy="476672"/>
            </a:xfrm>
            <a:prstGeom prst="rect">
              <a:avLst/>
            </a:prstGeom>
            <a:gradFill>
              <a:gsLst>
                <a:gs pos="0">
                  <a:schemeClr val="bg1">
                    <a:tint val="90000"/>
                  </a:schemeClr>
                </a:gs>
                <a:gs pos="9000">
                  <a:srgbClr val="EDEDED"/>
                </a:gs>
                <a:gs pos="2000">
                  <a:schemeClr val="bg1">
                    <a:shade val="100000"/>
                    <a:satMod val="115000"/>
                    <a:alpha val="72000"/>
                  </a:schemeClr>
                </a:gs>
                <a:gs pos="20000">
                  <a:schemeClr val="bg1">
                    <a:shade val="70000"/>
                    <a:satMod val="130000"/>
                  </a:schemeClr>
                </a:gs>
              </a:gsLst>
              <a:path path="circle">
                <a:fillToRect l="20000" t="50000" r="10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5" name="Imagen 1" descr="image0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732" y="44624"/>
              <a:ext cx="3188420" cy="64977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15 Rectángulo"/>
            <p:cNvSpPr/>
            <p:nvPr/>
          </p:nvSpPr>
          <p:spPr>
            <a:xfrm>
              <a:off x="8460432" y="-27384"/>
              <a:ext cx="792088" cy="5445224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8460432" y="5373216"/>
              <a:ext cx="792088" cy="100334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8460432" y="6376564"/>
              <a:ext cx="792088" cy="580828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925562" y="1124744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/>
              <a:t>Pasos a Seguir</a:t>
            </a:r>
            <a:r>
              <a:rPr lang="es-MX" dirty="0" smtClean="0"/>
              <a:t>:</a:t>
            </a:r>
            <a:endParaRPr lang="es-MX" dirty="0" smtClean="0"/>
          </a:p>
        </p:txBody>
      </p:sp>
      <p:sp>
        <p:nvSpPr>
          <p:cNvPr id="19" name="18 CuadroTexto"/>
          <p:cNvSpPr txBox="1"/>
          <p:nvPr/>
        </p:nvSpPr>
        <p:spPr>
          <a:xfrm>
            <a:off x="935217" y="1771898"/>
            <a:ext cx="68407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En INM continuará con la capacitación del personal para el trato digno y respeto a los Derechos Humanos de los extranjeros victimas de delito entre ellos la trata de personas.</a:t>
            </a:r>
          </a:p>
          <a:p>
            <a:pPr algn="just"/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Mayor difusión de los programas con los que cuenta el Gobierno Federal en este tema.</a:t>
            </a:r>
          </a:p>
          <a:p>
            <a:pPr algn="just"/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Ampliar los mecanismos de coordinación con las dependencias federales encargadas de las áreas de inteligencias y persecución de los delitos para realizar tareas conjuntas en el combate a la trata de personas y al tráfico ilícito de migrantes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Se tiene considerada brindar una capacitación a Guatemala en el tema de trata de personas y tráfico de migrantes.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A9D8-FE7D-49AD-8A02-4C55D0E2FB15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53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495</Words>
  <Application>Microsoft Office PowerPoint</Application>
  <PresentationFormat>Presentación en pantalla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Navarro Chong, Daniel Humberto</dc:creator>
  <cp:lastModifiedBy>Alvarado Torres, Eduardo</cp:lastModifiedBy>
  <cp:revision>16</cp:revision>
  <dcterms:created xsi:type="dcterms:W3CDTF">2013-05-08T18:21:27Z</dcterms:created>
  <dcterms:modified xsi:type="dcterms:W3CDTF">2013-06-19T19:44:03Z</dcterms:modified>
</cp:coreProperties>
</file>