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77" r:id="rId2"/>
    <p:sldId id="285" r:id="rId3"/>
    <p:sldId id="338" r:id="rId4"/>
    <p:sldId id="339" r:id="rId5"/>
    <p:sldId id="342" r:id="rId6"/>
    <p:sldId id="343" r:id="rId7"/>
    <p:sldId id="345" r:id="rId8"/>
    <p:sldId id="348" r:id="rId9"/>
    <p:sldId id="349" r:id="rId10"/>
    <p:sldId id="353" r:id="rId11"/>
    <p:sldId id="347" r:id="rId12"/>
    <p:sldId id="346" r:id="rId13"/>
    <p:sldId id="290" r:id="rId14"/>
    <p:sldId id="350" r:id="rId15"/>
    <p:sldId id="351" r:id="rId16"/>
    <p:sldId id="352" r:id="rId17"/>
    <p:sldId id="278" r:id="rId18"/>
  </p:sldIdLst>
  <p:sldSz cx="9144000" cy="6858000" type="screen4x3"/>
  <p:notesSz cx="7010400" cy="9296400"/>
  <p:defaultTextStyle>
    <a:lvl1pPr>
      <a:defRPr sz="2400">
        <a:latin typeface="Calibri"/>
        <a:ea typeface="Calibri"/>
        <a:cs typeface="Calibri"/>
        <a:sym typeface="Calibri"/>
      </a:defRPr>
    </a:lvl1pPr>
    <a:lvl2pPr indent="457200">
      <a:defRPr sz="2400">
        <a:latin typeface="Calibri"/>
        <a:ea typeface="Calibri"/>
        <a:cs typeface="Calibri"/>
        <a:sym typeface="Calibri"/>
      </a:defRPr>
    </a:lvl2pPr>
    <a:lvl3pPr indent="914400">
      <a:defRPr sz="2400">
        <a:latin typeface="Calibri"/>
        <a:ea typeface="Calibri"/>
        <a:cs typeface="Calibri"/>
        <a:sym typeface="Calibri"/>
      </a:defRPr>
    </a:lvl3pPr>
    <a:lvl4pPr indent="1371600">
      <a:defRPr sz="2400">
        <a:latin typeface="Calibri"/>
        <a:ea typeface="Calibri"/>
        <a:cs typeface="Calibri"/>
        <a:sym typeface="Calibri"/>
      </a:defRPr>
    </a:lvl4pPr>
    <a:lvl5pPr indent="1828800">
      <a:defRPr sz="2400">
        <a:latin typeface="Calibri"/>
        <a:ea typeface="Calibri"/>
        <a:cs typeface="Calibri"/>
        <a:sym typeface="Calibri"/>
      </a:defRPr>
    </a:lvl5pPr>
    <a:lvl6pPr>
      <a:defRPr sz="2400">
        <a:latin typeface="Calibri"/>
        <a:ea typeface="Calibri"/>
        <a:cs typeface="Calibri"/>
        <a:sym typeface="Calibri"/>
      </a:defRPr>
    </a:lvl6pPr>
    <a:lvl7pPr>
      <a:defRPr sz="2400">
        <a:latin typeface="Calibri"/>
        <a:ea typeface="Calibri"/>
        <a:cs typeface="Calibri"/>
        <a:sym typeface="Calibri"/>
      </a:defRPr>
    </a:lvl7pPr>
    <a:lvl8pPr>
      <a:defRPr sz="2400">
        <a:latin typeface="Calibri"/>
        <a:ea typeface="Calibri"/>
        <a:cs typeface="Calibri"/>
        <a:sym typeface="Calibri"/>
      </a:defRPr>
    </a:lvl8pPr>
    <a:lvl9pPr>
      <a:defRPr sz="2400">
        <a:latin typeface="Calibri"/>
        <a:ea typeface="Calibri"/>
        <a:cs typeface="Calibri"/>
        <a:sym typeface="Calibri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6DECF093-EA3B-4104-91C3-651801D13D66}">
          <p14:sldIdLst/>
        </p14:section>
        <p14:section name="Herramientas Legales" id="{274B20A0-6781-4085-9679-9497B1994827}">
          <p14:sldIdLst/>
        </p14:section>
        <p14:section name="Personas en contextos de vulnerabilidad" id="{769DFA7C-F8A0-40A1-A2FA-CDD13C8B969D}">
          <p14:sldIdLst>
            <p14:sldId id="277"/>
            <p14:sldId id="285"/>
            <p14:sldId id="338"/>
            <p14:sldId id="339"/>
            <p14:sldId id="342"/>
            <p14:sldId id="343"/>
            <p14:sldId id="345"/>
            <p14:sldId id="348"/>
            <p14:sldId id="349"/>
            <p14:sldId id="353"/>
            <p14:sldId id="347"/>
            <p14:sldId id="346"/>
            <p14:sldId id="290"/>
            <p14:sldId id="350"/>
            <p14:sldId id="351"/>
            <p14:sldId id="352"/>
          </p14:sldIdLst>
        </p14:section>
        <p14:section name="Protocolo NNA" id="{3B273101-17F6-4F00-B477-5FC879905F96}">
          <p14:sldIdLst>
            <p14:sldId id="27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3CECE"/>
          </a:solidFill>
        </a:fill>
      </a:tcStyle>
    </a:wholeTbl>
    <a:band2H>
      <a:tcTxStyle/>
      <a:tcStyle>
        <a:tcBdr/>
        <a:fill>
          <a:solidFill>
            <a:srgbClr val="F1E8E8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E4846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E4846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E484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137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0A69747-23DD-4400-864C-730D0AC05852}" type="datetimeFigureOut">
              <a:rPr lang="es-MX" smtClean="0"/>
              <a:t>06/06/2016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CD1B662-1476-4784-B2B9-B98F7FD52E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24914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</p:spPr>
        <p:txBody>
          <a:bodyPr lIns="93177" tIns="46589" rIns="93177" bIns="46589"/>
          <a:lstStyle/>
          <a:p>
            <a:pPr lvl="0"/>
            <a:endParaRPr/>
          </a:p>
        </p:txBody>
      </p:sp>
      <p:sp>
        <p:nvSpPr>
          <p:cNvPr id="109" name="Shape 109"/>
          <p:cNvSpPr>
            <a:spLocks noGrp="1"/>
          </p:cNvSpPr>
          <p:nvPr>
            <p:ph type="body" sz="quarter" idx="1"/>
          </p:nvPr>
        </p:nvSpPr>
        <p:spPr>
          <a:xfrm>
            <a:off x="934720" y="4415790"/>
            <a:ext cx="5140960" cy="4183380"/>
          </a:xfrm>
          <a:prstGeom prst="rect">
            <a:avLst/>
          </a:prstGeom>
        </p:spPr>
        <p:txBody>
          <a:bodyPr lIns="93177" tIns="46589" rIns="93177" bIns="46589"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76993550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000" b="1">
                <a:solidFill>
                  <a:srgbClr val="7F7F7F"/>
                </a:solidFill>
              </a:rPr>
              <a:t>Title Text</a:t>
            </a:r>
          </a:p>
        </p:txBody>
      </p:sp>
      <p:sp>
        <p:nvSpPr>
          <p:cNvPr id="8" name="Shape 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9" name="Shape 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000" b="1">
                <a:solidFill>
                  <a:srgbClr val="7F7F7F"/>
                </a:solidFill>
              </a:rPr>
              <a:t>Title Text</a:t>
            </a:r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000" b="1">
                <a:solidFill>
                  <a:srgbClr val="7F7F7F"/>
                </a:solidFill>
              </a:rPr>
              <a:t>Title Text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000" b="1">
                <a:solidFill>
                  <a:srgbClr val="7F7F7F"/>
                </a:solidFill>
              </a:rPr>
              <a:t>Title Text</a:t>
            </a:r>
          </a:p>
        </p:txBody>
      </p:sp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000" b="1">
                <a:solidFill>
                  <a:srgbClr val="7F7F7F"/>
                </a:solidFill>
              </a:rPr>
              <a:t>Title Text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000" b="1">
                <a:solidFill>
                  <a:srgbClr val="7F7F7F"/>
                </a:solidFill>
              </a:rPr>
              <a:t>Title Text</a:t>
            </a:r>
          </a:p>
        </p:txBody>
      </p:sp>
      <p:sp>
        <p:nvSpPr>
          <p:cNvPr id="52" name="Shape 5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53" name="Shape 5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000" b="1">
                <a:solidFill>
                  <a:srgbClr val="7F7F7F"/>
                </a:solidFill>
              </a:rPr>
              <a:t>Title Text</a:t>
            </a:r>
          </a:p>
        </p:txBody>
      </p:sp>
      <p:sp>
        <p:nvSpPr>
          <p:cNvPr id="56" name="Shape 5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57" name="Shape 5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000" b="1">
                <a:solidFill>
                  <a:srgbClr val="7F7F7F"/>
                </a:solidFill>
              </a:rPr>
              <a:t>Title Text</a:t>
            </a:r>
          </a:p>
        </p:txBody>
      </p:sp>
      <p:sp>
        <p:nvSpPr>
          <p:cNvPr id="60" name="Shape 6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61" name="Shape 6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000" b="1">
                <a:solidFill>
                  <a:srgbClr val="7F7F7F"/>
                </a:solidFill>
              </a:rPr>
              <a:t>Title Text</a:t>
            </a:r>
          </a:p>
        </p:txBody>
      </p:sp>
      <p:sp>
        <p:nvSpPr>
          <p:cNvPr id="66" name="Shape 6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67" name="Shape 6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000" b="1">
                <a:solidFill>
                  <a:srgbClr val="7F7F7F"/>
                </a:solidFill>
              </a:rPr>
              <a:t>Title Text</a:t>
            </a:r>
          </a:p>
        </p:txBody>
      </p:sp>
      <p:sp>
        <p:nvSpPr>
          <p:cNvPr id="70" name="Shape 7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71" name="Shape 7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000" b="1">
                <a:solidFill>
                  <a:srgbClr val="7F7F7F"/>
                </a:solidFill>
              </a:rPr>
              <a:t>Title Text</a:t>
            </a:r>
          </a:p>
        </p:txBody>
      </p:sp>
      <p:sp>
        <p:nvSpPr>
          <p:cNvPr id="74" name="Shape 7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75" name="Shape 7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000" b="1">
                <a:solidFill>
                  <a:srgbClr val="7F7F7F"/>
                </a:solidFill>
              </a:rP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000" b="1">
                <a:solidFill>
                  <a:srgbClr val="7F7F7F"/>
                </a:solidFill>
              </a:rPr>
              <a:t>Title Text</a:t>
            </a:r>
          </a:p>
        </p:txBody>
      </p:sp>
      <p:sp>
        <p:nvSpPr>
          <p:cNvPr id="78" name="Shape 7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79" name="Shape 7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000" b="1">
                <a:solidFill>
                  <a:srgbClr val="7F7F7F"/>
                </a:solidFill>
              </a:rPr>
              <a:t>Title Text</a:t>
            </a:r>
          </a:p>
        </p:txBody>
      </p:sp>
      <p:sp>
        <p:nvSpPr>
          <p:cNvPr id="82" name="Shape 8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83" name="Shape 8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000" b="1">
                <a:solidFill>
                  <a:srgbClr val="7F7F7F"/>
                </a:solidFill>
              </a:rPr>
              <a:t>Title Text</a:t>
            </a:r>
          </a:p>
        </p:txBody>
      </p:sp>
      <p:sp>
        <p:nvSpPr>
          <p:cNvPr id="86" name="Shape 8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87" name="Shape 8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000" b="1">
                <a:solidFill>
                  <a:srgbClr val="7F7F7F"/>
                </a:solidFill>
              </a:rPr>
              <a:t>Title Text</a:t>
            </a:r>
          </a:p>
        </p:txBody>
      </p:sp>
      <p:sp>
        <p:nvSpPr>
          <p:cNvPr id="90" name="Shape 9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91" name="Shape 9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000" b="1">
                <a:solidFill>
                  <a:srgbClr val="7F7F7F"/>
                </a:solidFill>
              </a:rPr>
              <a:t>Title Text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000" b="1">
                <a:solidFill>
                  <a:srgbClr val="7F7F7F"/>
                </a:solidFill>
              </a:rPr>
              <a:t>Title Text</a:t>
            </a:r>
          </a:p>
        </p:txBody>
      </p:sp>
      <p:sp>
        <p:nvSpPr>
          <p:cNvPr id="98" name="Shape 9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99" name="Shape 9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000" b="1">
                <a:solidFill>
                  <a:srgbClr val="7F7F7F"/>
                </a:solidFill>
              </a:rPr>
              <a:t>Title Text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000" b="1">
                <a:solidFill>
                  <a:srgbClr val="7F7F7F"/>
                </a:solidFill>
              </a:rPr>
              <a:t>Title Text</a:t>
            </a:r>
          </a:p>
        </p:txBody>
      </p:sp>
      <p:sp>
        <p:nvSpPr>
          <p:cNvPr id="106" name="Shape 10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107" name="Shape 10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B277C5-63DF-4571-BA04-AC918776B288}" type="datetimeFigureOut">
              <a:rPr lang="es-MX" smtClean="0"/>
              <a:t>06/06/2016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CE59-CB79-44DC-8556-E0933CC84E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931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000" b="1">
                <a:solidFill>
                  <a:srgbClr val="7F7F7F"/>
                </a:solidFill>
              </a:rPr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000" b="1">
                <a:solidFill>
                  <a:srgbClr val="7F7F7F"/>
                </a:solidFill>
              </a:rPr>
              <a:t>Title Text</a:t>
            </a:r>
          </a:p>
        </p:txBody>
      </p:sp>
      <p:sp>
        <p:nvSpPr>
          <p:cNvPr id="28" name="Shape 2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29" name="Shape 2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000" b="1">
                <a:solidFill>
                  <a:srgbClr val="7F7F7F"/>
                </a:solidFill>
              </a:rPr>
              <a:t>Title Text</a:t>
            </a:r>
          </a:p>
        </p:txBody>
      </p:sp>
      <p:sp>
        <p:nvSpPr>
          <p:cNvPr id="32" name="Shape 3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lantilla 2.jpeg" descr="C:\Users\UANL\Desktop\plantilla 2.jpg"/>
          <p:cNvPicPr/>
          <p:nvPr/>
        </p:nvPicPr>
        <p:blipFill>
          <a:blip r:embed="rId30">
            <a:extLst/>
          </a:blip>
          <a:stretch>
            <a:fillRect/>
          </a:stretch>
        </p:blipFill>
        <p:spPr>
          <a:xfrm>
            <a:off x="-61913" y="0"/>
            <a:ext cx="9242425" cy="694055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663575" y="0"/>
            <a:ext cx="82296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000" b="1">
                <a:solidFill>
                  <a:srgbClr val="7F7F7F"/>
                </a:solidFill>
              </a:rPr>
              <a:t>Title Text</a:t>
            </a: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xfrm>
            <a:off x="6553200" y="6404292"/>
            <a:ext cx="2133600" cy="269241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6" r:id="rId17"/>
    <p:sldLayoutId id="2147483667" r:id="rId18"/>
    <p:sldLayoutId id="2147483668" r:id="rId19"/>
    <p:sldLayoutId id="2147483669" r:id="rId20"/>
    <p:sldLayoutId id="2147483670" r:id="rId21"/>
    <p:sldLayoutId id="2147483671" r:id="rId22"/>
    <p:sldLayoutId id="2147483672" r:id="rId23"/>
    <p:sldLayoutId id="2147483673" r:id="rId24"/>
    <p:sldLayoutId id="2147483674" r:id="rId25"/>
    <p:sldLayoutId id="2147483675" r:id="rId26"/>
    <p:sldLayoutId id="2147483676" r:id="rId27"/>
    <p:sldLayoutId id="2147483677" r:id="rId28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  <p:txStyles>
    <p:titleStyle>
      <a:lvl1pPr algn="r">
        <a:defRPr sz="1000" b="1">
          <a:solidFill>
            <a:srgbClr val="7F7F7F"/>
          </a:solidFill>
          <a:latin typeface="Adobe Caslon Pro"/>
          <a:ea typeface="Adobe Caslon Pro"/>
          <a:cs typeface="Adobe Caslon Pro"/>
          <a:sym typeface="Adobe Caslon Pro"/>
        </a:defRPr>
      </a:lvl1pPr>
      <a:lvl2pPr algn="r">
        <a:defRPr sz="1000" b="1">
          <a:solidFill>
            <a:srgbClr val="7F7F7F"/>
          </a:solidFill>
          <a:latin typeface="Adobe Caslon Pro"/>
          <a:ea typeface="Adobe Caslon Pro"/>
          <a:cs typeface="Adobe Caslon Pro"/>
          <a:sym typeface="Adobe Caslon Pro"/>
        </a:defRPr>
      </a:lvl2pPr>
      <a:lvl3pPr algn="r">
        <a:defRPr sz="1000" b="1">
          <a:solidFill>
            <a:srgbClr val="7F7F7F"/>
          </a:solidFill>
          <a:latin typeface="Adobe Caslon Pro"/>
          <a:ea typeface="Adobe Caslon Pro"/>
          <a:cs typeface="Adobe Caslon Pro"/>
          <a:sym typeface="Adobe Caslon Pro"/>
        </a:defRPr>
      </a:lvl3pPr>
      <a:lvl4pPr algn="r">
        <a:defRPr sz="1000" b="1">
          <a:solidFill>
            <a:srgbClr val="7F7F7F"/>
          </a:solidFill>
          <a:latin typeface="Adobe Caslon Pro"/>
          <a:ea typeface="Adobe Caslon Pro"/>
          <a:cs typeface="Adobe Caslon Pro"/>
          <a:sym typeface="Adobe Caslon Pro"/>
        </a:defRPr>
      </a:lvl4pPr>
      <a:lvl5pPr algn="r">
        <a:defRPr sz="1000" b="1">
          <a:solidFill>
            <a:srgbClr val="7F7F7F"/>
          </a:solidFill>
          <a:latin typeface="Adobe Caslon Pro"/>
          <a:ea typeface="Adobe Caslon Pro"/>
          <a:cs typeface="Adobe Caslon Pro"/>
          <a:sym typeface="Adobe Caslon Pro"/>
        </a:defRPr>
      </a:lvl5pPr>
      <a:lvl6pPr indent="457200" algn="r">
        <a:defRPr sz="1000" b="1">
          <a:solidFill>
            <a:srgbClr val="7F7F7F"/>
          </a:solidFill>
          <a:latin typeface="Adobe Caslon Pro"/>
          <a:ea typeface="Adobe Caslon Pro"/>
          <a:cs typeface="Adobe Caslon Pro"/>
          <a:sym typeface="Adobe Caslon Pro"/>
        </a:defRPr>
      </a:lvl6pPr>
      <a:lvl7pPr indent="914400" algn="r">
        <a:defRPr sz="1000" b="1">
          <a:solidFill>
            <a:srgbClr val="7F7F7F"/>
          </a:solidFill>
          <a:latin typeface="Adobe Caslon Pro"/>
          <a:ea typeface="Adobe Caslon Pro"/>
          <a:cs typeface="Adobe Caslon Pro"/>
          <a:sym typeface="Adobe Caslon Pro"/>
        </a:defRPr>
      </a:lvl7pPr>
      <a:lvl8pPr indent="1371600" algn="r">
        <a:defRPr sz="1000" b="1">
          <a:solidFill>
            <a:srgbClr val="7F7F7F"/>
          </a:solidFill>
          <a:latin typeface="Adobe Caslon Pro"/>
          <a:ea typeface="Adobe Caslon Pro"/>
          <a:cs typeface="Adobe Caslon Pro"/>
          <a:sym typeface="Adobe Caslon Pro"/>
        </a:defRPr>
      </a:lvl8pPr>
      <a:lvl9pPr indent="1828800" algn="r">
        <a:defRPr sz="1000" b="1">
          <a:solidFill>
            <a:srgbClr val="7F7F7F"/>
          </a:solidFill>
          <a:latin typeface="Adobe Caslon Pro"/>
          <a:ea typeface="Adobe Caslon Pro"/>
          <a:cs typeface="Adobe Caslon Pro"/>
          <a:sym typeface="Adobe Caslon Pro"/>
        </a:defRPr>
      </a:lvl9pPr>
    </p:titleStyle>
    <p:bodyStyle>
      <a:lvl1pPr marL="342900" indent="-342900">
        <a:spcBef>
          <a:spcPts val="700"/>
        </a:spcBef>
        <a:buSzPct val="100000"/>
        <a:buFont typeface="Arial"/>
        <a:buChar char="»"/>
        <a:defRPr sz="3200">
          <a:latin typeface="Calibri"/>
          <a:ea typeface="Calibri"/>
          <a:cs typeface="Calibri"/>
          <a:sym typeface="Calibri"/>
        </a:defRPr>
      </a:lvl1pPr>
      <a:lvl2pPr marL="783771" indent="-326571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2pPr>
      <a:lvl3pPr marL="1219200" indent="-3048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3pPr>
      <a:lvl4pPr marL="1737360" indent="-365760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4pPr>
      <a:lvl5pPr marL="2235200" indent="-406400">
        <a:spcBef>
          <a:spcPts val="700"/>
        </a:spcBef>
        <a:buSzPct val="100000"/>
        <a:buFont typeface="Arial"/>
        <a:buChar char="»"/>
        <a:defRPr sz="3200">
          <a:latin typeface="Calibri"/>
          <a:ea typeface="Calibri"/>
          <a:cs typeface="Calibri"/>
          <a:sym typeface="Calibri"/>
        </a:defRPr>
      </a:lvl5pPr>
      <a:lvl6pPr marL="2692400" indent="-4064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6pPr>
      <a:lvl7pPr marL="3149600" indent="-4064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7pPr>
      <a:lvl8pPr marL="3606800" indent="-4064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8pPr>
      <a:lvl9pPr marL="4064000" indent="-4064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0B0VRqx3gwwmFV0R5VG5WdnJlcW8/view?pref=2&amp;pli=1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algn="l">
              <a:defRPr sz="40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s-MX" sz="4000" b="1" dirty="0" smtClean="0">
                <a:solidFill>
                  <a:srgbClr val="7F7F7F"/>
                </a:solidFill>
              </a:rPr>
              <a:t>Ventanilla de atención integral a la mujer</a:t>
            </a:r>
            <a:endParaRPr sz="4000" b="1" dirty="0">
              <a:solidFill>
                <a:srgbClr val="7F7F7F"/>
              </a:solidFill>
            </a:endParaRPr>
          </a:p>
        </p:txBody>
      </p:sp>
      <p:sp>
        <p:nvSpPr>
          <p:cNvPr id="313" name="Shape 313"/>
          <p:cNvSpPr/>
          <p:nvPr/>
        </p:nvSpPr>
        <p:spPr>
          <a:xfrm>
            <a:off x="815975" y="449580"/>
            <a:ext cx="8229600" cy="548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r">
              <a:defRPr sz="1800"/>
            </a:pP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DIRECCIÓN GENERAL DE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PROTECCIÓN A MEXICANOS EN EL EXTERIOR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endParaRPr sz="1000" b="1">
              <a:solidFill>
                <a:srgbClr val="7F7F7F"/>
              </a:solidFill>
              <a:latin typeface="Adobe Caslon Pro"/>
              <a:ea typeface="Adobe Caslon Pro"/>
              <a:cs typeface="Adobe Caslon Pro"/>
              <a:sym typeface="Adobe Caslon Pro"/>
            </a:endParaRPr>
          </a:p>
        </p:txBody>
      </p:sp>
      <p:sp>
        <p:nvSpPr>
          <p:cNvPr id="315" name="Shape 315"/>
          <p:cNvSpPr/>
          <p:nvPr/>
        </p:nvSpPr>
        <p:spPr>
          <a:xfrm>
            <a:off x="1628775" y="6493192"/>
            <a:ext cx="5759450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ctr">
              <a:defRPr sz="1800"/>
            </a:pPr>
            <a:r>
              <a:rPr sz="100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Avenida Juárez núm. 20, Col. Centro, Del. Cuauhtémoc, , C.P. 06010, México, D.F., </a:t>
            </a:r>
          </a:p>
          <a:p>
            <a:pPr lvl="0" algn="ctr">
              <a:defRPr sz="1800"/>
            </a:pPr>
            <a:r>
              <a:rPr sz="100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Tels.: (55) 3686 - 5100  </a:t>
            </a: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http://www.sre.gob.mx</a:t>
            </a:r>
          </a:p>
        </p:txBody>
      </p:sp>
      <p:sp>
        <p:nvSpPr>
          <p:cNvPr id="316" name="Shape 316"/>
          <p:cNvSpPr/>
          <p:nvPr/>
        </p:nvSpPr>
        <p:spPr>
          <a:xfrm>
            <a:off x="6705600" y="6598980"/>
            <a:ext cx="2133600" cy="184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MX" sz="1200" dirty="0" smtClean="0">
                <a:solidFill>
                  <a:srgbClr val="898989"/>
                </a:solidFill>
              </a:rPr>
              <a:t>29</a:t>
            </a:r>
            <a:endParaRPr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5 Marcador de número de diapositiva"/>
          <p:cNvSpPr txBox="1">
            <a:spLocks/>
          </p:cNvSpPr>
          <p:nvPr/>
        </p:nvSpPr>
        <p:spPr>
          <a:xfrm>
            <a:off x="6705600" y="65087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MX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52E03E41-D48F-43BE-9F79-B48B11E9DCA7}" type="slidenum">
              <a:rPr lang="es-MX"/>
              <a:pPr>
                <a:defRPr/>
              </a:pPr>
              <a:t>10</a:t>
            </a:fld>
            <a:endParaRPr lang="es-MX"/>
          </a:p>
        </p:txBody>
      </p:sp>
      <p:pic>
        <p:nvPicPr>
          <p:cNvPr id="7" name="6 Image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40" y="156765"/>
            <a:ext cx="2534027" cy="82396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1 Rectángulo"/>
          <p:cNvSpPr/>
          <p:nvPr/>
        </p:nvSpPr>
        <p:spPr>
          <a:xfrm>
            <a:off x="2753544" y="2852940"/>
            <a:ext cx="3618656" cy="2169825"/>
          </a:xfrm>
          <a:prstGeom prst="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lvl="1" fontAlgn="base"/>
            <a:r>
              <a:rPr lang="es-MX" sz="1500" b="1" cap="small" dirty="0">
                <a:latin typeface="Arial" pitchFamily="34" charset="0"/>
                <a:cs typeface="Arial" pitchFamily="34" charset="0"/>
              </a:rPr>
              <a:t>Protección</a:t>
            </a:r>
          </a:p>
          <a:p>
            <a:pPr marL="0" lvl="1" fontAlgn="base"/>
            <a:r>
              <a:rPr lang="es-MX" sz="1500" dirty="0">
                <a:latin typeface="Arial" pitchFamily="34" charset="0"/>
                <a:cs typeface="Arial" pitchFamily="34" charset="0"/>
              </a:rPr>
              <a:t>Asistencia a nacionales mexicanos conforme a la Convención de Viena de Relaciones Consulares (1963), tratados bilaterales y leyes mexicanas.</a:t>
            </a:r>
          </a:p>
          <a:p>
            <a:pPr marL="285744" lvl="1" indent="-285744" fontAlgn="base">
              <a:buFont typeface="Arial" pitchFamily="34" charset="0"/>
              <a:buChar char="•"/>
            </a:pPr>
            <a:r>
              <a:rPr lang="es-MX" sz="1500" dirty="0">
                <a:latin typeface="Arial" pitchFamily="34" charset="0"/>
                <a:cs typeface="Arial" pitchFamily="34" charset="0"/>
              </a:rPr>
              <a:t>Empoderamiento a través de la difusión de información sobre leyes y costumbres del país de residencia.</a:t>
            </a:r>
          </a:p>
          <a:p>
            <a:pPr marL="285744" lvl="1" indent="-285744" fontAlgn="base">
              <a:buFont typeface="Arial" pitchFamily="34" charset="0"/>
              <a:buChar char="•"/>
            </a:pPr>
            <a:r>
              <a:rPr lang="es-MX" sz="1500" dirty="0">
                <a:latin typeface="Arial" pitchFamily="34" charset="0"/>
                <a:cs typeface="Arial" pitchFamily="34" charset="0"/>
              </a:rPr>
              <a:t>Asistencia en situaciones de crisis. </a:t>
            </a:r>
          </a:p>
        </p:txBody>
      </p:sp>
      <p:sp>
        <p:nvSpPr>
          <p:cNvPr id="4" name="3 Rectángulo"/>
          <p:cNvSpPr/>
          <p:nvPr/>
        </p:nvSpPr>
        <p:spPr>
          <a:xfrm>
            <a:off x="251520" y="2852938"/>
            <a:ext cx="2286000" cy="1938992"/>
          </a:xfrm>
          <a:prstGeom prst="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lvl="1" fontAlgn="base"/>
            <a:r>
              <a:rPr lang="es-MX" sz="1500" b="1" cap="small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Documentación</a:t>
            </a:r>
          </a:p>
          <a:p>
            <a:pPr marL="0" lvl="1" fontAlgn="base"/>
            <a:r>
              <a:rPr lang="es-MX" sz="15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Emisión de Pasaportes y matrículas. Dotar a las personas de una identificación es considerado como parte de las labores de protección. </a:t>
            </a:r>
          </a:p>
        </p:txBody>
      </p:sp>
      <p:sp>
        <p:nvSpPr>
          <p:cNvPr id="6" name="5 Rectángulo"/>
          <p:cNvSpPr/>
          <p:nvPr/>
        </p:nvSpPr>
        <p:spPr>
          <a:xfrm>
            <a:off x="6572957" y="2852938"/>
            <a:ext cx="2391535" cy="1708160"/>
          </a:xfrm>
          <a:prstGeom prst="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lvl="1" fontAlgn="base"/>
            <a:r>
              <a:rPr lang="es-MX" sz="1500" b="1" cap="small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Trabajo comunitario</a:t>
            </a:r>
          </a:p>
          <a:p>
            <a:pPr marL="0" lvl="1" fontAlgn="base"/>
            <a:r>
              <a:rPr lang="es-MX" sz="15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Alianzas estratégicas con </a:t>
            </a:r>
            <a:r>
              <a:rPr lang="es-MX" sz="15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ONGs</a:t>
            </a:r>
            <a:r>
              <a:rPr lang="es-MX" sz="15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líderes comunitarios, políticos, asociaciones religiosas, empresarios y agencias gubernamentales. </a:t>
            </a:r>
          </a:p>
        </p:txBody>
      </p:sp>
      <p:sp>
        <p:nvSpPr>
          <p:cNvPr id="8" name="7 Flecha izquierda, derecha y arriba"/>
          <p:cNvSpPr/>
          <p:nvPr/>
        </p:nvSpPr>
        <p:spPr>
          <a:xfrm>
            <a:off x="1115616" y="5085185"/>
            <a:ext cx="6849888" cy="540060"/>
          </a:xfrm>
          <a:prstGeom prst="leftRightUpArrow">
            <a:avLst/>
          </a:prstGeom>
          <a:solidFill>
            <a:srgbClr val="92D05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CuadroTexto"/>
          <p:cNvSpPr txBox="1"/>
          <p:nvPr/>
        </p:nvSpPr>
        <p:spPr>
          <a:xfrm>
            <a:off x="1322512" y="5589240"/>
            <a:ext cx="6489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>
                <a:latin typeface="Arial" pitchFamily="34" charset="0"/>
                <a:cs typeface="Arial" pitchFamily="34" charset="0"/>
              </a:rPr>
              <a:t>A través de los servicios que se otorgan en estos tres ámbitos se busca dar </a:t>
            </a:r>
            <a:r>
              <a:rPr lang="es-MX" sz="1400" b="1" dirty="0">
                <a:latin typeface="Arial" pitchFamily="34" charset="0"/>
                <a:cs typeface="Arial" pitchFamily="34" charset="0"/>
              </a:rPr>
              <a:t>atención integral a</a:t>
            </a:r>
            <a:r>
              <a:rPr lang="es-MX" sz="1400" dirty="0">
                <a:latin typeface="Arial" pitchFamily="34" charset="0"/>
                <a:cs typeface="Arial" pitchFamily="34" charset="0"/>
              </a:rPr>
              <a:t> los nacionales mexicanos en el exterior</a:t>
            </a:r>
          </a:p>
        </p:txBody>
      </p:sp>
    </p:spTree>
    <p:extLst>
      <p:ext uri="{BB962C8B-B14F-4D97-AF65-F5344CB8AC3E}">
        <p14:creationId xmlns:p14="http://schemas.microsoft.com/office/powerpoint/2010/main" val="10107116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Group 120"/>
          <p:cNvGrpSpPr/>
          <p:nvPr/>
        </p:nvGrpSpPr>
        <p:grpSpPr>
          <a:xfrm>
            <a:off x="439305" y="998220"/>
            <a:ext cx="8693150" cy="5240656"/>
            <a:chOff x="0" y="-697070"/>
            <a:chExt cx="8693150" cy="5240654"/>
          </a:xfrm>
        </p:grpSpPr>
        <p:pic>
          <p:nvPicPr>
            <p:cNvPr id="118" name="image.png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-442754"/>
              <a:ext cx="8693150" cy="49863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19" name="Shape 119"/>
            <p:cNvSpPr/>
            <p:nvPr/>
          </p:nvSpPr>
          <p:spPr>
            <a:xfrm>
              <a:off x="59748" y="-697070"/>
              <a:ext cx="8229600" cy="584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lvl="0"/>
              <a:endParaRPr lang="es-MX" sz="3200" dirty="0"/>
            </a:p>
          </p:txBody>
        </p:sp>
      </p:grp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33944" y="904009"/>
            <a:ext cx="9366398" cy="5929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785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1542" y="1127845"/>
            <a:ext cx="8693150" cy="4986340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121" name="Shape 121"/>
          <p:cNvSpPr/>
          <p:nvPr/>
        </p:nvSpPr>
        <p:spPr>
          <a:xfrm>
            <a:off x="815975" y="449580"/>
            <a:ext cx="8229600" cy="548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r">
              <a:defRPr sz="1800"/>
            </a:pP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DIRECCIÓN GENERAL DE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PROTECCIÓN A MEXICANOS EN EL EXTERIOR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endParaRPr sz="1000" b="1">
              <a:solidFill>
                <a:srgbClr val="7F7F7F"/>
              </a:solidFill>
              <a:latin typeface="Adobe Caslon Pro"/>
              <a:ea typeface="Adobe Caslon Pro"/>
              <a:cs typeface="Adobe Caslon Pro"/>
              <a:sym typeface="Adobe Caslon Pro"/>
            </a:endParaRPr>
          </a:p>
        </p:txBody>
      </p:sp>
      <p:sp>
        <p:nvSpPr>
          <p:cNvPr id="122" name="Shape 122"/>
          <p:cNvSpPr/>
          <p:nvPr/>
        </p:nvSpPr>
        <p:spPr>
          <a:xfrm>
            <a:off x="1628775" y="6493192"/>
            <a:ext cx="5759450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ctr">
              <a:defRPr sz="1800"/>
            </a:pPr>
            <a:r>
              <a:rPr sz="1000" dirty="0" err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Avenida</a:t>
            </a:r>
            <a:r>
              <a:rPr sz="1000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 Juárez </a:t>
            </a:r>
            <a:r>
              <a:rPr sz="1000" dirty="0" err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núm</a:t>
            </a:r>
            <a:r>
              <a:rPr sz="1000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. 20, Col. Centro, Del. Cuauhtémoc, , C.P. 06010, México, D.F., </a:t>
            </a:r>
          </a:p>
          <a:p>
            <a:pPr lvl="0" algn="ctr">
              <a:defRPr sz="1800"/>
            </a:pPr>
            <a:r>
              <a:rPr sz="1000" dirty="0" err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Tels</a:t>
            </a:r>
            <a:r>
              <a:rPr sz="1000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.: (55) 3686 - 5100  </a:t>
            </a:r>
            <a:r>
              <a:rPr sz="1000" b="1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http://www.sre.gob.mx</a:t>
            </a:r>
          </a:p>
        </p:txBody>
      </p:sp>
      <p:sp>
        <p:nvSpPr>
          <p:cNvPr id="123" name="Shape 123"/>
          <p:cNvSpPr/>
          <p:nvPr/>
        </p:nvSpPr>
        <p:spPr>
          <a:xfrm>
            <a:off x="6716486" y="6614369"/>
            <a:ext cx="2133600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MX" sz="1000" dirty="0">
                <a:solidFill>
                  <a:srgbClr val="000000"/>
                </a:solidFill>
              </a:rPr>
              <a:t>3</a:t>
            </a:r>
            <a:r>
              <a:rPr lang="es-MX" sz="1000" dirty="0" smtClean="0">
                <a:solidFill>
                  <a:srgbClr val="000000"/>
                </a:solidFill>
              </a:rPr>
              <a:t>0</a:t>
            </a:r>
            <a:endParaRPr sz="1000" dirty="0">
              <a:solidFill>
                <a:srgbClr val="898989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716973" y="1280591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>
                <a:hlinkClick r:id="rId3"/>
              </a:rPr>
              <a:t>https://</a:t>
            </a:r>
            <a:r>
              <a:rPr lang="es-MX" dirty="0" smtClean="0">
                <a:hlinkClick r:id="rId3"/>
              </a:rPr>
              <a:t>drive.google.com/file/d/0B0VRqx3gwwmFV0R5VG5WdnJlcW8/view?pref=2&amp;pli=1</a:t>
            </a:r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Min. 2:58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22825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/>
          <p:nvPr/>
        </p:nvSpPr>
        <p:spPr>
          <a:xfrm>
            <a:off x="815975" y="449580"/>
            <a:ext cx="8229600" cy="548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r">
              <a:defRPr sz="1800"/>
            </a:pP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DIRECCIÓN GENERAL DE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PROTECCIÓN A MEXICANOS EN EL EXTERIOR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endParaRPr sz="1000" b="1">
              <a:solidFill>
                <a:srgbClr val="7F7F7F"/>
              </a:solidFill>
              <a:latin typeface="Adobe Caslon Pro"/>
              <a:ea typeface="Adobe Caslon Pro"/>
              <a:cs typeface="Adobe Caslon Pro"/>
              <a:sym typeface="Adobe Caslon Pro"/>
            </a:endParaRPr>
          </a:p>
        </p:txBody>
      </p:sp>
      <p:sp>
        <p:nvSpPr>
          <p:cNvPr id="199" name="Shape 199"/>
          <p:cNvSpPr/>
          <p:nvPr/>
        </p:nvSpPr>
        <p:spPr>
          <a:xfrm>
            <a:off x="1628775" y="6493192"/>
            <a:ext cx="5759450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ctr">
              <a:defRPr sz="1800"/>
            </a:pPr>
            <a:r>
              <a:rPr sz="100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Avenida Juárez núm. 20, Col. Centro, Del. Cuauhtémoc, , C.P. 06010, México, D.F., </a:t>
            </a:r>
          </a:p>
          <a:p>
            <a:pPr lvl="0" algn="ctr">
              <a:defRPr sz="1800"/>
            </a:pPr>
            <a:r>
              <a:rPr sz="100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Tels.: (55) 3686 - 5100  </a:t>
            </a: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http://www.sre.gob.mx</a:t>
            </a:r>
          </a:p>
        </p:txBody>
      </p:sp>
      <p:sp>
        <p:nvSpPr>
          <p:cNvPr id="200" name="Shape 200"/>
          <p:cNvSpPr/>
          <p:nvPr/>
        </p:nvSpPr>
        <p:spPr>
          <a:xfrm>
            <a:off x="6705600" y="6598980"/>
            <a:ext cx="2133600" cy="184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MX" sz="1200" dirty="0" smtClean="0">
                <a:solidFill>
                  <a:srgbClr val="898989"/>
                </a:solidFill>
              </a:rPr>
              <a:t>31</a:t>
            </a:r>
            <a:endParaRPr sz="1200" dirty="0">
              <a:solidFill>
                <a:srgbClr val="898989"/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693"/>
            <a:ext cx="9240682" cy="72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051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/>
          <p:nvPr/>
        </p:nvSpPr>
        <p:spPr>
          <a:xfrm>
            <a:off x="815975" y="449580"/>
            <a:ext cx="8229600" cy="548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r">
              <a:defRPr sz="1800"/>
            </a:pP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DIRECCIÓN GENERAL DE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PROTECCIÓN A MEXICANOS EN EL EXTERIOR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endParaRPr sz="1000" b="1">
              <a:solidFill>
                <a:srgbClr val="7F7F7F"/>
              </a:solidFill>
              <a:latin typeface="Adobe Caslon Pro"/>
              <a:ea typeface="Adobe Caslon Pro"/>
              <a:cs typeface="Adobe Caslon Pro"/>
              <a:sym typeface="Adobe Caslon Pro"/>
            </a:endParaRPr>
          </a:p>
        </p:txBody>
      </p:sp>
      <p:sp>
        <p:nvSpPr>
          <p:cNvPr id="199" name="Shape 199"/>
          <p:cNvSpPr/>
          <p:nvPr/>
        </p:nvSpPr>
        <p:spPr>
          <a:xfrm>
            <a:off x="1628775" y="6493192"/>
            <a:ext cx="5759450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ctr">
              <a:defRPr sz="1800"/>
            </a:pPr>
            <a:r>
              <a:rPr sz="100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Avenida Juárez núm. 20, Col. Centro, Del. Cuauhtémoc, , C.P. 06010, México, D.F., </a:t>
            </a:r>
          </a:p>
          <a:p>
            <a:pPr lvl="0" algn="ctr">
              <a:defRPr sz="1800"/>
            </a:pPr>
            <a:r>
              <a:rPr sz="100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Tels.: (55) 3686 - 5100  </a:t>
            </a: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http://www.sre.gob.mx</a:t>
            </a:r>
          </a:p>
        </p:txBody>
      </p:sp>
      <p:sp>
        <p:nvSpPr>
          <p:cNvPr id="200" name="Shape 200"/>
          <p:cNvSpPr/>
          <p:nvPr/>
        </p:nvSpPr>
        <p:spPr>
          <a:xfrm>
            <a:off x="6705600" y="6598980"/>
            <a:ext cx="2133600" cy="184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MX" sz="1200" dirty="0" smtClean="0">
                <a:solidFill>
                  <a:srgbClr val="898989"/>
                </a:solidFill>
              </a:rPr>
              <a:t>31</a:t>
            </a:r>
            <a:endParaRPr sz="1200" dirty="0">
              <a:solidFill>
                <a:srgbClr val="898989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8" y="0"/>
            <a:ext cx="9130172" cy="70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418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/>
          <p:nvPr/>
        </p:nvSpPr>
        <p:spPr>
          <a:xfrm>
            <a:off x="815975" y="449580"/>
            <a:ext cx="8229600" cy="548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r">
              <a:defRPr sz="1800"/>
            </a:pP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DIRECCIÓN GENERAL DE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PROTECCIÓN A MEXICANOS EN EL EXTERIOR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endParaRPr sz="1000" b="1">
              <a:solidFill>
                <a:srgbClr val="7F7F7F"/>
              </a:solidFill>
              <a:latin typeface="Adobe Caslon Pro"/>
              <a:ea typeface="Adobe Caslon Pro"/>
              <a:cs typeface="Adobe Caslon Pro"/>
              <a:sym typeface="Adobe Caslon Pro"/>
            </a:endParaRPr>
          </a:p>
        </p:txBody>
      </p:sp>
      <p:sp>
        <p:nvSpPr>
          <p:cNvPr id="199" name="Shape 199"/>
          <p:cNvSpPr/>
          <p:nvPr/>
        </p:nvSpPr>
        <p:spPr>
          <a:xfrm>
            <a:off x="1628775" y="6493192"/>
            <a:ext cx="5759450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ctr">
              <a:defRPr sz="1800"/>
            </a:pPr>
            <a:r>
              <a:rPr sz="100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Avenida Juárez núm. 20, Col. Centro, Del. Cuauhtémoc, , C.P. 06010, México, D.F., </a:t>
            </a:r>
          </a:p>
          <a:p>
            <a:pPr lvl="0" algn="ctr">
              <a:defRPr sz="1800"/>
            </a:pPr>
            <a:r>
              <a:rPr sz="100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Tels.: (55) 3686 - 5100  </a:t>
            </a: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http://www.sre.gob.mx</a:t>
            </a:r>
          </a:p>
        </p:txBody>
      </p:sp>
      <p:sp>
        <p:nvSpPr>
          <p:cNvPr id="200" name="Shape 200"/>
          <p:cNvSpPr/>
          <p:nvPr/>
        </p:nvSpPr>
        <p:spPr>
          <a:xfrm>
            <a:off x="6705600" y="6598980"/>
            <a:ext cx="2133600" cy="184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MX" sz="1200" dirty="0" smtClean="0">
                <a:solidFill>
                  <a:srgbClr val="898989"/>
                </a:solidFill>
              </a:rPr>
              <a:t>31</a:t>
            </a:r>
            <a:endParaRPr sz="1200" dirty="0">
              <a:solidFill>
                <a:srgbClr val="898989"/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488" y="-311099"/>
            <a:ext cx="9982137" cy="7727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372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/>
          <p:nvPr/>
        </p:nvSpPr>
        <p:spPr>
          <a:xfrm>
            <a:off x="815975" y="449580"/>
            <a:ext cx="8229600" cy="548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r">
              <a:defRPr sz="1800"/>
            </a:pP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DIRECCIÓN GENERAL DE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PROTECCIÓN A MEXICANOS EN EL EXTERIOR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endParaRPr sz="1000" b="1">
              <a:solidFill>
                <a:srgbClr val="7F7F7F"/>
              </a:solidFill>
              <a:latin typeface="Adobe Caslon Pro"/>
              <a:ea typeface="Adobe Caslon Pro"/>
              <a:cs typeface="Adobe Caslon Pro"/>
              <a:sym typeface="Adobe Caslon Pro"/>
            </a:endParaRPr>
          </a:p>
        </p:txBody>
      </p:sp>
      <p:sp>
        <p:nvSpPr>
          <p:cNvPr id="199" name="Shape 199"/>
          <p:cNvSpPr/>
          <p:nvPr/>
        </p:nvSpPr>
        <p:spPr>
          <a:xfrm>
            <a:off x="1628775" y="6493192"/>
            <a:ext cx="5759450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ctr">
              <a:defRPr sz="1800"/>
            </a:pPr>
            <a:r>
              <a:rPr sz="100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Avenida Juárez núm. 20, Col. Centro, Del. Cuauhtémoc, , C.P. 06010, México, D.F., </a:t>
            </a:r>
          </a:p>
          <a:p>
            <a:pPr lvl="0" algn="ctr">
              <a:defRPr sz="1800"/>
            </a:pPr>
            <a:r>
              <a:rPr sz="100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Tels.: (55) 3686 - 5100  </a:t>
            </a: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http://www.sre.gob.mx</a:t>
            </a:r>
          </a:p>
        </p:txBody>
      </p:sp>
      <p:sp>
        <p:nvSpPr>
          <p:cNvPr id="200" name="Shape 200"/>
          <p:cNvSpPr/>
          <p:nvPr/>
        </p:nvSpPr>
        <p:spPr>
          <a:xfrm>
            <a:off x="6705600" y="6598980"/>
            <a:ext cx="2133600" cy="184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MX" sz="1200" dirty="0" smtClean="0">
                <a:solidFill>
                  <a:srgbClr val="898989"/>
                </a:solidFill>
              </a:rPr>
              <a:t>31</a:t>
            </a:r>
            <a:endParaRPr sz="1200" dirty="0">
              <a:solidFill>
                <a:srgbClr val="898989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419912" cy="72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54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18"/>
          <p:cNvSpPr/>
          <p:nvPr/>
        </p:nvSpPr>
        <p:spPr>
          <a:xfrm>
            <a:off x="815975" y="419417"/>
            <a:ext cx="8229600" cy="548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r">
              <a:defRPr sz="1800"/>
            </a:pP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DIRECCIÓN GENERAL DE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PROTECCIÓN A MEXICANOS EN EL EXTERIOR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endParaRPr sz="1000" b="1">
              <a:solidFill>
                <a:srgbClr val="7F7F7F"/>
              </a:solidFill>
              <a:latin typeface="Adobe Caslon Pro"/>
              <a:ea typeface="Adobe Caslon Pro"/>
              <a:cs typeface="Adobe Caslon Pro"/>
              <a:sym typeface="Adobe Caslon Pro"/>
            </a:endParaRPr>
          </a:p>
        </p:txBody>
      </p:sp>
      <p:sp>
        <p:nvSpPr>
          <p:cNvPr id="319" name="Shape 319"/>
          <p:cNvSpPr/>
          <p:nvPr/>
        </p:nvSpPr>
        <p:spPr>
          <a:xfrm>
            <a:off x="1628775" y="6463030"/>
            <a:ext cx="5759450" cy="396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ctr">
              <a:defRPr sz="1800"/>
            </a:pPr>
            <a:r>
              <a:rPr sz="100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Avenida Juárez núm. 20, Col. Centro, Del. Cuauhtémoc, , C.P. 06010, México, D.F., </a:t>
            </a:r>
          </a:p>
          <a:p>
            <a:pPr lvl="0" algn="ctr">
              <a:defRPr sz="1800"/>
            </a:pPr>
            <a:r>
              <a:rPr sz="100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Tels.: (55) 3686 - 5100  </a:t>
            </a: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http://www.sre.gob.mx</a:t>
            </a:r>
          </a:p>
        </p:txBody>
      </p:sp>
      <p:sp>
        <p:nvSpPr>
          <p:cNvPr id="321" name="Shape 321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0" lvl="0" indent="0">
              <a:buSzTx/>
              <a:buNone/>
              <a:defRPr sz="1800"/>
            </a:pPr>
            <a:r>
              <a:rPr sz="3200" dirty="0"/>
              <a:t>Sandra Patricia Mendoza </a:t>
            </a:r>
            <a:r>
              <a:rPr sz="3200" dirty="0" err="1"/>
              <a:t>Durán</a:t>
            </a:r>
            <a:endParaRPr sz="3200" dirty="0"/>
          </a:p>
          <a:p>
            <a:pPr marL="0" lvl="0" indent="0">
              <a:buSzTx/>
              <a:buNone/>
              <a:defRPr sz="1800"/>
            </a:pPr>
            <a:r>
              <a:rPr sz="3200" dirty="0" err="1"/>
              <a:t>Directora</a:t>
            </a:r>
            <a:r>
              <a:rPr sz="3200" dirty="0"/>
              <a:t> de </a:t>
            </a:r>
            <a:r>
              <a:rPr sz="3200" dirty="0" err="1"/>
              <a:t>Protección</a:t>
            </a:r>
            <a:r>
              <a:rPr sz="3200" dirty="0"/>
              <a:t> para EUA</a:t>
            </a:r>
          </a:p>
          <a:p>
            <a:pPr marL="0" lvl="0" indent="0">
              <a:buSzTx/>
              <a:buNone/>
              <a:defRPr sz="1800"/>
            </a:pPr>
            <a:r>
              <a:rPr sz="3200" dirty="0"/>
              <a:t>Tel: 36 86 5880</a:t>
            </a:r>
          </a:p>
          <a:p>
            <a:pPr marL="0" lvl="0" indent="0">
              <a:buSzTx/>
              <a:buNone/>
              <a:defRPr sz="1800"/>
            </a:pPr>
            <a:r>
              <a:rPr sz="3200" dirty="0"/>
              <a:t>smendozad@sre.gob.mx</a:t>
            </a:r>
          </a:p>
          <a:p>
            <a:pPr marL="0" lvl="0" indent="0">
              <a:buSzTx/>
              <a:buNone/>
              <a:defRPr sz="1800"/>
            </a:pPr>
            <a:endParaRPr sz="3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Group 120"/>
          <p:cNvGrpSpPr/>
          <p:nvPr/>
        </p:nvGrpSpPr>
        <p:grpSpPr>
          <a:xfrm>
            <a:off x="225425" y="1360892"/>
            <a:ext cx="8693150" cy="4986340"/>
            <a:chOff x="0" y="0"/>
            <a:chExt cx="8693150" cy="4986338"/>
          </a:xfrm>
        </p:grpSpPr>
        <p:pic>
          <p:nvPicPr>
            <p:cNvPr id="118" name="image.png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8693150" cy="49863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19" name="Shape 119"/>
            <p:cNvSpPr/>
            <p:nvPr/>
          </p:nvSpPr>
          <p:spPr>
            <a:xfrm>
              <a:off x="314902" y="748146"/>
              <a:ext cx="8229600" cy="25545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r>
                <a:rPr lang="es-MX" sz="3200" dirty="0"/>
                <a:t>La Secretaría de Relaciones Exteriores despliega diversos recursos de </a:t>
              </a:r>
              <a:r>
                <a:rPr lang="es-MX" sz="3200" i="1" dirty="0"/>
                <a:t>diplomacia consular</a:t>
              </a:r>
              <a:r>
                <a:rPr lang="es-MX" sz="3200" dirty="0"/>
                <a:t> para consolidar un “modelo de atención consular integral” en beneficio de la población a la que </a:t>
              </a:r>
              <a:r>
                <a:rPr lang="es-MX" sz="3200" dirty="0" smtClean="0"/>
                <a:t>servimos.</a:t>
              </a:r>
              <a:endParaRPr lang="es-MX" sz="3200" dirty="0"/>
            </a:p>
          </p:txBody>
        </p:sp>
      </p:grpSp>
      <p:sp>
        <p:nvSpPr>
          <p:cNvPr id="121" name="Shape 121"/>
          <p:cNvSpPr/>
          <p:nvPr/>
        </p:nvSpPr>
        <p:spPr>
          <a:xfrm>
            <a:off x="815975" y="449580"/>
            <a:ext cx="8229600" cy="548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r">
              <a:defRPr sz="1800"/>
            </a:pP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DIRECCIÓN GENERAL DE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PROTECCIÓN A MEXICANOS EN EL EXTERIOR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endParaRPr sz="1000" b="1">
              <a:solidFill>
                <a:srgbClr val="7F7F7F"/>
              </a:solidFill>
              <a:latin typeface="Adobe Caslon Pro"/>
              <a:ea typeface="Adobe Caslon Pro"/>
              <a:cs typeface="Adobe Caslon Pro"/>
              <a:sym typeface="Adobe Caslon Pro"/>
            </a:endParaRPr>
          </a:p>
        </p:txBody>
      </p:sp>
      <p:sp>
        <p:nvSpPr>
          <p:cNvPr id="122" name="Shape 122"/>
          <p:cNvSpPr/>
          <p:nvPr/>
        </p:nvSpPr>
        <p:spPr>
          <a:xfrm>
            <a:off x="1628775" y="6493192"/>
            <a:ext cx="5759450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ctr">
              <a:defRPr sz="1800"/>
            </a:pPr>
            <a:r>
              <a:rPr sz="1000" dirty="0" err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Avenida</a:t>
            </a:r>
            <a:r>
              <a:rPr sz="1000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 Juárez </a:t>
            </a:r>
            <a:r>
              <a:rPr sz="1000" dirty="0" err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núm</a:t>
            </a:r>
            <a:r>
              <a:rPr sz="1000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. 20, Col. Centro, Del. Cuauhtémoc, , C.P. 06010, México, D.F., </a:t>
            </a:r>
          </a:p>
          <a:p>
            <a:pPr lvl="0" algn="ctr">
              <a:defRPr sz="1800"/>
            </a:pPr>
            <a:r>
              <a:rPr sz="1000" dirty="0" err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Tels</a:t>
            </a:r>
            <a:r>
              <a:rPr sz="1000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.: (55) 3686 - 5100  </a:t>
            </a:r>
            <a:r>
              <a:rPr sz="1000" b="1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http://www.sre.gob.mx</a:t>
            </a:r>
          </a:p>
        </p:txBody>
      </p:sp>
      <p:sp>
        <p:nvSpPr>
          <p:cNvPr id="123" name="Shape 123"/>
          <p:cNvSpPr/>
          <p:nvPr/>
        </p:nvSpPr>
        <p:spPr>
          <a:xfrm>
            <a:off x="6716486" y="6614369"/>
            <a:ext cx="2133600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MX" sz="1000" dirty="0">
                <a:solidFill>
                  <a:srgbClr val="000000"/>
                </a:solidFill>
              </a:rPr>
              <a:t>3</a:t>
            </a:r>
            <a:r>
              <a:rPr lang="es-MX" sz="1000" dirty="0" smtClean="0">
                <a:solidFill>
                  <a:srgbClr val="000000"/>
                </a:solidFill>
              </a:rPr>
              <a:t>0</a:t>
            </a:r>
            <a:endParaRPr sz="10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526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Group 120"/>
          <p:cNvGrpSpPr/>
          <p:nvPr/>
        </p:nvGrpSpPr>
        <p:grpSpPr>
          <a:xfrm>
            <a:off x="161925" y="1385676"/>
            <a:ext cx="8693150" cy="4986340"/>
            <a:chOff x="0" y="0"/>
            <a:chExt cx="8693150" cy="4986338"/>
          </a:xfrm>
        </p:grpSpPr>
        <p:pic>
          <p:nvPicPr>
            <p:cNvPr id="118" name="image.png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8693150" cy="49863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19" name="Shape 119"/>
            <p:cNvSpPr/>
            <p:nvPr/>
          </p:nvSpPr>
          <p:spPr>
            <a:xfrm>
              <a:off x="231775" y="228600"/>
              <a:ext cx="8229600" cy="4524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es-MX" sz="3200" dirty="0" smtClean="0"/>
                <a:t>Modelo de </a:t>
              </a:r>
              <a:r>
                <a:rPr lang="es-MX" sz="3200" dirty="0"/>
                <a:t>atención al público de la más alta calidad, que propicie que toda persona aproveche al máximo los recursos que los consulados tienen a su disposición. </a:t>
              </a:r>
              <a:endParaRPr lang="es-MX" sz="3200" dirty="0" smtClean="0"/>
            </a:p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es-MX" sz="3200" dirty="0" smtClean="0"/>
                <a:t>Especial </a:t>
              </a:r>
              <a:r>
                <a:rPr lang="es-MX" sz="3200" dirty="0"/>
                <a:t>atención en el sensibilizar y capacitar al personal consular para la identificación de señales de alerta que pudieran indicar la existencia de factores de riesgo o situaciones de vulnerabilidad. </a:t>
              </a:r>
            </a:p>
          </p:txBody>
        </p:sp>
      </p:grpSp>
      <p:sp>
        <p:nvSpPr>
          <p:cNvPr id="121" name="Shape 121"/>
          <p:cNvSpPr/>
          <p:nvPr/>
        </p:nvSpPr>
        <p:spPr>
          <a:xfrm>
            <a:off x="815975" y="449580"/>
            <a:ext cx="8229600" cy="548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r">
              <a:defRPr sz="1800"/>
            </a:pP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DIRECCIÓN GENERAL DE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PROTECCIÓN A MEXICANOS EN EL EXTERIOR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endParaRPr sz="1000" b="1">
              <a:solidFill>
                <a:srgbClr val="7F7F7F"/>
              </a:solidFill>
              <a:latin typeface="Adobe Caslon Pro"/>
              <a:ea typeface="Adobe Caslon Pro"/>
              <a:cs typeface="Adobe Caslon Pro"/>
              <a:sym typeface="Adobe Caslon Pro"/>
            </a:endParaRPr>
          </a:p>
        </p:txBody>
      </p:sp>
      <p:sp>
        <p:nvSpPr>
          <p:cNvPr id="122" name="Shape 122"/>
          <p:cNvSpPr/>
          <p:nvPr/>
        </p:nvSpPr>
        <p:spPr>
          <a:xfrm>
            <a:off x="1628775" y="6493192"/>
            <a:ext cx="5759450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ctr">
              <a:defRPr sz="1800"/>
            </a:pPr>
            <a:r>
              <a:rPr sz="1000" dirty="0" err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Avenida</a:t>
            </a:r>
            <a:r>
              <a:rPr sz="1000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 Juárez </a:t>
            </a:r>
            <a:r>
              <a:rPr sz="1000" dirty="0" err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núm</a:t>
            </a:r>
            <a:r>
              <a:rPr sz="1000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. 20, Col. Centro, Del. Cuauhtémoc, , C.P. 06010, México, D.F., </a:t>
            </a:r>
          </a:p>
          <a:p>
            <a:pPr lvl="0" algn="ctr">
              <a:defRPr sz="1800"/>
            </a:pPr>
            <a:r>
              <a:rPr sz="1000" dirty="0" err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Tels</a:t>
            </a:r>
            <a:r>
              <a:rPr sz="1000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.: (55) 3686 - 5100  </a:t>
            </a:r>
            <a:r>
              <a:rPr sz="1000" b="1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http://www.sre.gob.mx</a:t>
            </a:r>
          </a:p>
        </p:txBody>
      </p:sp>
      <p:sp>
        <p:nvSpPr>
          <p:cNvPr id="123" name="Shape 123"/>
          <p:cNvSpPr/>
          <p:nvPr/>
        </p:nvSpPr>
        <p:spPr>
          <a:xfrm>
            <a:off x="6716486" y="6614369"/>
            <a:ext cx="2133600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MX" sz="1000" dirty="0">
                <a:solidFill>
                  <a:srgbClr val="000000"/>
                </a:solidFill>
              </a:rPr>
              <a:t>3</a:t>
            </a:r>
            <a:r>
              <a:rPr lang="es-MX" sz="1000" dirty="0" smtClean="0">
                <a:solidFill>
                  <a:srgbClr val="000000"/>
                </a:solidFill>
              </a:rPr>
              <a:t>0</a:t>
            </a:r>
            <a:endParaRPr sz="10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133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Group 120"/>
          <p:cNvGrpSpPr/>
          <p:nvPr/>
        </p:nvGrpSpPr>
        <p:grpSpPr>
          <a:xfrm>
            <a:off x="161925" y="942922"/>
            <a:ext cx="8693150" cy="4986340"/>
            <a:chOff x="0" y="-442754"/>
            <a:chExt cx="8693150" cy="4986338"/>
          </a:xfrm>
        </p:grpSpPr>
        <p:pic>
          <p:nvPicPr>
            <p:cNvPr id="118" name="image.png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-442754"/>
              <a:ext cx="8693150" cy="49863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19" name="Shape 119"/>
            <p:cNvSpPr/>
            <p:nvPr/>
          </p:nvSpPr>
          <p:spPr>
            <a:xfrm>
              <a:off x="231775" y="287953"/>
              <a:ext cx="8229600" cy="353942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es-MX" sz="3200" dirty="0"/>
                <a:t>El tema de género debe ser una causa común para hombres y mujeres. </a:t>
              </a:r>
              <a:endParaRPr lang="es-MX" sz="3200" dirty="0" smtClean="0"/>
            </a:p>
            <a:p>
              <a:pPr marL="457200" indent="-457200">
                <a:buFont typeface="Arial" panose="020B0604020202020204" pitchFamily="34" charset="0"/>
                <a:buChar char="•"/>
              </a:pPr>
              <a:endParaRPr lang="es-MX" sz="3200" dirty="0" smtClean="0"/>
            </a:p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es-MX" sz="3200" dirty="0" smtClean="0"/>
                <a:t>El </a:t>
              </a:r>
              <a:r>
                <a:rPr lang="es-MX" sz="3200" dirty="0"/>
                <a:t>empoderamiento de la mujer es indispensable para propiciar su desarrollo integral y reproducir valores positivos en beneficia de toda la comunidad. </a:t>
              </a:r>
            </a:p>
          </p:txBody>
        </p:sp>
      </p:grpSp>
      <p:sp>
        <p:nvSpPr>
          <p:cNvPr id="121" name="Shape 121"/>
          <p:cNvSpPr/>
          <p:nvPr/>
        </p:nvSpPr>
        <p:spPr>
          <a:xfrm>
            <a:off x="815975" y="449580"/>
            <a:ext cx="8229600" cy="548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r">
              <a:defRPr sz="1800"/>
            </a:pP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DIRECCIÓN GENERAL DE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PROTECCIÓN A MEXICANOS EN EL EXTERIOR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endParaRPr sz="1000" b="1">
              <a:solidFill>
                <a:srgbClr val="7F7F7F"/>
              </a:solidFill>
              <a:latin typeface="Adobe Caslon Pro"/>
              <a:ea typeface="Adobe Caslon Pro"/>
              <a:cs typeface="Adobe Caslon Pro"/>
              <a:sym typeface="Adobe Caslon Pro"/>
            </a:endParaRPr>
          </a:p>
        </p:txBody>
      </p:sp>
      <p:sp>
        <p:nvSpPr>
          <p:cNvPr id="122" name="Shape 122"/>
          <p:cNvSpPr/>
          <p:nvPr/>
        </p:nvSpPr>
        <p:spPr>
          <a:xfrm>
            <a:off x="1628775" y="6493192"/>
            <a:ext cx="5759450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ctr">
              <a:defRPr sz="1800"/>
            </a:pPr>
            <a:r>
              <a:rPr sz="1000" dirty="0" err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Avenida</a:t>
            </a:r>
            <a:r>
              <a:rPr sz="1000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 Juárez </a:t>
            </a:r>
            <a:r>
              <a:rPr sz="1000" dirty="0" err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núm</a:t>
            </a:r>
            <a:r>
              <a:rPr sz="1000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. 20, Col. Centro, Del. Cuauhtémoc, , C.P. 06010, México, D.F., </a:t>
            </a:r>
          </a:p>
          <a:p>
            <a:pPr lvl="0" algn="ctr">
              <a:defRPr sz="1800"/>
            </a:pPr>
            <a:r>
              <a:rPr sz="1000" dirty="0" err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Tels</a:t>
            </a:r>
            <a:r>
              <a:rPr sz="1000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.: (55) 3686 - 5100  </a:t>
            </a:r>
            <a:r>
              <a:rPr sz="1000" b="1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http://www.sre.gob.mx</a:t>
            </a:r>
          </a:p>
        </p:txBody>
      </p:sp>
      <p:sp>
        <p:nvSpPr>
          <p:cNvPr id="123" name="Shape 123"/>
          <p:cNvSpPr/>
          <p:nvPr/>
        </p:nvSpPr>
        <p:spPr>
          <a:xfrm>
            <a:off x="6716486" y="6614369"/>
            <a:ext cx="2133600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MX" sz="1000" dirty="0">
                <a:solidFill>
                  <a:srgbClr val="000000"/>
                </a:solidFill>
              </a:rPr>
              <a:t>3</a:t>
            </a:r>
            <a:r>
              <a:rPr lang="es-MX" sz="1000" dirty="0" smtClean="0">
                <a:solidFill>
                  <a:srgbClr val="000000"/>
                </a:solidFill>
              </a:rPr>
              <a:t>0</a:t>
            </a:r>
            <a:endParaRPr sz="10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305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Group 120"/>
          <p:cNvGrpSpPr/>
          <p:nvPr/>
        </p:nvGrpSpPr>
        <p:grpSpPr>
          <a:xfrm>
            <a:off x="161925" y="942922"/>
            <a:ext cx="8693150" cy="4986340"/>
            <a:chOff x="0" y="-442754"/>
            <a:chExt cx="8693150" cy="4986338"/>
          </a:xfrm>
        </p:grpSpPr>
        <p:pic>
          <p:nvPicPr>
            <p:cNvPr id="118" name="image.png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-442754"/>
              <a:ext cx="8693150" cy="49863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19" name="Shape 119"/>
            <p:cNvSpPr/>
            <p:nvPr/>
          </p:nvSpPr>
          <p:spPr>
            <a:xfrm>
              <a:off x="231775" y="287953"/>
              <a:ext cx="8229600" cy="25545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es-MX" sz="3200" dirty="0"/>
                <a:t>Si bien las mujeres no son </a:t>
              </a:r>
              <a:r>
                <a:rPr lang="es-MX" sz="3200" i="1" dirty="0"/>
                <a:t>per se </a:t>
              </a:r>
              <a:r>
                <a:rPr lang="es-MX" sz="3200" dirty="0"/>
                <a:t>un grupo vulnerable, sí hay prevalencia de ciertos factores de riesgo que se agudizan </a:t>
              </a:r>
              <a:r>
                <a:rPr lang="es-MX" sz="3200" dirty="0" smtClean="0"/>
                <a:t>por diversos factores, entre ellos </a:t>
              </a:r>
              <a:r>
                <a:rPr lang="es-MX" sz="3200" dirty="0"/>
                <a:t>la situación indocumentada.</a:t>
              </a:r>
            </a:p>
          </p:txBody>
        </p:sp>
      </p:grpSp>
      <p:sp>
        <p:nvSpPr>
          <p:cNvPr id="121" name="Shape 121"/>
          <p:cNvSpPr/>
          <p:nvPr/>
        </p:nvSpPr>
        <p:spPr>
          <a:xfrm>
            <a:off x="815975" y="449580"/>
            <a:ext cx="8229600" cy="548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r">
              <a:defRPr sz="1800"/>
            </a:pP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DIRECCIÓN GENERAL DE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PROTECCIÓN A MEXICANOS EN EL EXTERIOR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endParaRPr sz="1000" b="1">
              <a:solidFill>
                <a:srgbClr val="7F7F7F"/>
              </a:solidFill>
              <a:latin typeface="Adobe Caslon Pro"/>
              <a:ea typeface="Adobe Caslon Pro"/>
              <a:cs typeface="Adobe Caslon Pro"/>
              <a:sym typeface="Adobe Caslon Pro"/>
            </a:endParaRPr>
          </a:p>
        </p:txBody>
      </p:sp>
      <p:sp>
        <p:nvSpPr>
          <p:cNvPr id="122" name="Shape 122"/>
          <p:cNvSpPr/>
          <p:nvPr/>
        </p:nvSpPr>
        <p:spPr>
          <a:xfrm>
            <a:off x="1628775" y="6493192"/>
            <a:ext cx="5759450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ctr">
              <a:defRPr sz="1800"/>
            </a:pPr>
            <a:r>
              <a:rPr sz="1000" dirty="0" err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Avenida</a:t>
            </a:r>
            <a:r>
              <a:rPr sz="1000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 Juárez </a:t>
            </a:r>
            <a:r>
              <a:rPr sz="1000" dirty="0" err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núm</a:t>
            </a:r>
            <a:r>
              <a:rPr sz="1000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. 20, Col. Centro, Del. Cuauhtémoc, , C.P. 06010, México, D.F., </a:t>
            </a:r>
          </a:p>
          <a:p>
            <a:pPr lvl="0" algn="ctr">
              <a:defRPr sz="1800"/>
            </a:pPr>
            <a:r>
              <a:rPr sz="1000" dirty="0" err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Tels</a:t>
            </a:r>
            <a:r>
              <a:rPr sz="1000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.: (55) 3686 - 5100  </a:t>
            </a:r>
            <a:r>
              <a:rPr sz="1000" b="1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http://www.sre.gob.mx</a:t>
            </a:r>
          </a:p>
        </p:txBody>
      </p:sp>
      <p:sp>
        <p:nvSpPr>
          <p:cNvPr id="123" name="Shape 123"/>
          <p:cNvSpPr/>
          <p:nvPr/>
        </p:nvSpPr>
        <p:spPr>
          <a:xfrm>
            <a:off x="6716486" y="6614369"/>
            <a:ext cx="2133600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MX" sz="1000" dirty="0">
                <a:solidFill>
                  <a:srgbClr val="000000"/>
                </a:solidFill>
              </a:rPr>
              <a:t>3</a:t>
            </a:r>
            <a:r>
              <a:rPr lang="es-MX" sz="1000" dirty="0" smtClean="0">
                <a:solidFill>
                  <a:srgbClr val="000000"/>
                </a:solidFill>
              </a:rPr>
              <a:t>0</a:t>
            </a:r>
            <a:endParaRPr sz="10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150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Group 120"/>
          <p:cNvGrpSpPr/>
          <p:nvPr/>
        </p:nvGrpSpPr>
        <p:grpSpPr>
          <a:xfrm>
            <a:off x="439305" y="1252536"/>
            <a:ext cx="8693150" cy="4986340"/>
            <a:chOff x="0" y="-442754"/>
            <a:chExt cx="8693150" cy="4986338"/>
          </a:xfrm>
        </p:grpSpPr>
        <p:pic>
          <p:nvPicPr>
            <p:cNvPr id="118" name="image.png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-442754"/>
              <a:ext cx="8693150" cy="49863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19" name="Shape 119"/>
            <p:cNvSpPr/>
            <p:nvPr/>
          </p:nvSpPr>
          <p:spPr>
            <a:xfrm>
              <a:off x="231775" y="287953"/>
              <a:ext cx="8229600" cy="25545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r>
                <a:rPr lang="es-MX" sz="3200" dirty="0"/>
                <a:t>Conscientes del liderazgo de la mujer y sus aportaciones en la integridad de las familias y comunidades, la atención y asistencia otorgada a la mujer tiene un efecto multiplicador entre la población</a:t>
              </a:r>
            </a:p>
          </p:txBody>
        </p:sp>
      </p:grpSp>
      <p:sp>
        <p:nvSpPr>
          <p:cNvPr id="121" name="Shape 121"/>
          <p:cNvSpPr/>
          <p:nvPr/>
        </p:nvSpPr>
        <p:spPr>
          <a:xfrm>
            <a:off x="815975" y="449580"/>
            <a:ext cx="8229600" cy="548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r">
              <a:defRPr sz="1800"/>
            </a:pP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DIRECCIÓN GENERAL DE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PROTECCIÓN A MEXICANOS EN EL EXTERIOR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endParaRPr sz="1000" b="1">
              <a:solidFill>
                <a:srgbClr val="7F7F7F"/>
              </a:solidFill>
              <a:latin typeface="Adobe Caslon Pro"/>
              <a:ea typeface="Adobe Caslon Pro"/>
              <a:cs typeface="Adobe Caslon Pro"/>
              <a:sym typeface="Adobe Caslon Pro"/>
            </a:endParaRPr>
          </a:p>
        </p:txBody>
      </p:sp>
      <p:sp>
        <p:nvSpPr>
          <p:cNvPr id="122" name="Shape 122"/>
          <p:cNvSpPr/>
          <p:nvPr/>
        </p:nvSpPr>
        <p:spPr>
          <a:xfrm>
            <a:off x="1628775" y="6493192"/>
            <a:ext cx="5759450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ctr">
              <a:defRPr sz="1800"/>
            </a:pPr>
            <a:r>
              <a:rPr sz="1000" dirty="0" err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Avenida</a:t>
            </a:r>
            <a:r>
              <a:rPr sz="1000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 Juárez </a:t>
            </a:r>
            <a:r>
              <a:rPr sz="1000" dirty="0" err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núm</a:t>
            </a:r>
            <a:r>
              <a:rPr sz="1000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. 20, Col. Centro, Del. Cuauhtémoc, , C.P. 06010, México, D.F., </a:t>
            </a:r>
          </a:p>
          <a:p>
            <a:pPr lvl="0" algn="ctr">
              <a:defRPr sz="1800"/>
            </a:pPr>
            <a:r>
              <a:rPr sz="1000" dirty="0" err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Tels</a:t>
            </a:r>
            <a:r>
              <a:rPr sz="1000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.: (55) 3686 - 5100  </a:t>
            </a:r>
            <a:r>
              <a:rPr sz="1000" b="1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http://www.sre.gob.mx</a:t>
            </a:r>
          </a:p>
        </p:txBody>
      </p:sp>
      <p:sp>
        <p:nvSpPr>
          <p:cNvPr id="123" name="Shape 123"/>
          <p:cNvSpPr/>
          <p:nvPr/>
        </p:nvSpPr>
        <p:spPr>
          <a:xfrm>
            <a:off x="6716486" y="6614369"/>
            <a:ext cx="2133600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MX" sz="1000" dirty="0">
                <a:solidFill>
                  <a:srgbClr val="000000"/>
                </a:solidFill>
              </a:rPr>
              <a:t>3</a:t>
            </a:r>
            <a:r>
              <a:rPr lang="es-MX" sz="1000" dirty="0" smtClean="0">
                <a:solidFill>
                  <a:srgbClr val="000000"/>
                </a:solidFill>
              </a:rPr>
              <a:t>0</a:t>
            </a:r>
            <a:endParaRPr sz="10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322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Group 120"/>
          <p:cNvGrpSpPr/>
          <p:nvPr/>
        </p:nvGrpSpPr>
        <p:grpSpPr>
          <a:xfrm>
            <a:off x="439305" y="998220"/>
            <a:ext cx="8693150" cy="5240656"/>
            <a:chOff x="0" y="-697070"/>
            <a:chExt cx="8693150" cy="5240654"/>
          </a:xfrm>
        </p:grpSpPr>
        <p:pic>
          <p:nvPicPr>
            <p:cNvPr id="118" name="image.png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-442754"/>
              <a:ext cx="8693150" cy="49863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19" name="Shape 119"/>
            <p:cNvSpPr/>
            <p:nvPr/>
          </p:nvSpPr>
          <p:spPr>
            <a:xfrm>
              <a:off x="59748" y="-697070"/>
              <a:ext cx="8229600" cy="20621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lvl="0" algn="ctr"/>
              <a:r>
                <a:rPr lang="es-MX" sz="3200" b="1" dirty="0"/>
                <a:t>Las mujeres desempeñan un papel fundamental en las relaciones dentro de las familias transnacionales: </a:t>
              </a:r>
              <a:endParaRPr lang="es-MX" sz="3200" b="1" dirty="0" smtClean="0"/>
            </a:p>
            <a:p>
              <a:pPr lvl="0"/>
              <a:endParaRPr lang="es-MX" sz="3200" dirty="0" smtClean="0"/>
            </a:p>
          </p:txBody>
        </p:sp>
      </p:grpSp>
      <p:sp>
        <p:nvSpPr>
          <p:cNvPr id="121" name="Shape 121"/>
          <p:cNvSpPr/>
          <p:nvPr/>
        </p:nvSpPr>
        <p:spPr>
          <a:xfrm>
            <a:off x="815975" y="449580"/>
            <a:ext cx="8229600" cy="548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r">
              <a:defRPr sz="1800"/>
            </a:pP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DIRECCIÓN GENERAL DE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PROTECCIÓN A MEXICANOS EN EL EXTERIOR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endParaRPr sz="1000" b="1">
              <a:solidFill>
                <a:srgbClr val="7F7F7F"/>
              </a:solidFill>
              <a:latin typeface="Adobe Caslon Pro"/>
              <a:ea typeface="Adobe Caslon Pro"/>
              <a:cs typeface="Adobe Caslon Pro"/>
              <a:sym typeface="Adobe Caslon Pro"/>
            </a:endParaRPr>
          </a:p>
        </p:txBody>
      </p:sp>
      <p:sp>
        <p:nvSpPr>
          <p:cNvPr id="122" name="Shape 122"/>
          <p:cNvSpPr/>
          <p:nvPr/>
        </p:nvSpPr>
        <p:spPr>
          <a:xfrm>
            <a:off x="1628775" y="6493192"/>
            <a:ext cx="5759450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ctr">
              <a:defRPr sz="1800"/>
            </a:pPr>
            <a:r>
              <a:rPr sz="1000" dirty="0" err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Avenida</a:t>
            </a:r>
            <a:r>
              <a:rPr sz="1000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 Juárez </a:t>
            </a:r>
            <a:r>
              <a:rPr sz="1000" dirty="0" err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núm</a:t>
            </a:r>
            <a:r>
              <a:rPr sz="1000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. 20, Col. Centro, Del. Cuauhtémoc, , C.P. 06010, México, D.F., </a:t>
            </a:r>
          </a:p>
          <a:p>
            <a:pPr lvl="0" algn="ctr">
              <a:defRPr sz="1800"/>
            </a:pPr>
            <a:r>
              <a:rPr sz="1000" dirty="0" err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Tels</a:t>
            </a:r>
            <a:r>
              <a:rPr sz="1000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.: (55) 3686 - 5100  </a:t>
            </a:r>
            <a:r>
              <a:rPr sz="1000" b="1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http://www.sre.gob.mx</a:t>
            </a:r>
          </a:p>
        </p:txBody>
      </p:sp>
      <p:sp>
        <p:nvSpPr>
          <p:cNvPr id="123" name="Shape 123"/>
          <p:cNvSpPr/>
          <p:nvPr/>
        </p:nvSpPr>
        <p:spPr>
          <a:xfrm>
            <a:off x="6716486" y="6614369"/>
            <a:ext cx="2133600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MX" sz="1000" dirty="0">
                <a:solidFill>
                  <a:srgbClr val="000000"/>
                </a:solidFill>
              </a:rPr>
              <a:t>3</a:t>
            </a:r>
            <a:r>
              <a:rPr lang="es-MX" sz="1000" dirty="0" smtClean="0">
                <a:solidFill>
                  <a:srgbClr val="000000"/>
                </a:solidFill>
              </a:rPr>
              <a:t>0</a:t>
            </a:r>
            <a:endParaRPr sz="1000" dirty="0">
              <a:solidFill>
                <a:srgbClr val="898989"/>
              </a:solidFill>
            </a:endParaRPr>
          </a:p>
        </p:txBody>
      </p:sp>
      <p:sp>
        <p:nvSpPr>
          <p:cNvPr id="2" name="Rectángulo redondeado 1"/>
          <p:cNvSpPr/>
          <p:nvPr/>
        </p:nvSpPr>
        <p:spPr>
          <a:xfrm>
            <a:off x="436851" y="2506255"/>
            <a:ext cx="3532475" cy="2962511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4F81BD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800" dirty="0"/>
              <a:t>Las mujeres mexicanas cada vez migran más como jefas de familia, dejando hijos en su lugar de origen. </a:t>
            </a:r>
          </a:p>
        </p:txBody>
      </p:sp>
      <p:sp>
        <p:nvSpPr>
          <p:cNvPr id="9" name="Rectángulo redondeado 8"/>
          <p:cNvSpPr/>
          <p:nvPr/>
        </p:nvSpPr>
        <p:spPr>
          <a:xfrm>
            <a:off x="4144674" y="2506255"/>
            <a:ext cx="4531879" cy="2962511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4F81BD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lvl="0"/>
            <a:r>
              <a:rPr lang="es-MX" sz="2800" dirty="0" smtClean="0"/>
              <a:t>Según una encuesta de 2013*, 27</a:t>
            </a:r>
            <a:r>
              <a:rPr lang="es-MX" sz="2800" dirty="0"/>
              <a:t>% de las mujeres migrantes </a:t>
            </a:r>
            <a:r>
              <a:rPr lang="es-MX" sz="2800" dirty="0" smtClean="0"/>
              <a:t>tenían </a:t>
            </a:r>
            <a:r>
              <a:rPr lang="es-MX" sz="2800" dirty="0"/>
              <a:t>hijos o hijas </a:t>
            </a:r>
            <a:r>
              <a:rPr lang="es-MX" sz="2800" dirty="0" smtClean="0"/>
              <a:t>en </a:t>
            </a:r>
            <a:r>
              <a:rPr lang="es-MX" sz="2800" dirty="0"/>
              <a:t>EUA, </a:t>
            </a:r>
            <a:r>
              <a:rPr lang="es-MX" sz="2800" dirty="0" smtClean="0"/>
              <a:t>siendo ellos </a:t>
            </a:r>
            <a:r>
              <a:rPr lang="es-MX" sz="2800" dirty="0"/>
              <a:t>el factor principal que las motivaba a </a:t>
            </a:r>
            <a:r>
              <a:rPr lang="es-MX" sz="2800" dirty="0" smtClean="0"/>
              <a:t>regresar a EUA </a:t>
            </a:r>
            <a:r>
              <a:rPr lang="es-MX" sz="2800" dirty="0"/>
              <a:t> 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4675909" y="5995555"/>
            <a:ext cx="4260273" cy="33855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MX" sz="1600" dirty="0">
                <a:solidFill>
                  <a:srgbClr val="000000"/>
                </a:solidFill>
              </a:rPr>
              <a:t>*</a:t>
            </a:r>
            <a:r>
              <a:rPr kumimoji="0" lang="es-MX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Encuesta de Kino </a:t>
            </a:r>
            <a:r>
              <a:rPr kumimoji="0" lang="es-MX" sz="1600" b="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Border</a:t>
            </a:r>
            <a:r>
              <a:rPr kumimoji="0" lang="es-MX" sz="16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kumimoji="0" lang="es-MX" sz="1600" b="0" i="0" u="none" strike="noStrike" cap="none" spc="0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Initiative</a:t>
            </a:r>
            <a:endParaRPr kumimoji="0" lang="es-MX" sz="1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11308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Group 120"/>
          <p:cNvGrpSpPr/>
          <p:nvPr/>
        </p:nvGrpSpPr>
        <p:grpSpPr>
          <a:xfrm>
            <a:off x="161925" y="942922"/>
            <a:ext cx="8693150" cy="4986340"/>
            <a:chOff x="0" y="-442754"/>
            <a:chExt cx="8693150" cy="4986338"/>
          </a:xfrm>
        </p:grpSpPr>
        <p:pic>
          <p:nvPicPr>
            <p:cNvPr id="118" name="image.png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-442754"/>
              <a:ext cx="8693150" cy="49863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19" name="Shape 119"/>
            <p:cNvSpPr/>
            <p:nvPr/>
          </p:nvSpPr>
          <p:spPr>
            <a:xfrm>
              <a:off x="231775" y="287953"/>
              <a:ext cx="8229600" cy="353942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algn="just"/>
              <a:r>
                <a:rPr lang="es-MX" sz="3200" dirty="0"/>
                <a:t>La Ventanilla de Atención Integral para la Mujer no sólo asegura los derechos de esta población, muchas veces en circunstancias de vulnerabilidad aguda, sino que brinda herramientas necesarias para su empoderamiento y convertirla en aliada para el desarrollo. </a:t>
              </a:r>
            </a:p>
          </p:txBody>
        </p:sp>
      </p:grpSp>
      <p:sp>
        <p:nvSpPr>
          <p:cNvPr id="121" name="Shape 121"/>
          <p:cNvSpPr/>
          <p:nvPr/>
        </p:nvSpPr>
        <p:spPr>
          <a:xfrm>
            <a:off x="815975" y="449580"/>
            <a:ext cx="8229600" cy="548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/>
          <a:p>
            <a:pPr algn="r">
              <a:defRPr sz="1800"/>
            </a:pP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DIRECCIÓN GENERAL DE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PROTECCIÓN A MEXICANOS EN EL EXTERIOR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endParaRPr sz="1000" b="1">
              <a:solidFill>
                <a:srgbClr val="7F7F7F"/>
              </a:solidFill>
              <a:latin typeface="Adobe Caslon Pro"/>
              <a:ea typeface="Adobe Caslon Pro"/>
              <a:cs typeface="Adobe Caslon Pro"/>
              <a:sym typeface="Adobe Caslon Pro"/>
            </a:endParaRPr>
          </a:p>
        </p:txBody>
      </p:sp>
      <p:sp>
        <p:nvSpPr>
          <p:cNvPr id="122" name="Shape 122"/>
          <p:cNvSpPr/>
          <p:nvPr/>
        </p:nvSpPr>
        <p:spPr>
          <a:xfrm>
            <a:off x="1628775" y="6493192"/>
            <a:ext cx="5759450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/>
          <a:p>
            <a:pPr algn="ctr">
              <a:defRPr sz="1800"/>
            </a:pPr>
            <a:r>
              <a:rPr sz="1000" dirty="0" err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Avenida</a:t>
            </a:r>
            <a:r>
              <a:rPr sz="1000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 Juárez </a:t>
            </a:r>
            <a:r>
              <a:rPr sz="1000" dirty="0" err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núm</a:t>
            </a:r>
            <a:r>
              <a:rPr sz="1000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. 20, Col. Centro, Del. Cuauhtémoc, , C.P. 06010, México, D.F., </a:t>
            </a:r>
          </a:p>
          <a:p>
            <a:pPr algn="ctr">
              <a:defRPr sz="1800"/>
            </a:pPr>
            <a:r>
              <a:rPr sz="1000" dirty="0" err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Tels</a:t>
            </a:r>
            <a:r>
              <a:rPr sz="1000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.: (55) 3686 - 5100  </a:t>
            </a:r>
            <a:r>
              <a:rPr sz="1000" b="1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http://www.sre.gob.mx</a:t>
            </a:r>
          </a:p>
        </p:txBody>
      </p:sp>
      <p:sp>
        <p:nvSpPr>
          <p:cNvPr id="123" name="Shape 123"/>
          <p:cNvSpPr/>
          <p:nvPr/>
        </p:nvSpPr>
        <p:spPr>
          <a:xfrm>
            <a:off x="6716486" y="6614369"/>
            <a:ext cx="2133600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rPr lang="es-MX" sz="1000" dirty="0">
                <a:solidFill>
                  <a:srgbClr val="000000"/>
                </a:solidFill>
              </a:rPr>
              <a:t>3</a:t>
            </a:r>
            <a:r>
              <a:rPr lang="es-MX" sz="1000" dirty="0" smtClean="0">
                <a:solidFill>
                  <a:srgbClr val="000000"/>
                </a:solidFill>
              </a:rPr>
              <a:t>0</a:t>
            </a:r>
            <a:endParaRPr sz="1000" dirty="0"/>
          </a:p>
        </p:txBody>
      </p:sp>
    </p:spTree>
    <p:extLst>
      <p:ext uri="{BB962C8B-B14F-4D97-AF65-F5344CB8AC3E}">
        <p14:creationId xmlns:p14="http://schemas.microsoft.com/office/powerpoint/2010/main" val="2000204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Group 120"/>
          <p:cNvGrpSpPr/>
          <p:nvPr/>
        </p:nvGrpSpPr>
        <p:grpSpPr>
          <a:xfrm>
            <a:off x="161925" y="1313124"/>
            <a:ext cx="8693150" cy="4986340"/>
            <a:chOff x="0" y="-442754"/>
            <a:chExt cx="8693150" cy="4986338"/>
          </a:xfrm>
        </p:grpSpPr>
        <p:pic>
          <p:nvPicPr>
            <p:cNvPr id="118" name="image.png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-442754"/>
              <a:ext cx="8693150" cy="49863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19" name="Shape 119"/>
            <p:cNvSpPr/>
            <p:nvPr/>
          </p:nvSpPr>
          <p:spPr>
            <a:xfrm>
              <a:off x="231775" y="287953"/>
              <a:ext cx="8229600" cy="20621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r>
                <a:rPr lang="es-MX" sz="3200" dirty="0"/>
                <a:t>La Ventanilla de Atención Integral para la Mujer es un </a:t>
              </a:r>
              <a:r>
                <a:rPr lang="es-MX" sz="3200" b="1" dirty="0"/>
                <a:t>concepto transversal</a:t>
              </a:r>
              <a:r>
                <a:rPr lang="es-MX" sz="3200" dirty="0"/>
                <a:t> que comunica todos los servicios que ofrecen las representaciones consulares a partir de la perspectiva de género.</a:t>
              </a:r>
            </a:p>
          </p:txBody>
        </p:sp>
      </p:grpSp>
      <p:sp>
        <p:nvSpPr>
          <p:cNvPr id="121" name="Shape 121"/>
          <p:cNvSpPr/>
          <p:nvPr/>
        </p:nvSpPr>
        <p:spPr>
          <a:xfrm>
            <a:off x="815975" y="449580"/>
            <a:ext cx="8229600" cy="548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/>
          <a:p>
            <a:pPr algn="r">
              <a:defRPr sz="1800"/>
            </a:pP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DIRECCIÓN GENERAL DE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PROTECCIÓN A MEXICANOS EN EL EXTERIOR</a:t>
            </a:r>
            <a:br>
              <a:rPr sz="1000" b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endParaRPr sz="1000" b="1">
              <a:solidFill>
                <a:srgbClr val="7F7F7F"/>
              </a:solidFill>
              <a:latin typeface="Adobe Caslon Pro"/>
              <a:ea typeface="Adobe Caslon Pro"/>
              <a:cs typeface="Adobe Caslon Pro"/>
              <a:sym typeface="Adobe Caslon Pro"/>
            </a:endParaRPr>
          </a:p>
        </p:txBody>
      </p:sp>
      <p:sp>
        <p:nvSpPr>
          <p:cNvPr id="122" name="Shape 122"/>
          <p:cNvSpPr/>
          <p:nvPr/>
        </p:nvSpPr>
        <p:spPr>
          <a:xfrm>
            <a:off x="1628775" y="6493192"/>
            <a:ext cx="5759450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/>
          <a:p>
            <a:pPr algn="ctr">
              <a:defRPr sz="1800"/>
            </a:pPr>
            <a:r>
              <a:rPr sz="1000" dirty="0" err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Avenida</a:t>
            </a:r>
            <a:r>
              <a:rPr sz="1000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 Juárez </a:t>
            </a:r>
            <a:r>
              <a:rPr sz="1000" dirty="0" err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núm</a:t>
            </a:r>
            <a:r>
              <a:rPr sz="1000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. 20, Col. Centro, Del. Cuauhtémoc, , C.P. 06010, México, D.F., </a:t>
            </a:r>
          </a:p>
          <a:p>
            <a:pPr algn="ctr">
              <a:defRPr sz="1800"/>
            </a:pPr>
            <a:r>
              <a:rPr sz="1000" dirty="0" err="1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Tels</a:t>
            </a:r>
            <a:r>
              <a:rPr sz="1000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.: (55) 3686 - 5100  </a:t>
            </a:r>
            <a:r>
              <a:rPr sz="1000" b="1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http://www.sre.gob.mx</a:t>
            </a:r>
          </a:p>
        </p:txBody>
      </p:sp>
      <p:sp>
        <p:nvSpPr>
          <p:cNvPr id="123" name="Shape 123"/>
          <p:cNvSpPr/>
          <p:nvPr/>
        </p:nvSpPr>
        <p:spPr>
          <a:xfrm>
            <a:off x="6716486" y="6614369"/>
            <a:ext cx="2133600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rPr lang="es-MX" sz="1000" dirty="0">
                <a:solidFill>
                  <a:srgbClr val="000000"/>
                </a:solidFill>
              </a:rPr>
              <a:t>3</a:t>
            </a:r>
            <a:r>
              <a:rPr lang="es-MX" sz="1000" dirty="0" smtClean="0">
                <a:solidFill>
                  <a:srgbClr val="000000"/>
                </a:solidFill>
              </a:rPr>
              <a:t>0</a:t>
            </a:r>
            <a:endParaRPr sz="1000" dirty="0"/>
          </a:p>
        </p:txBody>
      </p:sp>
    </p:spTree>
    <p:extLst>
      <p:ext uri="{BB962C8B-B14F-4D97-AF65-F5344CB8AC3E}">
        <p14:creationId xmlns:p14="http://schemas.microsoft.com/office/powerpoint/2010/main" val="1648260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0D9"/>
      </a:accent5>
      <a:accent6>
        <a:srgbClr val="AE48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0D9"/>
      </a:accent5>
      <a:accent6>
        <a:srgbClr val="AE48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1049</Words>
  <Application>Microsoft Office PowerPoint</Application>
  <PresentationFormat>Presentación en pantalla (4:3)</PresentationFormat>
  <Paragraphs>91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2" baseType="lpstr">
      <vt:lpstr>Adobe Caslon Pro</vt:lpstr>
      <vt:lpstr>Arial</vt:lpstr>
      <vt:lpstr>Avenir Roman</vt:lpstr>
      <vt:lpstr>Calibri</vt:lpstr>
      <vt:lpstr>Default</vt:lpstr>
      <vt:lpstr>Ventanilla de atención integral a la mujer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Programas de Protección a personas mexicanas en el exterior</dc:title>
  <dc:creator>Calderón Hernández, Yazmín</dc:creator>
  <cp:lastModifiedBy>Mendoza Durán, Sandra Patricia</cp:lastModifiedBy>
  <cp:revision>38</cp:revision>
  <cp:lastPrinted>2016-04-05T17:28:40Z</cp:lastPrinted>
  <dcterms:modified xsi:type="dcterms:W3CDTF">2016-06-06T19:32:42Z</dcterms:modified>
</cp:coreProperties>
</file>