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Default Extension="fntdata" ContentType="application/x-fontdata"/>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0"/>
  </p:notesMasterIdLst>
  <p:sldIdLst>
    <p:sldId id="256" r:id="rId2"/>
    <p:sldId id="261" r:id="rId3"/>
    <p:sldId id="262" r:id="rId4"/>
    <p:sldId id="267" r:id="rId5"/>
    <p:sldId id="266" r:id="rId6"/>
    <p:sldId id="268" r:id="rId7"/>
    <p:sldId id="263" r:id="rId8"/>
    <p:sldId id="264" r:id="rId9"/>
  </p:sldIdLst>
  <p:sldSz cx="9144000" cy="5143500" type="screen16x9"/>
  <p:notesSz cx="6858000" cy="9144000"/>
  <p:embeddedFontLst>
    <p:embeddedFont>
      <p:font typeface="Oswald" charset="0"/>
      <p:regular r:id="rId11"/>
      <p:bold r:id="rId12"/>
    </p:embeddedFont>
    <p:embeddedFont>
      <p:font typeface="Calibri" pitchFamily="34" charset="0"/>
      <p:regular r:id="rId13"/>
      <p:bold r:id="rId14"/>
      <p:italic r:id="rId15"/>
      <p:boldItalic r:id="rId16"/>
    </p:embeddedFont>
  </p:embeddedFontLst>
  <p:custDataLst>
    <p:tags r:id="rId17"/>
  </p:custData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1" d="100"/>
          <a:sy n="91" d="100"/>
        </p:scale>
        <p:origin x="-80" y="-124"/>
      </p:cViewPr>
      <p:guideLst>
        <p:guide orient="horz" pos="162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font" Target="fonts/font5.fntdata"/><Relationship Id="rId10" Type="http://schemas.openxmlformats.org/officeDocument/2006/relationships/notesMaster" Target="notesMasters/notesMaster1.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xmlns="" val="403157317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xmlns="" val="32709074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xmlns="" val="2562221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xmlns="" val="4108208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xmlns="" val="1886904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xmlns="" val="35244025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xmlns="" val="23071158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xmlns="" val="5900807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xmlns="" val="1149265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Shape 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Shape 1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Shape 2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Shape 2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Shape 3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Shape 3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Shape 37"/>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Shape 4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Shape 45"/>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Shape 46"/>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Shape 4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073763"/>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gif"/><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3"/>
        <p:cNvGrpSpPr/>
        <p:nvPr/>
      </p:nvGrpSpPr>
      <p:grpSpPr>
        <a:xfrm>
          <a:off x="0" y="0"/>
          <a:ext cx="0" cy="0"/>
          <a:chOff x="0" y="0"/>
          <a:chExt cx="0" cy="0"/>
        </a:xfrm>
      </p:grpSpPr>
      <p:sp>
        <p:nvSpPr>
          <p:cNvPr id="54" name="Shape 54"/>
          <p:cNvSpPr/>
          <p:nvPr/>
        </p:nvSpPr>
        <p:spPr>
          <a:xfrm>
            <a:off x="-55200" y="-82400"/>
            <a:ext cx="9434100" cy="5226000"/>
          </a:xfrm>
          <a:prstGeom prst="rect">
            <a:avLst/>
          </a:prstGeom>
          <a:solidFill>
            <a:srgbClr val="0B5394"/>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5" name="Shape 55"/>
          <p:cNvSpPr txBox="1">
            <a:spLocks noGrp="1"/>
          </p:cNvSpPr>
          <p:nvPr>
            <p:ph type="subTitle" idx="1"/>
          </p:nvPr>
        </p:nvSpPr>
        <p:spPr>
          <a:xfrm>
            <a:off x="1686617" y="213093"/>
            <a:ext cx="6157500" cy="22800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lang="en-US" sz="2400" smtClean="0">
              <a:solidFill>
                <a:srgbClr val="FFD966"/>
              </a:solidFill>
              <a:latin typeface="Oswald"/>
              <a:ea typeface="Oswald"/>
              <a:cs typeface="Oswald"/>
              <a:sym typeface="Oswald"/>
            </a:endParaRPr>
          </a:p>
          <a:p>
            <a:pPr marL="0" lvl="0" indent="0" algn="l" rtl="0">
              <a:lnSpc>
                <a:spcPct val="115000"/>
              </a:lnSpc>
              <a:spcBef>
                <a:spcPts val="0"/>
              </a:spcBef>
              <a:spcAft>
                <a:spcPts val="0"/>
              </a:spcAft>
              <a:buNone/>
            </a:pPr>
            <a:r>
              <a:rPr lang="en-US" sz="4000" smtClean="0">
                <a:solidFill>
                  <a:srgbClr val="FFD966"/>
                </a:solidFill>
                <a:latin typeface="Oswald"/>
                <a:ea typeface="Oswald"/>
                <a:cs typeface="Oswald"/>
                <a:sym typeface="Oswald"/>
              </a:rPr>
              <a:t>CONSULAR PROTECTION</a:t>
            </a:r>
          </a:p>
          <a:p>
            <a:pPr marL="0" lvl="0" indent="0" algn="l" rtl="0">
              <a:lnSpc>
                <a:spcPct val="115000"/>
              </a:lnSpc>
              <a:spcBef>
                <a:spcPts val="0"/>
              </a:spcBef>
              <a:spcAft>
                <a:spcPts val="0"/>
              </a:spcAft>
              <a:buNone/>
            </a:pPr>
            <a:r>
              <a:rPr lang="en-US" sz="4000" smtClean="0">
                <a:solidFill>
                  <a:srgbClr val="FFD966"/>
                </a:solidFill>
                <a:latin typeface="Oswald"/>
                <a:ea typeface="Oswald"/>
                <a:cs typeface="Oswald"/>
                <a:sym typeface="Oswald"/>
              </a:rPr>
              <a:t>FOR MIGRANT WORKERS</a:t>
            </a:r>
            <a:endParaRPr sz="4000" dirty="0">
              <a:solidFill>
                <a:srgbClr val="FFD966"/>
              </a:solidFill>
              <a:latin typeface="Oswald"/>
              <a:ea typeface="Oswald"/>
              <a:cs typeface="Oswald"/>
              <a:sym typeface="Oswald"/>
            </a:endParaRPr>
          </a:p>
          <a:p>
            <a:pPr marL="0" lvl="0" indent="0">
              <a:spcBef>
                <a:spcPts val="0"/>
              </a:spcBef>
              <a:spcAft>
                <a:spcPts val="0"/>
              </a:spcAft>
              <a:buNone/>
            </a:pPr>
            <a:endParaRPr sz="4000" dirty="0">
              <a:solidFill>
                <a:schemeClr val="lt1"/>
              </a:solidFill>
              <a:latin typeface="Oswald"/>
              <a:ea typeface="Oswald"/>
              <a:cs typeface="Oswald"/>
              <a:sym typeface="Oswald"/>
            </a:endParaRPr>
          </a:p>
        </p:txBody>
      </p:sp>
      <p:sp>
        <p:nvSpPr>
          <p:cNvPr id="56" name="Shape 56"/>
          <p:cNvSpPr/>
          <p:nvPr/>
        </p:nvSpPr>
        <p:spPr>
          <a:xfrm>
            <a:off x="-55200" y="-82400"/>
            <a:ext cx="1595100" cy="3462900"/>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solidFill>
                <a:srgbClr val="FFFF00"/>
              </a:solidFill>
            </a:endParaRPr>
          </a:p>
        </p:txBody>
      </p:sp>
      <p:sp>
        <p:nvSpPr>
          <p:cNvPr id="57" name="Shape 57"/>
          <p:cNvSpPr txBox="1"/>
          <p:nvPr/>
        </p:nvSpPr>
        <p:spPr>
          <a:xfrm rot="-5400000">
            <a:off x="-544130" y="1227366"/>
            <a:ext cx="3162009" cy="874800"/>
          </a:xfrm>
          <a:prstGeom prst="rect">
            <a:avLst/>
          </a:prstGeom>
          <a:noFill/>
          <a:ln>
            <a:noFill/>
          </a:ln>
        </p:spPr>
        <p:txBody>
          <a:bodyPr spcFirstLastPara="1" wrap="square" lIns="91425" tIns="91425" rIns="91425" bIns="91425" anchor="t" anchorCtr="0">
            <a:noAutofit/>
          </a:bodyPr>
          <a:lstStyle/>
          <a:p>
            <a:pPr marL="0" lvl="0" indent="0" algn="ctr">
              <a:spcBef>
                <a:spcPts val="0"/>
              </a:spcBef>
              <a:spcAft>
                <a:spcPts val="0"/>
              </a:spcAft>
              <a:buNone/>
            </a:pPr>
            <a:r>
              <a:rPr lang="en" sz="4800" b="1" smtClean="0">
                <a:solidFill>
                  <a:srgbClr val="0B5394"/>
                </a:solidFill>
                <a:latin typeface="Oswald"/>
                <a:ea typeface="Oswald"/>
                <a:cs typeface="Oswald"/>
                <a:sym typeface="Oswald"/>
              </a:rPr>
              <a:t>WORKSHOP</a:t>
            </a:r>
            <a:endParaRPr sz="4800" b="1">
              <a:solidFill>
                <a:srgbClr val="0B5394"/>
              </a:solidFill>
              <a:latin typeface="Oswald"/>
              <a:ea typeface="Oswald"/>
              <a:cs typeface="Oswald"/>
              <a:sym typeface="Oswald"/>
            </a:endParaRPr>
          </a:p>
        </p:txBody>
      </p:sp>
      <p:pic>
        <p:nvPicPr>
          <p:cNvPr id="58" name="Shape 58"/>
          <p:cNvPicPr preferRelativeResize="0"/>
          <p:nvPr/>
        </p:nvPicPr>
        <p:blipFill rotWithShape="1">
          <a:blip r:embed="rId3">
            <a:alphaModFix/>
          </a:blip>
          <a:srcRect l="10257" t="28136" b="42594"/>
          <a:stretch/>
        </p:blipFill>
        <p:spPr>
          <a:xfrm>
            <a:off x="108533" y="3856008"/>
            <a:ext cx="2596679" cy="1096075"/>
          </a:xfrm>
          <a:prstGeom prst="rect">
            <a:avLst/>
          </a:prstGeom>
          <a:noFill/>
          <a:ln>
            <a:noFill/>
          </a:ln>
        </p:spPr>
      </p:pic>
      <p:pic>
        <p:nvPicPr>
          <p:cNvPr id="60" name="Shape 60"/>
          <p:cNvPicPr preferRelativeResize="0"/>
          <p:nvPr/>
        </p:nvPicPr>
        <p:blipFill>
          <a:blip r:embed="rId4">
            <a:alphaModFix/>
          </a:blip>
          <a:stretch>
            <a:fillRect/>
          </a:stretch>
        </p:blipFill>
        <p:spPr>
          <a:xfrm>
            <a:off x="5064276" y="3977041"/>
            <a:ext cx="2244000" cy="854000"/>
          </a:xfrm>
          <a:prstGeom prst="rect">
            <a:avLst/>
          </a:prstGeom>
          <a:noFill/>
          <a:ln>
            <a:noFill/>
          </a:ln>
        </p:spPr>
      </p:pic>
      <p:sp>
        <p:nvSpPr>
          <p:cNvPr id="61" name="Shape 61"/>
          <p:cNvSpPr/>
          <p:nvPr/>
        </p:nvSpPr>
        <p:spPr>
          <a:xfrm>
            <a:off x="-55200" y="3324075"/>
            <a:ext cx="9434100" cy="160500"/>
          </a:xfrm>
          <a:prstGeom prst="rect">
            <a:avLst/>
          </a:prstGeom>
          <a:solidFill>
            <a:schemeClr val="accent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62" name="Shape 62"/>
          <p:cNvPicPr preferRelativeResize="0"/>
          <p:nvPr/>
        </p:nvPicPr>
        <p:blipFill rotWithShape="1">
          <a:blip r:embed="rId5">
            <a:alphaModFix/>
          </a:blip>
          <a:srcRect l="22307" r="29531"/>
          <a:stretch/>
        </p:blipFill>
        <p:spPr>
          <a:xfrm>
            <a:off x="7355838" y="36700"/>
            <a:ext cx="1288725" cy="3462899"/>
          </a:xfrm>
          <a:prstGeom prst="rect">
            <a:avLst/>
          </a:prstGeom>
          <a:noFill/>
          <a:ln>
            <a:noFill/>
          </a:ln>
        </p:spPr>
      </p:pic>
      <p:sp>
        <p:nvSpPr>
          <p:cNvPr id="11" name="Shape 55">
            <a:extLst>
              <a:ext uri="{FF2B5EF4-FFF2-40B4-BE49-F238E27FC236}">
                <a16:creationId xmlns="" xmlns:a16="http://schemas.microsoft.com/office/drawing/2014/main" id="{89825EF8-345C-457F-BAFD-DD71C024CCB9}"/>
              </a:ext>
            </a:extLst>
          </p:cNvPr>
          <p:cNvSpPr txBox="1">
            <a:spLocks/>
          </p:cNvSpPr>
          <p:nvPr/>
        </p:nvSpPr>
        <p:spPr>
          <a:xfrm>
            <a:off x="1685446" y="2493093"/>
            <a:ext cx="4485658" cy="71304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1pPr>
            <a:lvl2pPr marL="914400" marR="0" lvl="1"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2pPr>
            <a:lvl3pPr marL="1371600" marR="0" lvl="2"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3pPr>
            <a:lvl4pPr marL="1828800" marR="0" lvl="3"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4pPr>
            <a:lvl5pPr marL="2286000" marR="0" lvl="4"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5pPr>
            <a:lvl6pPr marL="2743200" marR="0" lvl="5"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6pPr>
            <a:lvl7pPr marL="3200400" marR="0" lvl="6"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7pPr>
            <a:lvl8pPr marL="3657600" marR="0" lvl="7"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8pPr>
            <a:lvl9pPr marL="4114800" marR="0" lvl="8"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9pPr>
          </a:lstStyle>
          <a:p>
            <a:pPr marL="0" indent="0" algn="l">
              <a:lnSpc>
                <a:spcPct val="115000"/>
              </a:lnSpc>
            </a:pPr>
            <a:r>
              <a:rPr lang="es-ES" sz="1600" smtClean="0">
                <a:solidFill>
                  <a:srgbClr val="FFD966"/>
                </a:solidFill>
                <a:latin typeface="Oswald"/>
                <a:ea typeface="Oswald"/>
                <a:cs typeface="Oswald"/>
                <a:sym typeface="Oswald"/>
              </a:rPr>
              <a:t>Panama City, Panama</a:t>
            </a:r>
            <a:endParaRPr lang="es-ES" sz="1600" dirty="0">
              <a:solidFill>
                <a:srgbClr val="FFFFFF"/>
              </a:solidFill>
              <a:latin typeface="Oswald"/>
              <a:ea typeface="Oswald"/>
              <a:cs typeface="Oswald"/>
              <a:sym typeface="Oswald"/>
            </a:endParaRPr>
          </a:p>
          <a:p>
            <a:pPr marL="0" indent="0" algn="l">
              <a:lnSpc>
                <a:spcPct val="115000"/>
              </a:lnSpc>
            </a:pPr>
            <a:r>
              <a:rPr lang="es-ES" sz="1600" smtClean="0">
                <a:solidFill>
                  <a:srgbClr val="FFFFFF"/>
                </a:solidFill>
                <a:latin typeface="Oswald"/>
                <a:ea typeface="Oswald"/>
                <a:cs typeface="Oswald"/>
                <a:sym typeface="Oswald"/>
              </a:rPr>
              <a:t>25</a:t>
            </a:r>
            <a:r>
              <a:rPr lang="es-ES" sz="1600" smtClean="0">
                <a:solidFill>
                  <a:srgbClr val="FFFFFF"/>
                </a:solidFill>
                <a:latin typeface="Calibri" pitchFamily="34" charset="0"/>
                <a:ea typeface="Oswald"/>
                <a:cs typeface="Oswald"/>
                <a:sym typeface="Oswald"/>
              </a:rPr>
              <a:t>–</a:t>
            </a:r>
            <a:r>
              <a:rPr lang="es-ES" sz="1600" smtClean="0">
                <a:solidFill>
                  <a:srgbClr val="FFFFFF"/>
                </a:solidFill>
                <a:latin typeface="Oswald"/>
                <a:ea typeface="Oswald"/>
                <a:cs typeface="Oswald"/>
                <a:sym typeface="Oswald"/>
              </a:rPr>
              <a:t>26 April </a:t>
            </a:r>
            <a:r>
              <a:rPr lang="es-ES" sz="1600" dirty="0">
                <a:solidFill>
                  <a:srgbClr val="FFFFFF"/>
                </a:solidFill>
                <a:latin typeface="Oswald"/>
                <a:ea typeface="Oswald"/>
                <a:cs typeface="Oswald"/>
                <a:sym typeface="Oswald"/>
              </a:rPr>
              <a:t>2018</a:t>
            </a:r>
            <a:endParaRPr lang="es-ES" sz="1600" dirty="0">
              <a:solidFill>
                <a:schemeClr val="lt1"/>
              </a:solidFill>
              <a:latin typeface="Oswald"/>
              <a:ea typeface="Oswald"/>
              <a:cs typeface="Oswald"/>
              <a:sym typeface="Oswald"/>
            </a:endParaRPr>
          </a:p>
        </p:txBody>
      </p:sp>
      <p:pic>
        <p:nvPicPr>
          <p:cNvPr id="15" name="Shape 63">
            <a:extLst>
              <a:ext uri="{FF2B5EF4-FFF2-40B4-BE49-F238E27FC236}">
                <a16:creationId xmlns="" xmlns:a16="http://schemas.microsoft.com/office/drawing/2014/main" id="{95844337-1E89-4E25-BBE5-B8480017CAD4}"/>
              </a:ext>
            </a:extLst>
          </p:cNvPr>
          <p:cNvPicPr preferRelativeResize="0"/>
          <p:nvPr/>
        </p:nvPicPr>
        <p:blipFill>
          <a:blip r:embed="rId6">
            <a:alphaModFix/>
          </a:blip>
          <a:stretch>
            <a:fillRect/>
          </a:stretch>
        </p:blipFill>
        <p:spPr>
          <a:xfrm>
            <a:off x="2663467" y="3930770"/>
            <a:ext cx="1908601" cy="946541"/>
          </a:xfrm>
          <a:prstGeom prst="rect">
            <a:avLst/>
          </a:prstGeom>
          <a:noFill/>
          <a:ln>
            <a:noFill/>
          </a:ln>
        </p:spPr>
      </p:pic>
      <p:pic>
        <p:nvPicPr>
          <p:cNvPr id="13" name="Picture 12" descr="Image result for ILO logo"/>
          <p:cNvPicPr/>
          <p:nvPr/>
        </p:nvPicPr>
        <p:blipFill>
          <a:blip r:embed="rId7" cstate="print"/>
          <a:srcRect/>
          <a:stretch>
            <a:fillRect/>
          </a:stretch>
        </p:blipFill>
        <p:spPr bwMode="auto">
          <a:xfrm>
            <a:off x="8006235" y="3671559"/>
            <a:ext cx="865541" cy="120298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3" name="Shape 73"/>
          <p:cNvSpPr/>
          <p:nvPr/>
        </p:nvSpPr>
        <p:spPr>
          <a:xfrm>
            <a:off x="-1" y="-75"/>
            <a:ext cx="800275" cy="5143575"/>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dirty="0">
              <a:solidFill>
                <a:srgbClr val="FFFF00"/>
              </a:solidFill>
            </a:endParaRPr>
          </a:p>
        </p:txBody>
      </p:sp>
      <p:sp>
        <p:nvSpPr>
          <p:cNvPr id="8" name="Shape 54">
            <a:extLst>
              <a:ext uri="{FF2B5EF4-FFF2-40B4-BE49-F238E27FC236}">
                <a16:creationId xmlns="" xmlns:a16="http://schemas.microsoft.com/office/drawing/2014/main" id="{3C88B38C-1E23-45BD-9371-0527CE2AD842}"/>
              </a:ext>
            </a:extLst>
          </p:cNvPr>
          <p:cNvSpPr/>
          <p:nvPr/>
        </p:nvSpPr>
        <p:spPr>
          <a:xfrm>
            <a:off x="800274" y="-75"/>
            <a:ext cx="8343726" cy="5143575"/>
          </a:xfrm>
          <a:prstGeom prst="rect">
            <a:avLst/>
          </a:prstGeom>
          <a:solidFill>
            <a:srgbClr val="0B5394"/>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72">
            <a:extLst>
              <a:ext uri="{FF2B5EF4-FFF2-40B4-BE49-F238E27FC236}">
                <a16:creationId xmlns="" xmlns:a16="http://schemas.microsoft.com/office/drawing/2014/main" id="{920CBC95-45BC-41BF-8C0E-927342DD8025}"/>
              </a:ext>
            </a:extLst>
          </p:cNvPr>
          <p:cNvSpPr txBox="1"/>
          <p:nvPr/>
        </p:nvSpPr>
        <p:spPr>
          <a:xfrm>
            <a:off x="1600549" y="425807"/>
            <a:ext cx="7488600" cy="745327"/>
          </a:xfrm>
          <a:prstGeom prst="rect">
            <a:avLst/>
          </a:prstGeom>
          <a:noFill/>
          <a:ln>
            <a:noFill/>
          </a:ln>
        </p:spPr>
        <p:txBody>
          <a:bodyPr spcFirstLastPara="1" wrap="square" lIns="91425" tIns="91425" rIns="91425" bIns="91425" anchor="t" anchorCtr="0">
            <a:noAutofit/>
          </a:bodyPr>
          <a:lstStyle/>
          <a:p>
            <a:pPr>
              <a:lnSpc>
                <a:spcPct val="90000"/>
              </a:lnSpc>
              <a:buClr>
                <a:schemeClr val="dk1"/>
              </a:buClr>
              <a:buSzPts val="1100"/>
            </a:pPr>
            <a:r>
              <a:rPr lang="es-CR" sz="3600" b="1" smtClean="0">
                <a:solidFill>
                  <a:srgbClr val="FFFFFF"/>
                </a:solidFill>
                <a:latin typeface="Oswald"/>
              </a:rPr>
              <a:t>Identification of Good Practices</a:t>
            </a:r>
            <a:endParaRPr lang="es-CR" sz="3600" b="1" dirty="0">
              <a:solidFill>
                <a:srgbClr val="FFFFFF"/>
              </a:solidFill>
              <a:latin typeface="Oswald"/>
            </a:endParaRPr>
          </a:p>
          <a:p>
            <a:pPr marL="0" lvl="0" indent="0" rtl="0">
              <a:lnSpc>
                <a:spcPct val="90000"/>
              </a:lnSpc>
              <a:spcBef>
                <a:spcPts val="0"/>
              </a:spcBef>
              <a:spcAft>
                <a:spcPts val="0"/>
              </a:spcAft>
              <a:buClr>
                <a:schemeClr val="dk1"/>
              </a:buClr>
              <a:buSzPts val="1100"/>
              <a:buFont typeface="Arial"/>
              <a:buNone/>
            </a:pPr>
            <a:r>
              <a:rPr lang="en" sz="4000" dirty="0">
                <a:solidFill>
                  <a:srgbClr val="FFFFFF"/>
                </a:solidFill>
                <a:latin typeface="Oswald"/>
                <a:ea typeface="Oswald"/>
                <a:cs typeface="Oswald"/>
                <a:sym typeface="Oswald"/>
              </a:rPr>
              <a:t> </a:t>
            </a:r>
            <a:endParaRPr sz="4000" dirty="0">
              <a:solidFill>
                <a:srgbClr val="FFFFFF"/>
              </a:solidFill>
              <a:latin typeface="Oswald"/>
              <a:ea typeface="Oswald"/>
              <a:cs typeface="Oswald"/>
              <a:sym typeface="Oswald"/>
            </a:endParaRPr>
          </a:p>
          <a:p>
            <a:pPr marL="0" lvl="0" indent="0" algn="ctr" rtl="0">
              <a:lnSpc>
                <a:spcPct val="90000"/>
              </a:lnSpc>
              <a:spcBef>
                <a:spcPts val="0"/>
              </a:spcBef>
              <a:spcAft>
                <a:spcPts val="0"/>
              </a:spcAft>
              <a:buClr>
                <a:schemeClr val="dk1"/>
              </a:buClr>
              <a:buSzPts val="1100"/>
              <a:buFont typeface="Arial"/>
              <a:buNone/>
            </a:pPr>
            <a:endParaRPr sz="6400" dirty="0">
              <a:solidFill>
                <a:schemeClr val="lt1"/>
              </a:solidFill>
              <a:latin typeface="Oswald"/>
              <a:ea typeface="Oswald"/>
              <a:cs typeface="Oswald"/>
              <a:sym typeface="Oswald"/>
            </a:endParaRPr>
          </a:p>
          <a:p>
            <a:pPr marL="0" lvl="0" indent="0" algn="ctr" rtl="0">
              <a:lnSpc>
                <a:spcPct val="90000"/>
              </a:lnSpc>
              <a:spcBef>
                <a:spcPts val="0"/>
              </a:spcBef>
              <a:spcAft>
                <a:spcPts val="0"/>
              </a:spcAft>
              <a:buNone/>
            </a:pPr>
            <a:endParaRPr dirty="0"/>
          </a:p>
        </p:txBody>
      </p:sp>
      <p:sp>
        <p:nvSpPr>
          <p:cNvPr id="10" name="Shape 81">
            <a:extLst>
              <a:ext uri="{FF2B5EF4-FFF2-40B4-BE49-F238E27FC236}">
                <a16:creationId xmlns="" xmlns:a16="http://schemas.microsoft.com/office/drawing/2014/main" id="{A98C0B8F-EE91-4E73-9170-5C4F880F7995}"/>
              </a:ext>
            </a:extLst>
          </p:cNvPr>
          <p:cNvSpPr txBox="1"/>
          <p:nvPr/>
        </p:nvSpPr>
        <p:spPr>
          <a:xfrm>
            <a:off x="1057968" y="1342949"/>
            <a:ext cx="6906760" cy="2971356"/>
          </a:xfrm>
          <a:prstGeom prst="rect">
            <a:avLst/>
          </a:prstGeom>
          <a:noFill/>
          <a:ln>
            <a:noFill/>
          </a:ln>
        </p:spPr>
        <p:txBody>
          <a:bodyPr spcFirstLastPara="1" wrap="square" lIns="91425" tIns="91425" rIns="91425" bIns="91425" anchor="t" anchorCtr="0">
            <a:noAutofit/>
          </a:bodyPr>
          <a:lstStyle/>
          <a:p>
            <a:pPr marL="400050" lvl="0" indent="-285750">
              <a:lnSpc>
                <a:spcPct val="115000"/>
              </a:lnSpc>
              <a:buClr>
                <a:srgbClr val="FFFFFF"/>
              </a:buClr>
              <a:buSzPts val="1800"/>
              <a:buFont typeface="Wingdings" panose="05000000000000000000" pitchFamily="2" charset="2"/>
              <a:buChar char="§"/>
            </a:pPr>
            <a:r>
              <a:rPr lang="es-ES" sz="2000" smtClean="0">
                <a:solidFill>
                  <a:srgbClr val="FFFFFF"/>
                </a:solidFill>
                <a:latin typeface="Calibri"/>
                <a:ea typeface="Calibri"/>
                <a:cs typeface="Calibri"/>
                <a:sym typeface="Calibri"/>
              </a:rPr>
              <a:t>Mexico-Canada </a:t>
            </a:r>
            <a:r>
              <a:rPr lang="en-US" sz="2000" smtClean="0">
                <a:solidFill>
                  <a:srgbClr val="FFFFFF"/>
                </a:solidFill>
                <a:latin typeface="Calibri"/>
                <a:ea typeface="Calibri"/>
                <a:cs typeface="Calibri"/>
                <a:sym typeface="Calibri"/>
              </a:rPr>
              <a:t>Seasonal </a:t>
            </a:r>
            <a:r>
              <a:rPr lang="en-US" sz="2000" smtClean="0">
                <a:solidFill>
                  <a:srgbClr val="FFFFFF"/>
                </a:solidFill>
                <a:latin typeface="Calibri"/>
                <a:ea typeface="Calibri"/>
                <a:cs typeface="Calibri"/>
                <a:sym typeface="Calibri"/>
              </a:rPr>
              <a:t>Agricultural </a:t>
            </a:r>
            <a:r>
              <a:rPr lang="en-US" sz="2000" smtClean="0">
                <a:solidFill>
                  <a:srgbClr val="FFFFFF"/>
                </a:solidFill>
                <a:latin typeface="Calibri"/>
                <a:ea typeface="Calibri"/>
                <a:cs typeface="Calibri"/>
                <a:sym typeface="Calibri"/>
              </a:rPr>
              <a:t>Worker </a:t>
            </a:r>
            <a:r>
              <a:rPr lang="en-US" sz="2000" smtClean="0">
                <a:solidFill>
                  <a:srgbClr val="FFFFFF"/>
                </a:solidFill>
                <a:latin typeface="Calibri"/>
                <a:ea typeface="Calibri"/>
                <a:cs typeface="Calibri"/>
                <a:sym typeface="Calibri"/>
              </a:rPr>
              <a:t>Programme</a:t>
            </a:r>
            <a:r>
              <a:rPr lang="es-ES" sz="2000" smtClean="0">
                <a:solidFill>
                  <a:srgbClr val="FFFFFF"/>
                </a:solidFill>
                <a:latin typeface="Calibri"/>
                <a:ea typeface="Calibri"/>
                <a:cs typeface="Calibri"/>
                <a:sym typeface="Calibri"/>
              </a:rPr>
              <a:t> (SAWP)</a:t>
            </a:r>
            <a:endParaRPr lang="es-ES" sz="2000" dirty="0">
              <a:solidFill>
                <a:srgbClr val="FFFFFF"/>
              </a:solidFill>
              <a:latin typeface="Calibri"/>
              <a:ea typeface="Calibri"/>
              <a:cs typeface="Calibri"/>
              <a:sym typeface="Calibri"/>
            </a:endParaRPr>
          </a:p>
          <a:p>
            <a:pPr marL="400050" lvl="0" indent="-285750">
              <a:lnSpc>
                <a:spcPct val="115000"/>
              </a:lnSpc>
              <a:buClr>
                <a:srgbClr val="FFFFFF"/>
              </a:buClr>
              <a:buSzPts val="1800"/>
              <a:buFont typeface="Wingdings" panose="05000000000000000000" pitchFamily="2" charset="2"/>
              <a:buChar char="§"/>
            </a:pPr>
            <a:r>
              <a:rPr lang="es-ES" sz="2000">
                <a:solidFill>
                  <a:srgbClr val="FFFFFF"/>
                </a:solidFill>
                <a:latin typeface="Calibri"/>
                <a:ea typeface="Calibri"/>
                <a:cs typeface="Calibri"/>
                <a:sym typeface="Calibri"/>
              </a:rPr>
              <a:t>P</a:t>
            </a:r>
            <a:r>
              <a:rPr lang="es-MX" sz="2000" smtClean="0">
                <a:solidFill>
                  <a:srgbClr val="FFFFFF"/>
                </a:solidFill>
                <a:latin typeface="Calibri"/>
                <a:ea typeface="Calibri"/>
                <a:cs typeface="Calibri"/>
              </a:rPr>
              <a:t>rovinces of </a:t>
            </a:r>
            <a:r>
              <a:rPr lang="es-MX" sz="2000" dirty="0" smtClean="0">
                <a:solidFill>
                  <a:srgbClr val="FFFFFF"/>
                </a:solidFill>
                <a:latin typeface="Calibri"/>
                <a:ea typeface="Calibri"/>
                <a:cs typeface="Calibri"/>
              </a:rPr>
              <a:t>Calgary</a:t>
            </a:r>
            <a:r>
              <a:rPr lang="es-MX" sz="2000" smtClean="0">
                <a:solidFill>
                  <a:srgbClr val="FFFFFF"/>
                </a:solidFill>
                <a:latin typeface="Calibri"/>
                <a:ea typeface="Calibri"/>
                <a:cs typeface="Calibri"/>
              </a:rPr>
              <a:t>, </a:t>
            </a:r>
            <a:r>
              <a:rPr lang="es-MX" sz="2000" smtClean="0">
                <a:solidFill>
                  <a:srgbClr val="FFFFFF"/>
                </a:solidFill>
                <a:latin typeface="Calibri"/>
                <a:ea typeface="Calibri"/>
                <a:cs typeface="Calibri"/>
              </a:rPr>
              <a:t>Alberta, and Saskatchewan, </a:t>
            </a:r>
            <a:r>
              <a:rPr lang="es-MX" sz="2000" smtClean="0">
                <a:solidFill>
                  <a:srgbClr val="FFFFFF"/>
                </a:solidFill>
                <a:latin typeface="Calibri"/>
                <a:ea typeface="Calibri"/>
                <a:cs typeface="Calibri"/>
                <a:sym typeface="Calibri"/>
              </a:rPr>
              <a:t>Leamington, </a:t>
            </a:r>
            <a:r>
              <a:rPr lang="es-MX" sz="2000" dirty="0" smtClean="0">
                <a:solidFill>
                  <a:srgbClr val="FFFFFF"/>
                </a:solidFill>
                <a:latin typeface="Calibri"/>
                <a:ea typeface="Calibri"/>
                <a:cs typeface="Calibri"/>
              </a:rPr>
              <a:t>Montreal</a:t>
            </a:r>
            <a:r>
              <a:rPr lang="es-MX" sz="2000" smtClean="0">
                <a:solidFill>
                  <a:srgbClr val="FFFFFF"/>
                </a:solidFill>
                <a:latin typeface="Calibri"/>
                <a:ea typeface="Calibri"/>
                <a:cs typeface="Calibri"/>
              </a:rPr>
              <a:t>, </a:t>
            </a:r>
            <a:r>
              <a:rPr lang="es-MX" sz="2000" smtClean="0">
                <a:solidFill>
                  <a:srgbClr val="FFFFFF"/>
                </a:solidFill>
                <a:latin typeface="Calibri"/>
                <a:ea typeface="Calibri"/>
                <a:cs typeface="Calibri"/>
              </a:rPr>
              <a:t>Province of </a:t>
            </a:r>
            <a:r>
              <a:rPr lang="es-MX" sz="2000" dirty="0">
                <a:solidFill>
                  <a:srgbClr val="FFFFFF"/>
                </a:solidFill>
                <a:latin typeface="Calibri"/>
                <a:ea typeface="Calibri"/>
                <a:cs typeface="Calibri"/>
              </a:rPr>
              <a:t>Quebec, New Brunswick</a:t>
            </a:r>
            <a:r>
              <a:rPr lang="es-MX" sz="2000">
                <a:solidFill>
                  <a:srgbClr val="FFFFFF"/>
                </a:solidFill>
                <a:latin typeface="Calibri"/>
                <a:ea typeface="Calibri"/>
                <a:cs typeface="Calibri"/>
              </a:rPr>
              <a:t>, </a:t>
            </a:r>
            <a:r>
              <a:rPr lang="es-MX" sz="2000" smtClean="0">
                <a:solidFill>
                  <a:srgbClr val="FFFFFF"/>
                </a:solidFill>
                <a:latin typeface="Calibri"/>
                <a:ea typeface="Calibri"/>
                <a:cs typeface="Calibri"/>
              </a:rPr>
              <a:t>Nova Scotia, Terranova, and </a:t>
            </a:r>
            <a:r>
              <a:rPr lang="es-MX" sz="2000" dirty="0">
                <a:solidFill>
                  <a:srgbClr val="FFFFFF"/>
                </a:solidFill>
                <a:latin typeface="Calibri"/>
                <a:ea typeface="Calibri"/>
                <a:cs typeface="Calibri"/>
              </a:rPr>
              <a:t>Labrador</a:t>
            </a:r>
            <a:r>
              <a:rPr lang="es-MX" sz="2000">
                <a:solidFill>
                  <a:srgbClr val="FFFFFF"/>
                </a:solidFill>
                <a:latin typeface="Calibri"/>
                <a:ea typeface="Calibri"/>
                <a:cs typeface="Calibri"/>
              </a:rPr>
              <a:t>, </a:t>
            </a:r>
            <a:r>
              <a:rPr lang="es-MX" sz="2000" smtClean="0">
                <a:solidFill>
                  <a:srgbClr val="FFFFFF"/>
                </a:solidFill>
                <a:latin typeface="Calibri"/>
                <a:ea typeface="Calibri"/>
                <a:cs typeface="Calibri"/>
              </a:rPr>
              <a:t>Prince Edward Island and the Nunavut Territory, </a:t>
            </a:r>
            <a:r>
              <a:rPr lang="es-MX" sz="2000" dirty="0" smtClean="0">
                <a:solidFill>
                  <a:srgbClr val="FFFFFF"/>
                </a:solidFill>
                <a:latin typeface="Calibri"/>
                <a:ea typeface="Calibri"/>
                <a:cs typeface="Calibri"/>
              </a:rPr>
              <a:t>T</a:t>
            </a:r>
            <a:r>
              <a:rPr lang="es-MX" sz="2000" dirty="0" smtClean="0">
                <a:solidFill>
                  <a:srgbClr val="FFFFFF"/>
                </a:solidFill>
                <a:latin typeface="Calibri"/>
                <a:ea typeface="Calibri"/>
                <a:cs typeface="Calibri"/>
                <a:sym typeface="Calibri"/>
              </a:rPr>
              <a:t>oronto</a:t>
            </a:r>
            <a:r>
              <a:rPr lang="es-MX" sz="2000" dirty="0">
                <a:solidFill>
                  <a:srgbClr val="FFFFFF"/>
                </a:solidFill>
                <a:latin typeface="Calibri"/>
                <a:ea typeface="Calibri"/>
                <a:cs typeface="Calibri"/>
                <a:sym typeface="Calibri"/>
              </a:rPr>
              <a:t>,</a:t>
            </a:r>
            <a:r>
              <a:rPr lang="es-MX" sz="2000" dirty="0" smtClean="0">
                <a:solidFill>
                  <a:srgbClr val="FFFFFF"/>
                </a:solidFill>
                <a:latin typeface="Calibri"/>
                <a:ea typeface="Calibri"/>
                <a:cs typeface="Calibri"/>
                <a:sym typeface="Calibri"/>
              </a:rPr>
              <a:t> Manitoba</a:t>
            </a:r>
            <a:r>
              <a:rPr lang="es-MX" sz="2000" dirty="0">
                <a:solidFill>
                  <a:srgbClr val="FFFFFF"/>
                </a:solidFill>
                <a:latin typeface="Calibri"/>
                <a:ea typeface="Calibri"/>
                <a:cs typeface="Calibri"/>
                <a:sym typeface="Calibri"/>
              </a:rPr>
              <a:t>, Vancouver</a:t>
            </a:r>
            <a:r>
              <a:rPr lang="es-MX" sz="2000">
                <a:solidFill>
                  <a:srgbClr val="FFFFFF"/>
                </a:solidFill>
                <a:latin typeface="Calibri"/>
                <a:ea typeface="Calibri"/>
                <a:cs typeface="Calibri"/>
                <a:sym typeface="Calibri"/>
              </a:rPr>
              <a:t>, </a:t>
            </a:r>
            <a:r>
              <a:rPr lang="es-MX" sz="2000" smtClean="0">
                <a:solidFill>
                  <a:srgbClr val="FFFFFF"/>
                </a:solidFill>
                <a:latin typeface="Calibri"/>
                <a:ea typeface="Calibri"/>
                <a:cs typeface="Calibri"/>
                <a:sym typeface="Calibri"/>
              </a:rPr>
              <a:t>British Columbia, Northwest Territories, and the Yukon</a:t>
            </a:r>
            <a:endParaRPr lang="es-MX" sz="2000" dirty="0" smtClean="0">
              <a:solidFill>
                <a:srgbClr val="FFFFFF"/>
              </a:solidFill>
              <a:latin typeface="Calibri"/>
              <a:ea typeface="Calibri"/>
              <a:cs typeface="Calibri"/>
              <a:sym typeface="Calibri"/>
            </a:endParaRPr>
          </a:p>
          <a:p>
            <a:pPr marL="400050" lvl="0" indent="-285750" algn="just">
              <a:lnSpc>
                <a:spcPct val="115000"/>
              </a:lnSpc>
              <a:buClr>
                <a:srgbClr val="FFFFFF"/>
              </a:buClr>
              <a:buSzPts val="1800"/>
              <a:buFont typeface="Wingdings" panose="05000000000000000000" pitchFamily="2" charset="2"/>
              <a:buChar char="§"/>
            </a:pPr>
            <a:r>
              <a:rPr lang="es-ES" sz="2000" smtClean="0">
                <a:solidFill>
                  <a:srgbClr val="FFFFFF"/>
                </a:solidFill>
                <a:latin typeface="Calibri"/>
                <a:ea typeface="Calibri"/>
                <a:cs typeface="Calibri"/>
                <a:sym typeface="Calibri"/>
              </a:rPr>
              <a:t>One  year.</a:t>
            </a:r>
            <a:endParaRPr lang="es-ES" sz="2000" dirty="0">
              <a:solidFill>
                <a:srgbClr val="FFFFFF"/>
              </a:solidFill>
              <a:latin typeface="Calibri"/>
              <a:ea typeface="Calibri"/>
              <a:cs typeface="Calibri"/>
              <a:sym typeface="Calibri"/>
            </a:endParaRPr>
          </a:p>
        </p:txBody>
      </p:sp>
      <p:pic>
        <p:nvPicPr>
          <p:cNvPr id="6" name="Shape 79">
            <a:extLst>
              <a:ext uri="{FF2B5EF4-FFF2-40B4-BE49-F238E27FC236}">
                <a16:creationId xmlns="" xmlns:a16="http://schemas.microsoft.com/office/drawing/2014/main" id="{4002E0FD-48BB-4611-9123-1E341AD0E3C9}"/>
              </a:ext>
            </a:extLst>
          </p:cNvPr>
          <p:cNvPicPr preferRelativeResize="0"/>
          <p:nvPr/>
        </p:nvPicPr>
        <p:blipFill rotWithShape="1">
          <a:blip r:embed="rId3">
            <a:alphaModFix/>
          </a:blip>
          <a:srcRect t="31059" b="37451"/>
          <a:stretch/>
        </p:blipFill>
        <p:spPr>
          <a:xfrm>
            <a:off x="7101840" y="4251960"/>
            <a:ext cx="2042160" cy="798239"/>
          </a:xfrm>
          <a:prstGeom prst="rect">
            <a:avLst/>
          </a:prstGeom>
          <a:noFill/>
          <a:ln>
            <a:noFill/>
          </a:ln>
        </p:spPr>
      </p:pic>
    </p:spTree>
    <p:extLst>
      <p:ext uri="{BB962C8B-B14F-4D97-AF65-F5344CB8AC3E}">
        <p14:creationId xmlns:p14="http://schemas.microsoft.com/office/powerpoint/2010/main" xmlns="" val="28185544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3" name="Shape 73"/>
          <p:cNvSpPr/>
          <p:nvPr/>
        </p:nvSpPr>
        <p:spPr>
          <a:xfrm>
            <a:off x="-1" y="-75"/>
            <a:ext cx="800275" cy="5143575"/>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dirty="0">
              <a:solidFill>
                <a:srgbClr val="FFFF00"/>
              </a:solidFill>
            </a:endParaRPr>
          </a:p>
        </p:txBody>
      </p:sp>
      <p:sp>
        <p:nvSpPr>
          <p:cNvPr id="8" name="Shape 54">
            <a:extLst>
              <a:ext uri="{FF2B5EF4-FFF2-40B4-BE49-F238E27FC236}">
                <a16:creationId xmlns="" xmlns:a16="http://schemas.microsoft.com/office/drawing/2014/main" id="{3C88B38C-1E23-45BD-9371-0527CE2AD842}"/>
              </a:ext>
            </a:extLst>
          </p:cNvPr>
          <p:cNvSpPr/>
          <p:nvPr/>
        </p:nvSpPr>
        <p:spPr>
          <a:xfrm>
            <a:off x="800274" y="-75"/>
            <a:ext cx="8343726" cy="5143575"/>
          </a:xfrm>
          <a:prstGeom prst="rect">
            <a:avLst/>
          </a:prstGeom>
          <a:solidFill>
            <a:srgbClr val="0B5394"/>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72">
            <a:extLst>
              <a:ext uri="{FF2B5EF4-FFF2-40B4-BE49-F238E27FC236}">
                <a16:creationId xmlns="" xmlns:a16="http://schemas.microsoft.com/office/drawing/2014/main" id="{920CBC95-45BC-41BF-8C0E-927342DD8025}"/>
              </a:ext>
            </a:extLst>
          </p:cNvPr>
          <p:cNvSpPr txBox="1"/>
          <p:nvPr/>
        </p:nvSpPr>
        <p:spPr>
          <a:xfrm>
            <a:off x="1227837" y="305272"/>
            <a:ext cx="7488600" cy="745327"/>
          </a:xfrm>
          <a:prstGeom prst="rect">
            <a:avLst/>
          </a:prstGeom>
          <a:noFill/>
          <a:ln>
            <a:noFill/>
          </a:ln>
        </p:spPr>
        <p:txBody>
          <a:bodyPr spcFirstLastPara="1" wrap="square" lIns="91425" tIns="91425" rIns="91425" bIns="91425" anchor="t" anchorCtr="0">
            <a:noAutofit/>
          </a:bodyPr>
          <a:lstStyle/>
          <a:p>
            <a:pPr>
              <a:lnSpc>
                <a:spcPct val="90000"/>
              </a:lnSpc>
              <a:buClr>
                <a:schemeClr val="dk1"/>
              </a:buClr>
              <a:buSzPts val="1100"/>
            </a:pPr>
            <a:r>
              <a:rPr lang="es-CR" sz="3600" b="1" smtClean="0">
                <a:solidFill>
                  <a:srgbClr val="FFFFFF"/>
                </a:solidFill>
                <a:latin typeface="Oswald"/>
              </a:rPr>
              <a:t>Description</a:t>
            </a:r>
            <a:endParaRPr sz="6400" dirty="0">
              <a:solidFill>
                <a:schemeClr val="lt1"/>
              </a:solidFill>
              <a:latin typeface="Oswald"/>
              <a:ea typeface="Oswald"/>
              <a:cs typeface="Oswald"/>
              <a:sym typeface="Oswald"/>
            </a:endParaRPr>
          </a:p>
          <a:p>
            <a:pPr marL="0" lvl="0" indent="0" algn="ctr" rtl="0">
              <a:lnSpc>
                <a:spcPct val="90000"/>
              </a:lnSpc>
              <a:spcBef>
                <a:spcPts val="0"/>
              </a:spcBef>
              <a:spcAft>
                <a:spcPts val="0"/>
              </a:spcAft>
              <a:buNone/>
            </a:pPr>
            <a:endParaRPr dirty="0"/>
          </a:p>
        </p:txBody>
      </p:sp>
      <p:sp>
        <p:nvSpPr>
          <p:cNvPr id="10" name="Shape 81">
            <a:extLst>
              <a:ext uri="{FF2B5EF4-FFF2-40B4-BE49-F238E27FC236}">
                <a16:creationId xmlns="" xmlns:a16="http://schemas.microsoft.com/office/drawing/2014/main" id="{A98C0B8F-EE91-4E73-9170-5C4F880F7995}"/>
              </a:ext>
            </a:extLst>
          </p:cNvPr>
          <p:cNvSpPr txBox="1"/>
          <p:nvPr/>
        </p:nvSpPr>
        <p:spPr>
          <a:xfrm>
            <a:off x="1103146" y="942320"/>
            <a:ext cx="6473283" cy="3654617"/>
          </a:xfrm>
          <a:prstGeom prst="rect">
            <a:avLst/>
          </a:prstGeom>
          <a:noFill/>
          <a:ln>
            <a:noFill/>
          </a:ln>
        </p:spPr>
        <p:txBody>
          <a:bodyPr spcFirstLastPara="1" wrap="square" lIns="91425" tIns="91425" rIns="91425" bIns="91425" anchor="t" anchorCtr="0">
            <a:noAutofit/>
          </a:bodyPr>
          <a:lstStyle/>
          <a:p>
            <a:pPr marL="400050" lvl="0" indent="-285750">
              <a:lnSpc>
                <a:spcPct val="115000"/>
              </a:lnSpc>
              <a:buClr>
                <a:srgbClr val="FFFFFF"/>
              </a:buClr>
              <a:buSzPts val="1800"/>
              <a:buFont typeface="Wingdings" panose="05000000000000000000" pitchFamily="2" charset="2"/>
              <a:buChar char="§"/>
            </a:pPr>
            <a:r>
              <a:rPr lang="es-MX" sz="2000" smtClean="0">
                <a:solidFill>
                  <a:srgbClr val="FFFFFF"/>
                </a:solidFill>
                <a:latin typeface="Calibri"/>
                <a:ea typeface="Calibri"/>
                <a:cs typeface="Calibri"/>
                <a:sym typeface="Calibri"/>
              </a:rPr>
              <a:t>The labour rights of the Mexican farm workers who participate in the SAWP Programme are guaranteed by the Memorandum of Understanding signed between both governments in 1974.</a:t>
            </a:r>
            <a:endParaRPr lang="es-MX" sz="2000" dirty="0" smtClean="0">
              <a:solidFill>
                <a:srgbClr val="FFFFFF"/>
              </a:solidFill>
              <a:latin typeface="Calibri"/>
              <a:ea typeface="Calibri"/>
              <a:cs typeface="Calibri"/>
              <a:sym typeface="Calibri"/>
            </a:endParaRPr>
          </a:p>
          <a:p>
            <a:pPr marL="400050" lvl="0" indent="-285750">
              <a:lnSpc>
                <a:spcPct val="115000"/>
              </a:lnSpc>
              <a:spcBef>
                <a:spcPts val="600"/>
              </a:spcBef>
              <a:buClr>
                <a:srgbClr val="FFFFFF"/>
              </a:buClr>
              <a:buSzPts val="1800"/>
              <a:buFont typeface="Wingdings" panose="05000000000000000000" pitchFamily="2" charset="2"/>
              <a:buChar char="§"/>
            </a:pPr>
            <a:r>
              <a:rPr lang="es-MX" sz="2000" smtClean="0">
                <a:solidFill>
                  <a:srgbClr val="FFFFFF"/>
                </a:solidFill>
                <a:latin typeface="Calibri"/>
                <a:ea typeface="Calibri"/>
                <a:cs typeface="Calibri"/>
                <a:sym typeface="Calibri"/>
              </a:rPr>
              <a:t>This legal framework expressly states that Mexican farm workers will receive the same benefits as any Canadian worker in the industry.</a:t>
            </a:r>
            <a:endParaRPr lang="es-MX" sz="2000" dirty="0" smtClean="0">
              <a:solidFill>
                <a:srgbClr val="FFFFFF"/>
              </a:solidFill>
              <a:latin typeface="Calibri"/>
              <a:ea typeface="Calibri"/>
              <a:cs typeface="Calibri"/>
              <a:sym typeface="Calibri"/>
            </a:endParaRPr>
          </a:p>
          <a:p>
            <a:pPr marL="400050" lvl="0" indent="-285750">
              <a:lnSpc>
                <a:spcPct val="115000"/>
              </a:lnSpc>
              <a:spcBef>
                <a:spcPts val="600"/>
              </a:spcBef>
              <a:buClr>
                <a:srgbClr val="FFFFFF"/>
              </a:buClr>
              <a:buSzPts val="1800"/>
              <a:buFont typeface="Wingdings" panose="05000000000000000000" pitchFamily="2" charset="2"/>
              <a:buChar char="§"/>
            </a:pPr>
            <a:r>
              <a:rPr lang="es-MX" sz="2000" smtClean="0">
                <a:solidFill>
                  <a:srgbClr val="FFFFFF"/>
                </a:solidFill>
                <a:latin typeface="Calibri"/>
                <a:ea typeface="Calibri"/>
                <a:cs typeface="Calibri"/>
                <a:sym typeface="Calibri"/>
              </a:rPr>
              <a:t>As a matter of principle, the progamme does not </a:t>
            </a:r>
            <a:br>
              <a:rPr lang="es-MX" sz="2000" smtClean="0">
                <a:solidFill>
                  <a:srgbClr val="FFFFFF"/>
                </a:solidFill>
                <a:latin typeface="Calibri"/>
                <a:ea typeface="Calibri"/>
                <a:cs typeface="Calibri"/>
                <a:sym typeface="Calibri"/>
              </a:rPr>
            </a:br>
            <a:r>
              <a:rPr lang="es-MX" sz="2000" smtClean="0">
                <a:solidFill>
                  <a:srgbClr val="FFFFFF"/>
                </a:solidFill>
                <a:latin typeface="Calibri"/>
                <a:ea typeface="Calibri"/>
                <a:cs typeface="Calibri"/>
                <a:sym typeface="Calibri"/>
              </a:rPr>
              <a:t>restrict participation based on gender.</a:t>
            </a:r>
            <a:endParaRPr lang="es-MX" sz="2000" dirty="0" smtClean="0">
              <a:solidFill>
                <a:srgbClr val="FFFFFF"/>
              </a:solidFill>
              <a:latin typeface="Calibri"/>
              <a:ea typeface="Calibri"/>
              <a:cs typeface="Calibri"/>
              <a:sym typeface="Calibri"/>
            </a:endParaRPr>
          </a:p>
          <a:p>
            <a:pPr marL="114300" lvl="0" algn="just">
              <a:lnSpc>
                <a:spcPct val="115000"/>
              </a:lnSpc>
              <a:buClr>
                <a:srgbClr val="FFFFFF"/>
              </a:buClr>
              <a:buSzPts val="1800"/>
            </a:pPr>
            <a:endParaRPr lang="es-MX" sz="2000" dirty="0" smtClean="0">
              <a:solidFill>
                <a:srgbClr val="FFFFFF"/>
              </a:solidFill>
              <a:latin typeface="Calibri"/>
              <a:ea typeface="Calibri"/>
              <a:cs typeface="Calibri"/>
              <a:sym typeface="Calibri"/>
            </a:endParaRPr>
          </a:p>
        </p:txBody>
      </p:sp>
      <p:pic>
        <p:nvPicPr>
          <p:cNvPr id="6" name="Shape 79">
            <a:extLst>
              <a:ext uri="{FF2B5EF4-FFF2-40B4-BE49-F238E27FC236}">
                <a16:creationId xmlns="" xmlns:a16="http://schemas.microsoft.com/office/drawing/2014/main" id="{FDB28294-B663-4680-AB10-560630960151}"/>
              </a:ext>
            </a:extLst>
          </p:cNvPr>
          <p:cNvPicPr preferRelativeResize="0"/>
          <p:nvPr/>
        </p:nvPicPr>
        <p:blipFill rotWithShape="1">
          <a:blip r:embed="rId3">
            <a:alphaModFix/>
          </a:blip>
          <a:srcRect t="31059" b="37451"/>
          <a:stretch/>
        </p:blipFill>
        <p:spPr>
          <a:xfrm>
            <a:off x="7101840" y="4251960"/>
            <a:ext cx="2042160" cy="798239"/>
          </a:xfrm>
          <a:prstGeom prst="rect">
            <a:avLst/>
          </a:prstGeom>
          <a:noFill/>
          <a:ln>
            <a:noFill/>
          </a:ln>
        </p:spPr>
      </p:pic>
    </p:spTree>
    <p:extLst>
      <p:ext uri="{BB962C8B-B14F-4D97-AF65-F5344CB8AC3E}">
        <p14:creationId xmlns:p14="http://schemas.microsoft.com/office/powerpoint/2010/main" xmlns="" val="27879950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3" name="Shape 73"/>
          <p:cNvSpPr/>
          <p:nvPr/>
        </p:nvSpPr>
        <p:spPr>
          <a:xfrm>
            <a:off x="-1" y="-75"/>
            <a:ext cx="800275" cy="5143575"/>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dirty="0">
              <a:solidFill>
                <a:srgbClr val="FFFF00"/>
              </a:solidFill>
            </a:endParaRPr>
          </a:p>
        </p:txBody>
      </p:sp>
      <p:sp>
        <p:nvSpPr>
          <p:cNvPr id="8" name="Shape 54">
            <a:extLst>
              <a:ext uri="{FF2B5EF4-FFF2-40B4-BE49-F238E27FC236}">
                <a16:creationId xmlns="" xmlns:a16="http://schemas.microsoft.com/office/drawing/2014/main" id="{3C88B38C-1E23-45BD-9371-0527CE2AD842}"/>
              </a:ext>
            </a:extLst>
          </p:cNvPr>
          <p:cNvSpPr/>
          <p:nvPr/>
        </p:nvSpPr>
        <p:spPr>
          <a:xfrm>
            <a:off x="800274" y="-75"/>
            <a:ext cx="8343726" cy="5143575"/>
          </a:xfrm>
          <a:prstGeom prst="rect">
            <a:avLst/>
          </a:prstGeom>
          <a:solidFill>
            <a:srgbClr val="0B5394"/>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72">
            <a:extLst>
              <a:ext uri="{FF2B5EF4-FFF2-40B4-BE49-F238E27FC236}">
                <a16:creationId xmlns="" xmlns:a16="http://schemas.microsoft.com/office/drawing/2014/main" id="{920CBC95-45BC-41BF-8C0E-927342DD8025}"/>
              </a:ext>
            </a:extLst>
          </p:cNvPr>
          <p:cNvSpPr txBox="1"/>
          <p:nvPr/>
        </p:nvSpPr>
        <p:spPr>
          <a:xfrm>
            <a:off x="1227837" y="255396"/>
            <a:ext cx="7488600" cy="745327"/>
          </a:xfrm>
          <a:prstGeom prst="rect">
            <a:avLst/>
          </a:prstGeom>
          <a:noFill/>
          <a:ln>
            <a:noFill/>
          </a:ln>
        </p:spPr>
        <p:txBody>
          <a:bodyPr spcFirstLastPara="1" wrap="square" lIns="91425" tIns="91425" rIns="91425" bIns="91425" anchor="t" anchorCtr="0">
            <a:noAutofit/>
          </a:bodyPr>
          <a:lstStyle/>
          <a:p>
            <a:pPr>
              <a:lnSpc>
                <a:spcPct val="90000"/>
              </a:lnSpc>
              <a:buClr>
                <a:schemeClr val="dk1"/>
              </a:buClr>
              <a:buSzPts val="1100"/>
            </a:pPr>
            <a:r>
              <a:rPr lang="es-CR" sz="3600" b="1" smtClean="0">
                <a:solidFill>
                  <a:srgbClr val="FFFFFF"/>
                </a:solidFill>
                <a:latin typeface="Oswald"/>
              </a:rPr>
              <a:t>Description</a:t>
            </a:r>
            <a:endParaRPr sz="6400" dirty="0">
              <a:solidFill>
                <a:schemeClr val="lt1"/>
              </a:solidFill>
              <a:latin typeface="Oswald"/>
              <a:ea typeface="Oswald"/>
              <a:cs typeface="Oswald"/>
              <a:sym typeface="Oswald"/>
            </a:endParaRPr>
          </a:p>
          <a:p>
            <a:pPr marL="0" lvl="0" indent="0" algn="ctr" rtl="0">
              <a:lnSpc>
                <a:spcPct val="90000"/>
              </a:lnSpc>
              <a:spcBef>
                <a:spcPts val="0"/>
              </a:spcBef>
              <a:spcAft>
                <a:spcPts val="0"/>
              </a:spcAft>
              <a:buNone/>
            </a:pPr>
            <a:endParaRPr dirty="0"/>
          </a:p>
        </p:txBody>
      </p:sp>
      <p:sp>
        <p:nvSpPr>
          <p:cNvPr id="10" name="Shape 81">
            <a:extLst>
              <a:ext uri="{FF2B5EF4-FFF2-40B4-BE49-F238E27FC236}">
                <a16:creationId xmlns="" xmlns:a16="http://schemas.microsoft.com/office/drawing/2014/main" id="{A98C0B8F-EE91-4E73-9170-5C4F880F7995}"/>
              </a:ext>
            </a:extLst>
          </p:cNvPr>
          <p:cNvSpPr txBox="1"/>
          <p:nvPr/>
        </p:nvSpPr>
        <p:spPr>
          <a:xfrm>
            <a:off x="1227837" y="928360"/>
            <a:ext cx="6473283" cy="3618702"/>
          </a:xfrm>
          <a:prstGeom prst="rect">
            <a:avLst/>
          </a:prstGeom>
          <a:noFill/>
          <a:ln>
            <a:noFill/>
          </a:ln>
        </p:spPr>
        <p:txBody>
          <a:bodyPr spcFirstLastPara="1" wrap="square" lIns="91425" tIns="91425" rIns="91425" bIns="91425" anchor="t" anchorCtr="0">
            <a:noAutofit/>
          </a:bodyPr>
          <a:lstStyle/>
          <a:p>
            <a:pPr marL="400050" indent="-285750">
              <a:lnSpc>
                <a:spcPct val="115000"/>
              </a:lnSpc>
              <a:buClr>
                <a:srgbClr val="FFFFFF"/>
              </a:buClr>
              <a:buSzPts val="1800"/>
              <a:buFont typeface="Wingdings" panose="05000000000000000000" pitchFamily="2" charset="2"/>
              <a:buChar char="§"/>
            </a:pPr>
            <a:r>
              <a:rPr lang="es-MX" sz="2000" smtClean="0">
                <a:solidFill>
                  <a:srgbClr val="FFFFFF"/>
                </a:solidFill>
                <a:latin typeface="Calibri"/>
                <a:ea typeface="Calibri"/>
                <a:cs typeface="Calibri"/>
                <a:sym typeface="Calibri"/>
              </a:rPr>
              <a:t>Besides the formal agreements between both countries, the Mexican government monitors compliance with contractual terms and worker rights through the Mexican Embassy in Canada and its network of five Consulates in the country.</a:t>
            </a:r>
            <a:endParaRPr lang="en-US" sz="2000" smtClean="0">
              <a:solidFill>
                <a:srgbClr val="FFFFFF"/>
              </a:solidFill>
              <a:latin typeface="Calibri"/>
              <a:ea typeface="Calibri"/>
              <a:cs typeface="Calibri"/>
              <a:sym typeface="Calibri"/>
            </a:endParaRPr>
          </a:p>
          <a:p>
            <a:pPr marL="400050" indent="-285750">
              <a:lnSpc>
                <a:spcPct val="115000"/>
              </a:lnSpc>
              <a:spcBef>
                <a:spcPts val="600"/>
              </a:spcBef>
              <a:buClr>
                <a:srgbClr val="FFFFFF"/>
              </a:buClr>
              <a:buSzPts val="1800"/>
              <a:buFont typeface="Wingdings" panose="05000000000000000000" pitchFamily="2" charset="2"/>
              <a:buChar char="§"/>
            </a:pPr>
            <a:r>
              <a:rPr lang="en-US" sz="2000" smtClean="0">
                <a:solidFill>
                  <a:srgbClr val="FFFFFF"/>
                </a:solidFill>
                <a:latin typeface="Calibri"/>
                <a:ea typeface="Calibri"/>
                <a:cs typeface="Calibri"/>
                <a:sym typeface="Calibri"/>
              </a:rPr>
              <a:t>The workplace inspections carried out by consular officials can cause an employer to be excluded from the SAWP Programme in the event it does not compy with the </a:t>
            </a:r>
            <a:r>
              <a:rPr lang="es-MX" sz="2000" smtClean="0">
                <a:solidFill>
                  <a:srgbClr val="FFFFFF"/>
                </a:solidFill>
                <a:latin typeface="Calibri"/>
                <a:ea typeface="Calibri"/>
                <a:cs typeface="Calibri"/>
                <a:sym typeface="Calibri"/>
              </a:rPr>
              <a:t>agreed-upon minimum conditions.</a:t>
            </a:r>
            <a:endParaRPr lang="es-MX" sz="2000" dirty="0">
              <a:solidFill>
                <a:srgbClr val="FFFFFF"/>
              </a:solidFill>
              <a:latin typeface="Calibri"/>
              <a:ea typeface="Calibri"/>
              <a:cs typeface="Calibri"/>
              <a:sym typeface="Calibri"/>
            </a:endParaRPr>
          </a:p>
        </p:txBody>
      </p:sp>
      <p:pic>
        <p:nvPicPr>
          <p:cNvPr id="6" name="Shape 79">
            <a:extLst>
              <a:ext uri="{FF2B5EF4-FFF2-40B4-BE49-F238E27FC236}">
                <a16:creationId xmlns="" xmlns:a16="http://schemas.microsoft.com/office/drawing/2014/main" id="{FDB28294-B663-4680-AB10-560630960151}"/>
              </a:ext>
            </a:extLst>
          </p:cNvPr>
          <p:cNvPicPr preferRelativeResize="0"/>
          <p:nvPr/>
        </p:nvPicPr>
        <p:blipFill rotWithShape="1">
          <a:blip r:embed="rId3">
            <a:alphaModFix/>
          </a:blip>
          <a:srcRect t="31059" b="37451"/>
          <a:stretch/>
        </p:blipFill>
        <p:spPr>
          <a:xfrm>
            <a:off x="7101840" y="4251960"/>
            <a:ext cx="2042160" cy="798239"/>
          </a:xfrm>
          <a:prstGeom prst="rect">
            <a:avLst/>
          </a:prstGeom>
          <a:noFill/>
          <a:ln>
            <a:noFill/>
          </a:ln>
        </p:spPr>
      </p:pic>
    </p:spTree>
    <p:extLst>
      <p:ext uri="{BB962C8B-B14F-4D97-AF65-F5344CB8AC3E}">
        <p14:creationId xmlns:p14="http://schemas.microsoft.com/office/powerpoint/2010/main" xmlns="" val="21201301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3" name="Shape 73"/>
          <p:cNvSpPr/>
          <p:nvPr/>
        </p:nvSpPr>
        <p:spPr>
          <a:xfrm>
            <a:off x="-1" y="-75"/>
            <a:ext cx="800275" cy="5143575"/>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dirty="0">
              <a:solidFill>
                <a:srgbClr val="FFFF00"/>
              </a:solidFill>
            </a:endParaRPr>
          </a:p>
        </p:txBody>
      </p:sp>
      <p:sp>
        <p:nvSpPr>
          <p:cNvPr id="8" name="Shape 54">
            <a:extLst>
              <a:ext uri="{FF2B5EF4-FFF2-40B4-BE49-F238E27FC236}">
                <a16:creationId xmlns="" xmlns:a16="http://schemas.microsoft.com/office/drawing/2014/main" id="{3C88B38C-1E23-45BD-9371-0527CE2AD842}"/>
              </a:ext>
            </a:extLst>
          </p:cNvPr>
          <p:cNvSpPr/>
          <p:nvPr/>
        </p:nvSpPr>
        <p:spPr>
          <a:xfrm>
            <a:off x="800274" y="-75"/>
            <a:ext cx="8343726" cy="5143575"/>
          </a:xfrm>
          <a:prstGeom prst="rect">
            <a:avLst/>
          </a:prstGeom>
          <a:solidFill>
            <a:srgbClr val="0B5394"/>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72">
            <a:extLst>
              <a:ext uri="{FF2B5EF4-FFF2-40B4-BE49-F238E27FC236}">
                <a16:creationId xmlns="" xmlns:a16="http://schemas.microsoft.com/office/drawing/2014/main" id="{920CBC95-45BC-41BF-8C0E-927342DD8025}"/>
              </a:ext>
            </a:extLst>
          </p:cNvPr>
          <p:cNvSpPr txBox="1"/>
          <p:nvPr/>
        </p:nvSpPr>
        <p:spPr>
          <a:xfrm>
            <a:off x="1227837" y="264681"/>
            <a:ext cx="7488600" cy="745327"/>
          </a:xfrm>
          <a:prstGeom prst="rect">
            <a:avLst/>
          </a:prstGeom>
          <a:noFill/>
          <a:ln>
            <a:noFill/>
          </a:ln>
        </p:spPr>
        <p:txBody>
          <a:bodyPr spcFirstLastPara="1" wrap="square" lIns="91425" tIns="91425" rIns="91425" bIns="91425" anchor="t" anchorCtr="0">
            <a:noAutofit/>
          </a:bodyPr>
          <a:lstStyle/>
          <a:p>
            <a:pPr>
              <a:lnSpc>
                <a:spcPct val="90000"/>
              </a:lnSpc>
              <a:buClr>
                <a:schemeClr val="dk1"/>
              </a:buClr>
              <a:buSzPts val="1100"/>
            </a:pPr>
            <a:r>
              <a:rPr lang="es-CR" sz="3600" b="1" dirty="0">
                <a:solidFill>
                  <a:srgbClr val="FFFFFF"/>
                </a:solidFill>
                <a:latin typeface="Oswald"/>
              </a:rPr>
              <a:t>Descripción</a:t>
            </a:r>
            <a:r>
              <a:rPr lang="es-CR" sz="3600" dirty="0">
                <a:solidFill>
                  <a:srgbClr val="FFFFFF"/>
                </a:solidFill>
                <a:latin typeface="Oswald"/>
              </a:rPr>
              <a:t>	</a:t>
            </a:r>
          </a:p>
          <a:p>
            <a:pPr marL="0" lvl="0" indent="0" rtl="0">
              <a:lnSpc>
                <a:spcPct val="90000"/>
              </a:lnSpc>
              <a:spcBef>
                <a:spcPts val="0"/>
              </a:spcBef>
              <a:spcAft>
                <a:spcPts val="0"/>
              </a:spcAft>
              <a:buClr>
                <a:schemeClr val="dk1"/>
              </a:buClr>
              <a:buSzPts val="1100"/>
              <a:buFont typeface="Arial"/>
              <a:buNone/>
            </a:pPr>
            <a:r>
              <a:rPr lang="en" sz="4000" dirty="0">
                <a:solidFill>
                  <a:srgbClr val="FFFFFF"/>
                </a:solidFill>
                <a:latin typeface="Oswald"/>
                <a:ea typeface="Oswald"/>
                <a:cs typeface="Oswald"/>
                <a:sym typeface="Oswald"/>
              </a:rPr>
              <a:t> </a:t>
            </a:r>
            <a:endParaRPr sz="4000" dirty="0">
              <a:solidFill>
                <a:srgbClr val="FFFFFF"/>
              </a:solidFill>
              <a:latin typeface="Oswald"/>
              <a:ea typeface="Oswald"/>
              <a:cs typeface="Oswald"/>
              <a:sym typeface="Oswald"/>
            </a:endParaRPr>
          </a:p>
          <a:p>
            <a:pPr marL="0" lvl="0" indent="0" algn="ctr" rtl="0">
              <a:lnSpc>
                <a:spcPct val="90000"/>
              </a:lnSpc>
              <a:spcBef>
                <a:spcPts val="0"/>
              </a:spcBef>
              <a:spcAft>
                <a:spcPts val="0"/>
              </a:spcAft>
              <a:buClr>
                <a:schemeClr val="dk1"/>
              </a:buClr>
              <a:buSzPts val="1100"/>
              <a:buFont typeface="Arial"/>
              <a:buNone/>
            </a:pPr>
            <a:endParaRPr sz="6400" dirty="0">
              <a:solidFill>
                <a:schemeClr val="lt1"/>
              </a:solidFill>
              <a:latin typeface="Oswald"/>
              <a:ea typeface="Oswald"/>
              <a:cs typeface="Oswald"/>
              <a:sym typeface="Oswald"/>
            </a:endParaRPr>
          </a:p>
          <a:p>
            <a:pPr marL="0" lvl="0" indent="0" algn="ctr" rtl="0">
              <a:lnSpc>
                <a:spcPct val="90000"/>
              </a:lnSpc>
              <a:spcBef>
                <a:spcPts val="0"/>
              </a:spcBef>
              <a:spcAft>
                <a:spcPts val="0"/>
              </a:spcAft>
              <a:buNone/>
            </a:pPr>
            <a:endParaRPr dirty="0"/>
          </a:p>
        </p:txBody>
      </p:sp>
      <p:sp>
        <p:nvSpPr>
          <p:cNvPr id="10" name="Shape 81">
            <a:extLst>
              <a:ext uri="{FF2B5EF4-FFF2-40B4-BE49-F238E27FC236}">
                <a16:creationId xmlns="" xmlns:a16="http://schemas.microsoft.com/office/drawing/2014/main" id="{A98C0B8F-EE91-4E73-9170-5C4F880F7995}"/>
              </a:ext>
            </a:extLst>
          </p:cNvPr>
          <p:cNvSpPr txBox="1"/>
          <p:nvPr/>
        </p:nvSpPr>
        <p:spPr>
          <a:xfrm>
            <a:off x="1227837" y="1010008"/>
            <a:ext cx="6473283" cy="3071541"/>
          </a:xfrm>
          <a:prstGeom prst="rect">
            <a:avLst/>
          </a:prstGeom>
          <a:noFill/>
          <a:ln>
            <a:noFill/>
          </a:ln>
        </p:spPr>
        <p:txBody>
          <a:bodyPr spcFirstLastPara="1" wrap="square" lIns="91425" tIns="91425" rIns="91425" bIns="91425" anchor="t" anchorCtr="0">
            <a:noAutofit/>
          </a:bodyPr>
          <a:lstStyle/>
          <a:p>
            <a:pPr marL="400050" lvl="0" indent="-285750">
              <a:lnSpc>
                <a:spcPct val="115000"/>
              </a:lnSpc>
              <a:buClr>
                <a:srgbClr val="FFFFFF"/>
              </a:buClr>
              <a:buSzPts val="1800"/>
              <a:buFont typeface="Wingdings" panose="05000000000000000000" pitchFamily="2" charset="2"/>
              <a:buChar char="§"/>
            </a:pPr>
            <a:r>
              <a:rPr lang="es-MX" sz="2000" smtClean="0">
                <a:solidFill>
                  <a:srgbClr val="FFFFFF"/>
                </a:solidFill>
                <a:latin typeface="Calibri"/>
                <a:ea typeface="Calibri"/>
                <a:cs typeface="Calibri"/>
                <a:sym typeface="Calibri"/>
              </a:rPr>
              <a:t>Programme implementation is reviewed annually with the participation of federal authorities from both countries and Canadian provincial officials, as well as Canadian employers.  These reviews include a detailed consideration of the labour contract.</a:t>
            </a:r>
          </a:p>
          <a:p>
            <a:pPr marL="400050" lvl="0" indent="-285750">
              <a:lnSpc>
                <a:spcPct val="115000"/>
              </a:lnSpc>
              <a:spcBef>
                <a:spcPts val="600"/>
              </a:spcBef>
              <a:buClr>
                <a:srgbClr val="FFFFFF"/>
              </a:buClr>
              <a:buSzPts val="1800"/>
              <a:buFont typeface="Wingdings" panose="05000000000000000000" pitchFamily="2" charset="2"/>
              <a:buChar char="§"/>
            </a:pPr>
            <a:r>
              <a:rPr lang="es-MX" sz="2000" smtClean="0">
                <a:solidFill>
                  <a:srgbClr val="FFFFFF"/>
                </a:solidFill>
                <a:latin typeface="Calibri"/>
                <a:ea typeface="Calibri"/>
                <a:cs typeface="Calibri"/>
                <a:sym typeface="Calibri"/>
              </a:rPr>
              <a:t>The </a:t>
            </a:r>
            <a:r>
              <a:rPr lang="es-MX" sz="2000" smtClean="0">
                <a:solidFill>
                  <a:srgbClr val="FFFFFF"/>
                </a:solidFill>
                <a:latin typeface="Calibri"/>
                <a:ea typeface="Calibri"/>
                <a:cs typeface="Calibri"/>
              </a:rPr>
              <a:t>XLIV Annual Inter-Governmental SAWP Evaluation Meeting will be held this year.</a:t>
            </a:r>
            <a:endParaRPr lang="es-MX" sz="2000" dirty="0">
              <a:solidFill>
                <a:srgbClr val="FFFFFF"/>
              </a:solidFill>
              <a:latin typeface="Calibri"/>
              <a:ea typeface="Calibri"/>
              <a:cs typeface="Calibri"/>
            </a:endParaRPr>
          </a:p>
        </p:txBody>
      </p:sp>
      <p:pic>
        <p:nvPicPr>
          <p:cNvPr id="6" name="Shape 79">
            <a:extLst>
              <a:ext uri="{FF2B5EF4-FFF2-40B4-BE49-F238E27FC236}">
                <a16:creationId xmlns="" xmlns:a16="http://schemas.microsoft.com/office/drawing/2014/main" id="{FDB28294-B663-4680-AB10-560630960151}"/>
              </a:ext>
            </a:extLst>
          </p:cNvPr>
          <p:cNvPicPr preferRelativeResize="0"/>
          <p:nvPr/>
        </p:nvPicPr>
        <p:blipFill rotWithShape="1">
          <a:blip r:embed="rId3">
            <a:alphaModFix/>
          </a:blip>
          <a:srcRect t="31059" b="37451"/>
          <a:stretch/>
        </p:blipFill>
        <p:spPr>
          <a:xfrm>
            <a:off x="7101840" y="4251960"/>
            <a:ext cx="2042160" cy="798239"/>
          </a:xfrm>
          <a:prstGeom prst="rect">
            <a:avLst/>
          </a:prstGeom>
          <a:noFill/>
          <a:ln>
            <a:noFill/>
          </a:ln>
        </p:spPr>
      </p:pic>
    </p:spTree>
    <p:extLst>
      <p:ext uri="{BB962C8B-B14F-4D97-AF65-F5344CB8AC3E}">
        <p14:creationId xmlns:p14="http://schemas.microsoft.com/office/powerpoint/2010/main" xmlns="" val="36615377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3" name="Shape 73"/>
          <p:cNvSpPr/>
          <p:nvPr/>
        </p:nvSpPr>
        <p:spPr>
          <a:xfrm>
            <a:off x="-1" y="-75"/>
            <a:ext cx="800275" cy="5143575"/>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dirty="0">
              <a:solidFill>
                <a:srgbClr val="FFFF00"/>
              </a:solidFill>
            </a:endParaRPr>
          </a:p>
        </p:txBody>
      </p:sp>
      <p:sp>
        <p:nvSpPr>
          <p:cNvPr id="8" name="Shape 54">
            <a:extLst>
              <a:ext uri="{FF2B5EF4-FFF2-40B4-BE49-F238E27FC236}">
                <a16:creationId xmlns="" xmlns:a16="http://schemas.microsoft.com/office/drawing/2014/main" id="{3C88B38C-1E23-45BD-9371-0527CE2AD842}"/>
              </a:ext>
            </a:extLst>
          </p:cNvPr>
          <p:cNvSpPr/>
          <p:nvPr/>
        </p:nvSpPr>
        <p:spPr>
          <a:xfrm>
            <a:off x="800274" y="-75"/>
            <a:ext cx="8343726" cy="5143575"/>
          </a:xfrm>
          <a:prstGeom prst="rect">
            <a:avLst/>
          </a:prstGeom>
          <a:solidFill>
            <a:srgbClr val="0B5394"/>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72">
            <a:extLst>
              <a:ext uri="{FF2B5EF4-FFF2-40B4-BE49-F238E27FC236}">
                <a16:creationId xmlns="" xmlns:a16="http://schemas.microsoft.com/office/drawing/2014/main" id="{920CBC95-45BC-41BF-8C0E-927342DD8025}"/>
              </a:ext>
            </a:extLst>
          </p:cNvPr>
          <p:cNvSpPr txBox="1"/>
          <p:nvPr/>
        </p:nvSpPr>
        <p:spPr>
          <a:xfrm>
            <a:off x="1227837" y="197206"/>
            <a:ext cx="7488600" cy="745327"/>
          </a:xfrm>
          <a:prstGeom prst="rect">
            <a:avLst/>
          </a:prstGeom>
          <a:noFill/>
          <a:ln>
            <a:noFill/>
          </a:ln>
        </p:spPr>
        <p:txBody>
          <a:bodyPr spcFirstLastPara="1" wrap="square" lIns="91425" tIns="91425" rIns="91425" bIns="91425" anchor="t" anchorCtr="0">
            <a:noAutofit/>
          </a:bodyPr>
          <a:lstStyle/>
          <a:p>
            <a:pPr>
              <a:lnSpc>
                <a:spcPct val="90000"/>
              </a:lnSpc>
              <a:buClr>
                <a:schemeClr val="dk1"/>
              </a:buClr>
              <a:buSzPts val="1100"/>
            </a:pPr>
            <a:r>
              <a:rPr lang="es-CR" sz="3600" b="1" smtClean="0">
                <a:solidFill>
                  <a:srgbClr val="FFFFFF"/>
                </a:solidFill>
                <a:latin typeface="Oswald"/>
              </a:rPr>
              <a:t>Description</a:t>
            </a:r>
            <a:r>
              <a:rPr lang="es-CR" sz="3600" dirty="0">
                <a:solidFill>
                  <a:srgbClr val="FFFFFF"/>
                </a:solidFill>
                <a:latin typeface="Oswald"/>
              </a:rPr>
              <a:t>	</a:t>
            </a:r>
          </a:p>
          <a:p>
            <a:pPr marL="0" lvl="0" indent="0" rtl="0">
              <a:lnSpc>
                <a:spcPct val="90000"/>
              </a:lnSpc>
              <a:spcBef>
                <a:spcPts val="0"/>
              </a:spcBef>
              <a:spcAft>
                <a:spcPts val="0"/>
              </a:spcAft>
              <a:buClr>
                <a:schemeClr val="dk1"/>
              </a:buClr>
              <a:buSzPts val="1100"/>
              <a:buFont typeface="Arial"/>
              <a:buNone/>
            </a:pPr>
            <a:r>
              <a:rPr lang="en" sz="4000" dirty="0">
                <a:solidFill>
                  <a:srgbClr val="FFFFFF"/>
                </a:solidFill>
                <a:latin typeface="Oswald"/>
                <a:ea typeface="Oswald"/>
                <a:cs typeface="Oswald"/>
                <a:sym typeface="Oswald"/>
              </a:rPr>
              <a:t> </a:t>
            </a:r>
            <a:endParaRPr sz="4000" dirty="0">
              <a:solidFill>
                <a:srgbClr val="FFFFFF"/>
              </a:solidFill>
              <a:latin typeface="Oswald"/>
              <a:ea typeface="Oswald"/>
              <a:cs typeface="Oswald"/>
              <a:sym typeface="Oswald"/>
            </a:endParaRPr>
          </a:p>
          <a:p>
            <a:pPr marL="0" lvl="0" indent="0" algn="ctr" rtl="0">
              <a:lnSpc>
                <a:spcPct val="90000"/>
              </a:lnSpc>
              <a:spcBef>
                <a:spcPts val="0"/>
              </a:spcBef>
              <a:spcAft>
                <a:spcPts val="0"/>
              </a:spcAft>
              <a:buClr>
                <a:schemeClr val="dk1"/>
              </a:buClr>
              <a:buSzPts val="1100"/>
              <a:buFont typeface="Arial"/>
              <a:buNone/>
            </a:pPr>
            <a:endParaRPr sz="6400" dirty="0">
              <a:solidFill>
                <a:schemeClr val="lt1"/>
              </a:solidFill>
              <a:latin typeface="Oswald"/>
              <a:ea typeface="Oswald"/>
              <a:cs typeface="Oswald"/>
              <a:sym typeface="Oswald"/>
            </a:endParaRPr>
          </a:p>
          <a:p>
            <a:pPr marL="0" lvl="0" indent="0" algn="ctr" rtl="0">
              <a:lnSpc>
                <a:spcPct val="90000"/>
              </a:lnSpc>
              <a:spcBef>
                <a:spcPts val="0"/>
              </a:spcBef>
              <a:spcAft>
                <a:spcPts val="0"/>
              </a:spcAft>
              <a:buNone/>
            </a:pPr>
            <a:endParaRPr dirty="0"/>
          </a:p>
        </p:txBody>
      </p:sp>
      <p:sp>
        <p:nvSpPr>
          <p:cNvPr id="10" name="Shape 81">
            <a:extLst>
              <a:ext uri="{FF2B5EF4-FFF2-40B4-BE49-F238E27FC236}">
                <a16:creationId xmlns="" xmlns:a16="http://schemas.microsoft.com/office/drawing/2014/main" id="{A98C0B8F-EE91-4E73-9170-5C4F880F7995}"/>
              </a:ext>
            </a:extLst>
          </p:cNvPr>
          <p:cNvSpPr txBox="1"/>
          <p:nvPr/>
        </p:nvSpPr>
        <p:spPr>
          <a:xfrm>
            <a:off x="1410717" y="1372120"/>
            <a:ext cx="6473283" cy="2399183"/>
          </a:xfrm>
          <a:prstGeom prst="rect">
            <a:avLst/>
          </a:prstGeom>
          <a:noFill/>
          <a:ln>
            <a:noFill/>
          </a:ln>
        </p:spPr>
        <p:txBody>
          <a:bodyPr spcFirstLastPara="1" wrap="square" lIns="91425" tIns="91425" rIns="91425" bIns="91425" anchor="t" anchorCtr="0">
            <a:noAutofit/>
          </a:bodyPr>
          <a:lstStyle/>
          <a:p>
            <a:pPr marL="400050" lvl="0" indent="-285750">
              <a:lnSpc>
                <a:spcPct val="115000"/>
              </a:lnSpc>
              <a:buClr>
                <a:srgbClr val="FFFFFF"/>
              </a:buClr>
              <a:buSzPts val="1800"/>
              <a:buFont typeface="Wingdings" panose="05000000000000000000" pitchFamily="2" charset="2"/>
              <a:buChar char="§"/>
            </a:pPr>
            <a:r>
              <a:rPr lang="en-US" sz="2000" smtClean="0">
                <a:solidFill>
                  <a:srgbClr val="FFFFFF"/>
                </a:solidFill>
                <a:latin typeface="Calibri"/>
                <a:ea typeface="Calibri"/>
                <a:cs typeface="Calibri"/>
                <a:sym typeface="Calibri"/>
              </a:rPr>
              <a:t>Employment and Social Development Canada</a:t>
            </a:r>
            <a:r>
              <a:rPr lang="es-ES" sz="2000" smtClean="0">
                <a:solidFill>
                  <a:srgbClr val="FFFFFF"/>
                </a:solidFill>
                <a:latin typeface="Calibri"/>
                <a:ea typeface="Calibri"/>
                <a:cs typeface="Calibri"/>
                <a:sym typeface="Calibri"/>
              </a:rPr>
              <a:t> (ESDC), employer associations, the Secretariat of Labour and Pensions, the Secretariat of Foreign Affairs, the Mexican Embassy and Consulates in Canada.</a:t>
            </a:r>
            <a:endParaRPr lang="en-US" sz="2000" smtClean="0">
              <a:solidFill>
                <a:srgbClr val="FFFFFF"/>
              </a:solidFill>
              <a:latin typeface="Calibri"/>
              <a:ea typeface="Calibri"/>
              <a:cs typeface="Calibri"/>
              <a:sym typeface="Calibri"/>
            </a:endParaRPr>
          </a:p>
          <a:p>
            <a:pPr marL="400050" lvl="0" indent="-285750">
              <a:lnSpc>
                <a:spcPct val="115000"/>
              </a:lnSpc>
              <a:spcBef>
                <a:spcPts val="600"/>
              </a:spcBef>
              <a:buClr>
                <a:srgbClr val="FFFFFF"/>
              </a:buClr>
              <a:buSzPts val="1800"/>
              <a:buFont typeface="Wingdings" panose="05000000000000000000" pitchFamily="2" charset="2"/>
              <a:buChar char="§"/>
            </a:pPr>
            <a:r>
              <a:rPr lang="en-US" sz="2000" smtClean="0">
                <a:solidFill>
                  <a:srgbClr val="FFFFFF"/>
                </a:solidFill>
                <a:latin typeface="Calibri"/>
                <a:ea typeface="Calibri"/>
                <a:cs typeface="Calibri"/>
                <a:sym typeface="Calibri"/>
              </a:rPr>
              <a:t>Duration of the negotiations: two days.</a:t>
            </a:r>
            <a:endParaRPr lang="es-ES" sz="2000" dirty="0">
              <a:solidFill>
                <a:srgbClr val="FFFFFF"/>
              </a:solidFill>
              <a:latin typeface="Calibri"/>
              <a:ea typeface="Calibri"/>
              <a:cs typeface="Calibri"/>
              <a:sym typeface="Calibri"/>
            </a:endParaRPr>
          </a:p>
        </p:txBody>
      </p:sp>
      <p:pic>
        <p:nvPicPr>
          <p:cNvPr id="6" name="Shape 79">
            <a:extLst>
              <a:ext uri="{FF2B5EF4-FFF2-40B4-BE49-F238E27FC236}">
                <a16:creationId xmlns="" xmlns:a16="http://schemas.microsoft.com/office/drawing/2014/main" id="{FDB28294-B663-4680-AB10-560630960151}"/>
              </a:ext>
            </a:extLst>
          </p:cNvPr>
          <p:cNvPicPr preferRelativeResize="0"/>
          <p:nvPr/>
        </p:nvPicPr>
        <p:blipFill rotWithShape="1">
          <a:blip r:embed="rId3">
            <a:alphaModFix/>
          </a:blip>
          <a:srcRect t="31059" b="37451"/>
          <a:stretch/>
        </p:blipFill>
        <p:spPr>
          <a:xfrm>
            <a:off x="7101840" y="4251960"/>
            <a:ext cx="2042160" cy="798239"/>
          </a:xfrm>
          <a:prstGeom prst="rect">
            <a:avLst/>
          </a:prstGeom>
          <a:noFill/>
          <a:ln>
            <a:noFill/>
          </a:ln>
        </p:spPr>
      </p:pic>
    </p:spTree>
    <p:extLst>
      <p:ext uri="{BB962C8B-B14F-4D97-AF65-F5344CB8AC3E}">
        <p14:creationId xmlns:p14="http://schemas.microsoft.com/office/powerpoint/2010/main" xmlns="" val="18295303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3" name="Shape 73"/>
          <p:cNvSpPr/>
          <p:nvPr/>
        </p:nvSpPr>
        <p:spPr>
          <a:xfrm>
            <a:off x="-1" y="-75"/>
            <a:ext cx="800275" cy="5143575"/>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dirty="0">
              <a:solidFill>
                <a:srgbClr val="FFFF00"/>
              </a:solidFill>
            </a:endParaRPr>
          </a:p>
        </p:txBody>
      </p:sp>
      <p:sp>
        <p:nvSpPr>
          <p:cNvPr id="8" name="Shape 54">
            <a:extLst>
              <a:ext uri="{FF2B5EF4-FFF2-40B4-BE49-F238E27FC236}">
                <a16:creationId xmlns="" xmlns:a16="http://schemas.microsoft.com/office/drawing/2014/main" id="{3C88B38C-1E23-45BD-9371-0527CE2AD842}"/>
              </a:ext>
            </a:extLst>
          </p:cNvPr>
          <p:cNvSpPr/>
          <p:nvPr/>
        </p:nvSpPr>
        <p:spPr>
          <a:xfrm>
            <a:off x="800274" y="-75"/>
            <a:ext cx="8343726" cy="5143575"/>
          </a:xfrm>
          <a:prstGeom prst="rect">
            <a:avLst/>
          </a:prstGeom>
          <a:solidFill>
            <a:srgbClr val="0B5394"/>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72">
            <a:extLst>
              <a:ext uri="{FF2B5EF4-FFF2-40B4-BE49-F238E27FC236}">
                <a16:creationId xmlns="" xmlns:a16="http://schemas.microsoft.com/office/drawing/2014/main" id="{920CBC95-45BC-41BF-8C0E-927342DD8025}"/>
              </a:ext>
            </a:extLst>
          </p:cNvPr>
          <p:cNvSpPr txBox="1"/>
          <p:nvPr/>
        </p:nvSpPr>
        <p:spPr>
          <a:xfrm>
            <a:off x="1169648" y="126706"/>
            <a:ext cx="7488600" cy="745327"/>
          </a:xfrm>
          <a:prstGeom prst="rect">
            <a:avLst/>
          </a:prstGeom>
          <a:noFill/>
          <a:ln>
            <a:noFill/>
          </a:ln>
        </p:spPr>
        <p:txBody>
          <a:bodyPr spcFirstLastPara="1" wrap="square" lIns="91425" tIns="91425" rIns="91425" bIns="91425" anchor="t" anchorCtr="0">
            <a:noAutofit/>
          </a:bodyPr>
          <a:lstStyle/>
          <a:p>
            <a:pPr>
              <a:lnSpc>
                <a:spcPct val="90000"/>
              </a:lnSpc>
              <a:buClr>
                <a:schemeClr val="dk1"/>
              </a:buClr>
              <a:buSzPts val="1100"/>
            </a:pPr>
            <a:r>
              <a:rPr lang="es-CR" sz="3600" b="1" smtClean="0">
                <a:solidFill>
                  <a:srgbClr val="FFFFFF"/>
                </a:solidFill>
                <a:latin typeface="Oswald"/>
              </a:rPr>
              <a:t>Results</a:t>
            </a:r>
            <a:endParaRPr lang="es-CR" sz="3600" b="1" dirty="0">
              <a:solidFill>
                <a:srgbClr val="FFFFFF"/>
              </a:solidFill>
              <a:latin typeface="Oswald"/>
            </a:endParaRPr>
          </a:p>
          <a:p>
            <a:pPr marL="0" lvl="0" indent="0" rtl="0">
              <a:lnSpc>
                <a:spcPct val="90000"/>
              </a:lnSpc>
              <a:spcBef>
                <a:spcPts val="0"/>
              </a:spcBef>
              <a:spcAft>
                <a:spcPts val="0"/>
              </a:spcAft>
              <a:buClr>
                <a:schemeClr val="dk1"/>
              </a:buClr>
              <a:buSzPts val="1100"/>
              <a:buFont typeface="Arial"/>
              <a:buNone/>
            </a:pPr>
            <a:r>
              <a:rPr lang="en" sz="4000" dirty="0">
                <a:solidFill>
                  <a:srgbClr val="FFFFFF"/>
                </a:solidFill>
                <a:latin typeface="Oswald"/>
                <a:ea typeface="Oswald"/>
                <a:cs typeface="Oswald"/>
                <a:sym typeface="Oswald"/>
              </a:rPr>
              <a:t> </a:t>
            </a:r>
            <a:endParaRPr sz="4000" dirty="0">
              <a:solidFill>
                <a:srgbClr val="FFFFFF"/>
              </a:solidFill>
              <a:latin typeface="Oswald"/>
              <a:ea typeface="Oswald"/>
              <a:cs typeface="Oswald"/>
              <a:sym typeface="Oswald"/>
            </a:endParaRPr>
          </a:p>
          <a:p>
            <a:pPr marL="0" lvl="0" indent="0" algn="ctr" rtl="0">
              <a:lnSpc>
                <a:spcPct val="90000"/>
              </a:lnSpc>
              <a:spcBef>
                <a:spcPts val="0"/>
              </a:spcBef>
              <a:spcAft>
                <a:spcPts val="0"/>
              </a:spcAft>
              <a:buClr>
                <a:schemeClr val="dk1"/>
              </a:buClr>
              <a:buSzPts val="1100"/>
              <a:buFont typeface="Arial"/>
              <a:buNone/>
            </a:pPr>
            <a:endParaRPr sz="6400" dirty="0">
              <a:solidFill>
                <a:schemeClr val="lt1"/>
              </a:solidFill>
              <a:latin typeface="Oswald"/>
              <a:ea typeface="Oswald"/>
              <a:cs typeface="Oswald"/>
              <a:sym typeface="Oswald"/>
            </a:endParaRPr>
          </a:p>
          <a:p>
            <a:pPr marL="0" lvl="0" indent="0" algn="ctr" rtl="0">
              <a:lnSpc>
                <a:spcPct val="90000"/>
              </a:lnSpc>
              <a:spcBef>
                <a:spcPts val="0"/>
              </a:spcBef>
              <a:spcAft>
                <a:spcPts val="0"/>
              </a:spcAft>
              <a:buNone/>
            </a:pPr>
            <a:endParaRPr dirty="0"/>
          </a:p>
        </p:txBody>
      </p:sp>
      <p:sp>
        <p:nvSpPr>
          <p:cNvPr id="10" name="Shape 81">
            <a:extLst>
              <a:ext uri="{FF2B5EF4-FFF2-40B4-BE49-F238E27FC236}">
                <a16:creationId xmlns="" xmlns:a16="http://schemas.microsoft.com/office/drawing/2014/main" id="{A98C0B8F-EE91-4E73-9170-5C4F880F7995}"/>
              </a:ext>
            </a:extLst>
          </p:cNvPr>
          <p:cNvSpPr txBox="1"/>
          <p:nvPr/>
        </p:nvSpPr>
        <p:spPr>
          <a:xfrm>
            <a:off x="970143" y="597439"/>
            <a:ext cx="6473283" cy="3948545"/>
          </a:xfrm>
          <a:prstGeom prst="rect">
            <a:avLst/>
          </a:prstGeom>
          <a:noFill/>
          <a:ln>
            <a:noFill/>
          </a:ln>
        </p:spPr>
        <p:txBody>
          <a:bodyPr spcFirstLastPara="1" wrap="square" lIns="91425" tIns="91425" rIns="91425" bIns="91425" anchor="t" anchorCtr="0">
            <a:noAutofit/>
          </a:bodyPr>
          <a:lstStyle/>
          <a:p>
            <a:pPr marL="400050" lvl="0" indent="-285750">
              <a:lnSpc>
                <a:spcPct val="115000"/>
              </a:lnSpc>
              <a:buClr>
                <a:srgbClr val="FFFFFF"/>
              </a:buClr>
              <a:buSzPts val="1800"/>
              <a:buFont typeface="Wingdings" panose="05000000000000000000" pitchFamily="2" charset="2"/>
              <a:buChar char="§"/>
            </a:pPr>
            <a:r>
              <a:rPr lang="es-ES" sz="2000" smtClean="0">
                <a:solidFill>
                  <a:srgbClr val="FFFFFF"/>
                </a:solidFill>
                <a:latin typeface="Calibri"/>
                <a:ea typeface="Calibri"/>
                <a:cs typeface="Calibri"/>
                <a:sym typeface="Calibri"/>
              </a:rPr>
              <a:t>Better living conditions for programme participants and timely medical care (transportation to hospitals and medical appointments provided by employers).</a:t>
            </a:r>
          </a:p>
          <a:p>
            <a:pPr marL="400050" lvl="0" indent="-285750">
              <a:lnSpc>
                <a:spcPct val="115000"/>
              </a:lnSpc>
              <a:spcBef>
                <a:spcPts val="600"/>
              </a:spcBef>
              <a:buClr>
                <a:srgbClr val="FFFFFF"/>
              </a:buClr>
              <a:buSzPts val="1800"/>
              <a:buFont typeface="Wingdings" panose="05000000000000000000" pitchFamily="2" charset="2"/>
              <a:buChar char="§"/>
            </a:pPr>
            <a:r>
              <a:rPr lang="es-ES" sz="2000" smtClean="0">
                <a:solidFill>
                  <a:srgbClr val="FFFFFF"/>
                </a:solidFill>
                <a:latin typeface="Calibri"/>
                <a:ea typeface="Calibri"/>
                <a:cs typeface="Calibri"/>
                <a:sym typeface="Calibri"/>
              </a:rPr>
              <a:t>Progress with the simplification of procedures.</a:t>
            </a:r>
          </a:p>
          <a:p>
            <a:pPr marL="400050" lvl="0" indent="-285750">
              <a:lnSpc>
                <a:spcPct val="115000"/>
              </a:lnSpc>
              <a:spcBef>
                <a:spcPts val="600"/>
              </a:spcBef>
              <a:buClr>
                <a:srgbClr val="FFFFFF"/>
              </a:buClr>
              <a:buSzPts val="1800"/>
              <a:buFont typeface="Wingdings" panose="05000000000000000000" pitchFamily="2" charset="2"/>
              <a:buChar char="§"/>
            </a:pPr>
            <a:r>
              <a:rPr lang="es-ES" sz="2000" smtClean="0">
                <a:solidFill>
                  <a:srgbClr val="FFFFFF"/>
                </a:solidFill>
                <a:latin typeface="Calibri"/>
                <a:ea typeface="Calibri"/>
                <a:cs typeface="Calibri"/>
                <a:sym typeface="Calibri"/>
              </a:rPr>
              <a:t>The consular assistance and protection efforts help the SAWP Programme to function well.</a:t>
            </a:r>
            <a:endParaRPr lang="en-US" sz="2000" smtClean="0">
              <a:solidFill>
                <a:srgbClr val="FFFFFF"/>
              </a:solidFill>
              <a:latin typeface="Calibri"/>
              <a:ea typeface="Calibri"/>
              <a:cs typeface="Calibri"/>
              <a:sym typeface="Calibri"/>
            </a:endParaRPr>
          </a:p>
          <a:p>
            <a:pPr marL="400050" lvl="0" indent="-285750">
              <a:lnSpc>
                <a:spcPct val="115000"/>
              </a:lnSpc>
              <a:spcBef>
                <a:spcPts val="600"/>
              </a:spcBef>
              <a:buClr>
                <a:srgbClr val="FFFFFF"/>
              </a:buClr>
              <a:buSzPts val="1800"/>
              <a:buFont typeface="Wingdings" panose="05000000000000000000" pitchFamily="2" charset="2"/>
              <a:buChar char="§"/>
            </a:pPr>
            <a:r>
              <a:rPr lang="en-US" sz="2000" smtClean="0">
                <a:solidFill>
                  <a:srgbClr val="FFFFFF"/>
                </a:solidFill>
                <a:latin typeface="Calibri"/>
                <a:ea typeface="Calibri"/>
                <a:cs typeface="Calibri"/>
                <a:sym typeface="Calibri"/>
              </a:rPr>
              <a:t>During its 44 years of existence, the SAWP has proven to be a model of international cooperation that allows the circular migration of workers in a regulated, dignified, and effective manner.</a:t>
            </a:r>
            <a:endParaRPr lang="es-ES" sz="2000" dirty="0">
              <a:solidFill>
                <a:srgbClr val="FFFFFF"/>
              </a:solidFill>
              <a:latin typeface="Calibri"/>
              <a:ea typeface="Calibri"/>
              <a:cs typeface="Calibri"/>
              <a:sym typeface="Calibri"/>
            </a:endParaRPr>
          </a:p>
        </p:txBody>
      </p:sp>
      <p:pic>
        <p:nvPicPr>
          <p:cNvPr id="6" name="Shape 79">
            <a:extLst>
              <a:ext uri="{FF2B5EF4-FFF2-40B4-BE49-F238E27FC236}">
                <a16:creationId xmlns="" xmlns:a16="http://schemas.microsoft.com/office/drawing/2014/main" id="{9312304D-953A-4030-AED7-3125F3B3E82C}"/>
              </a:ext>
            </a:extLst>
          </p:cNvPr>
          <p:cNvPicPr preferRelativeResize="0"/>
          <p:nvPr/>
        </p:nvPicPr>
        <p:blipFill rotWithShape="1">
          <a:blip r:embed="rId3">
            <a:alphaModFix/>
          </a:blip>
          <a:srcRect t="31059" b="37451"/>
          <a:stretch/>
        </p:blipFill>
        <p:spPr>
          <a:xfrm>
            <a:off x="7101840" y="4251960"/>
            <a:ext cx="2042160" cy="798239"/>
          </a:xfrm>
          <a:prstGeom prst="rect">
            <a:avLst/>
          </a:prstGeom>
          <a:noFill/>
          <a:ln>
            <a:noFill/>
          </a:ln>
        </p:spPr>
      </p:pic>
    </p:spTree>
    <p:extLst>
      <p:ext uri="{BB962C8B-B14F-4D97-AF65-F5344CB8AC3E}">
        <p14:creationId xmlns:p14="http://schemas.microsoft.com/office/powerpoint/2010/main" xmlns="" val="20503965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3" name="Shape 73"/>
          <p:cNvSpPr/>
          <p:nvPr/>
        </p:nvSpPr>
        <p:spPr>
          <a:xfrm>
            <a:off x="-1" y="-75"/>
            <a:ext cx="800275" cy="5143575"/>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dirty="0">
              <a:solidFill>
                <a:srgbClr val="FFFF00"/>
              </a:solidFill>
            </a:endParaRPr>
          </a:p>
        </p:txBody>
      </p:sp>
      <p:sp>
        <p:nvSpPr>
          <p:cNvPr id="8" name="Shape 54">
            <a:extLst>
              <a:ext uri="{FF2B5EF4-FFF2-40B4-BE49-F238E27FC236}">
                <a16:creationId xmlns="" xmlns:a16="http://schemas.microsoft.com/office/drawing/2014/main" id="{3C88B38C-1E23-45BD-9371-0527CE2AD842}"/>
              </a:ext>
            </a:extLst>
          </p:cNvPr>
          <p:cNvSpPr/>
          <p:nvPr/>
        </p:nvSpPr>
        <p:spPr>
          <a:xfrm>
            <a:off x="800274" y="-75"/>
            <a:ext cx="8343726" cy="5143575"/>
          </a:xfrm>
          <a:prstGeom prst="rect">
            <a:avLst/>
          </a:prstGeom>
          <a:solidFill>
            <a:srgbClr val="0B5394"/>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72">
            <a:extLst>
              <a:ext uri="{FF2B5EF4-FFF2-40B4-BE49-F238E27FC236}">
                <a16:creationId xmlns="" xmlns:a16="http://schemas.microsoft.com/office/drawing/2014/main" id="{920CBC95-45BC-41BF-8C0E-927342DD8025}"/>
              </a:ext>
            </a:extLst>
          </p:cNvPr>
          <p:cNvSpPr txBox="1"/>
          <p:nvPr/>
        </p:nvSpPr>
        <p:spPr>
          <a:xfrm>
            <a:off x="1227837" y="386540"/>
            <a:ext cx="7488600" cy="745327"/>
          </a:xfrm>
          <a:prstGeom prst="rect">
            <a:avLst/>
          </a:prstGeom>
          <a:noFill/>
          <a:ln>
            <a:noFill/>
          </a:ln>
        </p:spPr>
        <p:txBody>
          <a:bodyPr spcFirstLastPara="1" wrap="square" lIns="91425" tIns="91425" rIns="91425" bIns="91425" anchor="t" anchorCtr="0">
            <a:noAutofit/>
          </a:bodyPr>
          <a:lstStyle/>
          <a:p>
            <a:pPr>
              <a:lnSpc>
                <a:spcPct val="90000"/>
              </a:lnSpc>
              <a:buClr>
                <a:schemeClr val="dk1"/>
              </a:buClr>
              <a:buSzPts val="1100"/>
            </a:pPr>
            <a:r>
              <a:rPr lang="es-CR" sz="3600" b="1" smtClean="0">
                <a:solidFill>
                  <a:srgbClr val="FFFFFF"/>
                </a:solidFill>
                <a:latin typeface="Oswald"/>
              </a:rPr>
              <a:t>Recommendations</a:t>
            </a:r>
            <a:endParaRPr lang="es-CR" sz="4000" b="1" dirty="0">
              <a:solidFill>
                <a:srgbClr val="FFFFFF"/>
              </a:solidFill>
              <a:latin typeface="Oswald"/>
            </a:endParaRPr>
          </a:p>
          <a:p>
            <a:pPr marL="0" lvl="0" indent="0" rtl="0">
              <a:lnSpc>
                <a:spcPct val="90000"/>
              </a:lnSpc>
              <a:spcBef>
                <a:spcPts val="0"/>
              </a:spcBef>
              <a:spcAft>
                <a:spcPts val="0"/>
              </a:spcAft>
              <a:buClr>
                <a:schemeClr val="dk1"/>
              </a:buClr>
              <a:buSzPts val="1100"/>
              <a:buFont typeface="Arial"/>
              <a:buNone/>
            </a:pPr>
            <a:r>
              <a:rPr lang="en" sz="4000" dirty="0">
                <a:solidFill>
                  <a:srgbClr val="FFFFFF"/>
                </a:solidFill>
                <a:latin typeface="Oswald"/>
                <a:ea typeface="Oswald"/>
                <a:cs typeface="Oswald"/>
                <a:sym typeface="Oswald"/>
              </a:rPr>
              <a:t> </a:t>
            </a:r>
            <a:endParaRPr sz="4000" dirty="0">
              <a:solidFill>
                <a:srgbClr val="FFFFFF"/>
              </a:solidFill>
              <a:latin typeface="Oswald"/>
              <a:ea typeface="Oswald"/>
              <a:cs typeface="Oswald"/>
              <a:sym typeface="Oswald"/>
            </a:endParaRPr>
          </a:p>
          <a:p>
            <a:pPr marL="0" lvl="0" indent="0" algn="ctr" rtl="0">
              <a:lnSpc>
                <a:spcPct val="90000"/>
              </a:lnSpc>
              <a:spcBef>
                <a:spcPts val="0"/>
              </a:spcBef>
              <a:spcAft>
                <a:spcPts val="0"/>
              </a:spcAft>
              <a:buClr>
                <a:schemeClr val="dk1"/>
              </a:buClr>
              <a:buSzPts val="1100"/>
              <a:buFont typeface="Arial"/>
              <a:buNone/>
            </a:pPr>
            <a:endParaRPr sz="6400" dirty="0">
              <a:solidFill>
                <a:schemeClr val="lt1"/>
              </a:solidFill>
              <a:latin typeface="Oswald"/>
              <a:ea typeface="Oswald"/>
              <a:cs typeface="Oswald"/>
              <a:sym typeface="Oswald"/>
            </a:endParaRPr>
          </a:p>
          <a:p>
            <a:pPr marL="0" lvl="0" indent="0" algn="ctr" rtl="0">
              <a:lnSpc>
                <a:spcPct val="90000"/>
              </a:lnSpc>
              <a:spcBef>
                <a:spcPts val="0"/>
              </a:spcBef>
              <a:spcAft>
                <a:spcPts val="0"/>
              </a:spcAft>
              <a:buNone/>
            </a:pPr>
            <a:endParaRPr dirty="0"/>
          </a:p>
        </p:txBody>
      </p:sp>
      <p:sp>
        <p:nvSpPr>
          <p:cNvPr id="10" name="Shape 81">
            <a:extLst>
              <a:ext uri="{FF2B5EF4-FFF2-40B4-BE49-F238E27FC236}">
                <a16:creationId xmlns="" xmlns:a16="http://schemas.microsoft.com/office/drawing/2014/main" id="{A98C0B8F-EE91-4E73-9170-5C4F880F7995}"/>
              </a:ext>
            </a:extLst>
          </p:cNvPr>
          <p:cNvSpPr txBox="1"/>
          <p:nvPr/>
        </p:nvSpPr>
        <p:spPr>
          <a:xfrm>
            <a:off x="1227837" y="1225167"/>
            <a:ext cx="6473283" cy="1565987"/>
          </a:xfrm>
          <a:prstGeom prst="rect">
            <a:avLst/>
          </a:prstGeom>
          <a:noFill/>
          <a:ln>
            <a:noFill/>
          </a:ln>
        </p:spPr>
        <p:txBody>
          <a:bodyPr spcFirstLastPara="1" wrap="square" lIns="91425" tIns="91425" rIns="91425" bIns="91425" anchor="t" anchorCtr="0">
            <a:noAutofit/>
          </a:bodyPr>
          <a:lstStyle/>
          <a:p>
            <a:pPr marL="400050" indent="-285750">
              <a:lnSpc>
                <a:spcPct val="115000"/>
              </a:lnSpc>
              <a:buClr>
                <a:srgbClr val="FFFFFF"/>
              </a:buClr>
              <a:buSzPts val="1800"/>
              <a:buFont typeface="Wingdings" panose="05000000000000000000" pitchFamily="2" charset="2"/>
              <a:buChar char="§"/>
            </a:pPr>
            <a:r>
              <a:rPr lang="es-ES" sz="2000" smtClean="0">
                <a:solidFill>
                  <a:srgbClr val="FFFFFF"/>
                </a:solidFill>
                <a:latin typeface="Calibri"/>
                <a:ea typeface="Calibri"/>
                <a:cs typeface="Calibri"/>
                <a:sym typeface="Calibri"/>
              </a:rPr>
              <a:t>Exchange good practices in regional forums.</a:t>
            </a:r>
          </a:p>
          <a:p>
            <a:pPr marL="400050" indent="-285750">
              <a:lnSpc>
                <a:spcPct val="115000"/>
              </a:lnSpc>
              <a:spcBef>
                <a:spcPts val="1200"/>
              </a:spcBef>
              <a:buClr>
                <a:srgbClr val="FFFFFF"/>
              </a:buClr>
              <a:buSzPts val="1800"/>
              <a:buFont typeface="Wingdings" panose="05000000000000000000" pitchFamily="2" charset="2"/>
              <a:buChar char="§"/>
            </a:pPr>
            <a:r>
              <a:rPr lang="es-ES" sz="2000" smtClean="0">
                <a:solidFill>
                  <a:srgbClr val="FFFFFF"/>
                </a:solidFill>
                <a:latin typeface="Calibri"/>
                <a:ea typeface="Calibri"/>
                <a:cs typeface="Calibri"/>
                <a:sym typeface="Calibri"/>
              </a:rPr>
              <a:t>Analyze the concrete cooperation possibilities with the principal actors from countries interested in labour mobility.</a:t>
            </a:r>
            <a:endParaRPr lang="es-ES" sz="2000" dirty="0" smtClean="0">
              <a:solidFill>
                <a:srgbClr val="FFFFFF"/>
              </a:solidFill>
              <a:latin typeface="Calibri"/>
              <a:ea typeface="Calibri"/>
              <a:cs typeface="Calibri"/>
              <a:sym typeface="Calibri"/>
            </a:endParaRPr>
          </a:p>
          <a:p>
            <a:pPr marL="114300" lvl="0">
              <a:lnSpc>
                <a:spcPct val="115000"/>
              </a:lnSpc>
              <a:buClr>
                <a:srgbClr val="FFFFFF"/>
              </a:buClr>
              <a:buSzPts val="1800"/>
            </a:pPr>
            <a:endParaRPr lang="es-ES" sz="2000" dirty="0" smtClean="0">
              <a:solidFill>
                <a:srgbClr val="FFFFFF"/>
              </a:solidFill>
              <a:latin typeface="Calibri"/>
              <a:ea typeface="Calibri"/>
              <a:cs typeface="Calibri"/>
              <a:sym typeface="Calibri"/>
            </a:endParaRPr>
          </a:p>
        </p:txBody>
      </p:sp>
      <p:pic>
        <p:nvPicPr>
          <p:cNvPr id="6" name="Shape 79">
            <a:extLst>
              <a:ext uri="{FF2B5EF4-FFF2-40B4-BE49-F238E27FC236}">
                <a16:creationId xmlns="" xmlns:a16="http://schemas.microsoft.com/office/drawing/2014/main" id="{22E5B4E6-26FB-4006-A71B-27ACA09719BC}"/>
              </a:ext>
            </a:extLst>
          </p:cNvPr>
          <p:cNvPicPr preferRelativeResize="0"/>
          <p:nvPr/>
        </p:nvPicPr>
        <p:blipFill rotWithShape="1">
          <a:blip r:embed="rId3">
            <a:alphaModFix/>
          </a:blip>
          <a:srcRect t="31059" b="37451"/>
          <a:stretch/>
        </p:blipFill>
        <p:spPr>
          <a:xfrm>
            <a:off x="7101840" y="4251960"/>
            <a:ext cx="2042160" cy="798239"/>
          </a:xfrm>
          <a:prstGeom prst="rect">
            <a:avLst/>
          </a:prstGeom>
          <a:noFill/>
          <a:ln>
            <a:noFill/>
          </a:ln>
        </p:spPr>
      </p:pic>
    </p:spTree>
    <p:extLst>
      <p:ext uri="{BB962C8B-B14F-4D97-AF65-F5344CB8AC3E}">
        <p14:creationId xmlns:p14="http://schemas.microsoft.com/office/powerpoint/2010/main" xmlns="" val="196044369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5"/>
</p:tagLst>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687</TotalTime>
  <Words>405</Words>
  <Application>Microsoft Office PowerPoint</Application>
  <PresentationFormat>On-screen Show (16:9)</PresentationFormat>
  <Paragraphs>36</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Oswald</vt:lpstr>
      <vt:lpstr>Calibri</vt:lpstr>
      <vt:lpstr>Wingdings</vt:lpstr>
      <vt:lpstr>Simple Light</vt:lpstr>
      <vt:lpstr>Slide 1</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BONNIE Alexandra</dc:creator>
  <cp:lastModifiedBy>Don Marcos</cp:lastModifiedBy>
  <cp:revision>48</cp:revision>
  <dcterms:modified xsi:type="dcterms:W3CDTF">2018-04-25T22:24:59Z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9865897C-953F-41A0-A378-309538799EE8</vt:lpwstr>
  </property>
  <property fmtid="{D5CDD505-2E9C-101B-9397-08002B2CF9AE}" pid="3" name="ArticulatePath">
    <vt:lpwstr>Machote ppt - PROTECCIÓN CONSULAR  DE LAS PERSONAS TRABAJADORAS MIGRANTES</vt:lpwstr>
  </property>
</Properties>
</file>