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9" r:id="rId2"/>
    <p:sldId id="262" r:id="rId3"/>
    <p:sldId id="267" r:id="rId4"/>
    <p:sldId id="278" r:id="rId5"/>
    <p:sldId id="260" r:id="rId6"/>
    <p:sldId id="280" r:id="rId7"/>
    <p:sldId id="257" r:id="rId8"/>
    <p:sldId id="264" r:id="rId9"/>
    <p:sldId id="258" r:id="rId10"/>
    <p:sldId id="265" r:id="rId11"/>
    <p:sldId id="266" r:id="rId12"/>
    <p:sldId id="261" r:id="rId13"/>
  </p:sldIdLst>
  <p:sldSz cx="9144000" cy="6858000" type="screen4x3"/>
  <p:notesSz cx="68580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825" autoAdjust="0"/>
  </p:normalViewPr>
  <p:slideViewPr>
    <p:cSldViewPr>
      <p:cViewPr>
        <p:scale>
          <a:sx n="50" d="100"/>
          <a:sy n="50" d="100"/>
        </p:scale>
        <p:origin x="-1956" y="-606"/>
      </p:cViewPr>
      <p:guideLst>
        <p:guide orient="horz" pos="2160"/>
        <p:guide pos="2880"/>
      </p:guideLst>
    </p:cSldViewPr>
  </p:slideViewPr>
  <p:notesTextViewPr>
    <p:cViewPr>
      <p:scale>
        <a:sx n="100" d="100"/>
        <a:sy n="100" d="100"/>
      </p:scale>
      <p:origin x="0" y="0"/>
    </p:cViewPr>
  </p:notesTextViewPr>
  <p:notesViewPr>
    <p:cSldViewPr>
      <p:cViewPr>
        <p:scale>
          <a:sx n="154" d="100"/>
          <a:sy n="154" d="100"/>
        </p:scale>
        <p:origin x="-378" y="64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5818A-D69B-4298-840C-14B85BB3E6F3}" type="doc">
      <dgm:prSet loTypeId="urn:microsoft.com/office/officeart/2005/8/layout/radial6" loCatId="relationship" qsTypeId="urn:microsoft.com/office/officeart/2005/8/quickstyle/simple1#2" qsCatId="simple" csTypeId="urn:microsoft.com/office/officeart/2005/8/colors/accent1_2#2" csCatId="accent1" phldr="1"/>
      <dgm:spPr/>
      <dgm:t>
        <a:bodyPr/>
        <a:lstStyle/>
        <a:p>
          <a:endParaRPr lang="es-ES"/>
        </a:p>
      </dgm:t>
    </dgm:pt>
    <dgm:pt modelId="{4809C17D-E357-46B8-B2E9-4BD7AFFE3781}">
      <dgm:prSet phldrT="[Texto]"/>
      <dgm:spPr>
        <a:solidFill>
          <a:srgbClr val="69A12B"/>
        </a:solidFill>
        <a:scene3d>
          <a:camera prst="orthographicFront"/>
          <a:lightRig rig="threePt" dir="t"/>
        </a:scene3d>
        <a:sp3d prstMaterial="dkEdge">
          <a:bevelT w="139700" h="139700"/>
          <a:bevelB w="139700" h="139700"/>
        </a:sp3d>
      </dgm:spPr>
      <dgm:t>
        <a:bodyPr/>
        <a:lstStyle/>
        <a:p>
          <a:r>
            <a:rPr lang="es-MX" b="1" dirty="0" smtClean="0">
              <a:solidFill>
                <a:schemeClr val="tx1"/>
              </a:solidFill>
            </a:rPr>
            <a:t>Marco jurídico</a:t>
          </a:r>
          <a:endParaRPr lang="es-ES" b="1" dirty="0">
            <a:solidFill>
              <a:schemeClr val="tx1"/>
            </a:solidFill>
          </a:endParaRPr>
        </a:p>
      </dgm:t>
    </dgm:pt>
    <dgm:pt modelId="{6B2E8FF6-C57B-4483-9F25-26CE3E757857}" type="parTrans" cxnId="{A089251C-1BEA-4CD5-9BBD-FE39E94AB51B}">
      <dgm:prSet/>
      <dgm:spPr/>
      <dgm:t>
        <a:bodyPr/>
        <a:lstStyle/>
        <a:p>
          <a:endParaRPr lang="es-ES">
            <a:solidFill>
              <a:schemeClr val="tx1"/>
            </a:solidFill>
          </a:endParaRPr>
        </a:p>
      </dgm:t>
    </dgm:pt>
    <dgm:pt modelId="{134A2470-81D7-42D2-93DF-D5E2C2AC5960}" type="sibTrans" cxnId="{A089251C-1BEA-4CD5-9BBD-FE39E94AB51B}">
      <dgm:prSet/>
      <dgm:spPr/>
      <dgm:t>
        <a:bodyPr/>
        <a:lstStyle/>
        <a:p>
          <a:endParaRPr lang="es-ES">
            <a:solidFill>
              <a:schemeClr val="tx1"/>
            </a:solidFill>
          </a:endParaRPr>
        </a:p>
      </dgm:t>
    </dgm:pt>
    <dgm:pt modelId="{E75114E3-392B-4EFF-BFB2-4AF907705724}">
      <dgm:prSet phldrT="[Texto]" custT="1"/>
      <dgm:spPr>
        <a:scene3d>
          <a:camera prst="orthographicFront"/>
          <a:lightRig rig="threePt" dir="t"/>
        </a:scene3d>
        <a:sp3d prstMaterial="dkEdge">
          <a:bevelT w="139700" h="139700"/>
          <a:bevelB w="139700" h="139700"/>
        </a:sp3d>
      </dgm:spPr>
      <dgm:t>
        <a:bodyPr/>
        <a:lstStyle/>
        <a:p>
          <a:r>
            <a:rPr lang="es-MX" sz="1800" dirty="0" smtClean="0">
              <a:solidFill>
                <a:schemeClr val="tx1"/>
              </a:solidFill>
            </a:rPr>
            <a:t>Ley sobre Refugiados y Protección Complementaria</a:t>
          </a:r>
          <a:endParaRPr lang="es-ES" sz="1800" dirty="0">
            <a:solidFill>
              <a:schemeClr val="tx1"/>
            </a:solidFill>
          </a:endParaRPr>
        </a:p>
      </dgm:t>
    </dgm:pt>
    <dgm:pt modelId="{3494D795-52EE-4260-9369-C4C53D0BB4B7}" type="parTrans" cxnId="{EC1C726E-8AAC-4C97-80C0-19CF0092D429}">
      <dgm:prSet/>
      <dgm:spPr/>
      <dgm:t>
        <a:bodyPr/>
        <a:lstStyle/>
        <a:p>
          <a:endParaRPr lang="es-ES">
            <a:solidFill>
              <a:schemeClr val="tx1"/>
            </a:solidFill>
          </a:endParaRPr>
        </a:p>
      </dgm:t>
    </dgm:pt>
    <dgm:pt modelId="{BC3289C5-5FAA-4DCA-96DE-FB4BC01705B1}" type="sibTrans" cxnId="{EC1C726E-8AAC-4C97-80C0-19CF0092D429}">
      <dgm:prSet/>
      <dgm:spPr>
        <a:scene3d>
          <a:camera prst="orthographicFront"/>
          <a:lightRig rig="threePt" dir="t"/>
        </a:scene3d>
        <a:sp3d prstMaterial="dkEdge">
          <a:bevelT w="139700" h="139700"/>
          <a:bevelB w="139700" h="139700"/>
        </a:sp3d>
      </dgm:spPr>
      <dgm:t>
        <a:bodyPr/>
        <a:lstStyle/>
        <a:p>
          <a:endParaRPr lang="es-ES">
            <a:solidFill>
              <a:schemeClr val="tx1"/>
            </a:solidFill>
          </a:endParaRPr>
        </a:p>
      </dgm:t>
    </dgm:pt>
    <dgm:pt modelId="{104CDE89-54E6-4D4C-9113-4C4AF91EB71D}">
      <dgm:prSet phldrT="[Texto]"/>
      <dgm:spPr>
        <a:scene3d>
          <a:camera prst="orthographicFront"/>
          <a:lightRig rig="threePt" dir="t"/>
        </a:scene3d>
        <a:sp3d prstMaterial="dkEdge">
          <a:bevelT w="139700" h="139700"/>
          <a:bevelB w="139700" h="139700"/>
        </a:sp3d>
      </dgm:spPr>
      <dgm:t>
        <a:bodyPr/>
        <a:lstStyle/>
        <a:p>
          <a:r>
            <a:rPr lang="es-MX" dirty="0" smtClean="0">
              <a:solidFill>
                <a:schemeClr val="tx1"/>
              </a:solidFill>
            </a:rPr>
            <a:t>Ley de Asistencia Social</a:t>
          </a:r>
          <a:endParaRPr lang="es-ES" dirty="0">
            <a:solidFill>
              <a:schemeClr val="tx1"/>
            </a:solidFill>
          </a:endParaRPr>
        </a:p>
      </dgm:t>
    </dgm:pt>
    <dgm:pt modelId="{34365912-5D07-4F7D-9C86-F6B6AFA30BEC}" type="parTrans" cxnId="{C5DE91B0-3CB7-4D7C-95B5-327130103437}">
      <dgm:prSet/>
      <dgm:spPr/>
      <dgm:t>
        <a:bodyPr/>
        <a:lstStyle/>
        <a:p>
          <a:endParaRPr lang="es-ES">
            <a:solidFill>
              <a:schemeClr val="tx1"/>
            </a:solidFill>
          </a:endParaRPr>
        </a:p>
      </dgm:t>
    </dgm:pt>
    <dgm:pt modelId="{DAC39298-670D-4563-8909-4FA20B89125E}" type="sibTrans" cxnId="{C5DE91B0-3CB7-4D7C-95B5-327130103437}">
      <dgm:prSet/>
      <dgm:spPr>
        <a:scene3d>
          <a:camera prst="orthographicFront"/>
          <a:lightRig rig="threePt" dir="t"/>
        </a:scene3d>
        <a:sp3d prstMaterial="dkEdge">
          <a:bevelT w="139700" h="139700"/>
          <a:bevelB w="139700" h="139700"/>
        </a:sp3d>
      </dgm:spPr>
      <dgm:t>
        <a:bodyPr/>
        <a:lstStyle/>
        <a:p>
          <a:endParaRPr lang="es-ES">
            <a:solidFill>
              <a:schemeClr val="tx1"/>
            </a:solidFill>
          </a:endParaRPr>
        </a:p>
      </dgm:t>
    </dgm:pt>
    <dgm:pt modelId="{2ED7C246-CB08-465C-9623-03681DBEAB85}">
      <dgm:prSet phldrT="[Texto]"/>
      <dgm:spPr>
        <a:scene3d>
          <a:camera prst="orthographicFront"/>
          <a:lightRig rig="threePt" dir="t"/>
        </a:scene3d>
        <a:sp3d prstMaterial="dkEdge">
          <a:bevelT w="139700" h="139700"/>
          <a:bevelB w="139700" h="139700"/>
        </a:sp3d>
      </dgm:spPr>
      <dgm:t>
        <a:bodyPr/>
        <a:lstStyle/>
        <a:p>
          <a:r>
            <a:rPr lang="es-MX" dirty="0" smtClean="0">
              <a:solidFill>
                <a:schemeClr val="tx1"/>
              </a:solidFill>
            </a:rPr>
            <a:t>Convención sobre los Derechos del Niño</a:t>
          </a:r>
          <a:endParaRPr lang="es-ES" dirty="0">
            <a:solidFill>
              <a:schemeClr val="tx1"/>
            </a:solidFill>
          </a:endParaRPr>
        </a:p>
      </dgm:t>
    </dgm:pt>
    <dgm:pt modelId="{4EE7C11C-B002-472E-B2BF-82E0F31EF421}" type="parTrans" cxnId="{B32ECA02-330E-4D6C-808A-24A585AAAF20}">
      <dgm:prSet/>
      <dgm:spPr/>
      <dgm:t>
        <a:bodyPr/>
        <a:lstStyle/>
        <a:p>
          <a:endParaRPr lang="es-ES">
            <a:solidFill>
              <a:schemeClr val="tx1"/>
            </a:solidFill>
          </a:endParaRPr>
        </a:p>
      </dgm:t>
    </dgm:pt>
    <dgm:pt modelId="{27202723-A1A8-489F-9ECB-DE3EC9B18FBA}" type="sibTrans" cxnId="{B32ECA02-330E-4D6C-808A-24A585AAAF20}">
      <dgm:prSet/>
      <dgm:spPr>
        <a:scene3d>
          <a:camera prst="orthographicFront"/>
          <a:lightRig rig="threePt" dir="t"/>
        </a:scene3d>
        <a:sp3d prstMaterial="dkEdge">
          <a:bevelT w="139700" h="139700"/>
          <a:bevelB w="139700" h="139700"/>
        </a:sp3d>
      </dgm:spPr>
      <dgm:t>
        <a:bodyPr/>
        <a:lstStyle/>
        <a:p>
          <a:endParaRPr lang="es-ES">
            <a:solidFill>
              <a:schemeClr val="tx1"/>
            </a:solidFill>
          </a:endParaRPr>
        </a:p>
      </dgm:t>
    </dgm:pt>
    <dgm:pt modelId="{1C080D78-3984-4131-A447-850F5E707CFC}">
      <dgm:prSet phldrT="[Texto]"/>
      <dgm:spPr>
        <a:scene3d>
          <a:camera prst="orthographicFront"/>
          <a:lightRig rig="threePt" dir="t"/>
        </a:scene3d>
        <a:sp3d prstMaterial="dkEdge">
          <a:bevelT w="139700" h="139700"/>
          <a:bevelB w="139700" h="139700"/>
        </a:sp3d>
      </dgm:spPr>
      <dgm:t>
        <a:bodyPr/>
        <a:lstStyle/>
        <a:p>
          <a:r>
            <a:rPr lang="es-MX" dirty="0" smtClean="0">
              <a:solidFill>
                <a:schemeClr val="tx1"/>
              </a:solidFill>
            </a:rPr>
            <a:t>Ley de Migración</a:t>
          </a:r>
          <a:endParaRPr lang="es-ES" dirty="0">
            <a:solidFill>
              <a:schemeClr val="tx1"/>
            </a:solidFill>
          </a:endParaRPr>
        </a:p>
      </dgm:t>
    </dgm:pt>
    <dgm:pt modelId="{CF3690DC-FBDF-43E5-A24D-6B8EE3A9ECAB}" type="parTrans" cxnId="{3574FA7C-ABC0-4ABB-950F-054C31556004}">
      <dgm:prSet/>
      <dgm:spPr/>
      <dgm:t>
        <a:bodyPr/>
        <a:lstStyle/>
        <a:p>
          <a:endParaRPr lang="es-ES">
            <a:solidFill>
              <a:schemeClr val="tx1"/>
            </a:solidFill>
          </a:endParaRPr>
        </a:p>
      </dgm:t>
    </dgm:pt>
    <dgm:pt modelId="{5F822675-6E97-47C5-B92D-A3E04F6784D3}" type="sibTrans" cxnId="{3574FA7C-ABC0-4ABB-950F-054C31556004}">
      <dgm:prSet/>
      <dgm:spPr>
        <a:scene3d>
          <a:camera prst="orthographicFront"/>
          <a:lightRig rig="threePt" dir="t"/>
        </a:scene3d>
        <a:sp3d prstMaterial="dkEdge">
          <a:bevelT w="139700" h="139700"/>
          <a:bevelB w="139700" h="139700"/>
        </a:sp3d>
      </dgm:spPr>
      <dgm:t>
        <a:bodyPr/>
        <a:lstStyle/>
        <a:p>
          <a:endParaRPr lang="es-ES">
            <a:solidFill>
              <a:schemeClr val="tx1"/>
            </a:solidFill>
          </a:endParaRPr>
        </a:p>
      </dgm:t>
    </dgm:pt>
    <dgm:pt modelId="{41ACE053-E52C-4374-A459-86ADB18309C6}" type="pres">
      <dgm:prSet presAssocID="{1635818A-D69B-4298-840C-14B85BB3E6F3}" presName="Name0" presStyleCnt="0">
        <dgm:presLayoutVars>
          <dgm:chMax val="1"/>
          <dgm:dir/>
          <dgm:animLvl val="ctr"/>
          <dgm:resizeHandles val="exact"/>
        </dgm:presLayoutVars>
      </dgm:prSet>
      <dgm:spPr/>
      <dgm:t>
        <a:bodyPr/>
        <a:lstStyle/>
        <a:p>
          <a:endParaRPr lang="es-ES"/>
        </a:p>
      </dgm:t>
    </dgm:pt>
    <dgm:pt modelId="{AE20C707-0978-4E45-BEC7-38F841B87AEE}" type="pres">
      <dgm:prSet presAssocID="{4809C17D-E357-46B8-B2E9-4BD7AFFE3781}" presName="centerShape" presStyleLbl="node0" presStyleIdx="0" presStyleCnt="1" custScaleX="88402" custScaleY="85192"/>
      <dgm:spPr/>
      <dgm:t>
        <a:bodyPr/>
        <a:lstStyle/>
        <a:p>
          <a:endParaRPr lang="es-ES"/>
        </a:p>
      </dgm:t>
    </dgm:pt>
    <dgm:pt modelId="{A3486285-11E4-416C-915A-82FEC1A38132}" type="pres">
      <dgm:prSet presAssocID="{E75114E3-392B-4EFF-BFB2-4AF907705724}" presName="node" presStyleLbl="node1" presStyleIdx="0" presStyleCnt="4" custScaleX="169153" custScaleY="161382" custRadScaleRad="109606" custRadScaleInc="0">
        <dgm:presLayoutVars>
          <dgm:bulletEnabled val="1"/>
        </dgm:presLayoutVars>
      </dgm:prSet>
      <dgm:spPr/>
      <dgm:t>
        <a:bodyPr/>
        <a:lstStyle/>
        <a:p>
          <a:endParaRPr lang="es-ES"/>
        </a:p>
      </dgm:t>
    </dgm:pt>
    <dgm:pt modelId="{386B2F49-9B4B-4E25-955C-FD361D16350C}" type="pres">
      <dgm:prSet presAssocID="{E75114E3-392B-4EFF-BFB2-4AF907705724}" presName="dummy" presStyleCnt="0"/>
      <dgm:spPr>
        <a:scene3d>
          <a:camera prst="orthographicFront"/>
          <a:lightRig rig="threePt" dir="t"/>
        </a:scene3d>
        <a:sp3d prstMaterial="dkEdge">
          <a:bevelT w="139700" h="139700"/>
          <a:bevelB w="139700" h="139700"/>
        </a:sp3d>
      </dgm:spPr>
    </dgm:pt>
    <dgm:pt modelId="{75B32978-B725-46B6-8EC1-944330335DF6}" type="pres">
      <dgm:prSet presAssocID="{BC3289C5-5FAA-4DCA-96DE-FB4BC01705B1}" presName="sibTrans" presStyleLbl="sibTrans2D1" presStyleIdx="0" presStyleCnt="4"/>
      <dgm:spPr/>
      <dgm:t>
        <a:bodyPr/>
        <a:lstStyle/>
        <a:p>
          <a:endParaRPr lang="es-ES"/>
        </a:p>
      </dgm:t>
    </dgm:pt>
    <dgm:pt modelId="{A567037D-F692-4DCF-BE45-35F2C3DE2F05}" type="pres">
      <dgm:prSet presAssocID="{104CDE89-54E6-4D4C-9113-4C4AF91EB71D}" presName="node" presStyleLbl="node1" presStyleIdx="1" presStyleCnt="4" custScaleX="155867" custScaleY="159063" custRadScaleRad="119234">
        <dgm:presLayoutVars>
          <dgm:bulletEnabled val="1"/>
        </dgm:presLayoutVars>
      </dgm:prSet>
      <dgm:spPr/>
      <dgm:t>
        <a:bodyPr/>
        <a:lstStyle/>
        <a:p>
          <a:endParaRPr lang="es-ES"/>
        </a:p>
      </dgm:t>
    </dgm:pt>
    <dgm:pt modelId="{524939BB-FC8F-42EC-8E8C-E59CC5F9C6BD}" type="pres">
      <dgm:prSet presAssocID="{104CDE89-54E6-4D4C-9113-4C4AF91EB71D}" presName="dummy" presStyleCnt="0"/>
      <dgm:spPr>
        <a:scene3d>
          <a:camera prst="orthographicFront"/>
          <a:lightRig rig="threePt" dir="t"/>
        </a:scene3d>
        <a:sp3d prstMaterial="dkEdge">
          <a:bevelT w="139700" h="139700"/>
          <a:bevelB w="139700" h="139700"/>
        </a:sp3d>
      </dgm:spPr>
    </dgm:pt>
    <dgm:pt modelId="{7E345731-3D3D-4505-96EB-83F5DDF703D2}" type="pres">
      <dgm:prSet presAssocID="{DAC39298-670D-4563-8909-4FA20B89125E}" presName="sibTrans" presStyleLbl="sibTrans2D1" presStyleIdx="1" presStyleCnt="4"/>
      <dgm:spPr/>
      <dgm:t>
        <a:bodyPr/>
        <a:lstStyle/>
        <a:p>
          <a:endParaRPr lang="es-ES"/>
        </a:p>
      </dgm:t>
    </dgm:pt>
    <dgm:pt modelId="{6E3D4555-7EAC-44A7-9C46-D5837C51194B}" type="pres">
      <dgm:prSet presAssocID="{2ED7C246-CB08-465C-9623-03681DBEAB85}" presName="node" presStyleLbl="node1" presStyleIdx="2" presStyleCnt="4" custScaleX="145350" custScaleY="140799" custRadScaleRad="94453" custRadScaleInc="-6363">
        <dgm:presLayoutVars>
          <dgm:bulletEnabled val="1"/>
        </dgm:presLayoutVars>
      </dgm:prSet>
      <dgm:spPr/>
      <dgm:t>
        <a:bodyPr/>
        <a:lstStyle/>
        <a:p>
          <a:endParaRPr lang="es-ES"/>
        </a:p>
      </dgm:t>
    </dgm:pt>
    <dgm:pt modelId="{6754B4BF-760E-458F-A971-F3C9BF9DAA75}" type="pres">
      <dgm:prSet presAssocID="{2ED7C246-CB08-465C-9623-03681DBEAB85}" presName="dummy" presStyleCnt="0"/>
      <dgm:spPr>
        <a:scene3d>
          <a:camera prst="orthographicFront"/>
          <a:lightRig rig="threePt" dir="t"/>
        </a:scene3d>
        <a:sp3d prstMaterial="dkEdge">
          <a:bevelT w="139700" h="139700"/>
          <a:bevelB w="139700" h="139700"/>
        </a:sp3d>
      </dgm:spPr>
    </dgm:pt>
    <dgm:pt modelId="{02270A43-22E2-49A2-9485-0AD30EDA25F5}" type="pres">
      <dgm:prSet presAssocID="{27202723-A1A8-489F-9ECB-DE3EC9B18FBA}" presName="sibTrans" presStyleLbl="sibTrans2D1" presStyleIdx="2" presStyleCnt="4"/>
      <dgm:spPr/>
      <dgm:t>
        <a:bodyPr/>
        <a:lstStyle/>
        <a:p>
          <a:endParaRPr lang="es-ES"/>
        </a:p>
      </dgm:t>
    </dgm:pt>
    <dgm:pt modelId="{874F65D6-3AC6-4EEC-B024-E9A0FDD2C32C}" type="pres">
      <dgm:prSet presAssocID="{1C080D78-3984-4131-A447-850F5E707CFC}" presName="node" presStyleLbl="node1" presStyleIdx="3" presStyleCnt="4" custScaleX="151079" custScaleY="149533" custRadScaleRad="119234">
        <dgm:presLayoutVars>
          <dgm:bulletEnabled val="1"/>
        </dgm:presLayoutVars>
      </dgm:prSet>
      <dgm:spPr/>
      <dgm:t>
        <a:bodyPr/>
        <a:lstStyle/>
        <a:p>
          <a:endParaRPr lang="es-ES"/>
        </a:p>
      </dgm:t>
    </dgm:pt>
    <dgm:pt modelId="{3A13B9C4-7820-4A87-9E5C-DB23B64EA63D}" type="pres">
      <dgm:prSet presAssocID="{1C080D78-3984-4131-A447-850F5E707CFC}" presName="dummy" presStyleCnt="0"/>
      <dgm:spPr>
        <a:scene3d>
          <a:camera prst="orthographicFront"/>
          <a:lightRig rig="threePt" dir="t"/>
        </a:scene3d>
        <a:sp3d prstMaterial="dkEdge">
          <a:bevelT w="139700" h="139700"/>
          <a:bevelB w="139700" h="139700"/>
        </a:sp3d>
      </dgm:spPr>
    </dgm:pt>
    <dgm:pt modelId="{27B4E61F-5E36-4745-97B1-177D15510647}" type="pres">
      <dgm:prSet presAssocID="{5F822675-6E97-47C5-B92D-A3E04F6784D3}" presName="sibTrans" presStyleLbl="sibTrans2D1" presStyleIdx="3" presStyleCnt="4"/>
      <dgm:spPr/>
      <dgm:t>
        <a:bodyPr/>
        <a:lstStyle/>
        <a:p>
          <a:endParaRPr lang="es-ES"/>
        </a:p>
      </dgm:t>
    </dgm:pt>
  </dgm:ptLst>
  <dgm:cxnLst>
    <dgm:cxn modelId="{2554CE1D-6993-4DE7-A5B6-F3311BD00473}" type="presOf" srcId="{104CDE89-54E6-4D4C-9113-4C4AF91EB71D}" destId="{A567037D-F692-4DCF-BE45-35F2C3DE2F05}" srcOrd="0" destOrd="0" presId="urn:microsoft.com/office/officeart/2005/8/layout/radial6"/>
    <dgm:cxn modelId="{5A33BCFA-1E97-4C14-91AD-C835BD3819AE}" type="presOf" srcId="{DAC39298-670D-4563-8909-4FA20B89125E}" destId="{7E345731-3D3D-4505-96EB-83F5DDF703D2}" srcOrd="0" destOrd="0" presId="urn:microsoft.com/office/officeart/2005/8/layout/radial6"/>
    <dgm:cxn modelId="{3574FA7C-ABC0-4ABB-950F-054C31556004}" srcId="{4809C17D-E357-46B8-B2E9-4BD7AFFE3781}" destId="{1C080D78-3984-4131-A447-850F5E707CFC}" srcOrd="3" destOrd="0" parTransId="{CF3690DC-FBDF-43E5-A24D-6B8EE3A9ECAB}" sibTransId="{5F822675-6E97-47C5-B92D-A3E04F6784D3}"/>
    <dgm:cxn modelId="{3B0DBEA3-CAFE-40AA-88B1-78CAB679823A}" type="presOf" srcId="{BC3289C5-5FAA-4DCA-96DE-FB4BC01705B1}" destId="{75B32978-B725-46B6-8EC1-944330335DF6}" srcOrd="0" destOrd="0" presId="urn:microsoft.com/office/officeart/2005/8/layout/radial6"/>
    <dgm:cxn modelId="{A431BF84-D8E0-4EF0-9BBF-12328C32B1FE}" type="presOf" srcId="{2ED7C246-CB08-465C-9623-03681DBEAB85}" destId="{6E3D4555-7EAC-44A7-9C46-D5837C51194B}" srcOrd="0" destOrd="0" presId="urn:microsoft.com/office/officeart/2005/8/layout/radial6"/>
    <dgm:cxn modelId="{1CC5F267-B271-4B76-B6BC-910B0400DF69}" type="presOf" srcId="{1635818A-D69B-4298-840C-14B85BB3E6F3}" destId="{41ACE053-E52C-4374-A459-86ADB18309C6}" srcOrd="0" destOrd="0" presId="urn:microsoft.com/office/officeart/2005/8/layout/radial6"/>
    <dgm:cxn modelId="{C5DE91B0-3CB7-4D7C-95B5-327130103437}" srcId="{4809C17D-E357-46B8-B2E9-4BD7AFFE3781}" destId="{104CDE89-54E6-4D4C-9113-4C4AF91EB71D}" srcOrd="1" destOrd="0" parTransId="{34365912-5D07-4F7D-9C86-F6B6AFA30BEC}" sibTransId="{DAC39298-670D-4563-8909-4FA20B89125E}"/>
    <dgm:cxn modelId="{B32ECA02-330E-4D6C-808A-24A585AAAF20}" srcId="{4809C17D-E357-46B8-B2E9-4BD7AFFE3781}" destId="{2ED7C246-CB08-465C-9623-03681DBEAB85}" srcOrd="2" destOrd="0" parTransId="{4EE7C11C-B002-472E-B2BF-82E0F31EF421}" sibTransId="{27202723-A1A8-489F-9ECB-DE3EC9B18FBA}"/>
    <dgm:cxn modelId="{2B291727-E8D4-4D0C-BF93-909C8FC961EF}" type="presOf" srcId="{E75114E3-392B-4EFF-BFB2-4AF907705724}" destId="{A3486285-11E4-416C-915A-82FEC1A38132}" srcOrd="0" destOrd="0" presId="urn:microsoft.com/office/officeart/2005/8/layout/radial6"/>
    <dgm:cxn modelId="{4E05ECF6-3EA0-45DB-8D94-127B76BF149C}" type="presOf" srcId="{27202723-A1A8-489F-9ECB-DE3EC9B18FBA}" destId="{02270A43-22E2-49A2-9485-0AD30EDA25F5}" srcOrd="0" destOrd="0" presId="urn:microsoft.com/office/officeart/2005/8/layout/radial6"/>
    <dgm:cxn modelId="{12130DFE-DF42-41FD-A28E-E142D5E25445}" type="presOf" srcId="{4809C17D-E357-46B8-B2E9-4BD7AFFE3781}" destId="{AE20C707-0978-4E45-BEC7-38F841B87AEE}" srcOrd="0" destOrd="0" presId="urn:microsoft.com/office/officeart/2005/8/layout/radial6"/>
    <dgm:cxn modelId="{7D004080-0A1A-4ADB-91F9-520EAFF91E2D}" type="presOf" srcId="{1C080D78-3984-4131-A447-850F5E707CFC}" destId="{874F65D6-3AC6-4EEC-B024-E9A0FDD2C32C}" srcOrd="0" destOrd="0" presId="urn:microsoft.com/office/officeart/2005/8/layout/radial6"/>
    <dgm:cxn modelId="{DC2A4076-BA66-4DE7-8658-A647CE685CDD}" type="presOf" srcId="{5F822675-6E97-47C5-B92D-A3E04F6784D3}" destId="{27B4E61F-5E36-4745-97B1-177D15510647}" srcOrd="0" destOrd="0" presId="urn:microsoft.com/office/officeart/2005/8/layout/radial6"/>
    <dgm:cxn modelId="{A089251C-1BEA-4CD5-9BBD-FE39E94AB51B}" srcId="{1635818A-D69B-4298-840C-14B85BB3E6F3}" destId="{4809C17D-E357-46B8-B2E9-4BD7AFFE3781}" srcOrd="0" destOrd="0" parTransId="{6B2E8FF6-C57B-4483-9F25-26CE3E757857}" sibTransId="{134A2470-81D7-42D2-93DF-D5E2C2AC5960}"/>
    <dgm:cxn modelId="{EC1C726E-8AAC-4C97-80C0-19CF0092D429}" srcId="{4809C17D-E357-46B8-B2E9-4BD7AFFE3781}" destId="{E75114E3-392B-4EFF-BFB2-4AF907705724}" srcOrd="0" destOrd="0" parTransId="{3494D795-52EE-4260-9369-C4C53D0BB4B7}" sibTransId="{BC3289C5-5FAA-4DCA-96DE-FB4BC01705B1}"/>
    <dgm:cxn modelId="{497C0813-E7A4-4ECB-B722-B9786696402C}" type="presParOf" srcId="{41ACE053-E52C-4374-A459-86ADB18309C6}" destId="{AE20C707-0978-4E45-BEC7-38F841B87AEE}" srcOrd="0" destOrd="0" presId="urn:microsoft.com/office/officeart/2005/8/layout/radial6"/>
    <dgm:cxn modelId="{96E91401-3799-4460-9812-68FBE0A90006}" type="presParOf" srcId="{41ACE053-E52C-4374-A459-86ADB18309C6}" destId="{A3486285-11E4-416C-915A-82FEC1A38132}" srcOrd="1" destOrd="0" presId="urn:microsoft.com/office/officeart/2005/8/layout/radial6"/>
    <dgm:cxn modelId="{24123F9E-1697-4F82-BA1E-705CA7BE0C91}" type="presParOf" srcId="{41ACE053-E52C-4374-A459-86ADB18309C6}" destId="{386B2F49-9B4B-4E25-955C-FD361D16350C}" srcOrd="2" destOrd="0" presId="urn:microsoft.com/office/officeart/2005/8/layout/radial6"/>
    <dgm:cxn modelId="{177D1EC1-6059-4062-AFF0-6EB335489515}" type="presParOf" srcId="{41ACE053-E52C-4374-A459-86ADB18309C6}" destId="{75B32978-B725-46B6-8EC1-944330335DF6}" srcOrd="3" destOrd="0" presId="urn:microsoft.com/office/officeart/2005/8/layout/radial6"/>
    <dgm:cxn modelId="{0A035A90-EADA-44E1-BE8E-3615DA025E8F}" type="presParOf" srcId="{41ACE053-E52C-4374-A459-86ADB18309C6}" destId="{A567037D-F692-4DCF-BE45-35F2C3DE2F05}" srcOrd="4" destOrd="0" presId="urn:microsoft.com/office/officeart/2005/8/layout/radial6"/>
    <dgm:cxn modelId="{25B73EFD-32B6-4F3C-A004-8E3E42E9A524}" type="presParOf" srcId="{41ACE053-E52C-4374-A459-86ADB18309C6}" destId="{524939BB-FC8F-42EC-8E8C-E59CC5F9C6BD}" srcOrd="5" destOrd="0" presId="urn:microsoft.com/office/officeart/2005/8/layout/radial6"/>
    <dgm:cxn modelId="{9A29D54A-6A11-4158-B7F6-458E1A07111D}" type="presParOf" srcId="{41ACE053-E52C-4374-A459-86ADB18309C6}" destId="{7E345731-3D3D-4505-96EB-83F5DDF703D2}" srcOrd="6" destOrd="0" presId="urn:microsoft.com/office/officeart/2005/8/layout/radial6"/>
    <dgm:cxn modelId="{A85BAABD-8AD4-49AF-BEEC-C0FA1D7D11AD}" type="presParOf" srcId="{41ACE053-E52C-4374-A459-86ADB18309C6}" destId="{6E3D4555-7EAC-44A7-9C46-D5837C51194B}" srcOrd="7" destOrd="0" presId="urn:microsoft.com/office/officeart/2005/8/layout/radial6"/>
    <dgm:cxn modelId="{11F8B12B-4A23-403C-B365-88F961E2357B}" type="presParOf" srcId="{41ACE053-E52C-4374-A459-86ADB18309C6}" destId="{6754B4BF-760E-458F-A971-F3C9BF9DAA75}" srcOrd="8" destOrd="0" presId="urn:microsoft.com/office/officeart/2005/8/layout/radial6"/>
    <dgm:cxn modelId="{4C31D384-096F-4B35-8C27-77D4EE217622}" type="presParOf" srcId="{41ACE053-E52C-4374-A459-86ADB18309C6}" destId="{02270A43-22E2-49A2-9485-0AD30EDA25F5}" srcOrd="9" destOrd="0" presId="urn:microsoft.com/office/officeart/2005/8/layout/radial6"/>
    <dgm:cxn modelId="{DFB86650-F5C4-4D9E-83AD-C85C4683317E}" type="presParOf" srcId="{41ACE053-E52C-4374-A459-86ADB18309C6}" destId="{874F65D6-3AC6-4EEC-B024-E9A0FDD2C32C}" srcOrd="10" destOrd="0" presId="urn:microsoft.com/office/officeart/2005/8/layout/radial6"/>
    <dgm:cxn modelId="{2622081E-DB0A-4C47-B33B-391870FF085F}" type="presParOf" srcId="{41ACE053-E52C-4374-A459-86ADB18309C6}" destId="{3A13B9C4-7820-4A87-9E5C-DB23B64EA63D}" srcOrd="11" destOrd="0" presId="urn:microsoft.com/office/officeart/2005/8/layout/radial6"/>
    <dgm:cxn modelId="{70DFEE48-3A36-4078-9D79-632344A8B85B}" type="presParOf" srcId="{41ACE053-E52C-4374-A459-86ADB18309C6}" destId="{27B4E61F-5E36-4745-97B1-177D155106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80482-05EC-4193-B5EF-1456503EA729}" type="doc">
      <dgm:prSet loTypeId="urn:microsoft.com/office/officeart/2005/8/layout/radial4" loCatId="relationship" qsTypeId="urn:microsoft.com/office/officeart/2005/8/quickstyle/3d2" qsCatId="3D" csTypeId="urn:microsoft.com/office/officeart/2005/8/colors/accent0_3" csCatId="mainScheme" phldr="1"/>
      <dgm:spPr/>
      <dgm:t>
        <a:bodyPr/>
        <a:lstStyle/>
        <a:p>
          <a:endParaRPr lang="es-MX"/>
        </a:p>
      </dgm:t>
    </dgm:pt>
    <dgm:pt modelId="{AA141738-C738-4D58-9208-23D088F38A15}">
      <dgm:prSet phldrT="[Texto]"/>
      <dgm:spPr/>
      <dgm:t>
        <a:bodyPr/>
        <a:lstStyle/>
        <a:p>
          <a:r>
            <a:rPr lang="es-MX" dirty="0" smtClean="0"/>
            <a:t>Objetivos</a:t>
          </a:r>
          <a:endParaRPr lang="es-MX" dirty="0"/>
        </a:p>
      </dgm:t>
    </dgm:pt>
    <dgm:pt modelId="{1231E162-EF40-4CF6-9114-DB7D00282945}" type="parTrans" cxnId="{90C6B491-BC30-4354-9DDD-CED377036E46}">
      <dgm:prSet/>
      <dgm:spPr/>
      <dgm:t>
        <a:bodyPr/>
        <a:lstStyle/>
        <a:p>
          <a:endParaRPr lang="es-MX"/>
        </a:p>
      </dgm:t>
    </dgm:pt>
    <dgm:pt modelId="{14AFF07B-8B47-43EE-A155-4D6B7CEC6471}" type="sibTrans" cxnId="{90C6B491-BC30-4354-9DDD-CED377036E46}">
      <dgm:prSet/>
      <dgm:spPr/>
      <dgm:t>
        <a:bodyPr/>
        <a:lstStyle/>
        <a:p>
          <a:endParaRPr lang="es-MX"/>
        </a:p>
      </dgm:t>
    </dgm:pt>
    <dgm:pt modelId="{C1933DD8-D17B-4509-960E-6930956AF237}">
      <dgm:prSet phldrT="[Texto]"/>
      <dgm:spPr/>
      <dgm:t>
        <a:bodyPr/>
        <a:lstStyle/>
        <a:p>
          <a:r>
            <a:rPr lang="es-MX" dirty="0" smtClean="0"/>
            <a:t>Lograr la reinserción a derechos universales</a:t>
          </a:r>
          <a:endParaRPr lang="es-MX" dirty="0"/>
        </a:p>
      </dgm:t>
    </dgm:pt>
    <dgm:pt modelId="{E677B349-78DE-4F1B-9018-AD5CD6CA5D33}" type="parTrans" cxnId="{89CFB72D-2A8B-4795-B5CD-3030273E4500}">
      <dgm:prSet/>
      <dgm:spPr>
        <a:ln>
          <a:noFill/>
        </a:ln>
        <a:effectLst/>
        <a:scene3d>
          <a:camera prst="orthographicFront">
            <a:rot lat="0" lon="0" rev="0"/>
          </a:camera>
          <a:lightRig rig="contrasting" dir="t">
            <a:rot lat="0" lon="0" rev="7800000"/>
          </a:lightRig>
        </a:scene3d>
        <a:sp3d z="-152400">
          <a:bevelT w="139700" h="139700"/>
        </a:sp3d>
      </dgm:spPr>
      <dgm:t>
        <a:bodyPr/>
        <a:lstStyle/>
        <a:p>
          <a:endParaRPr lang="es-MX"/>
        </a:p>
      </dgm:t>
    </dgm:pt>
    <dgm:pt modelId="{D3504D8F-F1B4-4F61-A000-BEE006039A4C}" type="sibTrans" cxnId="{89CFB72D-2A8B-4795-B5CD-3030273E4500}">
      <dgm:prSet/>
      <dgm:spPr/>
      <dgm:t>
        <a:bodyPr/>
        <a:lstStyle/>
        <a:p>
          <a:endParaRPr lang="es-MX"/>
        </a:p>
      </dgm:t>
    </dgm:pt>
    <dgm:pt modelId="{4A117055-5C5D-412F-83A0-CFF5D5CC08EA}">
      <dgm:prSet phldrT="[Texto]"/>
      <dgm:spPr/>
      <dgm:t>
        <a:bodyPr/>
        <a:lstStyle/>
        <a:p>
          <a:r>
            <a:rPr lang="es-MX" dirty="0" smtClean="0"/>
            <a:t>Desarrollar sentido de pertenencia</a:t>
          </a:r>
          <a:endParaRPr lang="es-MX" dirty="0"/>
        </a:p>
      </dgm:t>
    </dgm:pt>
    <dgm:pt modelId="{7D95FBA3-E81C-476C-8740-CFFE56E5879F}" type="parTrans" cxnId="{94FBC9ED-C048-4BDB-BD19-B18185A53A23}">
      <dgm:prSet/>
      <dgm:spPr>
        <a:ln>
          <a:noFill/>
        </a:ln>
        <a:effectLst/>
        <a:scene3d>
          <a:camera prst="orthographicFront">
            <a:rot lat="0" lon="0" rev="0"/>
          </a:camera>
          <a:lightRig rig="contrasting" dir="t">
            <a:rot lat="0" lon="0" rev="7800000"/>
          </a:lightRig>
        </a:scene3d>
        <a:sp3d z="-152400">
          <a:bevelT w="139700" h="139700"/>
        </a:sp3d>
      </dgm:spPr>
      <dgm:t>
        <a:bodyPr/>
        <a:lstStyle/>
        <a:p>
          <a:endParaRPr lang="es-MX"/>
        </a:p>
      </dgm:t>
    </dgm:pt>
    <dgm:pt modelId="{7BAA0F09-ED4E-4EDA-8602-B1697ACC03E9}" type="sibTrans" cxnId="{94FBC9ED-C048-4BDB-BD19-B18185A53A23}">
      <dgm:prSet/>
      <dgm:spPr/>
      <dgm:t>
        <a:bodyPr/>
        <a:lstStyle/>
        <a:p>
          <a:endParaRPr lang="es-MX"/>
        </a:p>
      </dgm:t>
    </dgm:pt>
    <dgm:pt modelId="{CC993984-997A-472F-9E82-261E385425B0}">
      <dgm:prSet phldrT="[Texto]"/>
      <dgm:spPr/>
      <dgm:t>
        <a:bodyPr/>
        <a:lstStyle/>
        <a:p>
          <a:r>
            <a:rPr lang="es-MX" dirty="0" smtClean="0"/>
            <a:t>Evitar la migración a través de la prevención y la atención</a:t>
          </a:r>
          <a:endParaRPr lang="es-MX" dirty="0"/>
        </a:p>
      </dgm:t>
    </dgm:pt>
    <dgm:pt modelId="{32365CD3-190C-4972-AC30-41A68DCDEF34}" type="parTrans" cxnId="{7D15A62D-950D-4EFF-B51C-7C2BE06F490B}">
      <dgm:prSet/>
      <dgm:spPr>
        <a:ln>
          <a:noFill/>
        </a:ln>
        <a:effectLst/>
        <a:scene3d>
          <a:camera prst="orthographicFront">
            <a:rot lat="0" lon="0" rev="0"/>
          </a:camera>
          <a:lightRig rig="contrasting" dir="t">
            <a:rot lat="0" lon="0" rev="7800000"/>
          </a:lightRig>
        </a:scene3d>
        <a:sp3d z="-152400">
          <a:bevelT w="139700" h="139700"/>
        </a:sp3d>
      </dgm:spPr>
      <dgm:t>
        <a:bodyPr/>
        <a:lstStyle/>
        <a:p>
          <a:endParaRPr lang="es-MX"/>
        </a:p>
      </dgm:t>
    </dgm:pt>
    <dgm:pt modelId="{6B576D75-5291-412F-B17B-65A5B2C9BE71}" type="sibTrans" cxnId="{7D15A62D-950D-4EFF-B51C-7C2BE06F490B}">
      <dgm:prSet/>
      <dgm:spPr/>
      <dgm:t>
        <a:bodyPr/>
        <a:lstStyle/>
        <a:p>
          <a:endParaRPr lang="es-MX"/>
        </a:p>
      </dgm:t>
    </dgm:pt>
    <dgm:pt modelId="{854CEF2D-5915-4A6B-8D6A-F0518806A9C5}" type="pres">
      <dgm:prSet presAssocID="{F5A80482-05EC-4193-B5EF-1456503EA729}" presName="cycle" presStyleCnt="0">
        <dgm:presLayoutVars>
          <dgm:chMax val="1"/>
          <dgm:dir/>
          <dgm:animLvl val="ctr"/>
          <dgm:resizeHandles val="exact"/>
        </dgm:presLayoutVars>
      </dgm:prSet>
      <dgm:spPr/>
      <dgm:t>
        <a:bodyPr/>
        <a:lstStyle/>
        <a:p>
          <a:endParaRPr lang="es-ES"/>
        </a:p>
      </dgm:t>
    </dgm:pt>
    <dgm:pt modelId="{BFAD04AB-F5C1-4519-BB65-CD6C666E45AC}" type="pres">
      <dgm:prSet presAssocID="{AA141738-C738-4D58-9208-23D088F38A15}" presName="centerShape" presStyleLbl="node0" presStyleIdx="0" presStyleCnt="1" custScaleY="35284" custLinFactNeighborX="294" custLinFactNeighborY="4633"/>
      <dgm:spPr/>
      <dgm:t>
        <a:bodyPr/>
        <a:lstStyle/>
        <a:p>
          <a:endParaRPr lang="es-ES"/>
        </a:p>
      </dgm:t>
    </dgm:pt>
    <dgm:pt modelId="{9A064775-6FA7-4656-A498-77A303442A00}" type="pres">
      <dgm:prSet presAssocID="{E677B349-78DE-4F1B-9018-AD5CD6CA5D33}" presName="parTrans" presStyleLbl="bgSibTrans2D1" presStyleIdx="0" presStyleCnt="3" custAng="7791077" custScaleX="16735" custLinFactY="-58343" custLinFactNeighborX="5651" custLinFactNeighborY="-100000" custRadScaleRad="92443"/>
      <dgm:spPr/>
      <dgm:t>
        <a:bodyPr/>
        <a:lstStyle/>
        <a:p>
          <a:endParaRPr lang="es-ES"/>
        </a:p>
      </dgm:t>
    </dgm:pt>
    <dgm:pt modelId="{2919D41E-4B0E-4A7E-A1DE-83B275941BBA}" type="pres">
      <dgm:prSet presAssocID="{C1933DD8-D17B-4509-960E-6930956AF237}" presName="node" presStyleLbl="node1" presStyleIdx="0" presStyleCnt="3" custRadScaleRad="136972" custRadScaleInc="21422">
        <dgm:presLayoutVars>
          <dgm:bulletEnabled val="1"/>
        </dgm:presLayoutVars>
      </dgm:prSet>
      <dgm:spPr/>
      <dgm:t>
        <a:bodyPr/>
        <a:lstStyle/>
        <a:p>
          <a:endParaRPr lang="es-MX"/>
        </a:p>
      </dgm:t>
    </dgm:pt>
    <dgm:pt modelId="{8791CC7C-54C6-4EC7-A13C-2BF1E92856F6}" type="pres">
      <dgm:prSet presAssocID="{7D95FBA3-E81C-476C-8740-CFFE56E5879F}" presName="parTrans" presStyleLbl="bgSibTrans2D1" presStyleIdx="1" presStyleCnt="3" custAng="13837909" custScaleX="15020" custLinFactY="-58528" custLinFactNeighborX="-5591" custLinFactNeighborY="-100000"/>
      <dgm:spPr/>
      <dgm:t>
        <a:bodyPr/>
        <a:lstStyle/>
        <a:p>
          <a:endParaRPr lang="es-ES"/>
        </a:p>
      </dgm:t>
    </dgm:pt>
    <dgm:pt modelId="{6358905B-3519-4889-BC0A-50C6236CB2E2}" type="pres">
      <dgm:prSet presAssocID="{4A117055-5C5D-412F-83A0-CFF5D5CC08EA}" presName="node" presStyleLbl="node1" presStyleIdx="1" presStyleCnt="3" custRadScaleRad="136592" custRadScaleInc="70042">
        <dgm:presLayoutVars>
          <dgm:bulletEnabled val="1"/>
        </dgm:presLayoutVars>
      </dgm:prSet>
      <dgm:spPr/>
      <dgm:t>
        <a:bodyPr/>
        <a:lstStyle/>
        <a:p>
          <a:endParaRPr lang="es-ES"/>
        </a:p>
      </dgm:t>
    </dgm:pt>
    <dgm:pt modelId="{7CAA78CC-F5A6-4B52-9BDE-43EF1B492FBD}" type="pres">
      <dgm:prSet presAssocID="{32365CD3-190C-4972-AC30-41A68DCDEF34}" presName="parTrans" presStyleLbl="bgSibTrans2D1" presStyleIdx="2" presStyleCnt="3" custAng="10686381" custScaleX="56568" custLinFactNeighborX="-1201" custLinFactNeighborY="76644" custRadScaleRad="198439" custRadScaleInc="-2147483648"/>
      <dgm:spPr/>
      <dgm:t>
        <a:bodyPr/>
        <a:lstStyle/>
        <a:p>
          <a:endParaRPr lang="es-ES"/>
        </a:p>
      </dgm:t>
    </dgm:pt>
    <dgm:pt modelId="{FC2EA464-42E6-41E9-9439-B1315A001A16}" type="pres">
      <dgm:prSet presAssocID="{CC993984-997A-472F-9E82-261E385425B0}" presName="node" presStyleLbl="node1" presStyleIdx="2" presStyleCnt="3" custRadScaleRad="72636" custRadScaleInc="-90517">
        <dgm:presLayoutVars>
          <dgm:bulletEnabled val="1"/>
        </dgm:presLayoutVars>
      </dgm:prSet>
      <dgm:spPr/>
      <dgm:t>
        <a:bodyPr/>
        <a:lstStyle/>
        <a:p>
          <a:endParaRPr lang="es-MX"/>
        </a:p>
      </dgm:t>
    </dgm:pt>
  </dgm:ptLst>
  <dgm:cxnLst>
    <dgm:cxn modelId="{90C6B491-BC30-4354-9DDD-CED377036E46}" srcId="{F5A80482-05EC-4193-B5EF-1456503EA729}" destId="{AA141738-C738-4D58-9208-23D088F38A15}" srcOrd="0" destOrd="0" parTransId="{1231E162-EF40-4CF6-9114-DB7D00282945}" sibTransId="{14AFF07B-8B47-43EE-A155-4D6B7CEC6471}"/>
    <dgm:cxn modelId="{12587504-04D1-48DF-9A20-9AA4ECA1830D}" type="presOf" srcId="{E677B349-78DE-4F1B-9018-AD5CD6CA5D33}" destId="{9A064775-6FA7-4656-A498-77A303442A00}" srcOrd="0" destOrd="0" presId="urn:microsoft.com/office/officeart/2005/8/layout/radial4"/>
    <dgm:cxn modelId="{D335A054-3A33-480C-BFB1-1A7A0F2809C0}" type="presOf" srcId="{4A117055-5C5D-412F-83A0-CFF5D5CC08EA}" destId="{6358905B-3519-4889-BC0A-50C6236CB2E2}" srcOrd="0" destOrd="0" presId="urn:microsoft.com/office/officeart/2005/8/layout/radial4"/>
    <dgm:cxn modelId="{74ED8A33-B8A7-4068-AD08-9EEF71B0E775}" type="presOf" srcId="{7D95FBA3-E81C-476C-8740-CFFE56E5879F}" destId="{8791CC7C-54C6-4EC7-A13C-2BF1E92856F6}" srcOrd="0" destOrd="0" presId="urn:microsoft.com/office/officeart/2005/8/layout/radial4"/>
    <dgm:cxn modelId="{94FBC9ED-C048-4BDB-BD19-B18185A53A23}" srcId="{AA141738-C738-4D58-9208-23D088F38A15}" destId="{4A117055-5C5D-412F-83A0-CFF5D5CC08EA}" srcOrd="1" destOrd="0" parTransId="{7D95FBA3-E81C-476C-8740-CFFE56E5879F}" sibTransId="{7BAA0F09-ED4E-4EDA-8602-B1697ACC03E9}"/>
    <dgm:cxn modelId="{57D4A0DD-C607-4B34-957F-7D088351A40E}" type="presOf" srcId="{AA141738-C738-4D58-9208-23D088F38A15}" destId="{BFAD04AB-F5C1-4519-BB65-CD6C666E45AC}" srcOrd="0" destOrd="0" presId="urn:microsoft.com/office/officeart/2005/8/layout/radial4"/>
    <dgm:cxn modelId="{1FF43A24-B85E-4F14-9958-A6087B95C085}" type="presOf" srcId="{CC993984-997A-472F-9E82-261E385425B0}" destId="{FC2EA464-42E6-41E9-9439-B1315A001A16}" srcOrd="0" destOrd="0" presId="urn:microsoft.com/office/officeart/2005/8/layout/radial4"/>
    <dgm:cxn modelId="{7D15A62D-950D-4EFF-B51C-7C2BE06F490B}" srcId="{AA141738-C738-4D58-9208-23D088F38A15}" destId="{CC993984-997A-472F-9E82-261E385425B0}" srcOrd="2" destOrd="0" parTransId="{32365CD3-190C-4972-AC30-41A68DCDEF34}" sibTransId="{6B576D75-5291-412F-B17B-65A5B2C9BE71}"/>
    <dgm:cxn modelId="{45D0574C-21A1-4BCA-A7B4-A9C761D9A02C}" type="presOf" srcId="{32365CD3-190C-4972-AC30-41A68DCDEF34}" destId="{7CAA78CC-F5A6-4B52-9BDE-43EF1B492FBD}" srcOrd="0" destOrd="0" presId="urn:microsoft.com/office/officeart/2005/8/layout/radial4"/>
    <dgm:cxn modelId="{89CFB72D-2A8B-4795-B5CD-3030273E4500}" srcId="{AA141738-C738-4D58-9208-23D088F38A15}" destId="{C1933DD8-D17B-4509-960E-6930956AF237}" srcOrd="0" destOrd="0" parTransId="{E677B349-78DE-4F1B-9018-AD5CD6CA5D33}" sibTransId="{D3504D8F-F1B4-4F61-A000-BEE006039A4C}"/>
    <dgm:cxn modelId="{7776608D-003F-49E9-BD04-0BD01CF17BCC}" type="presOf" srcId="{C1933DD8-D17B-4509-960E-6930956AF237}" destId="{2919D41E-4B0E-4A7E-A1DE-83B275941BBA}" srcOrd="0" destOrd="0" presId="urn:microsoft.com/office/officeart/2005/8/layout/radial4"/>
    <dgm:cxn modelId="{543EE235-E98C-4991-944B-A1DB527E789C}" type="presOf" srcId="{F5A80482-05EC-4193-B5EF-1456503EA729}" destId="{854CEF2D-5915-4A6B-8D6A-F0518806A9C5}" srcOrd="0" destOrd="0" presId="urn:microsoft.com/office/officeart/2005/8/layout/radial4"/>
    <dgm:cxn modelId="{9EEABDA1-8913-4A8B-8241-68791F28BD9B}" type="presParOf" srcId="{854CEF2D-5915-4A6B-8D6A-F0518806A9C5}" destId="{BFAD04AB-F5C1-4519-BB65-CD6C666E45AC}" srcOrd="0" destOrd="0" presId="urn:microsoft.com/office/officeart/2005/8/layout/radial4"/>
    <dgm:cxn modelId="{2A4089C1-7DA1-448C-ABA0-28E6BDA8212C}" type="presParOf" srcId="{854CEF2D-5915-4A6B-8D6A-F0518806A9C5}" destId="{9A064775-6FA7-4656-A498-77A303442A00}" srcOrd="1" destOrd="0" presId="urn:microsoft.com/office/officeart/2005/8/layout/radial4"/>
    <dgm:cxn modelId="{6B476A93-F551-4E28-942F-8E7B65425853}" type="presParOf" srcId="{854CEF2D-5915-4A6B-8D6A-F0518806A9C5}" destId="{2919D41E-4B0E-4A7E-A1DE-83B275941BBA}" srcOrd="2" destOrd="0" presId="urn:microsoft.com/office/officeart/2005/8/layout/radial4"/>
    <dgm:cxn modelId="{CFE5866D-6B17-4570-A620-F2B224F7E337}" type="presParOf" srcId="{854CEF2D-5915-4A6B-8D6A-F0518806A9C5}" destId="{8791CC7C-54C6-4EC7-A13C-2BF1E92856F6}" srcOrd="3" destOrd="0" presId="urn:microsoft.com/office/officeart/2005/8/layout/radial4"/>
    <dgm:cxn modelId="{E7CD591C-726A-4EC7-9AAA-AAECFCDC4E1E}" type="presParOf" srcId="{854CEF2D-5915-4A6B-8D6A-F0518806A9C5}" destId="{6358905B-3519-4889-BC0A-50C6236CB2E2}" srcOrd="4" destOrd="0" presId="urn:microsoft.com/office/officeart/2005/8/layout/radial4"/>
    <dgm:cxn modelId="{8BD15837-2FD9-4BEE-B1DA-E91AA6FFB285}" type="presParOf" srcId="{854CEF2D-5915-4A6B-8D6A-F0518806A9C5}" destId="{7CAA78CC-F5A6-4B52-9BDE-43EF1B492FBD}" srcOrd="5" destOrd="0" presId="urn:microsoft.com/office/officeart/2005/8/layout/radial4"/>
    <dgm:cxn modelId="{7B781583-B9C0-4A70-A3FF-DA55B633CD2D}" type="presParOf" srcId="{854CEF2D-5915-4A6B-8D6A-F0518806A9C5}" destId="{FC2EA464-42E6-41E9-9439-B1315A001A1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A7EFFF-511A-425A-A46A-09804E87D7AB}" type="doc">
      <dgm:prSet loTypeId="urn:microsoft.com/office/officeart/2005/8/layout/arrow2" loCatId="process" qsTypeId="urn:microsoft.com/office/officeart/2005/8/quickstyle/3d2" qsCatId="3D" csTypeId="urn:microsoft.com/office/officeart/2005/8/colors/accent0_1" csCatId="mainScheme" phldr="1"/>
      <dgm:spPr/>
    </dgm:pt>
    <dgm:pt modelId="{4C1FCB00-E507-4667-BBB6-45D280520794}">
      <dgm:prSet phldrT="[Texto]" custT="1"/>
      <dgm:spPr/>
      <dgm:t>
        <a:bodyPr/>
        <a:lstStyle/>
        <a:p>
          <a:r>
            <a:rPr lang="es-MX" sz="2400" b="1" dirty="0" smtClean="0">
              <a:latin typeface="Calibri" pitchFamily="34" charset="0"/>
              <a:cs typeface="Calibri" pitchFamily="34" charset="0"/>
            </a:rPr>
            <a:t>Educación para la paz y los derechos humanos</a:t>
          </a:r>
          <a:endParaRPr lang="es-MX" sz="2400" b="1" dirty="0">
            <a:latin typeface="Calibri" pitchFamily="34" charset="0"/>
            <a:cs typeface="Calibri" pitchFamily="34" charset="0"/>
          </a:endParaRPr>
        </a:p>
      </dgm:t>
    </dgm:pt>
    <dgm:pt modelId="{8BA430A9-494F-48B1-B3DF-F49E6BE82FDF}" type="parTrans" cxnId="{660863D4-6255-4811-BE5E-34969D151E28}">
      <dgm:prSet/>
      <dgm:spPr/>
      <dgm:t>
        <a:bodyPr/>
        <a:lstStyle/>
        <a:p>
          <a:endParaRPr lang="es-MX" sz="2400" b="1">
            <a:latin typeface="Calibri" pitchFamily="34" charset="0"/>
            <a:cs typeface="Calibri" pitchFamily="34" charset="0"/>
          </a:endParaRPr>
        </a:p>
      </dgm:t>
    </dgm:pt>
    <dgm:pt modelId="{6DDDC535-8B3C-467B-A012-4762C1CBD76A}" type="sibTrans" cxnId="{660863D4-6255-4811-BE5E-34969D151E28}">
      <dgm:prSet/>
      <dgm:spPr/>
      <dgm:t>
        <a:bodyPr/>
        <a:lstStyle/>
        <a:p>
          <a:endParaRPr lang="es-MX" sz="2400" b="1">
            <a:latin typeface="Calibri" pitchFamily="34" charset="0"/>
            <a:cs typeface="Calibri" pitchFamily="34" charset="0"/>
          </a:endParaRPr>
        </a:p>
      </dgm:t>
    </dgm:pt>
    <dgm:pt modelId="{70CBAFEE-56AD-41A8-B796-72B54BD327ED}">
      <dgm:prSet phldrT="[Texto]" custT="1"/>
      <dgm:spPr/>
      <dgm:t>
        <a:bodyPr/>
        <a:lstStyle/>
        <a:p>
          <a:r>
            <a:rPr lang="es-MX" sz="2400" b="1" dirty="0" smtClean="0">
              <a:latin typeface="Calibri" pitchFamily="34" charset="0"/>
              <a:cs typeface="Calibri" pitchFamily="34" charset="0"/>
            </a:rPr>
            <a:t>Derechos de la infancia</a:t>
          </a:r>
          <a:endParaRPr lang="es-MX" sz="2400" b="1" dirty="0">
            <a:latin typeface="Calibri" pitchFamily="34" charset="0"/>
            <a:cs typeface="Calibri" pitchFamily="34" charset="0"/>
          </a:endParaRPr>
        </a:p>
      </dgm:t>
    </dgm:pt>
    <dgm:pt modelId="{40DDB345-4387-46BB-BDB5-96270E7900E2}" type="parTrans" cxnId="{AE1C0C0E-4FA3-41AE-B4C6-8104BDA4E2BA}">
      <dgm:prSet/>
      <dgm:spPr/>
      <dgm:t>
        <a:bodyPr/>
        <a:lstStyle/>
        <a:p>
          <a:endParaRPr lang="es-MX" sz="2400" b="1">
            <a:latin typeface="Calibri" pitchFamily="34" charset="0"/>
            <a:cs typeface="Calibri" pitchFamily="34" charset="0"/>
          </a:endParaRPr>
        </a:p>
      </dgm:t>
    </dgm:pt>
    <dgm:pt modelId="{8570CB53-29E7-49AA-9A4E-06037033B6E1}" type="sibTrans" cxnId="{AE1C0C0E-4FA3-41AE-B4C6-8104BDA4E2BA}">
      <dgm:prSet/>
      <dgm:spPr/>
      <dgm:t>
        <a:bodyPr/>
        <a:lstStyle/>
        <a:p>
          <a:endParaRPr lang="es-MX" sz="2400" b="1">
            <a:latin typeface="Calibri" pitchFamily="34" charset="0"/>
            <a:cs typeface="Calibri" pitchFamily="34" charset="0"/>
          </a:endParaRPr>
        </a:p>
      </dgm:t>
    </dgm:pt>
    <dgm:pt modelId="{6C994E2E-146F-4DAE-8A60-F4ACBFF81650}">
      <dgm:prSet phldrT="[Texto]" custT="1"/>
      <dgm:spPr/>
      <dgm:t>
        <a:bodyPr/>
        <a:lstStyle/>
        <a:p>
          <a:r>
            <a:rPr lang="es-MX" sz="2400" b="1" dirty="0" smtClean="0">
              <a:latin typeface="Calibri" pitchFamily="34" charset="0"/>
              <a:cs typeface="Calibri" pitchFamily="34" charset="0"/>
            </a:rPr>
            <a:t>Participación infantil</a:t>
          </a:r>
          <a:endParaRPr lang="es-MX" sz="2400" b="1" dirty="0">
            <a:latin typeface="Calibri" pitchFamily="34" charset="0"/>
            <a:cs typeface="Calibri" pitchFamily="34" charset="0"/>
          </a:endParaRPr>
        </a:p>
      </dgm:t>
    </dgm:pt>
    <dgm:pt modelId="{9538D22C-9854-4735-AD99-3B9CF3854C0A}" type="parTrans" cxnId="{593FED4F-8816-4EA9-BCB9-0F6598145ECD}">
      <dgm:prSet/>
      <dgm:spPr/>
      <dgm:t>
        <a:bodyPr/>
        <a:lstStyle/>
        <a:p>
          <a:endParaRPr lang="es-MX" sz="2400" b="1">
            <a:latin typeface="Calibri" pitchFamily="34" charset="0"/>
            <a:cs typeface="Calibri" pitchFamily="34" charset="0"/>
          </a:endParaRPr>
        </a:p>
      </dgm:t>
    </dgm:pt>
    <dgm:pt modelId="{67609A81-A824-49AD-B59B-CE6B51F29581}" type="sibTrans" cxnId="{593FED4F-8816-4EA9-BCB9-0F6598145ECD}">
      <dgm:prSet/>
      <dgm:spPr/>
      <dgm:t>
        <a:bodyPr/>
        <a:lstStyle/>
        <a:p>
          <a:endParaRPr lang="es-MX" sz="2400" b="1">
            <a:latin typeface="Calibri" pitchFamily="34" charset="0"/>
            <a:cs typeface="Calibri" pitchFamily="34" charset="0"/>
          </a:endParaRPr>
        </a:p>
      </dgm:t>
    </dgm:pt>
    <dgm:pt modelId="{E2A8304E-2103-4EBD-B8BC-D7ADFE224E66}" type="pres">
      <dgm:prSet presAssocID="{42A7EFFF-511A-425A-A46A-09804E87D7AB}" presName="arrowDiagram" presStyleCnt="0">
        <dgm:presLayoutVars>
          <dgm:chMax val="5"/>
          <dgm:dir/>
          <dgm:resizeHandles val="exact"/>
        </dgm:presLayoutVars>
      </dgm:prSet>
      <dgm:spPr/>
    </dgm:pt>
    <dgm:pt modelId="{02A70133-70D1-46F6-8B83-4D084EE26784}" type="pres">
      <dgm:prSet presAssocID="{42A7EFFF-511A-425A-A46A-09804E87D7AB}" presName="arrow" presStyleLbl="bgShp" presStyleIdx="0" presStyleCnt="1"/>
      <dgm:spPr/>
    </dgm:pt>
    <dgm:pt modelId="{66C358FC-A2C3-4A5B-AFB0-8599A61A796F}" type="pres">
      <dgm:prSet presAssocID="{42A7EFFF-511A-425A-A46A-09804E87D7AB}" presName="arrowDiagram3" presStyleCnt="0"/>
      <dgm:spPr/>
    </dgm:pt>
    <dgm:pt modelId="{A3721BB5-155C-4D08-B4DA-6A07132D7B5C}" type="pres">
      <dgm:prSet presAssocID="{4C1FCB00-E507-4667-BBB6-45D280520794}" presName="bullet3a" presStyleLbl="node1" presStyleIdx="0" presStyleCnt="3"/>
      <dgm:spPr>
        <a:solidFill>
          <a:srgbClr val="69A12B"/>
        </a:solidFill>
      </dgm:spPr>
    </dgm:pt>
    <dgm:pt modelId="{351B4C21-D365-4D73-B497-F8589B344F1D}" type="pres">
      <dgm:prSet presAssocID="{4C1FCB00-E507-4667-BBB6-45D280520794}" presName="textBox3a" presStyleLbl="revTx" presStyleIdx="0" presStyleCnt="3">
        <dgm:presLayoutVars>
          <dgm:bulletEnabled val="1"/>
        </dgm:presLayoutVars>
      </dgm:prSet>
      <dgm:spPr/>
      <dgm:t>
        <a:bodyPr/>
        <a:lstStyle/>
        <a:p>
          <a:endParaRPr lang="es-MX"/>
        </a:p>
      </dgm:t>
    </dgm:pt>
    <dgm:pt modelId="{55F8E0BC-630B-4D0A-9A08-C9F35E800B1E}" type="pres">
      <dgm:prSet presAssocID="{70CBAFEE-56AD-41A8-B796-72B54BD327ED}" presName="bullet3b" presStyleLbl="node1" presStyleIdx="1" presStyleCnt="3"/>
      <dgm:spPr>
        <a:solidFill>
          <a:srgbClr val="69A12B"/>
        </a:solidFill>
      </dgm:spPr>
    </dgm:pt>
    <dgm:pt modelId="{86A1F82A-10AC-4BDA-ACB1-137F145261C9}" type="pres">
      <dgm:prSet presAssocID="{70CBAFEE-56AD-41A8-B796-72B54BD327ED}" presName="textBox3b" presStyleLbl="revTx" presStyleIdx="1" presStyleCnt="3">
        <dgm:presLayoutVars>
          <dgm:bulletEnabled val="1"/>
        </dgm:presLayoutVars>
      </dgm:prSet>
      <dgm:spPr/>
      <dgm:t>
        <a:bodyPr/>
        <a:lstStyle/>
        <a:p>
          <a:endParaRPr lang="es-MX"/>
        </a:p>
      </dgm:t>
    </dgm:pt>
    <dgm:pt modelId="{230EFBD7-2BA6-4369-8D21-6451129AEC29}" type="pres">
      <dgm:prSet presAssocID="{6C994E2E-146F-4DAE-8A60-F4ACBFF81650}" presName="bullet3c" presStyleLbl="node1" presStyleIdx="2" presStyleCnt="3"/>
      <dgm:spPr>
        <a:solidFill>
          <a:srgbClr val="69A12B"/>
        </a:solidFill>
      </dgm:spPr>
    </dgm:pt>
    <dgm:pt modelId="{DAAC1046-00FB-4972-9AD0-C08067BF4869}" type="pres">
      <dgm:prSet presAssocID="{6C994E2E-146F-4DAE-8A60-F4ACBFF81650}" presName="textBox3c" presStyleLbl="revTx" presStyleIdx="2" presStyleCnt="3" custScaleX="131748" custLinFactNeighborX="15547">
        <dgm:presLayoutVars>
          <dgm:bulletEnabled val="1"/>
        </dgm:presLayoutVars>
      </dgm:prSet>
      <dgm:spPr/>
      <dgm:t>
        <a:bodyPr/>
        <a:lstStyle/>
        <a:p>
          <a:endParaRPr lang="es-MX"/>
        </a:p>
      </dgm:t>
    </dgm:pt>
  </dgm:ptLst>
  <dgm:cxnLst>
    <dgm:cxn modelId="{AE1C0C0E-4FA3-41AE-B4C6-8104BDA4E2BA}" srcId="{42A7EFFF-511A-425A-A46A-09804E87D7AB}" destId="{70CBAFEE-56AD-41A8-B796-72B54BD327ED}" srcOrd="1" destOrd="0" parTransId="{40DDB345-4387-46BB-BDB5-96270E7900E2}" sibTransId="{8570CB53-29E7-49AA-9A4E-06037033B6E1}"/>
    <dgm:cxn modelId="{660863D4-6255-4811-BE5E-34969D151E28}" srcId="{42A7EFFF-511A-425A-A46A-09804E87D7AB}" destId="{4C1FCB00-E507-4667-BBB6-45D280520794}" srcOrd="0" destOrd="0" parTransId="{8BA430A9-494F-48B1-B3DF-F49E6BE82FDF}" sibTransId="{6DDDC535-8B3C-467B-A012-4762C1CBD76A}"/>
    <dgm:cxn modelId="{593FED4F-8816-4EA9-BCB9-0F6598145ECD}" srcId="{42A7EFFF-511A-425A-A46A-09804E87D7AB}" destId="{6C994E2E-146F-4DAE-8A60-F4ACBFF81650}" srcOrd="2" destOrd="0" parTransId="{9538D22C-9854-4735-AD99-3B9CF3854C0A}" sibTransId="{67609A81-A824-49AD-B59B-CE6B51F29581}"/>
    <dgm:cxn modelId="{AE0F1A67-FF34-4302-BB73-4E8711040D66}" type="presOf" srcId="{6C994E2E-146F-4DAE-8A60-F4ACBFF81650}" destId="{DAAC1046-00FB-4972-9AD0-C08067BF4869}" srcOrd="0" destOrd="0" presId="urn:microsoft.com/office/officeart/2005/8/layout/arrow2"/>
    <dgm:cxn modelId="{C8370E2B-F527-4921-A7AE-1CA36564310D}" type="presOf" srcId="{70CBAFEE-56AD-41A8-B796-72B54BD327ED}" destId="{86A1F82A-10AC-4BDA-ACB1-137F145261C9}" srcOrd="0" destOrd="0" presId="urn:microsoft.com/office/officeart/2005/8/layout/arrow2"/>
    <dgm:cxn modelId="{8C6265E9-0831-48FE-92A7-029753D37312}" type="presOf" srcId="{4C1FCB00-E507-4667-BBB6-45D280520794}" destId="{351B4C21-D365-4D73-B497-F8589B344F1D}" srcOrd="0" destOrd="0" presId="urn:microsoft.com/office/officeart/2005/8/layout/arrow2"/>
    <dgm:cxn modelId="{A7BD2400-3276-4201-A732-CCFB233CFE79}" type="presOf" srcId="{42A7EFFF-511A-425A-A46A-09804E87D7AB}" destId="{E2A8304E-2103-4EBD-B8BC-D7ADFE224E66}" srcOrd="0" destOrd="0" presId="urn:microsoft.com/office/officeart/2005/8/layout/arrow2"/>
    <dgm:cxn modelId="{0A26408E-E093-42F7-9570-2B24411B7181}" type="presParOf" srcId="{E2A8304E-2103-4EBD-B8BC-D7ADFE224E66}" destId="{02A70133-70D1-46F6-8B83-4D084EE26784}" srcOrd="0" destOrd="0" presId="urn:microsoft.com/office/officeart/2005/8/layout/arrow2"/>
    <dgm:cxn modelId="{D87F0136-AF4F-43CA-8067-8525B0488854}" type="presParOf" srcId="{E2A8304E-2103-4EBD-B8BC-D7ADFE224E66}" destId="{66C358FC-A2C3-4A5B-AFB0-8599A61A796F}" srcOrd="1" destOrd="0" presId="urn:microsoft.com/office/officeart/2005/8/layout/arrow2"/>
    <dgm:cxn modelId="{69CC6A63-F72D-4EFB-9503-2BAD99530707}" type="presParOf" srcId="{66C358FC-A2C3-4A5B-AFB0-8599A61A796F}" destId="{A3721BB5-155C-4D08-B4DA-6A07132D7B5C}" srcOrd="0" destOrd="0" presId="urn:microsoft.com/office/officeart/2005/8/layout/arrow2"/>
    <dgm:cxn modelId="{938F7284-F537-4F85-B78F-C08A7E8DD5FD}" type="presParOf" srcId="{66C358FC-A2C3-4A5B-AFB0-8599A61A796F}" destId="{351B4C21-D365-4D73-B497-F8589B344F1D}" srcOrd="1" destOrd="0" presId="urn:microsoft.com/office/officeart/2005/8/layout/arrow2"/>
    <dgm:cxn modelId="{D667BE79-3B73-418F-BCC3-B23292CA86C6}" type="presParOf" srcId="{66C358FC-A2C3-4A5B-AFB0-8599A61A796F}" destId="{55F8E0BC-630B-4D0A-9A08-C9F35E800B1E}" srcOrd="2" destOrd="0" presId="urn:microsoft.com/office/officeart/2005/8/layout/arrow2"/>
    <dgm:cxn modelId="{619E7D8F-5657-43BE-B40B-3F8765444628}" type="presParOf" srcId="{66C358FC-A2C3-4A5B-AFB0-8599A61A796F}" destId="{86A1F82A-10AC-4BDA-ACB1-137F145261C9}" srcOrd="3" destOrd="0" presId="urn:microsoft.com/office/officeart/2005/8/layout/arrow2"/>
    <dgm:cxn modelId="{C8E1DD13-3DF4-4719-BFEA-6D4CEE445644}" type="presParOf" srcId="{66C358FC-A2C3-4A5B-AFB0-8599A61A796F}" destId="{230EFBD7-2BA6-4369-8D21-6451129AEC29}" srcOrd="4" destOrd="0" presId="urn:microsoft.com/office/officeart/2005/8/layout/arrow2"/>
    <dgm:cxn modelId="{9B942442-41EA-4F20-A0AF-41078CD9FCA7}" type="presParOf" srcId="{66C358FC-A2C3-4A5B-AFB0-8599A61A796F}" destId="{DAAC1046-00FB-4972-9AD0-C08067BF486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EFDF0-EA64-4004-B450-4A37231EA211}" type="doc">
      <dgm:prSet loTypeId="urn:microsoft.com/office/officeart/2005/8/layout/vList4#1" loCatId="list" qsTypeId="urn:microsoft.com/office/officeart/2005/8/quickstyle/3d1" qsCatId="3D" csTypeId="urn:microsoft.com/office/officeart/2005/8/colors/accent4_1" csCatId="accent4" phldr="1"/>
      <dgm:spPr/>
      <dgm:t>
        <a:bodyPr/>
        <a:lstStyle/>
        <a:p>
          <a:endParaRPr lang="es-MX"/>
        </a:p>
      </dgm:t>
    </dgm:pt>
    <dgm:pt modelId="{201BC551-47B7-49DB-8946-E8B1C5279DED}">
      <dgm:prSet phldrT="[Texto]"/>
      <dgm:spPr/>
      <dgm:t>
        <a:bodyPr/>
        <a:lstStyle/>
        <a:p>
          <a:r>
            <a:rPr lang="es-MX" dirty="0" smtClean="0"/>
            <a:t>Verano seguro en casa</a:t>
          </a:r>
          <a:endParaRPr lang="es-MX" dirty="0"/>
        </a:p>
      </dgm:t>
    </dgm:pt>
    <dgm:pt modelId="{30E08F1F-9B28-438C-B5F0-B41D3FBB2A38}" type="parTrans" cxnId="{95039D4F-C397-4533-88DD-00160E6B8AA2}">
      <dgm:prSet/>
      <dgm:spPr/>
      <dgm:t>
        <a:bodyPr/>
        <a:lstStyle/>
        <a:p>
          <a:endParaRPr lang="es-MX"/>
        </a:p>
      </dgm:t>
    </dgm:pt>
    <dgm:pt modelId="{09E762F3-39BF-4D1E-99AD-9F798D73BD85}" type="sibTrans" cxnId="{95039D4F-C397-4533-88DD-00160E6B8AA2}">
      <dgm:prSet/>
      <dgm:spPr/>
      <dgm:t>
        <a:bodyPr/>
        <a:lstStyle/>
        <a:p>
          <a:endParaRPr lang="es-MX"/>
        </a:p>
      </dgm:t>
    </dgm:pt>
    <dgm:pt modelId="{1BDEB07D-9BFC-4CD0-BBE4-4C7BD3EB2627}">
      <dgm:prSet phldrT="[Texto]"/>
      <dgm:spPr/>
      <dgm:t>
        <a:bodyPr/>
        <a:lstStyle/>
        <a:p>
          <a:r>
            <a:rPr lang="es-MX" dirty="0" smtClean="0"/>
            <a:t>Becas educativas, familiares y de transporte</a:t>
          </a:r>
          <a:endParaRPr lang="es-MX" dirty="0"/>
        </a:p>
      </dgm:t>
    </dgm:pt>
    <dgm:pt modelId="{207F5482-210C-4B7D-BC94-F1E01B26945F}" type="parTrans" cxnId="{8E23DD15-EDB6-4889-BCF6-973C447B4BFF}">
      <dgm:prSet/>
      <dgm:spPr/>
      <dgm:t>
        <a:bodyPr/>
        <a:lstStyle/>
        <a:p>
          <a:endParaRPr lang="es-MX"/>
        </a:p>
      </dgm:t>
    </dgm:pt>
    <dgm:pt modelId="{68E26E2B-9558-49D0-A9CA-1A44004C1DB4}" type="sibTrans" cxnId="{8E23DD15-EDB6-4889-BCF6-973C447B4BFF}">
      <dgm:prSet/>
      <dgm:spPr/>
      <dgm:t>
        <a:bodyPr/>
        <a:lstStyle/>
        <a:p>
          <a:endParaRPr lang="es-MX"/>
        </a:p>
      </dgm:t>
    </dgm:pt>
    <dgm:pt modelId="{604DFAD6-5941-4206-91F1-99C27AE554B2}">
      <dgm:prSet phldrT="[Texto]"/>
      <dgm:spPr/>
      <dgm:t>
        <a:bodyPr/>
        <a:lstStyle/>
        <a:p>
          <a:r>
            <a:rPr lang="es-MX" dirty="0" smtClean="0"/>
            <a:t>Talleres: Niñas y niños migrante que viajan en solitario. Responder, una urgencia ética</a:t>
          </a:r>
          <a:endParaRPr lang="es-MX" dirty="0"/>
        </a:p>
      </dgm:t>
    </dgm:pt>
    <dgm:pt modelId="{C473F047-A435-4829-9E79-84EF720671B4}" type="parTrans" cxnId="{9896652D-F780-4512-A02B-F028A0FC068A}">
      <dgm:prSet/>
      <dgm:spPr/>
      <dgm:t>
        <a:bodyPr/>
        <a:lstStyle/>
        <a:p>
          <a:endParaRPr lang="es-MX"/>
        </a:p>
      </dgm:t>
    </dgm:pt>
    <dgm:pt modelId="{0DDB3938-6B6B-4331-B059-57FB8730B8D4}" type="sibTrans" cxnId="{9896652D-F780-4512-A02B-F028A0FC068A}">
      <dgm:prSet/>
      <dgm:spPr/>
      <dgm:t>
        <a:bodyPr/>
        <a:lstStyle/>
        <a:p>
          <a:endParaRPr lang="es-MX"/>
        </a:p>
      </dgm:t>
    </dgm:pt>
    <dgm:pt modelId="{E3665023-4E87-48D8-85B0-6A34006D0779}">
      <dgm:prSet phldrT="[Texto]"/>
      <dgm:spPr/>
      <dgm:t>
        <a:bodyPr/>
        <a:lstStyle/>
        <a:p>
          <a:r>
            <a:rPr lang="es-MX" dirty="0" smtClean="0"/>
            <a:t>Líderes comunitarios</a:t>
          </a:r>
          <a:endParaRPr lang="es-MX" dirty="0"/>
        </a:p>
      </dgm:t>
    </dgm:pt>
    <dgm:pt modelId="{C153E9EF-9828-4802-B916-A8F969180D68}" type="parTrans" cxnId="{C960C87D-FBCD-4DB1-8C36-AF7241783A81}">
      <dgm:prSet/>
      <dgm:spPr/>
      <dgm:t>
        <a:bodyPr/>
        <a:lstStyle/>
        <a:p>
          <a:endParaRPr lang="es-MX"/>
        </a:p>
      </dgm:t>
    </dgm:pt>
    <dgm:pt modelId="{4334EB4A-B863-4F0C-B9E2-60A36C367915}" type="sibTrans" cxnId="{C960C87D-FBCD-4DB1-8C36-AF7241783A81}">
      <dgm:prSet/>
      <dgm:spPr/>
      <dgm:t>
        <a:bodyPr/>
        <a:lstStyle/>
        <a:p>
          <a:endParaRPr lang="es-MX"/>
        </a:p>
      </dgm:t>
    </dgm:pt>
    <dgm:pt modelId="{3B15876F-0A31-4406-9778-FB03A4E9A3B6}" type="pres">
      <dgm:prSet presAssocID="{887EFDF0-EA64-4004-B450-4A37231EA211}" presName="linear" presStyleCnt="0">
        <dgm:presLayoutVars>
          <dgm:dir/>
          <dgm:resizeHandles val="exact"/>
        </dgm:presLayoutVars>
      </dgm:prSet>
      <dgm:spPr/>
      <dgm:t>
        <a:bodyPr/>
        <a:lstStyle/>
        <a:p>
          <a:endParaRPr lang="es-MX"/>
        </a:p>
      </dgm:t>
    </dgm:pt>
    <dgm:pt modelId="{E476C96A-985B-47EF-83F0-7890F39F344B}" type="pres">
      <dgm:prSet presAssocID="{201BC551-47B7-49DB-8946-E8B1C5279DED}" presName="comp" presStyleCnt="0"/>
      <dgm:spPr/>
      <dgm:t>
        <a:bodyPr/>
        <a:lstStyle/>
        <a:p>
          <a:endParaRPr lang="es-MX"/>
        </a:p>
      </dgm:t>
    </dgm:pt>
    <dgm:pt modelId="{73FF448D-3A63-4534-8076-C39F99DEF646}" type="pres">
      <dgm:prSet presAssocID="{201BC551-47B7-49DB-8946-E8B1C5279DED}" presName="box" presStyleLbl="node1" presStyleIdx="0" presStyleCnt="4"/>
      <dgm:spPr/>
      <dgm:t>
        <a:bodyPr/>
        <a:lstStyle/>
        <a:p>
          <a:endParaRPr lang="es-MX"/>
        </a:p>
      </dgm:t>
    </dgm:pt>
    <dgm:pt modelId="{4626B5E8-6DBE-467C-A7EE-0306091D69E2}" type="pres">
      <dgm:prSet presAssocID="{201BC551-47B7-49DB-8946-E8B1C5279DED}" presName="img" presStyleLbl="fgImgPlace1" presStyleIdx="0" presStyleCnt="4"/>
      <dgm:spPr>
        <a:blipFill rotWithShape="0">
          <a:blip xmlns:r="http://schemas.openxmlformats.org/officeDocument/2006/relationships" r:embed="rId1"/>
          <a:stretch>
            <a:fillRect/>
          </a:stretch>
        </a:blipFill>
      </dgm:spPr>
      <dgm:t>
        <a:bodyPr/>
        <a:lstStyle/>
        <a:p>
          <a:endParaRPr lang="es-MX"/>
        </a:p>
      </dgm:t>
    </dgm:pt>
    <dgm:pt modelId="{F8F4E64B-BA08-441C-BD47-529C3B3943CE}" type="pres">
      <dgm:prSet presAssocID="{201BC551-47B7-49DB-8946-E8B1C5279DED}" presName="text" presStyleLbl="node1" presStyleIdx="0" presStyleCnt="4">
        <dgm:presLayoutVars>
          <dgm:bulletEnabled val="1"/>
        </dgm:presLayoutVars>
      </dgm:prSet>
      <dgm:spPr/>
      <dgm:t>
        <a:bodyPr/>
        <a:lstStyle/>
        <a:p>
          <a:endParaRPr lang="es-MX"/>
        </a:p>
      </dgm:t>
    </dgm:pt>
    <dgm:pt modelId="{772B84F9-11DA-4A3B-88C8-90D76C389D05}" type="pres">
      <dgm:prSet presAssocID="{09E762F3-39BF-4D1E-99AD-9F798D73BD85}" presName="spacer" presStyleCnt="0"/>
      <dgm:spPr/>
      <dgm:t>
        <a:bodyPr/>
        <a:lstStyle/>
        <a:p>
          <a:endParaRPr lang="es-MX"/>
        </a:p>
      </dgm:t>
    </dgm:pt>
    <dgm:pt modelId="{9BA6F890-473E-42A5-924A-E51625AD1F50}" type="pres">
      <dgm:prSet presAssocID="{1BDEB07D-9BFC-4CD0-BBE4-4C7BD3EB2627}" presName="comp" presStyleCnt="0"/>
      <dgm:spPr/>
      <dgm:t>
        <a:bodyPr/>
        <a:lstStyle/>
        <a:p>
          <a:endParaRPr lang="es-MX"/>
        </a:p>
      </dgm:t>
    </dgm:pt>
    <dgm:pt modelId="{840FE556-72A6-4141-8F29-3D3B7F1732DF}" type="pres">
      <dgm:prSet presAssocID="{1BDEB07D-9BFC-4CD0-BBE4-4C7BD3EB2627}" presName="box" presStyleLbl="node1" presStyleIdx="1" presStyleCnt="4"/>
      <dgm:spPr/>
      <dgm:t>
        <a:bodyPr/>
        <a:lstStyle/>
        <a:p>
          <a:endParaRPr lang="es-MX"/>
        </a:p>
      </dgm:t>
    </dgm:pt>
    <dgm:pt modelId="{193C77F8-4BE3-4F85-8D49-627451B0E957}" type="pres">
      <dgm:prSet presAssocID="{1BDEB07D-9BFC-4CD0-BBE4-4C7BD3EB2627}" presName="img" presStyleLbl="fgImgPlace1" presStyleIdx="1" presStyleCnt="4"/>
      <dgm:spPr>
        <a:blipFill rotWithShape="0">
          <a:blip xmlns:r="http://schemas.openxmlformats.org/officeDocument/2006/relationships" r:embed="rId2"/>
          <a:stretch>
            <a:fillRect/>
          </a:stretch>
        </a:blipFill>
      </dgm:spPr>
      <dgm:t>
        <a:bodyPr/>
        <a:lstStyle/>
        <a:p>
          <a:endParaRPr lang="es-MX"/>
        </a:p>
      </dgm:t>
    </dgm:pt>
    <dgm:pt modelId="{209A51AF-6184-41F0-A343-9C1A243E5263}" type="pres">
      <dgm:prSet presAssocID="{1BDEB07D-9BFC-4CD0-BBE4-4C7BD3EB2627}" presName="text" presStyleLbl="node1" presStyleIdx="1" presStyleCnt="4">
        <dgm:presLayoutVars>
          <dgm:bulletEnabled val="1"/>
        </dgm:presLayoutVars>
      </dgm:prSet>
      <dgm:spPr/>
      <dgm:t>
        <a:bodyPr/>
        <a:lstStyle/>
        <a:p>
          <a:endParaRPr lang="es-MX"/>
        </a:p>
      </dgm:t>
    </dgm:pt>
    <dgm:pt modelId="{B04A06CF-163E-4320-83D0-AC99604DF3A3}" type="pres">
      <dgm:prSet presAssocID="{68E26E2B-9558-49D0-A9CA-1A44004C1DB4}" presName="spacer" presStyleCnt="0"/>
      <dgm:spPr/>
      <dgm:t>
        <a:bodyPr/>
        <a:lstStyle/>
        <a:p>
          <a:endParaRPr lang="es-MX"/>
        </a:p>
      </dgm:t>
    </dgm:pt>
    <dgm:pt modelId="{33FFB888-D832-4549-8E16-54EE01B248E8}" type="pres">
      <dgm:prSet presAssocID="{604DFAD6-5941-4206-91F1-99C27AE554B2}" presName="comp" presStyleCnt="0"/>
      <dgm:spPr/>
      <dgm:t>
        <a:bodyPr/>
        <a:lstStyle/>
        <a:p>
          <a:endParaRPr lang="es-MX"/>
        </a:p>
      </dgm:t>
    </dgm:pt>
    <dgm:pt modelId="{FB19E604-C2EF-44CB-86D9-7D01AE30A984}" type="pres">
      <dgm:prSet presAssocID="{604DFAD6-5941-4206-91F1-99C27AE554B2}" presName="box" presStyleLbl="node1" presStyleIdx="2" presStyleCnt="4"/>
      <dgm:spPr/>
      <dgm:t>
        <a:bodyPr/>
        <a:lstStyle/>
        <a:p>
          <a:endParaRPr lang="es-MX"/>
        </a:p>
      </dgm:t>
    </dgm:pt>
    <dgm:pt modelId="{DBF7A491-EE33-41DA-B79D-28732D05C8B7}" type="pres">
      <dgm:prSet presAssocID="{604DFAD6-5941-4206-91F1-99C27AE554B2}" presName="img" presStyleLbl="fgImgPlace1" presStyleIdx="2" presStyleCnt="4"/>
      <dgm:spPr>
        <a:blipFill rotWithShape="0">
          <a:blip xmlns:r="http://schemas.openxmlformats.org/officeDocument/2006/relationships" r:embed="rId3"/>
          <a:stretch>
            <a:fillRect/>
          </a:stretch>
        </a:blipFill>
      </dgm:spPr>
      <dgm:t>
        <a:bodyPr/>
        <a:lstStyle/>
        <a:p>
          <a:endParaRPr lang="es-MX"/>
        </a:p>
      </dgm:t>
    </dgm:pt>
    <dgm:pt modelId="{CD606F1B-6E79-4B1F-8407-52BAA2C07407}" type="pres">
      <dgm:prSet presAssocID="{604DFAD6-5941-4206-91F1-99C27AE554B2}" presName="text" presStyleLbl="node1" presStyleIdx="2" presStyleCnt="4">
        <dgm:presLayoutVars>
          <dgm:bulletEnabled val="1"/>
        </dgm:presLayoutVars>
      </dgm:prSet>
      <dgm:spPr/>
      <dgm:t>
        <a:bodyPr/>
        <a:lstStyle/>
        <a:p>
          <a:endParaRPr lang="es-MX"/>
        </a:p>
      </dgm:t>
    </dgm:pt>
    <dgm:pt modelId="{7E4AA868-4191-455C-8AB5-5DC70C93BCE3}" type="pres">
      <dgm:prSet presAssocID="{0DDB3938-6B6B-4331-B059-57FB8730B8D4}" presName="spacer" presStyleCnt="0"/>
      <dgm:spPr/>
    </dgm:pt>
    <dgm:pt modelId="{DD924695-3341-4E2E-8BAD-5350487854ED}" type="pres">
      <dgm:prSet presAssocID="{E3665023-4E87-48D8-85B0-6A34006D0779}" presName="comp" presStyleCnt="0"/>
      <dgm:spPr/>
    </dgm:pt>
    <dgm:pt modelId="{8A68427D-132B-40DA-80FD-37FE760C60F8}" type="pres">
      <dgm:prSet presAssocID="{E3665023-4E87-48D8-85B0-6A34006D0779}" presName="box" presStyleLbl="node1" presStyleIdx="3" presStyleCnt="4"/>
      <dgm:spPr/>
      <dgm:t>
        <a:bodyPr/>
        <a:lstStyle/>
        <a:p>
          <a:endParaRPr lang="es-MX"/>
        </a:p>
      </dgm:t>
    </dgm:pt>
    <dgm:pt modelId="{CC9C9E1B-DE3B-4C5B-875B-948A42AF1B84}" type="pres">
      <dgm:prSet presAssocID="{E3665023-4E87-48D8-85B0-6A34006D0779}" presName="img" presStyleLbl="fgImgPlace1" presStyleIdx="3" presStyleCnt="4"/>
      <dgm:spPr>
        <a:blipFill rotWithShape="0">
          <a:blip xmlns:r="http://schemas.openxmlformats.org/officeDocument/2006/relationships" r:embed="rId4"/>
          <a:stretch>
            <a:fillRect/>
          </a:stretch>
        </a:blipFill>
      </dgm:spPr>
      <dgm:t>
        <a:bodyPr/>
        <a:lstStyle/>
        <a:p>
          <a:endParaRPr lang="es-MX"/>
        </a:p>
      </dgm:t>
    </dgm:pt>
    <dgm:pt modelId="{0633D6BA-46B3-4227-AA10-3F2FFA4EC645}" type="pres">
      <dgm:prSet presAssocID="{E3665023-4E87-48D8-85B0-6A34006D0779}" presName="text" presStyleLbl="node1" presStyleIdx="3" presStyleCnt="4">
        <dgm:presLayoutVars>
          <dgm:bulletEnabled val="1"/>
        </dgm:presLayoutVars>
      </dgm:prSet>
      <dgm:spPr/>
      <dgm:t>
        <a:bodyPr/>
        <a:lstStyle/>
        <a:p>
          <a:endParaRPr lang="es-MX"/>
        </a:p>
      </dgm:t>
    </dgm:pt>
  </dgm:ptLst>
  <dgm:cxnLst>
    <dgm:cxn modelId="{E2FDC515-E3F3-42D9-AD27-D31B8D30713E}" type="presOf" srcId="{201BC551-47B7-49DB-8946-E8B1C5279DED}" destId="{73FF448D-3A63-4534-8076-C39F99DEF646}" srcOrd="0" destOrd="0" presId="urn:microsoft.com/office/officeart/2005/8/layout/vList4#1"/>
    <dgm:cxn modelId="{8E23DD15-EDB6-4889-BCF6-973C447B4BFF}" srcId="{887EFDF0-EA64-4004-B450-4A37231EA211}" destId="{1BDEB07D-9BFC-4CD0-BBE4-4C7BD3EB2627}" srcOrd="1" destOrd="0" parTransId="{207F5482-210C-4B7D-BC94-F1E01B26945F}" sibTransId="{68E26E2B-9558-49D0-A9CA-1A44004C1DB4}"/>
    <dgm:cxn modelId="{9896652D-F780-4512-A02B-F028A0FC068A}" srcId="{887EFDF0-EA64-4004-B450-4A37231EA211}" destId="{604DFAD6-5941-4206-91F1-99C27AE554B2}" srcOrd="2" destOrd="0" parTransId="{C473F047-A435-4829-9E79-84EF720671B4}" sibTransId="{0DDB3938-6B6B-4331-B059-57FB8730B8D4}"/>
    <dgm:cxn modelId="{2D5B6D5D-FBD6-4E6C-A01E-D2F1744CAF54}" type="presOf" srcId="{887EFDF0-EA64-4004-B450-4A37231EA211}" destId="{3B15876F-0A31-4406-9778-FB03A4E9A3B6}" srcOrd="0" destOrd="0" presId="urn:microsoft.com/office/officeart/2005/8/layout/vList4#1"/>
    <dgm:cxn modelId="{C960C87D-FBCD-4DB1-8C36-AF7241783A81}" srcId="{887EFDF0-EA64-4004-B450-4A37231EA211}" destId="{E3665023-4E87-48D8-85B0-6A34006D0779}" srcOrd="3" destOrd="0" parTransId="{C153E9EF-9828-4802-B916-A8F969180D68}" sibTransId="{4334EB4A-B863-4F0C-B9E2-60A36C367915}"/>
    <dgm:cxn modelId="{A10051FF-2B40-4711-AD88-1860247CF2E0}" type="presOf" srcId="{201BC551-47B7-49DB-8946-E8B1C5279DED}" destId="{F8F4E64B-BA08-441C-BD47-529C3B3943CE}" srcOrd="1" destOrd="0" presId="urn:microsoft.com/office/officeart/2005/8/layout/vList4#1"/>
    <dgm:cxn modelId="{87A1A835-36E0-4079-9221-FA44B97B3B7B}" type="presOf" srcId="{E3665023-4E87-48D8-85B0-6A34006D0779}" destId="{0633D6BA-46B3-4227-AA10-3F2FFA4EC645}" srcOrd="1" destOrd="0" presId="urn:microsoft.com/office/officeart/2005/8/layout/vList4#1"/>
    <dgm:cxn modelId="{C1DBC822-D64B-47D9-A743-B34917F5B677}" type="presOf" srcId="{604DFAD6-5941-4206-91F1-99C27AE554B2}" destId="{CD606F1B-6E79-4B1F-8407-52BAA2C07407}" srcOrd="1" destOrd="0" presId="urn:microsoft.com/office/officeart/2005/8/layout/vList4#1"/>
    <dgm:cxn modelId="{B971C07B-1F75-4A98-9CA8-F7D2D32730B5}" type="presOf" srcId="{E3665023-4E87-48D8-85B0-6A34006D0779}" destId="{8A68427D-132B-40DA-80FD-37FE760C60F8}" srcOrd="0" destOrd="0" presId="urn:microsoft.com/office/officeart/2005/8/layout/vList4#1"/>
    <dgm:cxn modelId="{67456AA4-9E24-418B-988C-135EF305366B}" type="presOf" srcId="{1BDEB07D-9BFC-4CD0-BBE4-4C7BD3EB2627}" destId="{840FE556-72A6-4141-8F29-3D3B7F1732DF}" srcOrd="0" destOrd="0" presId="urn:microsoft.com/office/officeart/2005/8/layout/vList4#1"/>
    <dgm:cxn modelId="{4D3D065D-28AC-4CF4-AE51-AA278E2AB4DB}" type="presOf" srcId="{1BDEB07D-9BFC-4CD0-BBE4-4C7BD3EB2627}" destId="{209A51AF-6184-41F0-A343-9C1A243E5263}" srcOrd="1" destOrd="0" presId="urn:microsoft.com/office/officeart/2005/8/layout/vList4#1"/>
    <dgm:cxn modelId="{4880CB06-1415-4B48-8784-F553CF82E0D6}" type="presOf" srcId="{604DFAD6-5941-4206-91F1-99C27AE554B2}" destId="{FB19E604-C2EF-44CB-86D9-7D01AE30A984}" srcOrd="0" destOrd="0" presId="urn:microsoft.com/office/officeart/2005/8/layout/vList4#1"/>
    <dgm:cxn modelId="{95039D4F-C397-4533-88DD-00160E6B8AA2}" srcId="{887EFDF0-EA64-4004-B450-4A37231EA211}" destId="{201BC551-47B7-49DB-8946-E8B1C5279DED}" srcOrd="0" destOrd="0" parTransId="{30E08F1F-9B28-438C-B5F0-B41D3FBB2A38}" sibTransId="{09E762F3-39BF-4D1E-99AD-9F798D73BD85}"/>
    <dgm:cxn modelId="{04250CCD-2A23-461E-AE31-AFEDB227750E}" type="presParOf" srcId="{3B15876F-0A31-4406-9778-FB03A4E9A3B6}" destId="{E476C96A-985B-47EF-83F0-7890F39F344B}" srcOrd="0" destOrd="0" presId="urn:microsoft.com/office/officeart/2005/8/layout/vList4#1"/>
    <dgm:cxn modelId="{59331BFD-9D08-41EF-B6E4-37056A70DA82}" type="presParOf" srcId="{E476C96A-985B-47EF-83F0-7890F39F344B}" destId="{73FF448D-3A63-4534-8076-C39F99DEF646}" srcOrd="0" destOrd="0" presId="urn:microsoft.com/office/officeart/2005/8/layout/vList4#1"/>
    <dgm:cxn modelId="{239C05B8-AAD7-4F4C-8570-37FBAEF045AA}" type="presParOf" srcId="{E476C96A-985B-47EF-83F0-7890F39F344B}" destId="{4626B5E8-6DBE-467C-A7EE-0306091D69E2}" srcOrd="1" destOrd="0" presId="urn:microsoft.com/office/officeart/2005/8/layout/vList4#1"/>
    <dgm:cxn modelId="{4340B74C-D95D-4204-840B-AD60D80D018C}" type="presParOf" srcId="{E476C96A-985B-47EF-83F0-7890F39F344B}" destId="{F8F4E64B-BA08-441C-BD47-529C3B3943CE}" srcOrd="2" destOrd="0" presId="urn:microsoft.com/office/officeart/2005/8/layout/vList4#1"/>
    <dgm:cxn modelId="{BE116B3F-33A3-412D-8783-AE5D5CD0260B}" type="presParOf" srcId="{3B15876F-0A31-4406-9778-FB03A4E9A3B6}" destId="{772B84F9-11DA-4A3B-88C8-90D76C389D05}" srcOrd="1" destOrd="0" presId="urn:microsoft.com/office/officeart/2005/8/layout/vList4#1"/>
    <dgm:cxn modelId="{4166775D-B525-414E-8C7A-14B95C7837E8}" type="presParOf" srcId="{3B15876F-0A31-4406-9778-FB03A4E9A3B6}" destId="{9BA6F890-473E-42A5-924A-E51625AD1F50}" srcOrd="2" destOrd="0" presId="urn:microsoft.com/office/officeart/2005/8/layout/vList4#1"/>
    <dgm:cxn modelId="{699D7FDC-67EB-402C-B583-D6E8CBDB2318}" type="presParOf" srcId="{9BA6F890-473E-42A5-924A-E51625AD1F50}" destId="{840FE556-72A6-4141-8F29-3D3B7F1732DF}" srcOrd="0" destOrd="0" presId="urn:microsoft.com/office/officeart/2005/8/layout/vList4#1"/>
    <dgm:cxn modelId="{3FA662D3-B8FE-4AEA-8988-90573E4333D3}" type="presParOf" srcId="{9BA6F890-473E-42A5-924A-E51625AD1F50}" destId="{193C77F8-4BE3-4F85-8D49-627451B0E957}" srcOrd="1" destOrd="0" presId="urn:microsoft.com/office/officeart/2005/8/layout/vList4#1"/>
    <dgm:cxn modelId="{C7ED37F1-A19A-4AAE-879D-EBFEC13F4C12}" type="presParOf" srcId="{9BA6F890-473E-42A5-924A-E51625AD1F50}" destId="{209A51AF-6184-41F0-A343-9C1A243E5263}" srcOrd="2" destOrd="0" presId="urn:microsoft.com/office/officeart/2005/8/layout/vList4#1"/>
    <dgm:cxn modelId="{FE23204E-5B43-4D39-A100-50E2D6018699}" type="presParOf" srcId="{3B15876F-0A31-4406-9778-FB03A4E9A3B6}" destId="{B04A06CF-163E-4320-83D0-AC99604DF3A3}" srcOrd="3" destOrd="0" presId="urn:microsoft.com/office/officeart/2005/8/layout/vList4#1"/>
    <dgm:cxn modelId="{CB3E646D-77AF-4A57-B7E6-A366F6F5E362}" type="presParOf" srcId="{3B15876F-0A31-4406-9778-FB03A4E9A3B6}" destId="{33FFB888-D832-4549-8E16-54EE01B248E8}" srcOrd="4" destOrd="0" presId="urn:microsoft.com/office/officeart/2005/8/layout/vList4#1"/>
    <dgm:cxn modelId="{6AEF491A-E19E-402B-BC7F-234A68526D15}" type="presParOf" srcId="{33FFB888-D832-4549-8E16-54EE01B248E8}" destId="{FB19E604-C2EF-44CB-86D9-7D01AE30A984}" srcOrd="0" destOrd="0" presId="urn:microsoft.com/office/officeart/2005/8/layout/vList4#1"/>
    <dgm:cxn modelId="{83348B96-0373-4013-96D4-D56BD0736BED}" type="presParOf" srcId="{33FFB888-D832-4549-8E16-54EE01B248E8}" destId="{DBF7A491-EE33-41DA-B79D-28732D05C8B7}" srcOrd="1" destOrd="0" presId="urn:microsoft.com/office/officeart/2005/8/layout/vList4#1"/>
    <dgm:cxn modelId="{95805987-3594-4C4D-9D5E-9E44BD36195F}" type="presParOf" srcId="{33FFB888-D832-4549-8E16-54EE01B248E8}" destId="{CD606F1B-6E79-4B1F-8407-52BAA2C07407}" srcOrd="2" destOrd="0" presId="urn:microsoft.com/office/officeart/2005/8/layout/vList4#1"/>
    <dgm:cxn modelId="{761EB343-5A2E-40C8-AC94-5161BE139973}" type="presParOf" srcId="{3B15876F-0A31-4406-9778-FB03A4E9A3B6}" destId="{7E4AA868-4191-455C-8AB5-5DC70C93BCE3}" srcOrd="5" destOrd="0" presId="urn:microsoft.com/office/officeart/2005/8/layout/vList4#1"/>
    <dgm:cxn modelId="{BAC9A212-5798-43DE-980D-211A30DDECFA}" type="presParOf" srcId="{3B15876F-0A31-4406-9778-FB03A4E9A3B6}" destId="{DD924695-3341-4E2E-8BAD-5350487854ED}" srcOrd="6" destOrd="0" presId="urn:microsoft.com/office/officeart/2005/8/layout/vList4#1"/>
    <dgm:cxn modelId="{3B56D294-73B3-4CEC-B116-647E12A47140}" type="presParOf" srcId="{DD924695-3341-4E2E-8BAD-5350487854ED}" destId="{8A68427D-132B-40DA-80FD-37FE760C60F8}" srcOrd="0" destOrd="0" presId="urn:microsoft.com/office/officeart/2005/8/layout/vList4#1"/>
    <dgm:cxn modelId="{4B2BFCD6-97E5-4581-B90B-CBE731D5A4AB}" type="presParOf" srcId="{DD924695-3341-4E2E-8BAD-5350487854ED}" destId="{CC9C9E1B-DE3B-4C5B-875B-948A42AF1B84}" srcOrd="1" destOrd="0" presId="urn:microsoft.com/office/officeart/2005/8/layout/vList4#1"/>
    <dgm:cxn modelId="{5D30DEAB-58AA-4BB1-96CA-EB1DBE1ABD91}" type="presParOf" srcId="{DD924695-3341-4E2E-8BAD-5350487854ED}" destId="{0633D6BA-46B3-4227-AA10-3F2FFA4EC645}"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E61F-5E36-4745-97B1-177D15510647}">
      <dsp:nvSpPr>
        <dsp:cNvPr id="0" name=""/>
        <dsp:cNvSpPr/>
      </dsp:nvSpPr>
      <dsp:spPr>
        <a:xfrm>
          <a:off x="1770255" y="738539"/>
          <a:ext cx="4686112" cy="4686112"/>
        </a:xfrm>
        <a:prstGeom prst="blockArc">
          <a:avLst>
            <a:gd name="adj1" fmla="val 10735690"/>
            <a:gd name="adj2" fmla="val 16865975"/>
            <a:gd name="adj3" fmla="val 4644"/>
          </a:avLst>
        </a:prstGeom>
        <a:solidFill>
          <a:schemeClr val="accent1">
            <a:tint val="60000"/>
            <a:hueOff val="0"/>
            <a:satOff val="0"/>
            <a:lumOff val="0"/>
            <a:alphaOff val="0"/>
          </a:schemeClr>
        </a:solidFill>
        <a:ln>
          <a:noFill/>
        </a:ln>
        <a:effectLst/>
        <a:scene3d>
          <a:camera prst="orthographicFront"/>
          <a:lightRig rig="threePt" dir="t"/>
        </a:scene3d>
        <a:sp3d prstMaterial="dkEdge">
          <a:bevelT w="139700" h="139700"/>
          <a:bevelB w="139700" h="139700"/>
        </a:sp3d>
      </dsp:spPr>
      <dsp:style>
        <a:lnRef idx="0">
          <a:scrgbClr r="0" g="0" b="0"/>
        </a:lnRef>
        <a:fillRef idx="1">
          <a:scrgbClr r="0" g="0" b="0"/>
        </a:fillRef>
        <a:effectRef idx="0">
          <a:scrgbClr r="0" g="0" b="0"/>
        </a:effectRef>
        <a:fontRef idx="minor">
          <a:schemeClr val="lt1"/>
        </a:fontRef>
      </dsp:style>
    </dsp:sp>
    <dsp:sp modelId="{02270A43-22E2-49A2-9485-0AD30EDA25F5}">
      <dsp:nvSpPr>
        <dsp:cNvPr id="0" name=""/>
        <dsp:cNvSpPr/>
      </dsp:nvSpPr>
      <dsp:spPr>
        <a:xfrm>
          <a:off x="1769589" y="711497"/>
          <a:ext cx="4686112" cy="4686112"/>
        </a:xfrm>
        <a:prstGeom prst="blockArc">
          <a:avLst>
            <a:gd name="adj1" fmla="val 4622408"/>
            <a:gd name="adj2" fmla="val 10695058"/>
            <a:gd name="adj3" fmla="val 4644"/>
          </a:avLst>
        </a:prstGeom>
        <a:solidFill>
          <a:schemeClr val="accent1">
            <a:tint val="60000"/>
            <a:hueOff val="0"/>
            <a:satOff val="0"/>
            <a:lumOff val="0"/>
            <a:alphaOff val="0"/>
          </a:schemeClr>
        </a:solidFill>
        <a:ln>
          <a:noFill/>
        </a:ln>
        <a:effectLst/>
        <a:scene3d>
          <a:camera prst="orthographicFront"/>
          <a:lightRig rig="threePt" dir="t"/>
        </a:scene3d>
        <a:sp3d prstMaterial="dkEdge">
          <a:bevelT w="139700" h="139700"/>
          <a:bevelB w="139700" h="139700"/>
        </a:sp3d>
      </dsp:spPr>
      <dsp:style>
        <a:lnRef idx="0">
          <a:scrgbClr r="0" g="0" b="0"/>
        </a:lnRef>
        <a:fillRef idx="1">
          <a:scrgbClr r="0" g="0" b="0"/>
        </a:fillRef>
        <a:effectRef idx="0">
          <a:scrgbClr r="0" g="0" b="0"/>
        </a:effectRef>
        <a:fontRef idx="minor">
          <a:schemeClr val="lt1"/>
        </a:fontRef>
      </dsp:style>
    </dsp:sp>
    <dsp:sp modelId="{7E345731-3D3D-4505-96EB-83F5DDF703D2}">
      <dsp:nvSpPr>
        <dsp:cNvPr id="0" name=""/>
        <dsp:cNvSpPr/>
      </dsp:nvSpPr>
      <dsp:spPr>
        <a:xfrm>
          <a:off x="2653154" y="683353"/>
          <a:ext cx="4686112" cy="4686112"/>
        </a:xfrm>
        <a:prstGeom prst="blockArc">
          <a:avLst>
            <a:gd name="adj1" fmla="val 147245"/>
            <a:gd name="adj2" fmla="val 5958664"/>
            <a:gd name="adj3" fmla="val 4644"/>
          </a:avLst>
        </a:prstGeom>
        <a:solidFill>
          <a:schemeClr val="accent1">
            <a:tint val="60000"/>
            <a:hueOff val="0"/>
            <a:satOff val="0"/>
            <a:lumOff val="0"/>
            <a:alphaOff val="0"/>
          </a:schemeClr>
        </a:solidFill>
        <a:ln>
          <a:noFill/>
        </a:ln>
        <a:effectLst/>
        <a:scene3d>
          <a:camera prst="orthographicFront"/>
          <a:lightRig rig="threePt" dir="t"/>
        </a:scene3d>
        <a:sp3d prstMaterial="dkEdge">
          <a:bevelT w="139700" h="139700"/>
          <a:bevelB w="139700" h="139700"/>
        </a:sp3d>
      </dsp:spPr>
      <dsp:style>
        <a:lnRef idx="0">
          <a:scrgbClr r="0" g="0" b="0"/>
        </a:lnRef>
        <a:fillRef idx="1">
          <a:scrgbClr r="0" g="0" b="0"/>
        </a:fillRef>
        <a:effectRef idx="0">
          <a:scrgbClr r="0" g="0" b="0"/>
        </a:effectRef>
        <a:fontRef idx="minor">
          <a:schemeClr val="lt1"/>
        </a:fontRef>
      </dsp:style>
    </dsp:sp>
    <dsp:sp modelId="{75B32978-B725-46B6-8EC1-944330335DF6}">
      <dsp:nvSpPr>
        <dsp:cNvPr id="0" name=""/>
        <dsp:cNvSpPr/>
      </dsp:nvSpPr>
      <dsp:spPr>
        <a:xfrm>
          <a:off x="2651456" y="738539"/>
          <a:ext cx="4686112" cy="4686112"/>
        </a:xfrm>
        <a:prstGeom prst="blockArc">
          <a:avLst>
            <a:gd name="adj1" fmla="val 15534025"/>
            <a:gd name="adj2" fmla="val 64310"/>
            <a:gd name="adj3" fmla="val 4644"/>
          </a:avLst>
        </a:prstGeom>
        <a:solidFill>
          <a:schemeClr val="accent1">
            <a:tint val="60000"/>
            <a:hueOff val="0"/>
            <a:satOff val="0"/>
            <a:lumOff val="0"/>
            <a:alphaOff val="0"/>
          </a:schemeClr>
        </a:solidFill>
        <a:ln>
          <a:noFill/>
        </a:ln>
        <a:effectLst/>
        <a:scene3d>
          <a:camera prst="orthographicFront"/>
          <a:lightRig rig="threePt" dir="t"/>
        </a:scene3d>
        <a:sp3d prstMaterial="dkEdge">
          <a:bevelT w="139700" h="139700"/>
          <a:bevelB w="139700" h="139700"/>
        </a:sp3d>
      </dsp:spPr>
      <dsp:style>
        <a:lnRef idx="0">
          <a:scrgbClr r="0" g="0" b="0"/>
        </a:lnRef>
        <a:fillRef idx="1">
          <a:scrgbClr r="0" g="0" b="0"/>
        </a:fillRef>
        <a:effectRef idx="0">
          <a:scrgbClr r="0" g="0" b="0"/>
        </a:effectRef>
        <a:fontRef idx="minor">
          <a:schemeClr val="lt1"/>
        </a:fontRef>
      </dsp:style>
    </dsp:sp>
    <dsp:sp modelId="{AE20C707-0978-4E45-BEC7-38F841B87AEE}">
      <dsp:nvSpPr>
        <dsp:cNvPr id="0" name=""/>
        <dsp:cNvSpPr/>
      </dsp:nvSpPr>
      <dsp:spPr>
        <a:xfrm>
          <a:off x="3599721" y="2204864"/>
          <a:ext cx="1908379" cy="1839083"/>
        </a:xfrm>
        <a:prstGeom prst="ellipse">
          <a:avLst/>
        </a:prstGeom>
        <a:solidFill>
          <a:srgbClr val="69A12B"/>
        </a:solidFill>
        <a:ln w="25400" cap="flat" cmpd="sng" algn="ctr">
          <a:solidFill>
            <a:schemeClr val="lt1">
              <a:hueOff val="0"/>
              <a:satOff val="0"/>
              <a:lumOff val="0"/>
              <a:alphaOff val="0"/>
            </a:schemeClr>
          </a:solidFill>
          <a:prstDash val="solid"/>
        </a:ln>
        <a:effectLst/>
        <a:scene3d>
          <a:camera prst="orthographicFront"/>
          <a:lightRig rig="threePt" dir="t"/>
        </a:scene3d>
        <a:sp3d prstMaterial="dkEdge">
          <a:bevelT w="139700" h="139700"/>
          <a:bevelB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MX" sz="2700" b="1" kern="1200" dirty="0" smtClean="0">
              <a:solidFill>
                <a:schemeClr val="tx1"/>
              </a:solidFill>
            </a:rPr>
            <a:t>Marco jurídico</a:t>
          </a:r>
          <a:endParaRPr lang="es-ES" sz="2700" b="1" kern="1200" dirty="0">
            <a:solidFill>
              <a:schemeClr val="tx1"/>
            </a:solidFill>
          </a:endParaRPr>
        </a:p>
      </dsp:txBody>
      <dsp:txXfrm>
        <a:off x="3879197" y="2474191"/>
        <a:ext cx="1349427" cy="1300429"/>
      </dsp:txXfrm>
    </dsp:sp>
    <dsp:sp modelId="{A3486285-11E4-416C-915A-82FEC1A38132}">
      <dsp:nvSpPr>
        <dsp:cNvPr id="0" name=""/>
        <dsp:cNvSpPr/>
      </dsp:nvSpPr>
      <dsp:spPr>
        <a:xfrm>
          <a:off x="3275854" y="-383591"/>
          <a:ext cx="2556115" cy="2438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dkEdge">
          <a:bevelT w="139700" h="139700"/>
          <a:bevelB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rPr>
            <a:t>Ley sobre Refugiados y Protección Complementaria</a:t>
          </a:r>
          <a:endParaRPr lang="es-ES" sz="1800" kern="1200" dirty="0">
            <a:solidFill>
              <a:schemeClr val="tx1"/>
            </a:solidFill>
          </a:endParaRPr>
        </a:p>
      </dsp:txBody>
      <dsp:txXfrm>
        <a:off x="3650188" y="-26454"/>
        <a:ext cx="1807447" cy="1724411"/>
      </dsp:txXfrm>
    </dsp:sp>
    <dsp:sp modelId="{A567037D-F692-4DCF-BE45-35F2C3DE2F05}">
      <dsp:nvSpPr>
        <dsp:cNvPr id="0" name=""/>
        <dsp:cNvSpPr/>
      </dsp:nvSpPr>
      <dsp:spPr>
        <a:xfrm>
          <a:off x="6105093" y="1922585"/>
          <a:ext cx="2355347" cy="2403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dkEdge">
          <a:bevelT w="139700" h="139700"/>
          <a:bevelB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solidFill>
                <a:schemeClr val="tx1"/>
              </a:solidFill>
            </a:rPr>
            <a:t>Ley de Asistencia Social</a:t>
          </a:r>
          <a:endParaRPr lang="es-ES" sz="2200" kern="1200" dirty="0">
            <a:solidFill>
              <a:schemeClr val="tx1"/>
            </a:solidFill>
          </a:endParaRPr>
        </a:p>
      </dsp:txBody>
      <dsp:txXfrm>
        <a:off x="6450026" y="2274590"/>
        <a:ext cx="1665481" cy="1699632"/>
      </dsp:txXfrm>
    </dsp:sp>
    <dsp:sp modelId="{6E3D4555-7EAC-44A7-9C46-D5837C51194B}">
      <dsp:nvSpPr>
        <dsp:cNvPr id="0" name=""/>
        <dsp:cNvSpPr/>
      </dsp:nvSpPr>
      <dsp:spPr>
        <a:xfrm>
          <a:off x="3527708" y="4221085"/>
          <a:ext cx="2196422" cy="21276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dkEdge">
          <a:bevelT w="139700" h="139700"/>
          <a:bevelB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solidFill>
                <a:schemeClr val="tx1"/>
              </a:solidFill>
            </a:rPr>
            <a:t>Convención sobre los Derechos del Niño</a:t>
          </a:r>
          <a:endParaRPr lang="es-ES" sz="2200" kern="1200" dirty="0">
            <a:solidFill>
              <a:schemeClr val="tx1"/>
            </a:solidFill>
          </a:endParaRPr>
        </a:p>
      </dsp:txBody>
      <dsp:txXfrm>
        <a:off x="3849367" y="4532672"/>
        <a:ext cx="1553104" cy="1504476"/>
      </dsp:txXfrm>
    </dsp:sp>
    <dsp:sp modelId="{874F65D6-3AC6-4EEC-B024-E9A0FDD2C32C}">
      <dsp:nvSpPr>
        <dsp:cNvPr id="0" name=""/>
        <dsp:cNvSpPr/>
      </dsp:nvSpPr>
      <dsp:spPr>
        <a:xfrm>
          <a:off x="683558" y="1994590"/>
          <a:ext cx="2282994" cy="22596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dkEdge">
          <a:bevelT w="139700" h="139700"/>
          <a:bevelB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solidFill>
                <a:schemeClr val="tx1"/>
              </a:solidFill>
            </a:rPr>
            <a:t>Ley de Migración</a:t>
          </a:r>
          <a:endParaRPr lang="es-ES" sz="2200" kern="1200" dirty="0">
            <a:solidFill>
              <a:schemeClr val="tx1"/>
            </a:solidFill>
          </a:endParaRPr>
        </a:p>
      </dsp:txBody>
      <dsp:txXfrm>
        <a:off x="1017895" y="2325505"/>
        <a:ext cx="1614320" cy="1597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D04AB-F5C1-4519-BB65-CD6C666E45AC}">
      <dsp:nvSpPr>
        <dsp:cNvPr id="0" name=""/>
        <dsp:cNvSpPr/>
      </dsp:nvSpPr>
      <dsp:spPr>
        <a:xfrm>
          <a:off x="3357544" y="4616163"/>
          <a:ext cx="2468880" cy="87111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MX" sz="3200" kern="1200" dirty="0" smtClean="0"/>
            <a:t>Objetivos</a:t>
          </a:r>
          <a:endParaRPr lang="es-MX" sz="3200" kern="1200" dirty="0"/>
        </a:p>
      </dsp:txBody>
      <dsp:txXfrm>
        <a:off x="3719103" y="4743735"/>
        <a:ext cx="1745762" cy="615975"/>
      </dsp:txXfrm>
    </dsp:sp>
    <dsp:sp modelId="{9A064775-6FA7-4656-A498-77A303442A00}">
      <dsp:nvSpPr>
        <dsp:cNvPr id="0" name=""/>
        <dsp:cNvSpPr/>
      </dsp:nvSpPr>
      <dsp:spPr>
        <a:xfrm rot="21600000">
          <a:off x="2656811" y="1401467"/>
          <a:ext cx="689834" cy="70363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7800000"/>
          </a:lightRig>
        </a:scene3d>
        <a:sp3d z="-152400">
          <a:bevelT w="139700" h="139700"/>
        </a:sp3d>
      </dsp:spPr>
      <dsp:style>
        <a:lnRef idx="0">
          <a:scrgbClr r="0" g="0" b="0"/>
        </a:lnRef>
        <a:fillRef idx="1">
          <a:scrgbClr r="0" g="0" b="0"/>
        </a:fillRef>
        <a:effectRef idx="2">
          <a:scrgbClr r="0" g="0" b="0"/>
        </a:effectRef>
        <a:fontRef idx="minor">
          <a:schemeClr val="lt1"/>
        </a:fontRef>
      </dsp:style>
    </dsp:sp>
    <dsp:sp modelId="{2919D41E-4B0E-4A7E-A1DE-83B275941BBA}">
      <dsp:nvSpPr>
        <dsp:cNvPr id="0" name=""/>
        <dsp:cNvSpPr/>
      </dsp:nvSpPr>
      <dsp:spPr>
        <a:xfrm>
          <a:off x="275353" y="346967"/>
          <a:ext cx="2345436" cy="18763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MX" sz="2500" kern="1200" dirty="0" smtClean="0"/>
            <a:t>Lograr la reinserción a derechos universales</a:t>
          </a:r>
          <a:endParaRPr lang="es-MX" sz="2500" kern="1200" dirty="0"/>
        </a:p>
      </dsp:txBody>
      <dsp:txXfrm>
        <a:off x="330309" y="401923"/>
        <a:ext cx="2235524" cy="1766436"/>
      </dsp:txXfrm>
    </dsp:sp>
    <dsp:sp modelId="{8791CC7C-54C6-4EC7-A13C-2BF1E92856F6}">
      <dsp:nvSpPr>
        <dsp:cNvPr id="0" name=""/>
        <dsp:cNvSpPr/>
      </dsp:nvSpPr>
      <dsp:spPr>
        <a:xfrm rot="10800000">
          <a:off x="5847367" y="1401466"/>
          <a:ext cx="614185" cy="70363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7800000"/>
          </a:lightRig>
        </a:scene3d>
        <a:sp3d z="-152400">
          <a:bevelT w="139700" h="139700"/>
        </a:sp3d>
      </dsp:spPr>
      <dsp:style>
        <a:lnRef idx="0">
          <a:scrgbClr r="0" g="0" b="0"/>
        </a:lnRef>
        <a:fillRef idx="1">
          <a:scrgbClr r="0" g="0" b="0"/>
        </a:fillRef>
        <a:effectRef idx="2">
          <a:scrgbClr r="0" g="0" b="0"/>
        </a:effectRef>
        <a:fontRef idx="minor">
          <a:schemeClr val="lt1"/>
        </a:fontRef>
      </dsp:style>
    </dsp:sp>
    <dsp:sp modelId="{6358905B-3519-4889-BC0A-50C6236CB2E2}">
      <dsp:nvSpPr>
        <dsp:cNvPr id="0" name=""/>
        <dsp:cNvSpPr/>
      </dsp:nvSpPr>
      <dsp:spPr>
        <a:xfrm>
          <a:off x="6507231" y="349939"/>
          <a:ext cx="2345436" cy="18763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MX" sz="2500" kern="1200" dirty="0" smtClean="0"/>
            <a:t>Desarrollar sentido de pertenencia</a:t>
          </a:r>
          <a:endParaRPr lang="es-MX" sz="2500" kern="1200" dirty="0"/>
        </a:p>
      </dsp:txBody>
      <dsp:txXfrm>
        <a:off x="6562187" y="404895"/>
        <a:ext cx="2235524" cy="1766436"/>
      </dsp:txXfrm>
    </dsp:sp>
    <dsp:sp modelId="{7CAA78CC-F5A6-4B52-9BDE-43EF1B492FBD}">
      <dsp:nvSpPr>
        <dsp:cNvPr id="0" name=""/>
        <dsp:cNvSpPr/>
      </dsp:nvSpPr>
      <dsp:spPr>
        <a:xfrm rot="5298406">
          <a:off x="3943620" y="3565096"/>
          <a:ext cx="1255144" cy="703630"/>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7800000"/>
          </a:lightRig>
        </a:scene3d>
        <a:sp3d z="-152400">
          <a:bevelT w="139700" h="139700"/>
        </a:sp3d>
      </dsp:spPr>
      <dsp:style>
        <a:lnRef idx="0">
          <a:scrgbClr r="0" g="0" b="0"/>
        </a:lnRef>
        <a:fillRef idx="1">
          <a:scrgbClr r="0" g="0" b="0"/>
        </a:fillRef>
        <a:effectRef idx="2">
          <a:scrgbClr r="0" g="0" b="0"/>
        </a:effectRef>
        <a:fontRef idx="minor">
          <a:schemeClr val="lt1"/>
        </a:fontRef>
      </dsp:style>
    </dsp:sp>
    <dsp:sp modelId="{FC2EA464-42E6-41E9-9439-B1315A001A16}">
      <dsp:nvSpPr>
        <dsp:cNvPr id="0" name=""/>
        <dsp:cNvSpPr/>
      </dsp:nvSpPr>
      <dsp:spPr>
        <a:xfrm>
          <a:off x="3429003" y="1330041"/>
          <a:ext cx="2345436" cy="18763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MX" sz="2500" kern="1200" dirty="0" smtClean="0"/>
            <a:t>Evitar la migración a través de la prevención y la atención</a:t>
          </a:r>
          <a:endParaRPr lang="es-MX" sz="2500" kern="1200" dirty="0"/>
        </a:p>
      </dsp:txBody>
      <dsp:txXfrm>
        <a:off x="3483959" y="1384997"/>
        <a:ext cx="2235524" cy="1766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12FA3D1-65D2-429C-9D7F-D20E0125F391}" type="datetimeFigureOut">
              <a:rPr lang="es-MX"/>
              <a:pPr>
                <a:defRPr/>
              </a:pPr>
              <a:t>03/03/2017</a:t>
            </a:fld>
            <a:endParaRPr lang="es-MX"/>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E9C7CB0-454B-49FC-B8C9-5C400061D8F1}" type="slidenum">
              <a:rPr lang="es-MX"/>
              <a:pPr>
                <a:defRPr/>
              </a:pPr>
              <a:t>‹#›</a:t>
            </a:fld>
            <a:endParaRPr lang="es-MX"/>
          </a:p>
        </p:txBody>
      </p:sp>
    </p:spTree>
    <p:extLst>
      <p:ext uri="{BB962C8B-B14F-4D97-AF65-F5344CB8AC3E}">
        <p14:creationId xmlns:p14="http://schemas.microsoft.com/office/powerpoint/2010/main" val="35729197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84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165A6-FAFD-4C0A-866E-46E6C4997BD2}" type="slidenum">
              <a:rPr lang="es-MX"/>
              <a:pPr fontAlgn="base">
                <a:spcBef>
                  <a:spcPct val="0"/>
                </a:spcBef>
                <a:spcAft>
                  <a:spcPct val="0"/>
                </a:spcAft>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xfrm>
            <a:off x="2125663" y="255588"/>
            <a:ext cx="2174875" cy="1631950"/>
          </a:xfrm>
          <a:noFill/>
          <a:ln>
            <a:solidFill>
              <a:srgbClr val="000000"/>
            </a:solidFill>
            <a:miter lim="800000"/>
            <a:headEnd/>
            <a:tailEnd/>
          </a:ln>
        </p:spPr>
      </p:sp>
      <p:sp>
        <p:nvSpPr>
          <p:cNvPr id="3" name="2 Marcador de notas"/>
          <p:cNvSpPr>
            <a:spLocks noGrp="1"/>
          </p:cNvSpPr>
          <p:nvPr>
            <p:ph type="body" idx="1"/>
          </p:nvPr>
        </p:nvSpPr>
        <p:spPr>
          <a:xfrm>
            <a:off x="236538" y="1936750"/>
            <a:ext cx="6264275" cy="7069138"/>
          </a:xfrm>
        </p:spPr>
        <p:txBody>
          <a:bodyPr>
            <a:normAutofit fontScale="92500" lnSpcReduction="10000"/>
          </a:bodyPr>
          <a:lstStyle/>
          <a:p>
            <a:pPr algn="just" fontAlgn="auto">
              <a:spcBef>
                <a:spcPts val="0"/>
              </a:spcBef>
              <a:spcAft>
                <a:spcPts val="0"/>
              </a:spcAft>
              <a:defRPr/>
            </a:pPr>
            <a:r>
              <a:rPr lang="es-MX" dirty="0" smtClean="0">
                <a:latin typeface="Tahoma" pitchFamily="34" charset="0"/>
                <a:ea typeface="Tahoma" pitchFamily="34" charset="0"/>
                <a:cs typeface="Tahoma" pitchFamily="34" charset="0"/>
              </a:rPr>
              <a:t>EL MODELO TIENE TRES EJES FUNDAMENTALES DESARROLLADOS EN DISTINTAS ETAPAS DEL </a:t>
            </a:r>
            <a:r>
              <a:rPr lang="es-MX" b="1" dirty="0" smtClean="0">
                <a:latin typeface="Tahoma" pitchFamily="34" charset="0"/>
                <a:ea typeface="Tahoma" pitchFamily="34" charset="0"/>
                <a:cs typeface="Tahoma" pitchFamily="34" charset="0"/>
              </a:rPr>
              <a:t>PROCESO DE FORMACIÓN</a:t>
            </a:r>
            <a:r>
              <a:rPr lang="es-MX" dirty="0" smtClean="0">
                <a:latin typeface="Tahoma" pitchFamily="34" charset="0"/>
                <a:ea typeface="Tahoma" pitchFamily="34" charset="0"/>
                <a:cs typeface="Tahoma" pitchFamily="34" charset="0"/>
              </a:rPr>
              <a:t> DEL GRUPO DE LÍDERES COMUNITARIOS. CADA ETAPA OFRECE UNA HERRAMIENTA DETERMINADA;</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LOS TRES EJES SON:</a:t>
            </a:r>
          </a:p>
          <a:p>
            <a:pPr algn="just" fontAlgn="auto">
              <a:spcBef>
                <a:spcPts val="0"/>
              </a:spcBef>
              <a:spcAft>
                <a:spcPts val="0"/>
              </a:spcAft>
              <a:defRPr/>
            </a:pPr>
            <a:endParaRPr lang="es-MX" b="1"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b="1" dirty="0" smtClean="0">
                <a:latin typeface="Tahoma" pitchFamily="34" charset="0"/>
                <a:ea typeface="Tahoma" pitchFamily="34" charset="0"/>
                <a:cs typeface="Tahoma" pitchFamily="34" charset="0"/>
              </a:rPr>
              <a:t>EDUCACIÓN PARA LA PAZ Y LOS DERECHOS HUMANOS</a:t>
            </a: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ES LA HERRAMIENTA QUE GUÍA EL PROCESO FORMATIVO. SE BASA EN METODOLOGÍAS SOCIO-AFECTIVAS QUE IMPULSAN TRANSFORMACIONES Y REFLEXIONES SOBRE UN TEMA EN PARTICULAR A TRAVÉS DE EXPERIENCIAS LÚDICAS. GENERA LA INTEGRACIÓN GRUPAL, EL RECONOCIMIENTO Y LA CONFIANZA, EL FORTALECIMIENTO DE LA AUTOESTIMA Y LA AUTOAFIRMACIÓN, LOS PROCESOS DE COMUNICACIÓN Y LA COOPERACIÓN. CADA UNO DE ESTOS ELEMENTOS ES INDISPENSABLE EN LA CONSTRUCCIÓN DE PROYECTOS COMUNITARIOS Y PARTICIPATIVOS. EL ENFOQUE RECONOCE QUE LA PARTICIPACIÓN Y EL RECONOCIMIENTO DE LOS DERECHOS, SON FUNDAMENTALES PARA CONSTRUIR LA VIDA SOCIAL.</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b="1" dirty="0" smtClean="0">
                <a:latin typeface="Tahoma" pitchFamily="34" charset="0"/>
                <a:ea typeface="Tahoma" pitchFamily="34" charset="0"/>
                <a:cs typeface="Tahoma" pitchFamily="34" charset="0"/>
              </a:rPr>
              <a:t>DERECHOS DE LA INFANCIA</a:t>
            </a: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EN EL PROCESO DE FORMACIÓN DEL GRUPO DE LÍDERES ESTÁ IMPLÍCITO EL EJERCICIO DE LOS DERECHOS DE LA INFANCIA Y EL FOMENTO A LA PARTICIPACIÓN INFANTIL ES UNO DE ELLOS; SIN EMBARGO, HAY SESIONES DEDICADAS A SU REVISIÓN EXPLÍCITA, A SU COMPRENSIÓN Y A SU PRÁCTICA COTIDIANA.</a:t>
            </a:r>
          </a:p>
          <a:p>
            <a:pPr algn="just" fontAlgn="auto">
              <a:spcBef>
                <a:spcPts val="0"/>
              </a:spcBef>
              <a:spcAft>
                <a:spcPts val="0"/>
              </a:spcAft>
              <a:defRPr/>
            </a:pPr>
            <a:r>
              <a:rPr lang="es-MX" dirty="0" smtClean="0">
                <a:latin typeface="Tahoma" pitchFamily="34" charset="0"/>
                <a:ea typeface="Tahoma" pitchFamily="34" charset="0"/>
                <a:cs typeface="Tahoma" pitchFamily="34" charset="0"/>
              </a:rPr>
              <a:t>UNO DE LOS OBJETIVOS DE ESTA ETAPA ES QUE LOS PARTICIPANTES IDENTIFIQUEN CUÁNDO EJERCEN SUS DERECHOS O CUÁNDO ÉSTOS SON VULNERADOS, PARTICULARMENTE EN EL CONTEXTO DEL FENÓMENO MIGRATORIO. SE HACE HINCAPIÉ EN EL TIPO DE DISCRIMINACIÓN QUE SE PUEDE VIVIR A PARTIR DE SU GÉNERO.</a:t>
            </a:r>
          </a:p>
          <a:p>
            <a:pPr algn="just" fontAlgn="auto">
              <a:spcBef>
                <a:spcPts val="0"/>
              </a:spcBef>
              <a:spcAft>
                <a:spcPts val="0"/>
              </a:spcAft>
              <a:defRPr/>
            </a:pPr>
            <a:r>
              <a:rPr lang="es-MX" dirty="0" smtClean="0">
                <a:latin typeface="Tahoma" pitchFamily="34" charset="0"/>
                <a:ea typeface="Tahoma" pitchFamily="34" charset="0"/>
                <a:cs typeface="Tahoma" pitchFamily="34" charset="0"/>
              </a:rPr>
              <a:t>FINALMENTE, SE LES DOTA DE HERRAMIENTAS PARA QUE HAGAN VALER SUS DERECHOS.</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b="1" dirty="0" smtClean="0">
                <a:latin typeface="Tahoma" pitchFamily="34" charset="0"/>
                <a:ea typeface="Tahoma" pitchFamily="34" charset="0"/>
                <a:cs typeface="Tahoma" pitchFamily="34" charset="0"/>
              </a:rPr>
              <a:t>PARTICIPACIÓN INFANTIL</a:t>
            </a: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SE DESARROLLAN HERRAMIENTAS PARA QUE, UNA VEZ CONFORMADOS COMO GRUPO, NIÑAS, NIÑOS Y ADOLESCENTES </a:t>
            </a:r>
            <a:r>
              <a:rPr lang="es-MX" u="sng" dirty="0" smtClean="0">
                <a:latin typeface="Tahoma" pitchFamily="34" charset="0"/>
                <a:ea typeface="Tahoma" pitchFamily="34" charset="0"/>
                <a:cs typeface="Tahoma" pitchFamily="34" charset="0"/>
              </a:rPr>
              <a:t>CREEN UN PROYECTO A PARTIR DE SUS NECESIDADES, ENFOCÁNDOSE A PROMOVER EL ARRAIGO Y/O PREVENIR LA MIGRACIÓN</a:t>
            </a:r>
            <a:r>
              <a:rPr lang="es-MX" b="1" u="sng" dirty="0" smtClean="0">
                <a:latin typeface="Tahoma" pitchFamily="34" charset="0"/>
                <a:ea typeface="Tahoma" pitchFamily="34" charset="0"/>
                <a:cs typeface="Tahoma" pitchFamily="34" charset="0"/>
              </a:rPr>
              <a:t>.</a:t>
            </a: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EN ESTA ÚLTIMA ETAPA SE TORNA EVIDENTE QUE LAS HERRAMIENTAS ADQUIRIDAS A LO LARGO DEL PROCESO FORMATIVO, SON NECESARIAS PARA LA IMPLEMENTACIÓN DE SU INICIATIVA.</a:t>
            </a:r>
          </a:p>
          <a:p>
            <a:pPr algn="just" fontAlgn="auto">
              <a:spcBef>
                <a:spcPts val="0"/>
              </a:spcBef>
              <a:spcAft>
                <a:spcPts val="0"/>
              </a:spcAft>
              <a:defRPr/>
            </a:pPr>
            <a:r>
              <a:rPr lang="es-MX" dirty="0" smtClean="0">
                <a:latin typeface="Tahoma" pitchFamily="34" charset="0"/>
                <a:ea typeface="Tahoma" pitchFamily="34" charset="0"/>
                <a:cs typeface="Tahoma" pitchFamily="34" charset="0"/>
              </a:rPr>
              <a:t>CADA GRUPO DE LÍDERES COMUNITARIOS ELABORA TRES TIPOS DE DIAGNÓSTICO: PERSONAL, FAMILIAR Y COMUNITARIO. EN EL DIAGNÓSTICO COMUNITARIO SE IDENTIFICAN LAS FORTALEZAS Y NECESIDADES DEL LUGAR EN EL QUE VIVEN, CON EL OBJETIVO DE PROPONER UN PROYECTO QUE RESPONDA A UNA NECESIDAD, VALIÉNDOSE DE LOS RECURSOS CON LOS QUE CUENTA SU COMUNIDAD. ESTE DIANGÓSITO PERMITE QUE LA COMUNIDAD LOS IDENTIFIQUE COMO UN AGENTE DE PARTICIPACIÓN Y COOPERE CON EL GRUPO.</a:t>
            </a:r>
          </a:p>
          <a:p>
            <a:pPr algn="just" fontAlgn="auto">
              <a:spcBef>
                <a:spcPts val="0"/>
              </a:spcBef>
              <a:spcAft>
                <a:spcPts val="0"/>
              </a:spcAft>
              <a:defRPr/>
            </a:pPr>
            <a:r>
              <a:rPr lang="es-MX" dirty="0" smtClean="0">
                <a:latin typeface="Tahoma" pitchFamily="34" charset="0"/>
                <a:ea typeface="Tahoma" pitchFamily="34" charset="0"/>
                <a:cs typeface="Tahoma" pitchFamily="34" charset="0"/>
              </a:rPr>
              <a:t>UNA VEZ ELEGIDO EL PROYECTO, COMIENZA UNA FASE DE PLANEACIÓN PARA PONERSE EN MARCHA, ESTO INCLUYE LA HABILITACIÓN DE UN ESPACIO, LA ELABORACIÓN DE UN PRESUPUESTO, EL DISEÑO DE PLANES DE ACCIÓN, LA CREACIÓN DE COMISIONES Y TODAS LAS RESPONSABILIDADES QUE IMPLICA LA PARTICIPACIÓN. FINALMENTE, SE HARÁ LA DIFUSIÓN Y EL INICIO DEL PROYECTO.</a:t>
            </a:r>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0B85C-8956-4143-9B25-81E33B6A2291}" type="slidenum">
              <a:rPr lang="es-MX"/>
              <a:pPr fontAlgn="base">
                <a:spcBef>
                  <a:spcPct val="0"/>
                </a:spcBef>
                <a:spcAft>
                  <a:spcPct val="0"/>
                </a:spcAft>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xfrm>
            <a:off x="2198688" y="290513"/>
            <a:ext cx="2128837" cy="1598612"/>
          </a:xfrm>
          <a:noFill/>
          <a:ln>
            <a:solidFill>
              <a:srgbClr val="000000"/>
            </a:solidFill>
            <a:miter lim="800000"/>
            <a:headEnd/>
            <a:tailEnd/>
          </a:ln>
        </p:spPr>
      </p:sp>
      <p:sp>
        <p:nvSpPr>
          <p:cNvPr id="3891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8076C9-C3BC-43D7-9C47-4DCE548BC194}" type="slidenum">
              <a:rPr lang="es-MX"/>
              <a:pPr fontAlgn="base">
                <a:spcBef>
                  <a:spcPct val="0"/>
                </a:spcBef>
                <a:spcAft>
                  <a:spcPct val="0"/>
                </a:spcAft>
              </a:pPr>
              <a:t>11</a:t>
            </a:fld>
            <a:endParaRPr lang="es-MX"/>
          </a:p>
        </p:txBody>
      </p:sp>
      <p:sp>
        <p:nvSpPr>
          <p:cNvPr id="5" name="4 Rectángulo"/>
          <p:cNvSpPr/>
          <p:nvPr/>
        </p:nvSpPr>
        <p:spPr>
          <a:xfrm>
            <a:off x="357188" y="1804988"/>
            <a:ext cx="6000750" cy="7346950"/>
          </a:xfrm>
          <a:prstGeom prst="rect">
            <a:avLst/>
          </a:prstGeom>
        </p:spPr>
        <p:txBody>
          <a:bodyPr>
            <a:spAutoFit/>
          </a:bodyPr>
          <a:lstStyle/>
          <a:p>
            <a:pPr algn="just" fontAlgn="auto">
              <a:spcBef>
                <a:spcPts val="0"/>
              </a:spcBef>
              <a:spcAft>
                <a:spcPts val="0"/>
              </a:spcAft>
              <a:defRPr/>
            </a:pPr>
            <a:r>
              <a:rPr lang="es-MX" sz="1150" b="1" spc="-110" dirty="0">
                <a:latin typeface="Tahoma" pitchFamily="34" charset="0"/>
                <a:ea typeface="Tahoma" pitchFamily="34" charset="0"/>
                <a:cs typeface="Tahoma" pitchFamily="34" charset="0"/>
              </a:rPr>
              <a:t>VERANO SEGURO EN CASA</a:t>
            </a:r>
            <a:endParaRPr lang="es-MX" sz="1150" spc="-110" dirty="0">
              <a:latin typeface="Tahoma" pitchFamily="34" charset="0"/>
              <a:ea typeface="Tahoma" pitchFamily="34" charset="0"/>
              <a:cs typeface="Tahoma" pitchFamily="34" charset="0"/>
            </a:endParaRPr>
          </a:p>
          <a:p>
            <a:pPr algn="just" fontAlgn="auto">
              <a:spcBef>
                <a:spcPts val="0"/>
              </a:spcBef>
              <a:spcAft>
                <a:spcPts val="0"/>
              </a:spcAft>
              <a:defRPr/>
            </a:pPr>
            <a:r>
              <a:rPr lang="es-MX" sz="1150" spc="-110" dirty="0">
                <a:latin typeface="Tahoma" pitchFamily="34" charset="0"/>
                <a:ea typeface="Tahoma" pitchFamily="34" charset="0"/>
                <a:cs typeface="Tahoma" pitchFamily="34" charset="0"/>
              </a:rPr>
              <a:t>CON MIRAS A FORTALECER A LOS LÍDERES COMUNITARIOS, RECIENTEMENTE SE DIO INICIO AL PROYECTO </a:t>
            </a:r>
            <a:r>
              <a:rPr lang="es-MX" sz="1150" i="1" spc="-110" dirty="0">
                <a:latin typeface="Tahoma" pitchFamily="34" charset="0"/>
                <a:ea typeface="Tahoma" pitchFamily="34" charset="0"/>
                <a:cs typeface="Tahoma" pitchFamily="34" charset="0"/>
              </a:rPr>
              <a:t>VERANO SEGURO EN CASA</a:t>
            </a:r>
            <a:r>
              <a:rPr lang="es-MX" sz="1150" spc="-110" dirty="0">
                <a:latin typeface="Tahoma" pitchFamily="34" charset="0"/>
                <a:ea typeface="Tahoma" pitchFamily="34" charset="0"/>
                <a:cs typeface="Tahoma" pitchFamily="34" charset="0"/>
              </a:rPr>
              <a:t>, CUYO OBJETIVO ES FACILITAR UNA OFERTA SOCIOEDUCATIVA QUE PERMITAEL FORTALECIMIENTO DE LOS VÍNCULOS FAMILIARES Y COMUNITARIOS DE LA INFANCIA Y ADOLESCENCIA QUE VIVE RIESGOS ASOCIADOS A LA MIGRACIÓN INFANTIL NO ACOMPAÑADA, ESPECIALMENTE DURANTE LA TEMPORADA VACACIONAL PUES, ANTE LA AUSENCIA DEL ESPACIO DE CONTENCIÓN BRINDADO POR LA ESCUELA, PUEDE DETONARSE EL FENÓMENO MIGRATORIO ENTRE ALGUNAS NIÑAS, NIÑOS Y ADOLESCENTES.</a:t>
            </a:r>
          </a:p>
          <a:p>
            <a:pPr algn="just" fontAlgn="auto">
              <a:spcBef>
                <a:spcPts val="0"/>
              </a:spcBef>
              <a:spcAft>
                <a:spcPts val="0"/>
              </a:spcAft>
              <a:defRPr/>
            </a:pPr>
            <a:r>
              <a:rPr lang="es-MX" sz="1150" i="1" spc="-110" dirty="0">
                <a:latin typeface="Tahoma" pitchFamily="34" charset="0"/>
                <a:ea typeface="Tahoma" pitchFamily="34" charset="0"/>
                <a:cs typeface="Tahoma" pitchFamily="34" charset="0"/>
              </a:rPr>
              <a:t>VERANO SEGURO EN CASA</a:t>
            </a:r>
            <a:r>
              <a:rPr lang="es-MX" sz="1150" spc="-110" dirty="0">
                <a:latin typeface="Tahoma" pitchFamily="34" charset="0"/>
                <a:ea typeface="Tahoma" pitchFamily="34" charset="0"/>
                <a:cs typeface="Tahoma" pitchFamily="34" charset="0"/>
              </a:rPr>
              <a:t> APOYÓ DURANTE EL VERANO PASADO 20 PROYECTOS EN 15 ESTADOS DE LA REPÚBLICA, LOS CUALES INCLUYEN EL DESARROLLO DE ACTIVIDADES TRADICIONALES, CULTURALES, RECREATIVAS, DEPORTIVAS, TALLERES DE ELABORACIÓN DE DULCES, PITEADO, HORTALIZAS Y GRANJAS DE TRASPATIO, ENTRE OTROS. ADEMÁS, SE REALIZAN DINÁMICAS Y ACTIVIDADES ORIENTADAS A QUE LOS Y LAS PARTICIPANTES FORTALEZCAN SUS HABILIDADES Y PUEDAN IDENTIFICAR, POR UN LADO, LAS CAUSAS Y EFECTOS DE LA MIGRACIÓN EN SU COMUNIDAD Y, POR EL OTRO, RECONOZCAN LA SERIE DE RECURSOS INDIVIDUALES, FAMILIARES, GRUPALES Y COMUNITARIOS CON LOS QUE CUENTAN.</a:t>
            </a:r>
          </a:p>
          <a:p>
            <a:pPr algn="just" fontAlgn="auto">
              <a:spcBef>
                <a:spcPts val="0"/>
              </a:spcBef>
              <a:spcAft>
                <a:spcPts val="0"/>
              </a:spcAft>
              <a:defRPr/>
            </a:pPr>
            <a:endParaRPr lang="es-MX" sz="500" spc="-110" dirty="0">
              <a:latin typeface="Tahoma" pitchFamily="34" charset="0"/>
              <a:ea typeface="Tahoma" pitchFamily="34" charset="0"/>
              <a:cs typeface="Tahoma" pitchFamily="34" charset="0"/>
            </a:endParaRPr>
          </a:p>
          <a:p>
            <a:pPr algn="just" fontAlgn="auto">
              <a:spcBef>
                <a:spcPts val="0"/>
              </a:spcBef>
              <a:spcAft>
                <a:spcPts val="0"/>
              </a:spcAft>
              <a:defRPr/>
            </a:pPr>
            <a:r>
              <a:rPr lang="es-MX" sz="1150" b="1" spc="-110" dirty="0">
                <a:latin typeface="Tahoma" pitchFamily="34" charset="0"/>
                <a:ea typeface="Tahoma" pitchFamily="34" charset="0"/>
                <a:cs typeface="Tahoma" pitchFamily="34" charset="0"/>
              </a:rPr>
              <a:t>BECAS EDUCATIVAS Y FAMILIARES PARA NIÑAS, NIÑOS Y ADOLESCENTES EN RIESGO DE MIGRAR DE FORMA NO ACOMPAÑADA </a:t>
            </a:r>
          </a:p>
          <a:p>
            <a:pPr fontAlgn="auto">
              <a:spcBef>
                <a:spcPts val="0"/>
              </a:spcBef>
              <a:spcAft>
                <a:spcPts val="0"/>
              </a:spcAft>
              <a:defRPr/>
            </a:pPr>
            <a:r>
              <a:rPr lang="es-MX" sz="1150" spc="-110" dirty="0">
                <a:latin typeface="Tahoma" pitchFamily="34" charset="0"/>
                <a:ea typeface="Tahoma" pitchFamily="34" charset="0"/>
                <a:cs typeface="Tahoma" pitchFamily="34" charset="0"/>
              </a:rPr>
              <a:t>OTRA ACCIÓN PARA PREVENIR LA MIGRACIÓN INFANTIL ES LA ENTREGA DE BECAS EDUCATIVAS A NIÑAS, NIÑOS Y ADOLESCENTES Y SUS FAMILIAS, CON EL FIN DE IMPULSAR SU PERMANENCIA EN LA ESCUELA Y LA CONCLUSIÓN DE SUS ESTUDIOS. SE BUSCA QUE ESTAS BECAS SE OTORGUEN EN EL MARCO DE PLANES DE CONTENCIÓN INTEGRALES QUE INVOLUCREN OTRAS ACCIONES QUE PROMUEVAN EL ARRAIGO DE ESTOS NIÑOS. </a:t>
            </a:r>
          </a:p>
          <a:p>
            <a:pPr fontAlgn="auto">
              <a:spcBef>
                <a:spcPts val="0"/>
              </a:spcBef>
              <a:spcAft>
                <a:spcPts val="0"/>
              </a:spcAft>
              <a:defRPr/>
            </a:pPr>
            <a:r>
              <a:rPr lang="es-MX" sz="1150" spc="-110" dirty="0">
                <a:latin typeface="Tahoma" pitchFamily="34" charset="0"/>
                <a:ea typeface="Tahoma" pitchFamily="34" charset="0"/>
                <a:cs typeface="Tahoma" pitchFamily="34" charset="0"/>
              </a:rPr>
              <a:t>EN EL PRIMER PERIODO ESCOLAR DEL 2011 SE INICIÓ CON LA ENTREGA DE BECAS ESCOLARES A 48 NIÑAS, NIÑOS Y ADOLESCENTES EN RIESGO DE MIGRAR DE FORMA NO ACOMPAÑADA. DE ELLOS, 17 INGRESARÁN AL SIGUIENTE NIVEL EDUCATIVO (PASARÁN DE PRIMARIA A SECUNDARIA O DE SECUNDARIA A PREPARATORIA) EN EL PRÓXIMO CICLO ESCOLAR 2011-2012.  </a:t>
            </a:r>
          </a:p>
          <a:p>
            <a:pPr fontAlgn="auto">
              <a:spcBef>
                <a:spcPts val="0"/>
              </a:spcBef>
              <a:spcAft>
                <a:spcPts val="0"/>
              </a:spcAft>
              <a:defRPr/>
            </a:pPr>
            <a:endParaRPr lang="es-MX" sz="500" spc="-110" dirty="0">
              <a:latin typeface="Tahoma" pitchFamily="34" charset="0"/>
              <a:ea typeface="Tahoma" pitchFamily="34" charset="0"/>
              <a:cs typeface="Tahoma" pitchFamily="34" charset="0"/>
            </a:endParaRPr>
          </a:p>
          <a:p>
            <a:pPr fontAlgn="auto">
              <a:spcBef>
                <a:spcPts val="0"/>
              </a:spcBef>
              <a:spcAft>
                <a:spcPts val="0"/>
              </a:spcAft>
              <a:defRPr/>
            </a:pPr>
            <a:r>
              <a:rPr lang="es-MX" sz="1150" spc="-110" dirty="0">
                <a:latin typeface="Tahoma" pitchFamily="34" charset="0"/>
                <a:ea typeface="Tahoma" pitchFamily="34" charset="0"/>
                <a:cs typeface="Tahoma" pitchFamily="34" charset="0"/>
              </a:rPr>
              <a:t>PARA LOS CICLOS ESCOLARES 2011-2012 Y 2012-2013 SE ENTREGARÁN EN TOTAL 250 BECAS MÁS (50 DE ELLAS PARA NIVEL UNIVERSITARIO) A TRAVÉS DEL FIDEICOMISO HSBC-SAVE THE CHILDREN-DIF, A LAS NIÑAS, LOS NIÑOS Y ADOLESCENTES QUE SE ENCUENTRAN EN SUS LUGARES DE ORIGEN Y QUE ESTÁN EN RIESGO DE MIGRAR.”</a:t>
            </a:r>
          </a:p>
          <a:p>
            <a:pPr algn="just" fontAlgn="auto">
              <a:spcBef>
                <a:spcPts val="0"/>
              </a:spcBef>
              <a:spcAft>
                <a:spcPts val="0"/>
              </a:spcAft>
              <a:defRPr/>
            </a:pPr>
            <a:endParaRPr lang="es-MX" sz="500" spc="-110" dirty="0">
              <a:latin typeface="Tahoma" pitchFamily="34" charset="0"/>
              <a:ea typeface="Tahoma" pitchFamily="34" charset="0"/>
              <a:cs typeface="Tahoma" pitchFamily="34" charset="0"/>
            </a:endParaRPr>
          </a:p>
          <a:p>
            <a:pPr algn="just" fontAlgn="auto">
              <a:spcBef>
                <a:spcPts val="0"/>
              </a:spcBef>
              <a:spcAft>
                <a:spcPts val="0"/>
              </a:spcAft>
              <a:defRPr/>
            </a:pPr>
            <a:r>
              <a:rPr lang="es-MX" sz="1150" b="1" spc="-110" dirty="0">
                <a:latin typeface="Tahoma" pitchFamily="34" charset="0"/>
                <a:ea typeface="Tahoma" pitchFamily="34" charset="0"/>
                <a:cs typeface="Tahoma" pitchFamily="34" charset="0"/>
              </a:rPr>
              <a:t>TALLERES: NIÑAS Y NIÑOS MIGRANTES QUE VIAJAN EN SOLITARIO. RESPONDER, UNA URGENCIA ÉTICA</a:t>
            </a:r>
          </a:p>
          <a:p>
            <a:pPr algn="just" fontAlgn="auto">
              <a:spcBef>
                <a:spcPts val="0"/>
              </a:spcBef>
              <a:spcAft>
                <a:spcPts val="0"/>
              </a:spcAft>
              <a:defRPr/>
            </a:pPr>
            <a:r>
              <a:rPr lang="es-MX" sz="1150" spc="-110" dirty="0">
                <a:latin typeface="Tahoma" pitchFamily="34" charset="0"/>
                <a:ea typeface="Tahoma" pitchFamily="34" charset="0"/>
                <a:cs typeface="Tahoma" pitchFamily="34" charset="0"/>
              </a:rPr>
              <a:t>EN CUANTO A LA FORMACIÓN DEL PERSONAL EN LUGARES DE ORIGEN, ACTUALMENTE SE CAPACITA A FUNCIONARIOS DE LOS SISTEMAS ESTATALES Y MUNICIPALES DIF PARA TRABAJAR UNA METODOLOGÍA DE DIÁLOGO CON GRUPOS DE NIÑOS CONSIDERADOS EN RIESGO DE MIGRAR DE FORMA NO ACOMPAÑADA, O QUE YA HAN TENIDO ALGUNA EXPERIENCIA MIGRATORIA. </a:t>
            </a:r>
          </a:p>
          <a:p>
            <a:pPr algn="just" fontAlgn="auto">
              <a:spcBef>
                <a:spcPts val="0"/>
              </a:spcBef>
              <a:spcAft>
                <a:spcPts val="0"/>
              </a:spcAft>
              <a:defRPr/>
            </a:pPr>
            <a:r>
              <a:rPr lang="es-MX" sz="1150" spc="-110" dirty="0">
                <a:latin typeface="Tahoma" pitchFamily="34" charset="0"/>
                <a:ea typeface="Tahoma" pitchFamily="34" charset="0"/>
                <a:cs typeface="Tahoma" pitchFamily="34" charset="0"/>
              </a:rPr>
              <a:t>SE BUSCA QUE EN ESTOS ESPACIOS DIALÓGICOS ELLOS MISMOS PUEDAN EXPLORAR SUS OPINIONES SOBRE DIVERSOS TEMAS CON EL OBJETIVO DE QUE A TRAVÉS DE LAS EXPERIENCIAS DE SUS IGUALES, LOGREN ENRIQUECER SU VISIÓN ACERCA DE LA MIGRACIÓN INFANTIL NO ACOMPAÑADA. </a:t>
            </a:r>
          </a:p>
        </p:txBody>
      </p:sp>
      <p:sp>
        <p:nvSpPr>
          <p:cNvPr id="38916" name="5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p:cNvSpPr>
          <p:nvPr>
            <p:ph type="sldImg"/>
          </p:nvPr>
        </p:nvSpPr>
        <p:spPr bwMode="auto">
          <a:noFill/>
          <a:ln>
            <a:solidFill>
              <a:srgbClr val="000000"/>
            </a:solidFill>
            <a:miter lim="800000"/>
            <a:headEnd/>
            <a:tailEnd/>
          </a:ln>
        </p:spPr>
      </p:sp>
      <p:sp>
        <p:nvSpPr>
          <p:cNvPr id="409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50DC92-F5F9-4137-84F4-63A8284D2923}" type="slidenum">
              <a:rPr lang="es-ES"/>
              <a:pPr fontAlgn="base">
                <a:spcBef>
                  <a:spcPct val="0"/>
                </a:spcBef>
                <a:spcAft>
                  <a:spcPct val="0"/>
                </a:spcAft>
              </a:pPr>
              <a:t>12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04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56CD7E-F3A8-431A-8C95-BDC2CA82621C}" type="slidenum">
              <a:rPr lang="es-MX"/>
              <a:pPr fontAlgn="base">
                <a:spcBef>
                  <a:spcPct val="0"/>
                </a:spcBef>
                <a:spcAft>
                  <a:spcPct val="0"/>
                </a:spcAft>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xfrm>
            <a:off x="1397000" y="654050"/>
            <a:ext cx="3849688" cy="2887663"/>
          </a:xfrm>
          <a:noFill/>
          <a:ln>
            <a:solidFill>
              <a:srgbClr val="000000"/>
            </a:solidFill>
            <a:miter lim="800000"/>
            <a:headEnd/>
            <a:tailEnd/>
          </a:ln>
        </p:spPr>
      </p:sp>
      <p:sp>
        <p:nvSpPr>
          <p:cNvPr id="3" name="2 Marcador de notas"/>
          <p:cNvSpPr>
            <a:spLocks noGrp="1"/>
          </p:cNvSpPr>
          <p:nvPr>
            <p:ph type="body" idx="1"/>
          </p:nvPr>
        </p:nvSpPr>
        <p:spPr>
          <a:xfrm>
            <a:off x="685800" y="3703638"/>
            <a:ext cx="5486400" cy="4895850"/>
          </a:xfrm>
        </p:spPr>
        <p:txBody>
          <a:bodyPr>
            <a:normAutofit lnSpcReduction="10000"/>
          </a:bodyPr>
          <a:lstStyle/>
          <a:p>
            <a:pPr algn="just" fontAlgn="auto">
              <a:spcBef>
                <a:spcPts val="0"/>
              </a:spcBef>
              <a:spcAft>
                <a:spcPts val="0"/>
              </a:spcAft>
              <a:defRPr/>
            </a:pPr>
            <a:r>
              <a:rPr lang="es-MX" b="1" dirty="0" smtClean="0">
                <a:latin typeface="Tahoma" pitchFamily="34" charset="0"/>
                <a:ea typeface="Tahoma" pitchFamily="34" charset="0"/>
                <a:cs typeface="Tahoma" pitchFamily="34" charset="0"/>
              </a:rPr>
              <a:t>MARCO JURÍDICO EN EL QUE SE SUSTENTA LA ESTRATEGIA DE PREVENCIÓN Y ATENCIÓN DE NIÑAS, NIÑOS Y ADOLESCENTES MIGRANTES Y REPATRIADOS NO ACOMPAÑADOS</a:t>
            </a: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LA </a:t>
            </a:r>
            <a:r>
              <a:rPr lang="es-MX" b="1" dirty="0" smtClean="0">
                <a:latin typeface="Tahoma" pitchFamily="34" charset="0"/>
                <a:ea typeface="Tahoma" pitchFamily="34" charset="0"/>
                <a:cs typeface="Tahoma" pitchFamily="34" charset="0"/>
              </a:rPr>
              <a:t>LEY DE ASISTENCIA SOCIAL</a:t>
            </a:r>
            <a:r>
              <a:rPr lang="es-MX" dirty="0" smtClean="0">
                <a:latin typeface="Tahoma" pitchFamily="34" charset="0"/>
                <a:ea typeface="Tahoma" pitchFamily="34" charset="0"/>
                <a:cs typeface="Tahoma" pitchFamily="34" charset="0"/>
              </a:rPr>
              <a:t> CONFIERE AL SISTEMA NACIONAL PARA EL DESARROLLO INTEGRAL DE LA FAMILIA LA OBLIGACIÓN DE VELAR POR LOS DERECHOS DE LA POBLACIÓN VULNERABLE DEL PAÍS, DENTRO DE LA CUAL SE ENCUENTRAN LAS NIÑAS, LOS NIÑOS Y LOS ADOLESCENTES, ESPECIALMENTE LOS QUE SE ENCUENTRAN EN SITUACIÓN DE RIESGO, COMO AQUELLOS INVOLUCRADOS EN PROCESOS DE MIGRACIÓN Y REPATRIACIÓN NO ACOMPAÑADA.</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DE LA MISMA MANERA, LA </a:t>
            </a:r>
            <a:r>
              <a:rPr lang="es-MX" b="1" dirty="0" smtClean="0">
                <a:latin typeface="Tahoma" pitchFamily="34" charset="0"/>
                <a:ea typeface="Tahoma" pitchFamily="34" charset="0"/>
                <a:cs typeface="Tahoma" pitchFamily="34" charset="0"/>
              </a:rPr>
              <a:t>LEY DE MIGRACIÓN</a:t>
            </a:r>
            <a:r>
              <a:rPr lang="es-MX" dirty="0" smtClean="0">
                <a:latin typeface="Tahoma" pitchFamily="34" charset="0"/>
                <a:ea typeface="Tahoma" pitchFamily="34" charset="0"/>
                <a:cs typeface="Tahoma" pitchFamily="34" charset="0"/>
              </a:rPr>
              <a:t> SEÑALA QUE EL SISTEMA NACIONAL DIF ES UNA DE LAS AUTORIDADES AUXILIARES EN MATERIA MIGRATORIA, Y DENTRO DE SUS FUNCIONES SE INCLUYE: PROPORCIONAR ASISTENCIA SOCIAL PARA LA ATENCIÓN DE NIÑAS, NIÑOS Y ADOLESCENTES MIGRANTES NO ACOMPAÑADOS QUE REQUIERAN SERVICIOS PARA SU PROTECCIÓN; OTORGAR FACILIDADES DE ESTANCIA Y GARANTIZAR LA PROTECCIÓND E NIÑAS, NIÑOS Y ADOLESCENTES MIGRANTES NO ACOMPAÑADOS EXTRANJEROS, MIENTRAS EL INSTITUTO NACIONAL DE MIGRACIÓN RESUELVE SU SITUACIÓN MIGRATORIA.</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EN ESTE SENTIDO, EL 27 DE ENERO DE 2011 SE PUBLICÓ LA </a:t>
            </a:r>
            <a:r>
              <a:rPr lang="es-MX" b="1" dirty="0" smtClean="0">
                <a:latin typeface="Tahoma" pitchFamily="34" charset="0"/>
                <a:ea typeface="Tahoma" pitchFamily="34" charset="0"/>
                <a:cs typeface="Tahoma" pitchFamily="34" charset="0"/>
              </a:rPr>
              <a:t>LEY SOBRE REFUGIADOS Y PROTECCIÓN COMPLEMENTARIA</a:t>
            </a:r>
            <a:r>
              <a:rPr lang="es-MX" dirty="0" smtClean="0">
                <a:latin typeface="Tahoma" pitchFamily="34" charset="0"/>
                <a:ea typeface="Tahoma" pitchFamily="34" charset="0"/>
                <a:cs typeface="Tahoma" pitchFamily="34" charset="0"/>
              </a:rPr>
              <a:t> LA CUAL ES UN MECANISMO DE PROTECCIÓN PARA NO DEVOLVER A LOS EXTRANJEROS AL </a:t>
            </a:r>
            <a:r>
              <a:rPr lang="es-MX" cap="all" dirty="0" smtClean="0">
                <a:latin typeface="Tahoma" pitchFamily="34" charset="0"/>
                <a:ea typeface="Tahoma" pitchFamily="34" charset="0"/>
                <a:cs typeface="Tahoma" pitchFamily="34" charset="0"/>
              </a:rPr>
              <a:t>territorio de otro país en donde su vida se vería amenazada o EN peligro de ser sometidoS a tortura u otros tratos o penas crueles, inhumanos o degradantes.</a:t>
            </a:r>
          </a:p>
          <a:p>
            <a:pPr algn="just" fontAlgn="auto">
              <a:spcBef>
                <a:spcPts val="0"/>
              </a:spcBef>
              <a:spcAft>
                <a:spcPts val="0"/>
              </a:spcAft>
              <a:defRPr/>
            </a:pPr>
            <a:endParaRPr lang="es-MX" cap="all" dirty="0" smtClean="0">
              <a:latin typeface="Tahoma" pitchFamily="34" charset="0"/>
              <a:ea typeface="Tahoma" pitchFamily="34" charset="0"/>
              <a:cs typeface="Tahoma" pitchFamily="34" charset="0"/>
            </a:endParaRPr>
          </a:p>
        </p:txBody>
      </p:sp>
      <p:sp>
        <p:nvSpPr>
          <p:cNvPr id="225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7533E2-8D93-48C6-93A8-7D83B40F782B}" type="slidenum">
              <a:rPr lang="es-MX"/>
              <a:pPr fontAlgn="base">
                <a:spcBef>
                  <a:spcPct val="0"/>
                </a:spcBef>
                <a:spcAft>
                  <a:spcPct val="0"/>
                </a:spcAft>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Marcador de imagen de diapositiva 1"/>
          <p:cNvSpPr>
            <a:spLocks noGrp="1" noRot="1" noChangeAspect="1" noTextEdit="1"/>
          </p:cNvSpPr>
          <p:nvPr>
            <p:ph type="sldImg"/>
          </p:nvPr>
        </p:nvSpPr>
        <p:spPr bwMode="auto">
          <a:xfrm>
            <a:off x="1250950" y="436563"/>
            <a:ext cx="4354513" cy="3267075"/>
          </a:xfrm>
          <a:noFill/>
          <a:ln>
            <a:solidFill>
              <a:srgbClr val="000000"/>
            </a:solidFill>
            <a:miter lim="800000"/>
            <a:headEnd/>
            <a:tailEnd/>
          </a:ln>
        </p:spPr>
      </p:sp>
      <p:sp>
        <p:nvSpPr>
          <p:cNvPr id="21507" name="Marcador de notas 2"/>
          <p:cNvSpPr>
            <a:spLocks noGrp="1"/>
          </p:cNvSpPr>
          <p:nvPr>
            <p:ph type="body" idx="1"/>
          </p:nvPr>
        </p:nvSpPr>
        <p:spPr bwMode="auto">
          <a:xfrm>
            <a:off x="571500" y="4140200"/>
            <a:ext cx="5643563" cy="4313238"/>
          </a:xfrm>
        </p:spPr>
        <p:txBody>
          <a:bodyPr>
            <a:noAutofit/>
          </a:bodyPr>
          <a:lstStyle/>
          <a:p>
            <a:pPr algn="just" fontAlgn="auto">
              <a:spcBef>
                <a:spcPts val="100"/>
              </a:spcBef>
              <a:spcAft>
                <a:spcPts val="100"/>
              </a:spcAft>
              <a:defRPr/>
            </a:pPr>
            <a:r>
              <a:rPr lang="es-ES" sz="1100" dirty="0" smtClean="0">
                <a:latin typeface="Tahoma" pitchFamily="34" charset="0"/>
                <a:ea typeface="Tahoma" pitchFamily="34" charset="0"/>
                <a:cs typeface="Tahoma" pitchFamily="34" charset="0"/>
              </a:rPr>
              <a:t>DEBIDO A LA COMPLEJIDAD DEL FENÓMENO, ESTABLECIMOS UNA MESA DE DIÁLOGO INTERINSTITUCIONAL CON ORGANIZACIONES DE LA SOCIEDAD CIVIL, ORGANISMOS INTERNACIONALES COMO UNICEF O ACNUR Y DEPENDENCIAS DEL GOBIERNO FEDERAL: LAS SECRETARÍAS DE SALUD, GOBERNACIÓN Y RELACIONES EXTERIORES, ASÍ COMO GOBIERNOS LOCALES, ADEMÁS DEL SISTEMA NACIONAL DIF.</a:t>
            </a:r>
            <a:endParaRPr lang="es-MX" sz="1100" dirty="0" smtClean="0">
              <a:latin typeface="Tahoma" pitchFamily="34" charset="0"/>
              <a:ea typeface="Tahoma" pitchFamily="34" charset="0"/>
              <a:cs typeface="Tahoma" pitchFamily="34" charset="0"/>
            </a:endParaRPr>
          </a:p>
          <a:p>
            <a:pPr algn="just" fontAlgn="auto">
              <a:spcBef>
                <a:spcPts val="100"/>
              </a:spcBef>
              <a:spcAft>
                <a:spcPts val="100"/>
              </a:spcAft>
              <a:defRPr/>
            </a:pPr>
            <a:r>
              <a:rPr lang="es-ES" sz="1100" dirty="0" smtClean="0">
                <a:latin typeface="Tahoma" pitchFamily="34" charset="0"/>
                <a:ea typeface="Tahoma" pitchFamily="34" charset="0"/>
                <a:cs typeface="Tahoma" pitchFamily="34" charset="0"/>
              </a:rPr>
              <a:t>ESTAMOS CONVENCIDOS DE QUE ÚNICAMENTE A TRAVÉS DE LA COORDINACIÓN INTERINSTITUCIONAL CONSTRUIREMOS SISTEMAS INTEGRALES DE PROTECCIÓN QUE REALMENTE GARANTICEN LOS DERECHOS DE NIÑAS, NIÑOS Y ADOLESCENTES.</a:t>
            </a:r>
            <a:endParaRPr lang="es-MX" sz="1100" dirty="0" smtClean="0">
              <a:latin typeface="Tahoma" pitchFamily="34" charset="0"/>
              <a:ea typeface="Tahoma" pitchFamily="34" charset="0"/>
              <a:cs typeface="Tahoma" pitchFamily="34" charset="0"/>
            </a:endParaRPr>
          </a:p>
          <a:p>
            <a:pPr algn="just" fontAlgn="auto">
              <a:spcBef>
                <a:spcPts val="100"/>
              </a:spcBef>
              <a:spcAft>
                <a:spcPts val="100"/>
              </a:spcAft>
              <a:defRPr/>
            </a:pPr>
            <a:r>
              <a:rPr lang="es-ES" sz="1100" dirty="0" smtClean="0">
                <a:latin typeface="Tahoma" pitchFamily="34" charset="0"/>
                <a:ea typeface="Tahoma" pitchFamily="34" charset="0"/>
                <a:cs typeface="Tahoma" pitchFamily="34" charset="0"/>
              </a:rPr>
              <a:t>ENTRE LOS RESULTADOS DE ESTA MESA DESTACO LA FORMACIÓN DE LOS OFICIALES DE PROTECCIÓN A LA INFANCIA, QUIENES TRABAJAN PARA EL INSTITUTO NACIONAL DE MIGRACIÓN Y HAN SIDO CAPACITADOS PARA PROTEGER Y ATENDER, DE MANERA ESPECIALIZADA, A LAS NIÑAS, LOS NIÑOS Y LOS ADOLESCENTES MIGRANTES.</a:t>
            </a:r>
            <a:endParaRPr lang="es-MX" sz="1100" dirty="0" smtClean="0">
              <a:latin typeface="Tahoma" pitchFamily="34" charset="0"/>
              <a:ea typeface="Tahoma" pitchFamily="34" charset="0"/>
              <a:cs typeface="Tahoma" pitchFamily="34" charset="0"/>
            </a:endParaRPr>
          </a:p>
          <a:p>
            <a:pPr algn="just" fontAlgn="auto">
              <a:spcBef>
                <a:spcPts val="100"/>
              </a:spcBef>
              <a:spcAft>
                <a:spcPts val="100"/>
              </a:spcAft>
              <a:defRPr/>
            </a:pPr>
            <a:r>
              <a:rPr lang="es-ES_tradnl" sz="1100" dirty="0" smtClean="0">
                <a:latin typeface="Tahoma" pitchFamily="34" charset="0"/>
                <a:ea typeface="Tahoma" pitchFamily="34" charset="0"/>
                <a:cs typeface="Tahoma" pitchFamily="34" charset="0"/>
              </a:rPr>
              <a:t>HOY, NUESTRO OBJETIVO SE CENTRA EN</a:t>
            </a:r>
            <a:r>
              <a:rPr lang="es-MX" sz="1100" dirty="0" smtClean="0">
                <a:latin typeface="Tahoma" pitchFamily="34" charset="0"/>
                <a:ea typeface="Tahoma" pitchFamily="34" charset="0"/>
                <a:cs typeface="Tahoma" pitchFamily="34" charset="0"/>
              </a:rPr>
              <a:t> UNIR ESFUERZOS Y ACCIONES ENTRE LOS TRES ÓRDENES DE GOBIERNO, INSTITUCIONES PÚBLICAS Y PRIVADAS Y ORGANISMOS DE LA SOCIEDAD CIVIL NACIONALES E INTERNACIONALES PARA PREVENIR Y ATENDER LAS NECESIDADES DE ESTA POBLACIÓN, ASÍ COMO SUS PROBLEMÁTICAS COLATERALES.</a:t>
            </a:r>
          </a:p>
          <a:p>
            <a:pPr algn="just" fontAlgn="auto">
              <a:spcBef>
                <a:spcPts val="100"/>
              </a:spcBef>
              <a:spcAft>
                <a:spcPts val="100"/>
              </a:spcAft>
              <a:defRPr/>
            </a:pPr>
            <a:r>
              <a:rPr lang="es-ES" sz="1100" dirty="0" smtClean="0">
                <a:latin typeface="Tahoma" pitchFamily="34" charset="0"/>
                <a:ea typeface="Tahoma" pitchFamily="34" charset="0"/>
                <a:cs typeface="Tahoma" pitchFamily="34" charset="0"/>
              </a:rPr>
              <a:t>PARTIMOS DE LOS SIGUIENTES SUPUESTOS:</a:t>
            </a:r>
            <a:endParaRPr lang="es-MX" sz="1100" dirty="0" smtClean="0">
              <a:latin typeface="Tahoma" pitchFamily="34" charset="0"/>
              <a:ea typeface="Tahoma" pitchFamily="34" charset="0"/>
              <a:cs typeface="Tahoma" pitchFamily="34" charset="0"/>
            </a:endParaRPr>
          </a:p>
          <a:p>
            <a:pPr marL="534988" indent="-173038" algn="just" fontAlgn="auto">
              <a:spcBef>
                <a:spcPts val="100"/>
              </a:spcBef>
              <a:spcAft>
                <a:spcPts val="100"/>
              </a:spcAft>
              <a:buFont typeface="Arial" pitchFamily="34" charset="0"/>
              <a:buChar char="•"/>
              <a:defRPr/>
            </a:pPr>
            <a:r>
              <a:rPr lang="es-ES" sz="1100" dirty="0" smtClean="0">
                <a:latin typeface="Tahoma" pitchFamily="34" charset="0"/>
                <a:ea typeface="Tahoma" pitchFamily="34" charset="0"/>
                <a:cs typeface="Tahoma" pitchFamily="34" charset="0"/>
              </a:rPr>
              <a:t>LOS MIGRANTES NO SON EL PROBLEMA, EL PROBLEMA SURGE DE LOS RIESGOS ASOCIADOS A SU CONDICIÓN MIGRATORIA, Y</a:t>
            </a:r>
            <a:endParaRPr lang="es-MX" sz="1100" dirty="0" smtClean="0">
              <a:latin typeface="Tahoma" pitchFamily="34" charset="0"/>
              <a:ea typeface="Tahoma" pitchFamily="34" charset="0"/>
              <a:cs typeface="Tahoma" pitchFamily="34" charset="0"/>
            </a:endParaRPr>
          </a:p>
          <a:p>
            <a:pPr marL="534988" indent="-173038" algn="just" fontAlgn="auto">
              <a:spcBef>
                <a:spcPts val="100"/>
              </a:spcBef>
              <a:spcAft>
                <a:spcPts val="100"/>
              </a:spcAft>
              <a:buFont typeface="Arial" pitchFamily="34" charset="0"/>
              <a:buChar char="•"/>
              <a:defRPr/>
            </a:pPr>
            <a:r>
              <a:rPr lang="es-ES" sz="1100" dirty="0" smtClean="0">
                <a:latin typeface="Tahoma" pitchFamily="34" charset="0"/>
                <a:ea typeface="Tahoma" pitchFamily="34" charset="0"/>
                <a:cs typeface="Tahoma" pitchFamily="34" charset="0"/>
              </a:rPr>
              <a:t>LA INTERVENCIÓN SE TIENE QUE PLANTEAR DESDE DOS FRENTES: LA ATENCIÓN DIRECTA A AQUELLAS NIÑAS, NIÑOS Y ADOLESCENTES QUE HAN SIDO REPATRIADOS Y LA PREVENCIÓN DEL FENÓMENO MIGRATORIO.</a:t>
            </a:r>
          </a:p>
          <a:p>
            <a:pPr fontAlgn="auto">
              <a:spcBef>
                <a:spcPts val="0"/>
              </a:spcBef>
              <a:spcAft>
                <a:spcPts val="0"/>
              </a:spcAft>
              <a:defRPr/>
            </a:pPr>
            <a:endParaRPr lang="es-MX" sz="1100" cap="all" dirty="0"/>
          </a:p>
        </p:txBody>
      </p:sp>
      <p:sp>
        <p:nvSpPr>
          <p:cNvPr id="24579"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7323E3-2DA8-4F24-BCFC-012DABE5B321}" type="slidenum">
              <a:rPr lang="es-ES_tradnl"/>
              <a:pPr fontAlgn="base">
                <a:spcBef>
                  <a:spcPct val="0"/>
                </a:spcBef>
                <a:spcAft>
                  <a:spcPct val="0"/>
                </a:spcAft>
              </a:pPr>
              <a:t>4</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xfrm>
            <a:off x="1612900" y="328613"/>
            <a:ext cx="3751263" cy="2814637"/>
          </a:xfrm>
          <a:noFill/>
          <a:ln>
            <a:solidFill>
              <a:srgbClr val="000000"/>
            </a:solidFill>
            <a:miter lim="800000"/>
            <a:headEnd/>
            <a:tailEnd/>
          </a:ln>
        </p:spPr>
      </p:sp>
      <p:sp>
        <p:nvSpPr>
          <p:cNvPr id="3" name="2 Marcador de notas"/>
          <p:cNvSpPr>
            <a:spLocks noGrp="1"/>
          </p:cNvSpPr>
          <p:nvPr>
            <p:ph type="body" idx="1"/>
          </p:nvPr>
        </p:nvSpPr>
        <p:spPr>
          <a:xfrm>
            <a:off x="357188" y="3340100"/>
            <a:ext cx="6121400" cy="5286375"/>
          </a:xfrm>
        </p:spPr>
        <p:txBody>
          <a:bodyPr>
            <a:noAutofit/>
          </a:bodyPr>
          <a:lstStyle/>
          <a:p>
            <a:pPr algn="just" fontAlgn="auto">
              <a:spcBef>
                <a:spcPts val="100"/>
              </a:spcBef>
              <a:spcAft>
                <a:spcPts val="100"/>
              </a:spcAft>
              <a:defRPr/>
            </a:pPr>
            <a:r>
              <a:rPr lang="es-MX" sz="1100" b="1" dirty="0" smtClean="0">
                <a:latin typeface="Tahoma" pitchFamily="34" charset="0"/>
                <a:ea typeface="Tahoma" pitchFamily="34" charset="0"/>
                <a:cs typeface="Tahoma" pitchFamily="34" charset="0"/>
              </a:rPr>
              <a:t>LA </a:t>
            </a:r>
            <a:r>
              <a:rPr lang="es-MX" sz="1100" b="1" dirty="0">
                <a:latin typeface="Tahoma" pitchFamily="34" charset="0"/>
                <a:ea typeface="Tahoma" pitchFamily="34" charset="0"/>
                <a:cs typeface="Tahoma" pitchFamily="34" charset="0"/>
              </a:rPr>
              <a:t>ESTRATEGIA DE PREVENCIÓN Y ATENCIÓN A NIÑAS, NIÑOS Y ADOLESCENTES MIGRANTES Y REPATRIADOS NO </a:t>
            </a:r>
            <a:r>
              <a:rPr lang="es-MX" sz="1100" b="1" dirty="0" smtClean="0">
                <a:latin typeface="Tahoma" pitchFamily="34" charset="0"/>
                <a:ea typeface="Tahoma" pitchFamily="34" charset="0"/>
                <a:cs typeface="Tahoma" pitchFamily="34" charset="0"/>
              </a:rPr>
              <a:t>ACOMPAÑADOS </a:t>
            </a:r>
            <a:r>
              <a:rPr lang="es-MX" sz="1100" dirty="0" smtClean="0">
                <a:latin typeface="Tahoma" pitchFamily="34" charset="0"/>
                <a:ea typeface="Tahoma" pitchFamily="34" charset="0"/>
                <a:cs typeface="Tahoma" pitchFamily="34" charset="0"/>
              </a:rPr>
              <a:t>ES EL PRINCIPAL INSTRUMENTO DEL DIF NACIONAL PARA ATENDER A ESTA POBLACIÓN QUE VIAJA SIN DOCUMENTACIÓN.</a:t>
            </a:r>
          </a:p>
          <a:p>
            <a:pPr algn="just" fontAlgn="auto">
              <a:spcBef>
                <a:spcPts val="100"/>
              </a:spcBef>
              <a:spcAft>
                <a:spcPts val="100"/>
              </a:spcAft>
              <a:defRPr/>
            </a:pPr>
            <a:r>
              <a:rPr lang="es-MX" sz="1100" dirty="0" smtClean="0">
                <a:latin typeface="Tahoma" pitchFamily="34" charset="0"/>
                <a:ea typeface="Tahoma" pitchFamily="34" charset="0"/>
                <a:cs typeface="Tahoma" pitchFamily="34" charset="0"/>
              </a:rPr>
              <a:t>INICIALMENTE, LA INTERVENCIÓN SE CENTRÓ EN LA FRONTERA NORTE, A TRAVÉS DE LA RED DE ALBERGUES DE TRÁNSITO INSTALADOS EN DICHA ZONA.</a:t>
            </a:r>
          </a:p>
          <a:p>
            <a:pPr algn="just" fontAlgn="auto">
              <a:spcBef>
                <a:spcPts val="100"/>
              </a:spcBef>
              <a:spcAft>
                <a:spcPts val="100"/>
              </a:spcAft>
              <a:defRPr/>
            </a:pPr>
            <a:r>
              <a:rPr lang="es-ES_tradnl" sz="1100" dirty="0" smtClean="0">
                <a:latin typeface="Tahoma" pitchFamily="34" charset="0"/>
                <a:ea typeface="Tahoma" pitchFamily="34" charset="0"/>
                <a:cs typeface="Tahoma" pitchFamily="34" charset="0"/>
              </a:rPr>
              <a:t>DEBIDO A LA DIVERSIFICACIÓN DE LAS RUTAS DE CRUCE MIGRATORIO, AL AUMENTO DE LA MIGRACIÓN INFANTIL Y A LOS RIESGOS ASOCIADOS, EN UNA SEGUNDA FASE DIMOS INICIO A ACCIONES </a:t>
            </a:r>
            <a:r>
              <a:rPr lang="es-MX" sz="1100" dirty="0" smtClean="0">
                <a:latin typeface="Tahoma" pitchFamily="34" charset="0"/>
                <a:ea typeface="Tahoma" pitchFamily="34" charset="0"/>
                <a:cs typeface="Tahoma" pitchFamily="34" charset="0"/>
              </a:rPr>
              <a:t>EN LA FRONTERA SUR, EN BENEFICIO DE LA INFANCIA MIGRANTE EXTRANJERA, EN SU GRAN MAYORÍA PROVENIENTE DE CENTROAMÉRICA. DESPUÉS SE AGREGÓ EL COMPONENTE DE ATENCIÓN Y PREVENCIÓN EN LUGARES DE ORIGEN, SOBRE LO CUAL PROFUNDIZARÉ MÁS ADELANTE.</a:t>
            </a:r>
          </a:p>
          <a:p>
            <a:pPr algn="just" fontAlgn="auto">
              <a:spcBef>
                <a:spcPts val="100"/>
              </a:spcBef>
              <a:spcAft>
                <a:spcPts val="100"/>
              </a:spcAft>
              <a:defRPr/>
            </a:pPr>
            <a:r>
              <a:rPr lang="es-MX" sz="1100" dirty="0" smtClean="0">
                <a:latin typeface="Tahoma" pitchFamily="34" charset="0"/>
                <a:ea typeface="Tahoma" pitchFamily="34" charset="0"/>
                <a:cs typeface="Tahoma" pitchFamily="34" charset="0"/>
              </a:rPr>
              <a:t>A LA PAR, </a:t>
            </a:r>
            <a:r>
              <a:rPr lang="es-ES_tradnl" sz="1100" dirty="0" smtClean="0">
                <a:latin typeface="Tahoma" pitchFamily="34" charset="0"/>
                <a:ea typeface="Tahoma" pitchFamily="34" charset="0"/>
                <a:cs typeface="Tahoma" pitchFamily="34" charset="0"/>
              </a:rPr>
              <a:t>DECIDIMOS ABORDAR EL FENÓMENO DESDE UNA VISIÓN MÁS INTEGRAL, ALREDEDOR DE LOS SIGUIENTES ASPECTOS:</a:t>
            </a:r>
            <a:endParaRPr lang="es-MX" sz="1100" dirty="0" smtClean="0">
              <a:latin typeface="Tahoma" pitchFamily="34" charset="0"/>
              <a:ea typeface="Tahoma" pitchFamily="34" charset="0"/>
              <a:cs typeface="Tahoma" pitchFamily="34" charset="0"/>
            </a:endParaRPr>
          </a:p>
          <a:p>
            <a:pPr marL="534988" indent="-179388" algn="just" fontAlgn="auto">
              <a:spcBef>
                <a:spcPts val="100"/>
              </a:spcBef>
              <a:spcAft>
                <a:spcPts val="100"/>
              </a:spcAft>
              <a:buFont typeface="Arial" pitchFamily="34" charset="0"/>
              <a:buChar char="•"/>
              <a:defRPr/>
            </a:pPr>
            <a:r>
              <a:rPr lang="es-MX" sz="1100" dirty="0" smtClean="0">
                <a:latin typeface="Tahoma" pitchFamily="34" charset="0"/>
                <a:ea typeface="Tahoma" pitchFamily="34" charset="0"/>
                <a:cs typeface="Tahoma" pitchFamily="34" charset="0"/>
              </a:rPr>
              <a:t>PROFUNDIZAR EN EL CONOCIMIENTO DEL TEMA</a:t>
            </a:r>
          </a:p>
          <a:p>
            <a:pPr marL="534988" indent="-179388" algn="just" fontAlgn="auto">
              <a:spcBef>
                <a:spcPts val="100"/>
              </a:spcBef>
              <a:spcAft>
                <a:spcPts val="100"/>
              </a:spcAft>
              <a:buFont typeface="Arial" pitchFamily="34" charset="0"/>
              <a:buChar char="•"/>
              <a:defRPr/>
            </a:pPr>
            <a:r>
              <a:rPr lang="es-MX" sz="1100" dirty="0" smtClean="0">
                <a:latin typeface="Tahoma" pitchFamily="34" charset="0"/>
                <a:ea typeface="Tahoma" pitchFamily="34" charset="0"/>
                <a:cs typeface="Tahoma" pitchFamily="34" charset="0"/>
              </a:rPr>
              <a:t>PROMOCIONAR Y CONSOLIDAR ACCIONES DE SOPORTE TÉCNICO-NORMATIVO</a:t>
            </a:r>
          </a:p>
          <a:p>
            <a:pPr marL="534988" indent="-179388" algn="just" fontAlgn="auto">
              <a:spcBef>
                <a:spcPts val="100"/>
              </a:spcBef>
              <a:spcAft>
                <a:spcPts val="100"/>
              </a:spcAft>
              <a:buFont typeface="Arial" pitchFamily="34" charset="0"/>
              <a:buChar char="•"/>
              <a:defRPr/>
            </a:pPr>
            <a:r>
              <a:rPr lang="es-MX" sz="1100" dirty="0" smtClean="0">
                <a:latin typeface="Tahoma" pitchFamily="34" charset="0"/>
                <a:ea typeface="Tahoma" pitchFamily="34" charset="0"/>
                <a:cs typeface="Tahoma" pitchFamily="34" charset="0"/>
              </a:rPr>
              <a:t>FORTALECER LA COORDINACIÓN INSTITUCIONAL</a:t>
            </a:r>
            <a:endParaRPr lang="es-ES" sz="1100" b="1" dirty="0" smtClean="0">
              <a:latin typeface="Tahoma" pitchFamily="34" charset="0"/>
              <a:cs typeface="Tahoma" pitchFamily="34" charset="0"/>
            </a:endParaRPr>
          </a:p>
          <a:p>
            <a:pPr fontAlgn="auto">
              <a:spcBef>
                <a:spcPts val="0"/>
              </a:spcBef>
              <a:spcAft>
                <a:spcPts val="0"/>
              </a:spcAft>
              <a:defRPr/>
            </a:pPr>
            <a:endParaRPr lang="es-ES" sz="1100" b="1" dirty="0" smtClean="0">
              <a:latin typeface="Tahoma" pitchFamily="34" charset="0"/>
              <a:cs typeface="Tahoma" pitchFamily="34" charset="0"/>
            </a:endParaRPr>
          </a:p>
          <a:p>
            <a:pPr fontAlgn="auto">
              <a:spcBef>
                <a:spcPts val="0"/>
              </a:spcBef>
              <a:spcAft>
                <a:spcPts val="0"/>
              </a:spcAft>
              <a:defRPr/>
            </a:pPr>
            <a:endParaRPr lang="es-ES" sz="1100" b="1" dirty="0" smtClean="0">
              <a:latin typeface="Tahoma" pitchFamily="34" charset="0"/>
              <a:cs typeface="Tahoma" pitchFamily="34" charset="0"/>
            </a:endParaRPr>
          </a:p>
          <a:p>
            <a:pPr fontAlgn="auto">
              <a:spcBef>
                <a:spcPts val="0"/>
              </a:spcBef>
              <a:spcAft>
                <a:spcPts val="0"/>
              </a:spcAft>
              <a:defRPr/>
            </a:pPr>
            <a:r>
              <a:rPr lang="es-ES" sz="1100" b="1" dirty="0" smtClean="0">
                <a:latin typeface="Tahoma" pitchFamily="34" charset="0"/>
                <a:cs typeface="Tahoma" pitchFamily="34" charset="0"/>
              </a:rPr>
              <a:t>¿En dónde trabajamos?</a:t>
            </a:r>
          </a:p>
          <a:p>
            <a:pPr fontAlgn="auto">
              <a:spcBef>
                <a:spcPts val="0"/>
              </a:spcBef>
              <a:spcAft>
                <a:spcPts val="0"/>
              </a:spcAft>
              <a:defRPr/>
            </a:pPr>
            <a:endParaRPr lang="es-ES" sz="1100" b="1" dirty="0" smtClean="0">
              <a:latin typeface="Tahoma" pitchFamily="34" charset="0"/>
              <a:cs typeface="Tahoma" pitchFamily="34" charset="0"/>
            </a:endParaRPr>
          </a:p>
          <a:p>
            <a:pPr fontAlgn="auto">
              <a:spcBef>
                <a:spcPts val="0"/>
              </a:spcBef>
              <a:spcAft>
                <a:spcPts val="0"/>
              </a:spcAft>
              <a:defRPr/>
            </a:pPr>
            <a:r>
              <a:rPr lang="es-ES" sz="1100" b="1" dirty="0" smtClean="0">
                <a:latin typeface="Tahoma" pitchFamily="34" charset="0"/>
                <a:cs typeface="Tahoma" pitchFamily="34" charset="0"/>
              </a:rPr>
              <a:t>21 estados de la República:</a:t>
            </a:r>
          </a:p>
          <a:p>
            <a:pPr fontAlgn="auto">
              <a:spcBef>
                <a:spcPts val="0"/>
              </a:spcBef>
              <a:spcAft>
                <a:spcPts val="0"/>
              </a:spcAft>
              <a:defRPr/>
            </a:pPr>
            <a:endParaRPr lang="es-ES" sz="1100" b="1" dirty="0" smtClean="0">
              <a:latin typeface="Tahoma" pitchFamily="34" charset="0"/>
              <a:cs typeface="Tahoma" pitchFamily="34" charset="0"/>
            </a:endParaRPr>
          </a:p>
          <a:p>
            <a:pPr fontAlgn="auto">
              <a:spcBef>
                <a:spcPts val="589"/>
              </a:spcBef>
              <a:spcAft>
                <a:spcPts val="589"/>
              </a:spcAft>
              <a:buFont typeface="Arial" pitchFamily="34" charset="0"/>
              <a:buChar char="•"/>
              <a:defRPr/>
            </a:pPr>
            <a:r>
              <a:rPr lang="es-ES" sz="1100" dirty="0" smtClean="0">
                <a:latin typeface="Tahoma" pitchFamily="34" charset="0"/>
                <a:cs typeface="Tahoma" pitchFamily="34" charset="0"/>
              </a:rPr>
              <a:t>6 estados de la frontera norte</a:t>
            </a:r>
          </a:p>
          <a:p>
            <a:pPr fontAlgn="auto">
              <a:spcBef>
                <a:spcPts val="589"/>
              </a:spcBef>
              <a:spcAft>
                <a:spcPts val="589"/>
              </a:spcAft>
              <a:buFont typeface="Arial" pitchFamily="34" charset="0"/>
              <a:buChar char="•"/>
              <a:defRPr/>
            </a:pPr>
            <a:r>
              <a:rPr lang="es-ES" sz="1100" dirty="0" smtClean="0">
                <a:latin typeface="Tahoma" pitchFamily="34" charset="0"/>
                <a:cs typeface="Tahoma" pitchFamily="34" charset="0"/>
              </a:rPr>
              <a:t>12 estados de origen</a:t>
            </a:r>
          </a:p>
          <a:p>
            <a:pPr fontAlgn="auto">
              <a:spcBef>
                <a:spcPts val="589"/>
              </a:spcBef>
              <a:spcAft>
                <a:spcPts val="589"/>
              </a:spcAft>
              <a:buFont typeface="Arial" pitchFamily="34" charset="0"/>
              <a:buChar char="•"/>
              <a:defRPr/>
            </a:pPr>
            <a:r>
              <a:rPr lang="es-ES" sz="1100" dirty="0" smtClean="0">
                <a:latin typeface="Tahoma" pitchFamily="34" charset="0"/>
                <a:cs typeface="Tahoma" pitchFamily="34" charset="0"/>
              </a:rPr>
              <a:t>4 estados de la frontera sur</a:t>
            </a:r>
            <a:endParaRPr lang="en-US" sz="1100" dirty="0" smtClean="0">
              <a:latin typeface="Tahoma" pitchFamily="34" charset="0"/>
              <a:cs typeface="Tahoma" pitchFamily="34" charset="0"/>
            </a:endParaRPr>
          </a:p>
          <a:p>
            <a:pPr marL="534988" indent="-173038" algn="just" fontAlgn="auto">
              <a:spcBef>
                <a:spcPts val="100"/>
              </a:spcBef>
              <a:spcAft>
                <a:spcPts val="100"/>
              </a:spcAft>
              <a:buFont typeface="Arial" pitchFamily="34" charset="0"/>
              <a:buNone/>
              <a:defRPr/>
            </a:pPr>
            <a:endParaRPr lang="es-MX" sz="1100" dirty="0" smtClean="0">
              <a:latin typeface="Tahoma" pitchFamily="34" charset="0"/>
              <a:ea typeface="Tahoma" pitchFamily="34" charset="0"/>
              <a:cs typeface="Tahoma" pitchFamily="34" charset="0"/>
            </a:endParaRPr>
          </a:p>
        </p:txBody>
      </p:sp>
      <p:sp>
        <p:nvSpPr>
          <p:cNvPr id="266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F40353-7F2C-416A-AE2B-AE93A39473E4}" type="slidenum">
              <a:rPr lang="es-ES"/>
              <a:pPr fontAlgn="base">
                <a:spcBef>
                  <a:spcPct val="0"/>
                </a:spcBef>
                <a:spcAft>
                  <a:spcPct val="0"/>
                </a:spcAft>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xfrm>
            <a:off x="2414588" y="217488"/>
            <a:ext cx="1885950" cy="1416050"/>
          </a:xfrm>
          <a:noFill/>
          <a:ln>
            <a:solidFill>
              <a:srgbClr val="000000"/>
            </a:solidFill>
            <a:miter lim="800000"/>
            <a:headEnd/>
            <a:tailEnd/>
          </a:ln>
        </p:spPr>
      </p:sp>
      <p:sp>
        <p:nvSpPr>
          <p:cNvPr id="3" name="2 Marcador de notas"/>
          <p:cNvSpPr>
            <a:spLocks noGrp="1"/>
          </p:cNvSpPr>
          <p:nvPr>
            <p:ph type="body" idx="1"/>
          </p:nvPr>
        </p:nvSpPr>
        <p:spPr>
          <a:xfrm>
            <a:off x="404813" y="1670050"/>
            <a:ext cx="5976937" cy="6929438"/>
          </a:xfrm>
        </p:spPr>
        <p:txBody>
          <a:bodyPr wrap="square" numCol="1" anchor="t" anchorCtr="0" compatLnSpc="1">
            <a:prstTxWarp prst="textNoShape">
              <a:avLst/>
            </a:prstTxWarp>
          </a:bodyPr>
          <a:lstStyle/>
          <a:p>
            <a:pPr marL="177800" indent="-177800" algn="just">
              <a:lnSpc>
                <a:spcPct val="80000"/>
              </a:lnSpc>
              <a:spcBef>
                <a:spcPct val="0"/>
              </a:spcBef>
            </a:pPr>
            <a:endParaRPr lang="es-MX" sz="1100" smtClean="0">
              <a:latin typeface="Tahoma" pitchFamily="34" charset="0"/>
              <a:cs typeface="Tahoma" pitchFamily="34" charset="0"/>
            </a:endParaRPr>
          </a:p>
          <a:p>
            <a:pPr marL="177800" indent="-177800" algn="just" eaLnBrk="0" hangingPunct="0">
              <a:lnSpc>
                <a:spcPct val="130000"/>
              </a:lnSpc>
              <a:spcBef>
                <a:spcPts val="588"/>
              </a:spcBef>
              <a:spcAft>
                <a:spcPts val="588"/>
              </a:spcAft>
            </a:pPr>
            <a:endParaRPr lang="en-US" sz="1100" smtClean="0">
              <a:latin typeface="Tahoma" pitchFamily="34" charset="0"/>
              <a:cs typeface="Tahoma" pitchFamily="34" charset="0"/>
            </a:endParaRPr>
          </a:p>
        </p:txBody>
      </p:sp>
      <p:sp>
        <p:nvSpPr>
          <p:cNvPr id="286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A56CF7-52BE-47E0-A645-DAB49374DAA0}" type="slidenum">
              <a:rPr lang="es-ES"/>
              <a:pPr fontAlgn="base">
                <a:spcBef>
                  <a:spcPct val="0"/>
                </a:spcBef>
                <a:spcAft>
                  <a:spcPct val="0"/>
                </a:spcAft>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xfrm>
            <a:off x="2414588" y="217488"/>
            <a:ext cx="1885950" cy="1416050"/>
          </a:xfrm>
          <a:noFill/>
          <a:ln>
            <a:solidFill>
              <a:srgbClr val="000000"/>
            </a:solidFill>
            <a:miter lim="800000"/>
            <a:headEnd/>
            <a:tailEnd/>
          </a:ln>
        </p:spPr>
      </p:sp>
      <p:sp>
        <p:nvSpPr>
          <p:cNvPr id="3" name="2 Marcador de notas"/>
          <p:cNvSpPr>
            <a:spLocks noGrp="1"/>
          </p:cNvSpPr>
          <p:nvPr>
            <p:ph type="body" idx="1"/>
          </p:nvPr>
        </p:nvSpPr>
        <p:spPr>
          <a:xfrm>
            <a:off x="404813" y="1670050"/>
            <a:ext cx="5976937" cy="6929438"/>
          </a:xfrm>
        </p:spPr>
        <p:txBody>
          <a:bodyPr wrap="square" numCol="1" anchor="t" anchorCtr="0" compatLnSpc="1">
            <a:prstTxWarp prst="textNoShape">
              <a:avLst/>
            </a:prstTxWarp>
          </a:bodyPr>
          <a:lstStyle/>
          <a:p>
            <a:pPr algn="just">
              <a:lnSpc>
                <a:spcPct val="80000"/>
              </a:lnSpc>
              <a:spcBef>
                <a:spcPct val="0"/>
              </a:spcBef>
            </a:pPr>
            <a:r>
              <a:rPr lang="es-MX" sz="1100" smtClean="0">
                <a:latin typeface="Tahoma" pitchFamily="34" charset="0"/>
                <a:cs typeface="Tahoma" pitchFamily="34" charset="0"/>
              </a:rPr>
              <a:t>SI BIEN LA ATENCIÓN EMERGENTE A NIÑOS, NIÑAS Y ADOLESCENTES MIGRANTES NO ACOMPAÑADOS ES MATERIA DE OCUPACIÓN DEL GOBIERNO MEXICANO, LA PREVENCIÓN SE HA CONVERTIDO EN UN FACTOR FUNDAMENTAL PARA ENFRENTAR EL FENÓMENO.</a:t>
            </a:r>
          </a:p>
          <a:p>
            <a:pPr algn="just">
              <a:lnSpc>
                <a:spcPct val="80000"/>
              </a:lnSpc>
              <a:spcBef>
                <a:spcPct val="0"/>
              </a:spcBef>
            </a:pPr>
            <a:r>
              <a:rPr lang="es-MX" sz="1100" smtClean="0">
                <a:latin typeface="Tahoma" pitchFamily="34" charset="0"/>
                <a:cs typeface="Tahoma" pitchFamily="34" charset="0"/>
              </a:rPr>
              <a:t>DE ESTA FORMA, SE ATIENDE NO SÓLO A LAS NIÑAS, LOS NIÑOS Y LOS ADOLESCENTES QUE HAN SIDO REPATRIADOS DESDE ESTADOS UNIDOS, SINO TAMBIÉN A TODA AQUELLA POBLACIÓN INFANTIL Y ADOLESCENTE QUE SE ENCUENTRA EN RIESGO DE MIGRAR.</a:t>
            </a:r>
          </a:p>
          <a:p>
            <a:pPr algn="just">
              <a:lnSpc>
                <a:spcPct val="80000"/>
              </a:lnSpc>
              <a:spcBef>
                <a:spcPct val="0"/>
              </a:spcBef>
            </a:pPr>
            <a:endParaRPr lang="es-MX" sz="1100" smtClean="0">
              <a:latin typeface="Tahoma" pitchFamily="34" charset="0"/>
              <a:cs typeface="Tahoma" pitchFamily="34" charset="0"/>
            </a:endParaRPr>
          </a:p>
          <a:p>
            <a:pPr algn="just">
              <a:lnSpc>
                <a:spcPct val="80000"/>
              </a:lnSpc>
              <a:spcBef>
                <a:spcPct val="0"/>
              </a:spcBef>
            </a:pPr>
            <a:r>
              <a:rPr lang="es-MX" sz="1100" b="1" smtClean="0">
                <a:latin typeface="Tahoma" pitchFamily="34" charset="0"/>
                <a:cs typeface="Tahoma" pitchFamily="34" charset="0"/>
              </a:rPr>
              <a:t>CENTROS COMUNITARIOS DE PROTECCIÓN A LA INFANCIA (CCPI)</a:t>
            </a:r>
            <a:endParaRPr lang="es-MX" sz="1100" smtClean="0">
              <a:latin typeface="Tahoma" pitchFamily="34" charset="0"/>
              <a:cs typeface="Tahoma" pitchFamily="34" charset="0"/>
            </a:endParaRPr>
          </a:p>
          <a:p>
            <a:pPr algn="just">
              <a:lnSpc>
                <a:spcPct val="80000"/>
              </a:lnSpc>
              <a:spcBef>
                <a:spcPct val="0"/>
              </a:spcBef>
            </a:pPr>
            <a:endParaRPr lang="es-MX" sz="1100" smtClean="0">
              <a:latin typeface="Tahoma" pitchFamily="34" charset="0"/>
              <a:cs typeface="Tahoma" pitchFamily="34" charset="0"/>
            </a:endParaRPr>
          </a:p>
          <a:p>
            <a:pPr algn="just">
              <a:lnSpc>
                <a:spcPct val="80000"/>
              </a:lnSpc>
              <a:spcBef>
                <a:spcPct val="0"/>
              </a:spcBef>
            </a:pPr>
            <a:r>
              <a:rPr lang="es-MX" sz="1100" smtClean="0">
                <a:latin typeface="Tahoma" pitchFamily="34" charset="0"/>
                <a:cs typeface="Tahoma" pitchFamily="34" charset="0"/>
              </a:rPr>
              <a:t>UNA DE LAS PRINCIPALES ACCIONES QUE HEMOS IMPLEMENTADO EN LOS LUGARES DE ORIGEN ES LA INSTALACIÓN DE LOS CENTROS COMUNITARIOS DE PROTECCIÓN A LA INFANCIA (CCPI), QUE A LA FECHA SUMAN 52 EN LOS PRINCIPALES ESTADOS DE ORIGEN DE NIÑAS, NIÑOS Y ADOLESCENTES MIGRANTES.</a:t>
            </a:r>
          </a:p>
          <a:p>
            <a:pPr algn="just">
              <a:lnSpc>
                <a:spcPct val="80000"/>
              </a:lnSpc>
              <a:spcBef>
                <a:spcPct val="0"/>
              </a:spcBef>
            </a:pPr>
            <a:r>
              <a:rPr lang="es-MX" sz="1100" smtClean="0">
                <a:latin typeface="Tahoma" pitchFamily="34" charset="0"/>
                <a:cs typeface="Tahoma" pitchFamily="34" charset="0"/>
              </a:rPr>
              <a:t>LOS CCPI SON ESPACIOS DE CONVIVENCIA, INFORMACIÓN Y ATENCIÓN PARA LAS NIÑAS, LOS NIÑOS Y LOS ADOLESCENTES QUE SE ENCUENTRAN EN RIESGO DE MIGRAR DE FORMA NO ACOMPAÑADA O QUE YA HAN EXPERIMENTADO UN PROCESO MIGRATORIO Y HAN SIDO RETORNADOS A SUS LUGARES DE ORIGEN.</a:t>
            </a:r>
          </a:p>
          <a:p>
            <a:pPr algn="just">
              <a:lnSpc>
                <a:spcPct val="80000"/>
              </a:lnSpc>
              <a:spcBef>
                <a:spcPct val="0"/>
              </a:spcBef>
            </a:pPr>
            <a:endParaRPr lang="es-MX" sz="1100" smtClean="0">
              <a:latin typeface="Tahoma" pitchFamily="34" charset="0"/>
              <a:cs typeface="Tahoma" pitchFamily="34" charset="0"/>
            </a:endParaRPr>
          </a:p>
          <a:p>
            <a:pPr algn="just">
              <a:lnSpc>
                <a:spcPct val="80000"/>
              </a:lnSpc>
              <a:spcBef>
                <a:spcPct val="0"/>
              </a:spcBef>
            </a:pPr>
            <a:r>
              <a:rPr lang="es-MX" sz="1100" b="1" smtClean="0">
                <a:latin typeface="Tahoma" pitchFamily="34" charset="0"/>
                <a:cs typeface="Tahoma" pitchFamily="34" charset="0"/>
              </a:rPr>
              <a:t>EN LOS CENTROS COMUNITARIOS SE BRINDA LA OFERTA INSTITUCIONAL DEL DIF:</a:t>
            </a:r>
          </a:p>
          <a:p>
            <a:pPr algn="just">
              <a:lnSpc>
                <a:spcPct val="80000"/>
              </a:lnSpc>
              <a:spcBef>
                <a:spcPct val="0"/>
              </a:spcBef>
              <a:buFontTx/>
              <a:buChar char="•"/>
            </a:pPr>
            <a:r>
              <a:rPr lang="es-MX" sz="1100" smtClean="0">
                <a:latin typeface="Tahoma" pitchFamily="34" charset="0"/>
                <a:cs typeface="Tahoma" pitchFamily="34" charset="0"/>
              </a:rPr>
              <a:t>ASISTENCIALES – COCINA, COMEDOR, REGADERA, VESTIDORES Y LAVADEROS.</a:t>
            </a:r>
          </a:p>
          <a:p>
            <a:pPr algn="just">
              <a:lnSpc>
                <a:spcPct val="80000"/>
              </a:lnSpc>
              <a:spcBef>
                <a:spcPct val="0"/>
              </a:spcBef>
              <a:buFontTx/>
              <a:buChar char="•"/>
            </a:pPr>
            <a:r>
              <a:rPr lang="es-MX" sz="1100" smtClean="0">
                <a:latin typeface="Tahoma" pitchFamily="34" charset="0"/>
                <a:cs typeface="Tahoma" pitchFamily="34" charset="0"/>
              </a:rPr>
              <a:t>EMOCIONALES – CONSULTORIO SICOLÓGICO, SALA DE ESCUCHA Y APOYO EMOCIONAL.</a:t>
            </a:r>
          </a:p>
          <a:p>
            <a:pPr algn="just">
              <a:lnSpc>
                <a:spcPct val="80000"/>
              </a:lnSpc>
              <a:spcBef>
                <a:spcPct val="0"/>
              </a:spcBef>
              <a:buFontTx/>
              <a:buChar char="•"/>
            </a:pPr>
            <a:r>
              <a:rPr lang="es-MX" sz="1100" smtClean="0">
                <a:latin typeface="Tahoma" pitchFamily="34" charset="0"/>
                <a:cs typeface="Tahoma" pitchFamily="34" charset="0"/>
              </a:rPr>
              <a:t>DE SALUD – ENFERMERÍA Y CONSULTORIOS MÉDICO Y ODONTOLÓGICO.</a:t>
            </a:r>
          </a:p>
          <a:p>
            <a:pPr algn="just">
              <a:lnSpc>
                <a:spcPct val="80000"/>
              </a:lnSpc>
              <a:spcBef>
                <a:spcPct val="0"/>
              </a:spcBef>
              <a:buFontTx/>
              <a:buChar char="•"/>
            </a:pPr>
            <a:r>
              <a:rPr lang="es-MX" sz="1100" smtClean="0">
                <a:latin typeface="Tahoma" pitchFamily="34" charset="0"/>
                <a:cs typeface="Tahoma" pitchFamily="34" charset="0"/>
              </a:rPr>
              <a:t>LÚDICOS – LUDOTECA, CINECLUB, AUDIORAMA, CANCHA DEPORTIVA Y TENIS DE MESA.</a:t>
            </a:r>
          </a:p>
          <a:p>
            <a:pPr algn="just">
              <a:lnSpc>
                <a:spcPct val="80000"/>
              </a:lnSpc>
              <a:spcBef>
                <a:spcPct val="0"/>
              </a:spcBef>
              <a:buFontTx/>
              <a:buChar char="•"/>
            </a:pPr>
            <a:r>
              <a:rPr lang="es-MX" sz="1100" smtClean="0">
                <a:latin typeface="Tahoma" pitchFamily="34" charset="0"/>
                <a:cs typeface="Tahoma" pitchFamily="34" charset="0"/>
              </a:rPr>
              <a:t>COMUNITARIOS – OFICINA DE TRABAJO SOCIAL, SALÓN DE USOS MÚLTIPLES, CLUB DE LECTURA, PROYECTOS Y PROGRAMAS DE ATENCIÓN ESPECIALIZADA Y APOYO ALIMENTARIO Y FAMILIAR.</a:t>
            </a:r>
          </a:p>
          <a:p>
            <a:pPr algn="just">
              <a:lnSpc>
                <a:spcPct val="80000"/>
              </a:lnSpc>
              <a:spcBef>
                <a:spcPct val="0"/>
              </a:spcBef>
              <a:buFontTx/>
              <a:buChar char="•"/>
            </a:pPr>
            <a:r>
              <a:rPr lang="es-MX" sz="1100" smtClean="0">
                <a:latin typeface="Tahoma" pitchFamily="34" charset="0"/>
                <a:cs typeface="Tahoma" pitchFamily="34" charset="0"/>
              </a:rPr>
              <a:t>EDUCATIVOS – AULA, SALÓN DE APOYO A TAREAS, TALLERES, CENTRO DE CÓMPUTO Y BECAS.</a:t>
            </a:r>
          </a:p>
          <a:p>
            <a:pPr algn="just">
              <a:lnSpc>
                <a:spcPct val="80000"/>
              </a:lnSpc>
              <a:spcBef>
                <a:spcPct val="0"/>
              </a:spcBef>
              <a:buFontTx/>
              <a:buChar char="•"/>
            </a:pPr>
            <a:endParaRPr lang="es-MX" sz="1100" smtClean="0">
              <a:latin typeface="Tahoma" pitchFamily="34" charset="0"/>
              <a:cs typeface="Tahoma" pitchFamily="34" charset="0"/>
            </a:endParaRPr>
          </a:p>
          <a:p>
            <a:pPr algn="just">
              <a:lnSpc>
                <a:spcPct val="80000"/>
              </a:lnSpc>
              <a:spcBef>
                <a:spcPct val="0"/>
              </a:spcBef>
            </a:pPr>
            <a:r>
              <a:rPr lang="es-MX" sz="1100" b="1" smtClean="0">
                <a:latin typeface="Tahoma" pitchFamily="34" charset="0"/>
                <a:cs typeface="Tahoma" pitchFamily="34" charset="0"/>
              </a:rPr>
              <a:t>OTRAS LÍNEAS DE ACCIÓN:</a:t>
            </a:r>
          </a:p>
          <a:p>
            <a:pPr algn="just">
              <a:lnSpc>
                <a:spcPct val="80000"/>
              </a:lnSpc>
              <a:spcBef>
                <a:spcPct val="0"/>
              </a:spcBef>
            </a:pPr>
            <a:endParaRPr lang="es-MX" sz="1100" smtClean="0">
              <a:latin typeface="Tahoma" pitchFamily="34" charset="0"/>
              <a:cs typeface="Tahoma" pitchFamily="34" charset="0"/>
            </a:endParaRPr>
          </a:p>
          <a:p>
            <a:pPr>
              <a:lnSpc>
                <a:spcPct val="80000"/>
              </a:lnSpc>
              <a:spcBef>
                <a:spcPct val="0"/>
              </a:spcBef>
              <a:buFontTx/>
              <a:buChar char="•"/>
            </a:pPr>
            <a:r>
              <a:rPr lang="es-MX" sz="1100" smtClean="0">
                <a:latin typeface="Tahoma" pitchFamily="34" charset="0"/>
                <a:cs typeface="Tahoma" pitchFamily="34" charset="0"/>
              </a:rPr>
              <a:t>DESARROLLO DE UN MODELO DE ARRAIGO QUE PROMUEVA LA SISTEMATIZACIÓN DE LAS ACCIONES DE PREVENCIÓN EN LOS SISTEMAS ESTATALES Y MUNICIPALES DIF QUE OPERAN LA ESTRATEGIA COMO LUGARES DE ORIGEN.</a:t>
            </a:r>
          </a:p>
          <a:p>
            <a:pPr>
              <a:lnSpc>
                <a:spcPct val="80000"/>
              </a:lnSpc>
              <a:spcBef>
                <a:spcPct val="0"/>
              </a:spcBef>
              <a:buFontTx/>
              <a:buChar char="•"/>
            </a:pPr>
            <a:endParaRPr lang="es-MX" sz="1100" smtClean="0">
              <a:latin typeface="Tahoma" pitchFamily="34" charset="0"/>
              <a:cs typeface="Tahoma" pitchFamily="34" charset="0"/>
            </a:endParaRPr>
          </a:p>
          <a:p>
            <a:pPr>
              <a:lnSpc>
                <a:spcPct val="80000"/>
              </a:lnSpc>
              <a:spcBef>
                <a:spcPct val="0"/>
              </a:spcBef>
              <a:buFontTx/>
              <a:buChar char="•"/>
            </a:pPr>
            <a:r>
              <a:rPr lang="es-MX" sz="1100" smtClean="0">
                <a:latin typeface="Tahoma" pitchFamily="34" charset="0"/>
                <a:cs typeface="Tahoma" pitchFamily="34" charset="0"/>
              </a:rPr>
              <a:t>PROMOVER LA IMPLEMENTACIÓN DE PLANES INDIVIDUALES DE CONTENCIÓN, PARA DAR SEGUIMIENTO A NIÑOS, NIÑAS Y ADOLESCENTES QUE HAN RETORNADO A SUS LUGARES DE ORIGEN. </a:t>
            </a:r>
          </a:p>
          <a:p>
            <a:pPr>
              <a:lnSpc>
                <a:spcPct val="80000"/>
              </a:lnSpc>
              <a:spcBef>
                <a:spcPct val="0"/>
              </a:spcBef>
              <a:buFontTx/>
              <a:buChar char="•"/>
            </a:pPr>
            <a:endParaRPr lang="es-MX" sz="1100" smtClean="0">
              <a:latin typeface="Tahoma" pitchFamily="34" charset="0"/>
              <a:cs typeface="Tahoma" pitchFamily="34" charset="0"/>
            </a:endParaRPr>
          </a:p>
          <a:p>
            <a:pPr>
              <a:lnSpc>
                <a:spcPct val="80000"/>
              </a:lnSpc>
              <a:spcBef>
                <a:spcPct val="0"/>
              </a:spcBef>
              <a:buFontTx/>
              <a:buChar char="•"/>
            </a:pPr>
            <a:r>
              <a:rPr lang="es-MX" sz="1100" smtClean="0">
                <a:latin typeface="Tahoma" pitchFamily="34" charset="0"/>
                <a:cs typeface="Tahoma" pitchFamily="34" charset="0"/>
              </a:rPr>
              <a:t>OTORGAR Y DAR SEGUIMIENTO A BECAS ACADÉMICAS ORIENTADAS A FORTALECER EL ARRAIGO DE NIÑAS, NIÑOS Y ADOLESCENTES EN RIESGO DE MIGRAR EN FORMA NO ACOMPAÑADA. </a:t>
            </a:r>
          </a:p>
          <a:p>
            <a:pPr>
              <a:lnSpc>
                <a:spcPct val="80000"/>
              </a:lnSpc>
              <a:spcBef>
                <a:spcPct val="0"/>
              </a:spcBef>
              <a:buFontTx/>
              <a:buChar char="•"/>
            </a:pPr>
            <a:endParaRPr lang="es-MX" sz="1100" smtClean="0">
              <a:latin typeface="Tahoma" pitchFamily="34" charset="0"/>
              <a:cs typeface="Tahoma" pitchFamily="34" charset="0"/>
            </a:endParaRPr>
          </a:p>
          <a:p>
            <a:pPr>
              <a:lnSpc>
                <a:spcPct val="80000"/>
              </a:lnSpc>
              <a:spcBef>
                <a:spcPct val="0"/>
              </a:spcBef>
              <a:buFontTx/>
              <a:buChar char="•"/>
            </a:pPr>
            <a:r>
              <a:rPr lang="es-MX" sz="1100" smtClean="0">
                <a:latin typeface="Tahoma" pitchFamily="34" charset="0"/>
                <a:cs typeface="Tahoma" pitchFamily="34" charset="0"/>
              </a:rPr>
              <a:t>PROMOVER LA FORMACIÓN DE GRUPOS DE LÍDERES COMUNITARIOS  PARA LA PREVENCIÓN Y ATENCIÓN INTEGRAL Y DIFERENCIADA DE LOS NIÑOS, NIÑAS Y ADOLESCENTES EN RIESGO DE MIGRAR DE FORMA NO ACOMPAÑADA.</a:t>
            </a:r>
          </a:p>
          <a:p>
            <a:pPr>
              <a:lnSpc>
                <a:spcPct val="80000"/>
              </a:lnSpc>
              <a:spcBef>
                <a:spcPct val="0"/>
              </a:spcBef>
              <a:buFontTx/>
              <a:buChar char="•"/>
            </a:pPr>
            <a:endParaRPr lang="es-MX" sz="1100" smtClean="0">
              <a:latin typeface="Tahoma" pitchFamily="34" charset="0"/>
              <a:cs typeface="Tahoma" pitchFamily="34" charset="0"/>
            </a:endParaRPr>
          </a:p>
          <a:p>
            <a:pPr>
              <a:lnSpc>
                <a:spcPct val="80000"/>
              </a:lnSpc>
              <a:spcBef>
                <a:spcPct val="0"/>
              </a:spcBef>
              <a:buFontTx/>
              <a:buChar char="•"/>
            </a:pPr>
            <a:r>
              <a:rPr lang="es-MX" sz="1100" smtClean="0">
                <a:latin typeface="Tahoma" pitchFamily="34" charset="0"/>
                <a:cs typeface="Tahoma" pitchFamily="34" charset="0"/>
              </a:rPr>
              <a:t>FORTALECIMIENTO Y APERTURA DE CENTROS DE PROTECCIÓN A LA INFANCIA DONDE SE LLEVEN A CABO ACCIONES DE ARRAIGO</a:t>
            </a:r>
          </a:p>
          <a:p>
            <a:pPr algn="just">
              <a:lnSpc>
                <a:spcPct val="80000"/>
              </a:lnSpc>
              <a:spcBef>
                <a:spcPct val="0"/>
              </a:spcBef>
            </a:pPr>
            <a:endParaRPr lang="es-MX" sz="1100" smtClean="0">
              <a:latin typeface="Tahoma" pitchFamily="34" charset="0"/>
              <a:cs typeface="Tahoma" pitchFamily="34" charset="0"/>
            </a:endParaRPr>
          </a:p>
          <a:p>
            <a:pPr algn="just" eaLnBrk="0" hangingPunct="0">
              <a:lnSpc>
                <a:spcPct val="130000"/>
              </a:lnSpc>
              <a:spcBef>
                <a:spcPts val="588"/>
              </a:spcBef>
              <a:spcAft>
                <a:spcPts val="588"/>
              </a:spcAft>
            </a:pPr>
            <a:endParaRPr lang="en-US" sz="1100" smtClean="0">
              <a:latin typeface="Tahoma" pitchFamily="34" charset="0"/>
              <a:cs typeface="Tahoma" pitchFamily="34" charset="0"/>
            </a:endParaRPr>
          </a:p>
        </p:txBody>
      </p:sp>
      <p:sp>
        <p:nvSpPr>
          <p:cNvPr id="307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2EC03F-4A9F-4B4E-9513-7E114A93414C}" type="slidenum">
              <a:rPr lang="es-ES"/>
              <a:pPr fontAlgn="base">
                <a:spcBef>
                  <a:spcPct val="0"/>
                </a:spcBef>
                <a:spcAft>
                  <a:spcPct val="0"/>
                </a:spcAft>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xfrm>
            <a:off x="1831975" y="290513"/>
            <a:ext cx="3182938" cy="2389187"/>
          </a:xfrm>
          <a:noFill/>
          <a:ln>
            <a:solidFill>
              <a:srgbClr val="000000"/>
            </a:solidFill>
            <a:miter lim="800000"/>
            <a:headEnd/>
            <a:tailEnd/>
          </a:ln>
        </p:spPr>
      </p:sp>
      <p:sp>
        <p:nvSpPr>
          <p:cNvPr id="3" name="2 Marcador de notas"/>
          <p:cNvSpPr>
            <a:spLocks noGrp="1"/>
          </p:cNvSpPr>
          <p:nvPr>
            <p:ph type="body" idx="1"/>
          </p:nvPr>
        </p:nvSpPr>
        <p:spPr>
          <a:xfrm>
            <a:off x="685800" y="3257550"/>
            <a:ext cx="5486400" cy="5341938"/>
          </a:xfrm>
        </p:spPr>
        <p:txBody>
          <a:bodyPr>
            <a:normAutofit fontScale="92500" lnSpcReduction="10000"/>
          </a:bodyPr>
          <a:lstStyle/>
          <a:p>
            <a:pPr algn="just" fontAlgn="auto">
              <a:spcBef>
                <a:spcPts val="0"/>
              </a:spcBef>
              <a:spcAft>
                <a:spcPts val="0"/>
              </a:spcAft>
              <a:defRPr/>
            </a:pPr>
            <a:r>
              <a:rPr lang="es-MX" b="1" dirty="0" smtClean="0">
                <a:latin typeface="Tahoma" pitchFamily="34" charset="0"/>
                <a:ea typeface="Tahoma" pitchFamily="34" charset="0"/>
                <a:cs typeface="Tahoma" pitchFamily="34" charset="0"/>
              </a:rPr>
              <a:t>INTRODUCCIÓN AL PROYECTO DE LÍDERES COMUNITARIOS</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DENTRO DE LOS CENTROS COMUNITARIOS DE PROTECCIÓN A LA INFANCIA SE HA DESARROLLADO UN MODELO DE PREVENCIÓN DENOMINADO </a:t>
            </a:r>
            <a:r>
              <a:rPr lang="es-MX" i="1" dirty="0" smtClean="0">
                <a:latin typeface="Tahoma" pitchFamily="34" charset="0"/>
                <a:ea typeface="Tahoma" pitchFamily="34" charset="0"/>
                <a:cs typeface="Tahoma" pitchFamily="34" charset="0"/>
              </a:rPr>
              <a:t>LÍDERES COMUNITARIOS.</a:t>
            </a:r>
            <a:r>
              <a:rPr lang="es-MX" dirty="0" smtClean="0">
                <a:latin typeface="Tahoma" pitchFamily="34" charset="0"/>
                <a:ea typeface="Tahoma" pitchFamily="34" charset="0"/>
                <a:cs typeface="Tahoma" pitchFamily="34" charset="0"/>
              </a:rPr>
              <a:t> </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EL MODELO DE FORMACIÓN DE LÍDERES COMUNITARIOS ES UNA METODOLOGÍA DE PARTICIPACIÓN INFANTIL QUE RECONOCE QUE NIÑOS, NIÑAS Y ADOLESCENTES DE UNA LOCALIDAD CONOCEN –DESDE SU VIDA DIARIA- LAS CAUSAS Y LOS IMPACTOS QUE EL FENÓMENO MIGRATORIO TIENE EN ENTORNO COMUNITARIO. ES POR ELLO QUE TAMBIÉN LOS CONSIDERA CAPACES DE CONCEBIR Y DESARROLLAR –DESDE SUS PROPIOS INTERESES- PROYECTOS ORIENTADOS A PREVENIR LA MIGRACIÓN INFANTIL NO ACOMPAÑADA EN SUS LUGARES DE ORIGEN.</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EL </a:t>
            </a:r>
            <a:r>
              <a:rPr lang="es-MX" b="1" dirty="0" smtClean="0">
                <a:latin typeface="Tahoma" pitchFamily="34" charset="0"/>
                <a:ea typeface="Tahoma" pitchFamily="34" charset="0"/>
                <a:cs typeface="Tahoma" pitchFamily="34" charset="0"/>
              </a:rPr>
              <a:t>MODELO DE FORMACIÓN DE LÍDERES COMUNITARIOS</a:t>
            </a:r>
            <a:r>
              <a:rPr lang="es-MX" dirty="0" smtClean="0">
                <a:latin typeface="Tahoma" pitchFamily="34" charset="0"/>
                <a:ea typeface="Tahoma" pitchFamily="34" charset="0"/>
                <a:cs typeface="Tahoma" pitchFamily="34" charset="0"/>
              </a:rPr>
              <a:t> PROMUEVE QUE NIÑAS, NIÑOS Y ADOLESCENTES SE CONVIERTAN –AL INTERIOR DE SUS COMUNIDADES- EN AGENTES DE TRANSFORMACIÓN SOCIAL QUE DESARROLLAN INICIATIVAS PARTICIPATIVAS PARA LA PREVENCIÓN DE LA MIGRACIÓN INFANTIL.</a:t>
            </a: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GRACIAS AL TRABAJO COORDINADO ENTRE LOS TRES ÓRDENES DE GOBIERNO, ACTUALMENTE HAY </a:t>
            </a:r>
            <a:r>
              <a:rPr lang="es-MX" b="1" dirty="0" smtClean="0">
                <a:latin typeface="Tahoma" pitchFamily="34" charset="0"/>
                <a:ea typeface="Tahoma" pitchFamily="34" charset="0"/>
                <a:cs typeface="Tahoma" pitchFamily="34" charset="0"/>
              </a:rPr>
              <a:t>33 GRUPOS DE LÍDERES COMUNITARIOS</a:t>
            </a:r>
            <a:r>
              <a:rPr lang="es-MX" dirty="0" smtClean="0">
                <a:latin typeface="Tahoma" pitchFamily="34" charset="0"/>
                <a:ea typeface="Tahoma" pitchFamily="34" charset="0"/>
                <a:cs typeface="Tahoma" pitchFamily="34" charset="0"/>
              </a:rPr>
              <a:t> EN DIFERENTES ETAPAS DE FORMACIÓN O CONSOLIDACIÓN EN LOS ESTADOS DE: CHIAPAS, GUANAJUATO, JALISCO, MICHOACÁN, OAXACA, PUEBLA, QUERÉTARO, SAN LUIS POTOSÍ, VERACRUZ Y ZACATECAS.</a:t>
            </a:r>
          </a:p>
          <a:p>
            <a:pPr algn="just" fontAlgn="auto">
              <a:spcBef>
                <a:spcPts val="0"/>
              </a:spcBef>
              <a:spcAft>
                <a:spcPts val="0"/>
              </a:spcAft>
              <a:defRPr/>
            </a:pPr>
            <a:endParaRPr lang="es-MX" dirty="0" smtClean="0">
              <a:solidFill>
                <a:srgbClr val="C00000"/>
              </a:solidFill>
              <a:latin typeface="Tahoma" pitchFamily="34" charset="0"/>
              <a:ea typeface="Tahoma" pitchFamily="34" charset="0"/>
              <a:cs typeface="Tahoma" pitchFamily="34" charset="0"/>
            </a:endParaRPr>
          </a:p>
          <a:p>
            <a:pPr algn="just" fontAlgn="auto">
              <a:spcBef>
                <a:spcPts val="0"/>
              </a:spcBef>
              <a:spcAft>
                <a:spcPts val="0"/>
              </a:spcAft>
              <a:defRPr/>
            </a:pPr>
            <a:r>
              <a:rPr lang="es-MX" b="1" dirty="0" smtClean="0">
                <a:latin typeface="Tahoma" pitchFamily="34" charset="0"/>
                <a:ea typeface="Tahoma" pitchFamily="34" charset="0"/>
                <a:cs typeface="Tahoma" pitchFamily="34" charset="0"/>
              </a:rPr>
              <a:t>PROYECCIONES A 2012</a:t>
            </a:r>
          </a:p>
          <a:p>
            <a:pPr algn="just" fontAlgn="auto">
              <a:spcBef>
                <a:spcPts val="0"/>
              </a:spcBef>
              <a:spcAft>
                <a:spcPts val="0"/>
              </a:spcAft>
              <a:defRPr/>
            </a:pPr>
            <a:endParaRPr lang="es-MX" b="1" dirty="0" smtClean="0">
              <a:latin typeface="Tahoma" pitchFamily="34" charset="0"/>
              <a:ea typeface="Tahoma" pitchFamily="34" charset="0"/>
              <a:cs typeface="Tahoma" pitchFamily="34" charset="0"/>
            </a:endParaRPr>
          </a:p>
          <a:p>
            <a:pPr algn="just" fontAlgn="auto">
              <a:spcBef>
                <a:spcPts val="0"/>
              </a:spcBef>
              <a:spcAft>
                <a:spcPts val="0"/>
              </a:spcAft>
              <a:defRPr/>
            </a:pPr>
            <a:r>
              <a:rPr lang="es-MX" dirty="0" smtClean="0">
                <a:latin typeface="Tahoma" pitchFamily="34" charset="0"/>
                <a:ea typeface="Tahoma" pitchFamily="34" charset="0"/>
                <a:cs typeface="Tahoma" pitchFamily="34" charset="0"/>
              </a:rPr>
              <a:t>PARA 2012, SE PLANEA FOMENTAR LA CREACIÓN DE NUEVOS GRUPOS, ASÍ COMO FORTALECER Y CONSOLIDAR LOS PROCESOS DE LOS YA EXISTENTES, PARA ALCANZAR UN TOTAL DE ENTRE </a:t>
            </a:r>
            <a:r>
              <a:rPr lang="es-MX" b="1" dirty="0" smtClean="0">
                <a:latin typeface="Tahoma" pitchFamily="34" charset="0"/>
                <a:ea typeface="Tahoma" pitchFamily="34" charset="0"/>
                <a:cs typeface="Tahoma" pitchFamily="34" charset="0"/>
              </a:rPr>
              <a:t>40 Y 45 GRUPOS –</a:t>
            </a:r>
            <a:r>
              <a:rPr lang="es-MX" dirty="0" smtClean="0">
                <a:latin typeface="Tahoma" pitchFamily="34" charset="0"/>
                <a:ea typeface="Tahoma" pitchFamily="34" charset="0"/>
                <a:cs typeface="Tahoma" pitchFamily="34" charset="0"/>
              </a:rPr>
              <a:t>Y</a:t>
            </a:r>
            <a:r>
              <a:rPr lang="es-MX" b="1" dirty="0" smtClean="0">
                <a:latin typeface="Tahoma" pitchFamily="34" charset="0"/>
                <a:ea typeface="Tahoma" pitchFamily="34" charset="0"/>
                <a:cs typeface="Tahoma" pitchFamily="34" charset="0"/>
              </a:rPr>
              <a:t> </a:t>
            </a:r>
            <a:r>
              <a:rPr lang="es-MX" dirty="0" smtClean="0">
                <a:latin typeface="Tahoma" pitchFamily="34" charset="0"/>
                <a:ea typeface="Tahoma" pitchFamily="34" charset="0"/>
                <a:cs typeface="Tahoma" pitchFamily="34" charset="0"/>
              </a:rPr>
              <a:t>COBERTURA EN OTRAS ENTIDADES FEDERATIVAS QUE OPERAN LA ESTRATEGIA COMO LUGARES DE ORIGEN-.</a:t>
            </a:r>
            <a:endParaRPr lang="es-MX" b="1" dirty="0" smtClean="0">
              <a:latin typeface="Tahoma" pitchFamily="34" charset="0"/>
              <a:ea typeface="Tahoma" pitchFamily="34" charset="0"/>
              <a:cs typeface="Tahoma" pitchFamily="34" charset="0"/>
            </a:endParaRPr>
          </a:p>
          <a:p>
            <a:pPr algn="just" fontAlgn="auto">
              <a:spcBef>
                <a:spcPts val="0"/>
              </a:spcBef>
              <a:spcAft>
                <a:spcPts val="0"/>
              </a:spcAft>
              <a:defRPr/>
            </a:pPr>
            <a:endParaRPr lang="es-MX" dirty="0" smtClean="0">
              <a:latin typeface="Tahoma" pitchFamily="34" charset="0"/>
              <a:ea typeface="Tahoma" pitchFamily="34" charset="0"/>
              <a:cs typeface="Tahoma" pitchFamily="34" charset="0"/>
            </a:endParaRPr>
          </a:p>
          <a:p>
            <a:pPr algn="just" fontAlgn="auto">
              <a:spcBef>
                <a:spcPts val="0"/>
              </a:spcBef>
              <a:spcAft>
                <a:spcPts val="0"/>
              </a:spcAft>
              <a:defRPr/>
            </a:pPr>
            <a:endParaRPr lang="es-MX" dirty="0">
              <a:latin typeface="Tahoma" pitchFamily="34" charset="0"/>
              <a:ea typeface="Tahoma" pitchFamily="34" charset="0"/>
              <a:cs typeface="Tahoma" pitchFamily="34" charset="0"/>
            </a:endParaRPr>
          </a:p>
        </p:txBody>
      </p:sp>
      <p:sp>
        <p:nvSpPr>
          <p:cNvPr id="327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AD2C3B-25AB-4FDD-B228-B189E2553178}" type="slidenum">
              <a:rPr lang="es-MX"/>
              <a:pPr fontAlgn="base">
                <a:spcBef>
                  <a:spcPct val="0"/>
                </a:spcBef>
                <a:spcAft>
                  <a:spcPct val="0"/>
                </a:spcAft>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xfrm>
            <a:off x="2614613" y="182563"/>
            <a:ext cx="1500187" cy="1125537"/>
          </a:xfrm>
          <a:noFill/>
          <a:ln>
            <a:solidFill>
              <a:srgbClr val="000000"/>
            </a:solidFill>
            <a:miter lim="800000"/>
            <a:headEnd/>
            <a:tailEnd/>
          </a:ln>
        </p:spPr>
      </p:sp>
      <p:sp>
        <p:nvSpPr>
          <p:cNvPr id="3" name="2 Marcador de notas"/>
          <p:cNvSpPr>
            <a:spLocks noGrp="1"/>
          </p:cNvSpPr>
          <p:nvPr>
            <p:ph type="body" idx="1"/>
          </p:nvPr>
        </p:nvSpPr>
        <p:spPr>
          <a:xfrm>
            <a:off x="188913" y="1427163"/>
            <a:ext cx="6480175" cy="7686675"/>
          </a:xfrm>
        </p:spPr>
        <p:txBody>
          <a:bodyPr>
            <a:noAutofit/>
          </a:bodyPr>
          <a:lstStyle/>
          <a:p>
            <a:pPr algn="just" fontAlgn="auto">
              <a:spcBef>
                <a:spcPts val="0"/>
              </a:spcBef>
              <a:spcAft>
                <a:spcPts val="300"/>
              </a:spcAft>
              <a:defRPr/>
            </a:pPr>
            <a:r>
              <a:rPr lang="es-ES" sz="1100" dirty="0" smtClean="0">
                <a:latin typeface="Tahoma" pitchFamily="34" charset="0"/>
                <a:ea typeface="Tahoma" pitchFamily="34" charset="0"/>
                <a:cs typeface="Tahoma" pitchFamily="34" charset="0"/>
              </a:rPr>
              <a:t>COMO PARTE DEL TRABAJO QUE SE REALIZA EN LUGARES DE ORIGEN, EL SNDIF SELECCIONÓ, EN 2009, EL MUNICIPIO DE SAN MIGUEL EL ALTO, JALISCO, PARA PILOTEAR EL </a:t>
            </a:r>
            <a:r>
              <a:rPr lang="es-ES" sz="1100" b="1" dirty="0" smtClean="0">
                <a:latin typeface="Tahoma" pitchFamily="34" charset="0"/>
                <a:ea typeface="Tahoma" pitchFamily="34" charset="0"/>
                <a:cs typeface="Tahoma" pitchFamily="34" charset="0"/>
              </a:rPr>
              <a:t>PROYECTO DE LÍDERES COMUNITARIOS</a:t>
            </a:r>
            <a:r>
              <a:rPr lang="es-ES" sz="1100" dirty="0" smtClean="0">
                <a:latin typeface="Tahoma" pitchFamily="34" charset="0"/>
                <a:ea typeface="Tahoma" pitchFamily="34" charset="0"/>
                <a:cs typeface="Tahoma" pitchFamily="34" charset="0"/>
              </a:rPr>
              <a:t> CON NIÑAS, NIÑOS Y ADOLESCENTES RETORNADOS DESDE LA FRONTERA NORTE A SU LUGAR DE ORIGEN, O BIEN EN RIESGO DE MIGRAR POR TENER FAMILIARES DIRECTOS EN ESTADOS UNIDOS. </a:t>
            </a:r>
            <a:endParaRPr lang="en-US" sz="1100" dirty="0" smtClean="0">
              <a:latin typeface="Tahoma" pitchFamily="34" charset="0"/>
              <a:ea typeface="Tahoma" pitchFamily="34" charset="0"/>
              <a:cs typeface="Tahoma" pitchFamily="34" charset="0"/>
            </a:endParaRPr>
          </a:p>
          <a:p>
            <a:pPr algn="just" fontAlgn="auto">
              <a:spcBef>
                <a:spcPts val="0"/>
              </a:spcBef>
              <a:spcAft>
                <a:spcPts val="300"/>
              </a:spcAft>
              <a:defRPr/>
            </a:pPr>
            <a:r>
              <a:rPr lang="es-ES" sz="1100" dirty="0" smtClean="0">
                <a:latin typeface="Tahoma" pitchFamily="34" charset="0"/>
                <a:ea typeface="Tahoma" pitchFamily="34" charset="0"/>
                <a:cs typeface="Tahoma" pitchFamily="34" charset="0"/>
              </a:rPr>
              <a:t>ESTE PROYECTO ES UNA HERRAMIENTA SOCIO-EDUCATIVA QUE FORTALECE LAS RELACIONES Y REDES SOCIALES Y VINCULA POSITIVAMENTE A LA POBLACIÓN INFANTIL CON SU COMUNIDAD.</a:t>
            </a:r>
            <a:endParaRPr lang="en-US" sz="1100" dirty="0" smtClean="0">
              <a:latin typeface="Tahoma" pitchFamily="34" charset="0"/>
              <a:ea typeface="Tahoma" pitchFamily="34" charset="0"/>
              <a:cs typeface="Tahoma" pitchFamily="34" charset="0"/>
            </a:endParaRPr>
          </a:p>
          <a:p>
            <a:pPr algn="just" fontAlgn="auto">
              <a:spcBef>
                <a:spcPts val="0"/>
              </a:spcBef>
              <a:spcAft>
                <a:spcPts val="300"/>
              </a:spcAft>
              <a:defRPr/>
            </a:pPr>
            <a:r>
              <a:rPr lang="es-ES" sz="1100" dirty="0" smtClean="0">
                <a:latin typeface="Tahoma" pitchFamily="34" charset="0"/>
                <a:ea typeface="Tahoma" pitchFamily="34" charset="0"/>
                <a:cs typeface="Tahoma" pitchFamily="34" charset="0"/>
              </a:rPr>
              <a:t>ESE AÑO, EL SNDIF APOYÓ CON UN MILLÓN Y MEDIO DE PESOS A LAS ACCIONES QUE EL SEDIF JALISCO REALIZÓ COMO LUGAR DE ORIGEN: LA HABILITACIÓN, REMODELACIÓN Y EQUIPAMIENTO DEL CENTRO COMUNITARIO DE PROTECCIÓN A LA INFANCIA, EL CUAL HOY ES EL VEHÍCULO PARA QUE LA POBLACIÓN ACCEDA A SERVICIOS DE SALUD, EDUCATIVOS, CULTURALES, RECREATIVOS, PSICOLÓGICOS Y, EN GENERAL, DE ASISTENCIA Y DESARROLLO SOCIAL.</a:t>
            </a:r>
            <a:endParaRPr lang="en-US" sz="1100" dirty="0" smtClean="0">
              <a:latin typeface="Tahoma" pitchFamily="34" charset="0"/>
              <a:ea typeface="Tahoma" pitchFamily="34" charset="0"/>
              <a:cs typeface="Tahoma" pitchFamily="34" charset="0"/>
            </a:endParaRPr>
          </a:p>
          <a:p>
            <a:pPr algn="just" fontAlgn="auto">
              <a:spcBef>
                <a:spcPts val="0"/>
              </a:spcBef>
              <a:spcAft>
                <a:spcPts val="300"/>
              </a:spcAft>
              <a:defRPr/>
            </a:pPr>
            <a:r>
              <a:rPr lang="es-ES" sz="1100" dirty="0" smtClean="0">
                <a:latin typeface="Tahoma" pitchFamily="34" charset="0"/>
                <a:ea typeface="Tahoma" pitchFamily="34" charset="0"/>
                <a:cs typeface="Tahoma" pitchFamily="34" charset="0"/>
              </a:rPr>
              <a:t>EL PROYECTO DE LÍDERES COMUNITARIOS, DESPUÉS DE UN TRABAJO DE SENSIBILIZACIÓN Y ORIENTACIÓN A NIÑAS, NIÑOS Y ADOLESCENTES, DIO COMO RESULTADO LA INSTALACIÓN DE UN CINE-CAFÉ DENTRO DEL CCPI, CUYO LEMA ES </a:t>
            </a:r>
            <a:r>
              <a:rPr lang="es-ES" sz="1100" i="1" dirty="0" smtClean="0">
                <a:latin typeface="Tahoma" pitchFamily="34" charset="0"/>
                <a:ea typeface="Tahoma" pitchFamily="34" charset="0"/>
                <a:cs typeface="Tahoma" pitchFamily="34" charset="0"/>
              </a:rPr>
              <a:t>TRABAJANDO POR UN MEJOR MAÑANA</a:t>
            </a:r>
            <a:r>
              <a:rPr lang="es-ES" sz="1100" dirty="0" smtClean="0">
                <a:latin typeface="Tahoma" pitchFamily="34" charset="0"/>
                <a:ea typeface="Tahoma" pitchFamily="34" charset="0"/>
                <a:cs typeface="Tahoma" pitchFamily="34" charset="0"/>
              </a:rPr>
              <a:t>.</a:t>
            </a:r>
          </a:p>
          <a:p>
            <a:pPr algn="just" fontAlgn="auto">
              <a:spcBef>
                <a:spcPts val="0"/>
              </a:spcBef>
              <a:spcAft>
                <a:spcPts val="300"/>
              </a:spcAft>
              <a:defRPr/>
            </a:pPr>
            <a:r>
              <a:rPr lang="es-ES" sz="1100" dirty="0" smtClean="0">
                <a:latin typeface="Tahoma" pitchFamily="34" charset="0"/>
                <a:ea typeface="Tahoma" pitchFamily="34" charset="0"/>
                <a:cs typeface="Tahoma" pitchFamily="34" charset="0"/>
              </a:rPr>
              <a:t>LOS LÍDERES COMUNITARIOS CUENTAN CON UN PROGRAMA DE TRABAJO CON EL QUE PUEDEN REALIZAR DIFERENTES ACTIVIDADES SIN DESCUIDAR SUS ESTUDIOS  </a:t>
            </a:r>
            <a:r>
              <a:rPr lang="es-MX" sz="1100" dirty="0" smtClean="0">
                <a:latin typeface="Tahoma" pitchFamily="34" charset="0"/>
                <a:ea typeface="Tahoma" pitchFamily="34" charset="0"/>
                <a:cs typeface="Tahoma" pitchFamily="34" charset="0"/>
              </a:rPr>
              <a:t>–</a:t>
            </a:r>
            <a:r>
              <a:rPr lang="es-ES" sz="1100" dirty="0" smtClean="0">
                <a:latin typeface="Tahoma" pitchFamily="34" charset="0"/>
                <a:ea typeface="Tahoma" pitchFamily="34" charset="0"/>
                <a:cs typeface="Tahoma" pitchFamily="34" charset="0"/>
              </a:rPr>
              <a:t>TODOS  ASISTEN A LA ESCUELA. </a:t>
            </a:r>
          </a:p>
          <a:p>
            <a:pPr algn="just" fontAlgn="auto">
              <a:spcBef>
                <a:spcPts val="0"/>
              </a:spcBef>
              <a:spcAft>
                <a:spcPts val="300"/>
              </a:spcAft>
              <a:defRPr/>
            </a:pPr>
            <a:r>
              <a:rPr lang="es-ES" sz="1100" dirty="0" smtClean="0">
                <a:latin typeface="Tahoma" pitchFamily="34" charset="0"/>
                <a:ea typeface="Tahoma" pitchFamily="34" charset="0"/>
                <a:cs typeface="Tahoma" pitchFamily="34" charset="0"/>
              </a:rPr>
              <a:t>A UN AÑO DE SU PUESTA EN MARCHA, EL PROYECTO DE LÍDERES COMUNITARIOS  HA CONSOLIDADO: </a:t>
            </a:r>
            <a:endParaRPr lang="en-US" sz="1100" dirty="0" smtClean="0">
              <a:latin typeface="Tahoma" pitchFamily="34" charset="0"/>
              <a:ea typeface="Tahoma" pitchFamily="34" charset="0"/>
              <a:cs typeface="Tahoma" pitchFamily="34" charset="0"/>
            </a:endParaRPr>
          </a:p>
          <a:p>
            <a:pPr marL="273050" indent="-95250" algn="just" fontAlgn="auto">
              <a:spcBef>
                <a:spcPts val="0"/>
              </a:spcBef>
              <a:spcAft>
                <a:spcPts val="0"/>
              </a:spcAft>
              <a:buFont typeface="Arial" pitchFamily="34" charset="0"/>
              <a:buChar char="•"/>
              <a:defRPr/>
            </a:pPr>
            <a:r>
              <a:rPr lang="es-ES" sz="1100" dirty="0" smtClean="0">
                <a:latin typeface="Tahoma" pitchFamily="34" charset="0"/>
                <a:ea typeface="Tahoma" pitchFamily="34" charset="0"/>
                <a:cs typeface="Tahoma" pitchFamily="34" charset="0"/>
              </a:rPr>
              <a:t>UN </a:t>
            </a:r>
            <a:r>
              <a:rPr lang="es-ES" sz="1100" dirty="0">
                <a:latin typeface="Tahoma" pitchFamily="34" charset="0"/>
                <a:ea typeface="Tahoma" pitchFamily="34" charset="0"/>
                <a:cs typeface="Tahoma" pitchFamily="34" charset="0"/>
              </a:rPr>
              <a:t>ESPACIO DE VINCULACIÓN </a:t>
            </a:r>
            <a:r>
              <a:rPr lang="es-ES" sz="1100" dirty="0" smtClean="0">
                <a:latin typeface="Tahoma" pitchFamily="34" charset="0"/>
                <a:ea typeface="Tahoma" pitchFamily="34" charset="0"/>
                <a:cs typeface="Tahoma" pitchFamily="34" charset="0"/>
              </a:rPr>
              <a:t>COMUNITARIA</a:t>
            </a:r>
            <a:endParaRPr lang="en-US" sz="1100" dirty="0">
              <a:latin typeface="Tahoma" pitchFamily="34" charset="0"/>
              <a:ea typeface="Tahoma" pitchFamily="34" charset="0"/>
              <a:cs typeface="Tahoma" pitchFamily="34" charset="0"/>
            </a:endParaRPr>
          </a:p>
          <a:p>
            <a:pPr marL="273050" indent="-95250" algn="just" fontAlgn="auto">
              <a:spcBef>
                <a:spcPts val="0"/>
              </a:spcBef>
              <a:spcAft>
                <a:spcPts val="0"/>
              </a:spcAft>
              <a:buFont typeface="Arial" pitchFamily="34" charset="0"/>
              <a:buChar char="•"/>
              <a:defRPr/>
            </a:pPr>
            <a:r>
              <a:rPr lang="es-ES" sz="1100" dirty="0">
                <a:latin typeface="Tahoma" pitchFamily="34" charset="0"/>
                <a:ea typeface="Tahoma" pitchFamily="34" charset="0"/>
                <a:cs typeface="Tahoma" pitchFamily="34" charset="0"/>
              </a:rPr>
              <a:t>SE HAN FORTALECIDO COMO LÍDERES Y AGENTES SOCIALES DE </a:t>
            </a:r>
            <a:r>
              <a:rPr lang="es-ES" sz="1100" dirty="0" smtClean="0">
                <a:latin typeface="Tahoma" pitchFamily="34" charset="0"/>
                <a:ea typeface="Tahoma" pitchFamily="34" charset="0"/>
                <a:cs typeface="Tahoma" pitchFamily="34" charset="0"/>
              </a:rPr>
              <a:t>CAMBIO</a:t>
            </a:r>
            <a:endParaRPr lang="en-US" sz="1100" dirty="0">
              <a:latin typeface="Tahoma" pitchFamily="34" charset="0"/>
              <a:ea typeface="Tahoma" pitchFamily="34" charset="0"/>
              <a:cs typeface="Tahoma" pitchFamily="34" charset="0"/>
            </a:endParaRPr>
          </a:p>
          <a:p>
            <a:pPr marL="273050" indent="-95250" algn="just" fontAlgn="auto">
              <a:spcBef>
                <a:spcPts val="0"/>
              </a:spcBef>
              <a:spcAft>
                <a:spcPts val="0"/>
              </a:spcAft>
              <a:buFont typeface="Arial" pitchFamily="34" charset="0"/>
              <a:buChar char="•"/>
              <a:defRPr/>
            </a:pPr>
            <a:r>
              <a:rPr lang="es-ES" sz="1100" dirty="0">
                <a:latin typeface="Tahoma" pitchFamily="34" charset="0"/>
                <a:ea typeface="Tahoma" pitchFamily="34" charset="0"/>
                <a:cs typeface="Tahoma" pitchFamily="34" charset="0"/>
              </a:rPr>
              <a:t>HAN DESARROLLADO ACCIONES LOCALES DE PREVENCIÓN DE LA MIGRACIÓN </a:t>
            </a:r>
            <a:r>
              <a:rPr lang="es-ES" sz="1100" dirty="0" smtClean="0">
                <a:latin typeface="Tahoma" pitchFamily="34" charset="0"/>
                <a:ea typeface="Tahoma" pitchFamily="34" charset="0"/>
                <a:cs typeface="Tahoma" pitchFamily="34" charset="0"/>
              </a:rPr>
              <a:t>INFANTIL</a:t>
            </a:r>
            <a:endParaRPr lang="en-US" sz="1100" dirty="0">
              <a:latin typeface="Tahoma" pitchFamily="34" charset="0"/>
              <a:ea typeface="Tahoma" pitchFamily="34" charset="0"/>
              <a:cs typeface="Tahoma" pitchFamily="34" charset="0"/>
            </a:endParaRPr>
          </a:p>
          <a:p>
            <a:pPr marL="273050" indent="-95250" algn="just" fontAlgn="auto">
              <a:spcBef>
                <a:spcPts val="0"/>
              </a:spcBef>
              <a:spcAft>
                <a:spcPts val="0"/>
              </a:spcAft>
              <a:buFont typeface="Arial" pitchFamily="34" charset="0"/>
              <a:buChar char="•"/>
              <a:defRPr/>
            </a:pPr>
            <a:r>
              <a:rPr lang="es-ES" sz="1100" dirty="0">
                <a:latin typeface="Tahoma" pitchFamily="34" charset="0"/>
                <a:ea typeface="Tahoma" pitchFamily="34" charset="0"/>
                <a:cs typeface="Tahoma" pitchFamily="34" charset="0"/>
              </a:rPr>
              <a:t>SE HAN CONVERTIDO EN PROMOTORES DE APOYO EN TALLERES DE TAREAS, CÓMPUTO, BAILE, ETC. </a:t>
            </a:r>
            <a:endParaRPr lang="en-US" sz="1100" dirty="0">
              <a:latin typeface="Tahoma" pitchFamily="34" charset="0"/>
              <a:ea typeface="Tahoma" pitchFamily="34" charset="0"/>
              <a:cs typeface="Tahoma" pitchFamily="34" charset="0"/>
            </a:endParaRPr>
          </a:p>
          <a:p>
            <a:pPr marL="273050" indent="-95250" algn="just" fontAlgn="auto">
              <a:spcBef>
                <a:spcPts val="0"/>
              </a:spcBef>
              <a:spcAft>
                <a:spcPts val="0"/>
              </a:spcAft>
              <a:buFont typeface="Arial" pitchFamily="34" charset="0"/>
              <a:buChar char="•"/>
              <a:defRPr/>
            </a:pPr>
            <a:r>
              <a:rPr lang="es-ES" sz="1100" dirty="0">
                <a:latin typeface="Tahoma" pitchFamily="34" charset="0"/>
                <a:ea typeface="Tahoma" pitchFamily="34" charset="0"/>
                <a:cs typeface="Tahoma" pitchFamily="34" charset="0"/>
              </a:rPr>
              <a:t>SE PROYECTAN COMO FUTUROS EMPRESARIOS GENERANDO EMPLEO PARA PADRES Y MADRES DE FAMILIA QUE LES PERMITA QUEDARSE EN SU LUGAR DE </a:t>
            </a:r>
            <a:r>
              <a:rPr lang="es-ES" sz="1100" dirty="0" smtClean="0">
                <a:latin typeface="Tahoma" pitchFamily="34" charset="0"/>
                <a:ea typeface="Tahoma" pitchFamily="34" charset="0"/>
                <a:cs typeface="Tahoma" pitchFamily="34" charset="0"/>
              </a:rPr>
              <a:t>ORIGEN</a:t>
            </a:r>
            <a:endParaRPr lang="en-US" sz="1100" dirty="0">
              <a:latin typeface="Tahoma" pitchFamily="34" charset="0"/>
              <a:ea typeface="Tahoma" pitchFamily="34" charset="0"/>
              <a:cs typeface="Tahoma" pitchFamily="34" charset="0"/>
            </a:endParaRPr>
          </a:p>
          <a:p>
            <a:pPr marL="273050" indent="-95250" algn="just" fontAlgn="auto">
              <a:spcBef>
                <a:spcPts val="0"/>
              </a:spcBef>
              <a:spcAft>
                <a:spcPts val="0"/>
              </a:spcAft>
              <a:buFont typeface="Arial" pitchFamily="34" charset="0"/>
              <a:buChar char="•"/>
              <a:defRPr/>
            </a:pPr>
            <a:r>
              <a:rPr lang="es-ES" sz="1100" dirty="0">
                <a:latin typeface="Tahoma" pitchFamily="34" charset="0"/>
                <a:ea typeface="Tahoma" pitchFamily="34" charset="0"/>
                <a:cs typeface="Tahoma" pitchFamily="34" charset="0"/>
              </a:rPr>
              <a:t>PROMUEVEN ACTIVIDADES CULTURALES Y RECREATIVAS PARA LA POBLACIÓN INFANTIL </a:t>
            </a:r>
            <a:r>
              <a:rPr lang="es-ES" sz="1100" dirty="0" smtClean="0">
                <a:latin typeface="Tahoma" pitchFamily="34" charset="0"/>
                <a:ea typeface="Tahoma" pitchFamily="34" charset="0"/>
                <a:cs typeface="Tahoma" pitchFamily="34" charset="0"/>
              </a:rPr>
              <a:t>Y ADOLESCENTE</a:t>
            </a:r>
            <a:r>
              <a:rPr lang="es-ES" sz="1100" dirty="0">
                <a:latin typeface="Tahoma" pitchFamily="34" charset="0"/>
                <a:ea typeface="Tahoma" pitchFamily="34" charset="0"/>
                <a:cs typeface="Tahoma" pitchFamily="34" charset="0"/>
              </a:rPr>
              <a:t>, QUE LES PERMITE TENER ESPACIOS DE SOCIALIZACIÓN, CONOCIMIENTO Y </a:t>
            </a:r>
            <a:r>
              <a:rPr lang="es-ES" sz="1100" dirty="0" smtClean="0">
                <a:latin typeface="Tahoma" pitchFamily="34" charset="0"/>
                <a:ea typeface="Tahoma" pitchFamily="34" charset="0"/>
                <a:cs typeface="Tahoma" pitchFamily="34" charset="0"/>
              </a:rPr>
              <a:t>ESPARCIMIENTO</a:t>
            </a:r>
            <a:endParaRPr lang="en-US" sz="1100" dirty="0">
              <a:latin typeface="Tahoma" pitchFamily="34" charset="0"/>
              <a:ea typeface="Tahoma" pitchFamily="34" charset="0"/>
              <a:cs typeface="Tahoma" pitchFamily="34" charset="0"/>
            </a:endParaRPr>
          </a:p>
          <a:p>
            <a:pPr algn="just" fontAlgn="auto">
              <a:spcBef>
                <a:spcPts val="0"/>
              </a:spcBef>
              <a:spcAft>
                <a:spcPts val="300"/>
              </a:spcAft>
              <a:defRPr/>
            </a:pPr>
            <a:r>
              <a:rPr lang="es-MX" sz="1100" dirty="0" smtClean="0">
                <a:latin typeface="Tahoma" pitchFamily="34" charset="0"/>
                <a:ea typeface="Tahoma" pitchFamily="34" charset="0"/>
                <a:cs typeface="Tahoma" pitchFamily="34" charset="0"/>
              </a:rPr>
              <a:t>ESTA PRIMERA INTERVENCIÓN COMUNITARIA, PERMITIÓ EL DESARROLLO DE LA METODOLOGÍA DE FORMACIÓN DE LÍDERES COMUNITARIOS, CUYOS OBJETIVOS SON:</a:t>
            </a:r>
          </a:p>
          <a:p>
            <a:pPr marL="273050" indent="-95250" algn="just" fontAlgn="auto">
              <a:spcBef>
                <a:spcPts val="0"/>
              </a:spcBef>
              <a:spcAft>
                <a:spcPts val="0"/>
              </a:spcAft>
              <a:buFont typeface="Arial" pitchFamily="34" charset="0"/>
              <a:buChar char="•"/>
              <a:defRPr/>
            </a:pPr>
            <a:r>
              <a:rPr lang="es-MX" sz="1100" dirty="0" smtClean="0">
                <a:latin typeface="Tahoma" pitchFamily="34" charset="0"/>
                <a:ea typeface="Tahoma" pitchFamily="34" charset="0"/>
                <a:cs typeface="Tahoma" pitchFamily="34" charset="0"/>
              </a:rPr>
              <a:t>PROMOVER EL ARRAIGO EN LAS NIÑAS, NIÑOS Y ADOLESCENTES CUYAS CONDICIONES Y/O CARACTERÍSTICAS LOS IDENTIFIQUEN EN RIESGO DE MIGRAR.</a:t>
            </a:r>
          </a:p>
          <a:p>
            <a:pPr marL="273050" indent="-95250" algn="just" fontAlgn="auto">
              <a:spcBef>
                <a:spcPts val="0"/>
              </a:spcBef>
              <a:spcAft>
                <a:spcPts val="0"/>
              </a:spcAft>
              <a:buFont typeface="Arial" pitchFamily="34" charset="0"/>
              <a:buChar char="•"/>
              <a:defRPr/>
            </a:pPr>
            <a:r>
              <a:rPr lang="es-MX" sz="1100" dirty="0" smtClean="0">
                <a:latin typeface="Tahoma" pitchFamily="34" charset="0"/>
                <a:ea typeface="Tahoma" pitchFamily="34" charset="0"/>
                <a:cs typeface="Tahoma" pitchFamily="34" charset="0"/>
              </a:rPr>
              <a:t>PROMOVER LA AUTO-IDENTIFICACIÓN DE LAS NIÑAS, NIÑOS Y ADOLESCENTES PARTICIPANTES COMO LÍDERES COMUNITARIOS; ES DECIR, COMO AGENTES DE PARTICIPACIÓN, CAMBIO, NEGOCIACIÓN Y SOLUCIÓN, CON RESPECTO A LOS PROBLEMAS DE SU COMUNIDAD.</a:t>
            </a:r>
          </a:p>
          <a:p>
            <a:pPr marL="273050" indent="-95250" algn="just" fontAlgn="auto">
              <a:spcBef>
                <a:spcPts val="0"/>
              </a:spcBef>
              <a:spcAft>
                <a:spcPts val="0"/>
              </a:spcAft>
              <a:buFont typeface="Arial" pitchFamily="34" charset="0"/>
              <a:buChar char="•"/>
              <a:defRPr/>
            </a:pPr>
            <a:r>
              <a:rPr lang="es-MX" sz="1100" dirty="0" smtClean="0">
                <a:latin typeface="Tahoma" pitchFamily="34" charset="0"/>
                <a:ea typeface="Tahoma" pitchFamily="34" charset="0"/>
                <a:cs typeface="Tahoma" pitchFamily="34" charset="0"/>
              </a:rPr>
              <a:t>ACOMPAÑAR EL DESARROLLO PARTICIPATIVO DE LAS CAUSAS DE LA MIGRACIÓN; LOS DIAGNÓSTICOS PERSONALES Y COMUNITARIOS; ASÍ COMO EL DESARROLLO DE PROCESOS PARTICIPATIVOS DE PREVENCIÓN DE LA MIGRACIÓN INFANTIL.</a:t>
            </a:r>
          </a:p>
          <a:p>
            <a:pPr marL="273050" indent="-95250" algn="just" fontAlgn="auto">
              <a:spcBef>
                <a:spcPts val="0"/>
              </a:spcBef>
              <a:spcAft>
                <a:spcPts val="0"/>
              </a:spcAft>
              <a:buFont typeface="Arial" pitchFamily="34" charset="0"/>
              <a:buChar char="•"/>
              <a:defRPr/>
            </a:pPr>
            <a:r>
              <a:rPr lang="es-MX" sz="1100" dirty="0" smtClean="0">
                <a:latin typeface="Tahoma" pitchFamily="34" charset="0"/>
                <a:ea typeface="Tahoma" pitchFamily="34" charset="0"/>
                <a:cs typeface="Tahoma" pitchFamily="34" charset="0"/>
              </a:rPr>
              <a:t>VINCULAR A NIÑAS, NIÑOS Y ADOLESCENTES CON SUS COMUNIDADES DE ORIGEN, CONSIGUIENDO QUE SEA RECONOCIDA Y APOYADA SU PARTICIPACIÓN.</a:t>
            </a:r>
          </a:p>
        </p:txBody>
      </p:sp>
      <p:sp>
        <p:nvSpPr>
          <p:cNvPr id="34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3EB84A-EE4C-46CD-BC6B-90676E178717}" type="slidenum">
              <a:rPr lang="es-ES"/>
              <a:pPr fontAlgn="base">
                <a:spcBef>
                  <a:spcPct val="0"/>
                </a:spcBef>
                <a:spcAft>
                  <a:spcPct val="0"/>
                </a:spcAft>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15113" y="0"/>
            <a:ext cx="2071687" cy="6126163"/>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95288" y="0"/>
            <a:ext cx="6067425" cy="61261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mtClean="0">
                <a:latin typeface="+mn-lt"/>
              </a:defRPr>
            </a:lvl1pPr>
          </a:lstStyle>
          <a:p>
            <a:pPr>
              <a:defRPr/>
            </a:pPr>
            <a:fld id="{BCE2E52D-32E6-4BEE-B2AB-9A6153E71AAF}" type="datetime1">
              <a:rPr lang="es-MX"/>
              <a:pPr>
                <a:defRPr/>
              </a:pPr>
              <a:t>03/03/2017</a:t>
            </a:fld>
            <a:endParaRPr lang="es-MX"/>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smtClean="0">
                <a:latin typeface="+mn-lt"/>
              </a:defRPr>
            </a:lvl1pPr>
          </a:lstStyle>
          <a:p>
            <a:pPr>
              <a:defRPr/>
            </a:pPr>
            <a:fld id="{0D3F7C62-6215-4376-A901-78F1EE663B99}" type="slidenum">
              <a:rPr lang="es-MX"/>
              <a:pPr>
                <a:defRPr/>
              </a:pPr>
              <a:t>‹#›</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11F5B2A-C914-472B-97A2-8C79652DB8CE}" type="datetime1">
              <a:rPr lang="es-MX"/>
              <a:pPr>
                <a:defRPr/>
              </a:pPr>
              <a:t>03/03/2017</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3DC1B39-ED58-40DB-8B77-45CCCA0C7341}" type="slidenum">
              <a:rPr lang="es-MX"/>
              <a:pPr>
                <a:defRPr/>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 vivir mejor"/>
          <p:cNvPicPr>
            <a:picLocks noChangeAspect="1" noChangeArrowheads="1"/>
          </p:cNvPicPr>
          <p:nvPr/>
        </p:nvPicPr>
        <p:blipFill>
          <a:blip r:embed="rId16" cstate="email"/>
          <a:srcRect/>
          <a:stretch>
            <a:fillRect/>
          </a:stretch>
        </p:blipFill>
        <p:spPr bwMode="auto">
          <a:xfrm>
            <a:off x="0" y="41275"/>
            <a:ext cx="9144000" cy="6843713"/>
          </a:xfrm>
          <a:prstGeom prst="rect">
            <a:avLst/>
          </a:prstGeom>
          <a:noFill/>
          <a:ln w="9525">
            <a:noFill/>
            <a:miter lim="800000"/>
            <a:headEnd/>
            <a:tailEnd/>
          </a:ln>
        </p:spPr>
      </p:pic>
      <p:pic>
        <p:nvPicPr>
          <p:cNvPr id="1027" name="Picture 1" descr="I:\Users\ac_ale\Documents\Contacto Ciudadano\Remesas de Correspondencia\Logo DIF.jpg"/>
          <p:cNvPicPr>
            <a:picLocks noChangeAspect="1" noChangeArrowheads="1"/>
          </p:cNvPicPr>
          <p:nvPr/>
        </p:nvPicPr>
        <p:blipFill>
          <a:blip r:embed="rId17" cstate="email">
            <a:clrChange>
              <a:clrFrom>
                <a:srgbClr val="FFFFFE"/>
              </a:clrFrom>
              <a:clrTo>
                <a:srgbClr val="FFFFFE">
                  <a:alpha val="0"/>
                </a:srgbClr>
              </a:clrTo>
            </a:clrChange>
          </a:blip>
          <a:srcRect/>
          <a:stretch>
            <a:fillRect/>
          </a:stretch>
        </p:blipFill>
        <p:spPr bwMode="auto">
          <a:xfrm>
            <a:off x="7858125" y="285750"/>
            <a:ext cx="642938"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75" r:id="rId13"/>
    <p:sldLayoutId id="2147483676" r:id="rId14"/>
  </p:sldLayoutIdLst>
  <p:hf sldNum="0" hdr="0" ftr="0" dt="0"/>
  <p:txStyles>
    <p:titleStyle>
      <a:lvl1pPr algn="ctr" rtl="0" fontAlgn="base">
        <a:spcBef>
          <a:spcPct val="0"/>
        </a:spcBef>
        <a:spcAft>
          <a:spcPct val="0"/>
        </a:spcAft>
        <a:defRPr sz="4000" b="1">
          <a:solidFill>
            <a:schemeClr val="tx1"/>
          </a:solidFill>
          <a:latin typeface="Calibri" pitchFamily="34" charset="0"/>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a:solidFill>
            <a:schemeClr val="bg2"/>
          </a:solidFill>
          <a:latin typeface="Arial" charset="0"/>
        </a:defRPr>
      </a:lvl6pPr>
      <a:lvl7pPr marL="914400" algn="ctr" rtl="0" eaLnBrk="1" fontAlgn="base" hangingPunct="1">
        <a:spcBef>
          <a:spcPct val="0"/>
        </a:spcBef>
        <a:spcAft>
          <a:spcPct val="0"/>
        </a:spcAft>
        <a:defRPr sz="4000">
          <a:solidFill>
            <a:schemeClr val="bg2"/>
          </a:solidFill>
          <a:latin typeface="Arial" charset="0"/>
        </a:defRPr>
      </a:lvl7pPr>
      <a:lvl8pPr marL="1371600" algn="ctr" rtl="0" eaLnBrk="1" fontAlgn="base" hangingPunct="1">
        <a:spcBef>
          <a:spcPct val="0"/>
        </a:spcBef>
        <a:spcAft>
          <a:spcPct val="0"/>
        </a:spcAft>
        <a:defRPr sz="4000">
          <a:solidFill>
            <a:schemeClr val="bg2"/>
          </a:solidFill>
          <a:latin typeface="Arial" charset="0"/>
        </a:defRPr>
      </a:lvl8pPr>
      <a:lvl9pPr marL="1828800" algn="ctr" rtl="0" eaLnBrk="1" fontAlgn="base" hangingPunct="1">
        <a:spcBef>
          <a:spcPct val="0"/>
        </a:spcBef>
        <a:spcAft>
          <a:spcPct val="0"/>
        </a:spcAft>
        <a:defRPr sz="4000">
          <a:solidFill>
            <a:schemeClr val="bg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800">
          <a:solidFill>
            <a:schemeClr val="tx1"/>
          </a:solidFill>
          <a:latin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ctrTitle"/>
          </p:nvPr>
        </p:nvSpPr>
        <p:spPr bwMode="auto">
          <a:xfrm>
            <a:off x="323850" y="836613"/>
            <a:ext cx="8280400" cy="2447925"/>
          </a:xfrm>
          <a:noFill/>
          <a:ln>
            <a:miter lim="800000"/>
            <a:headEnd/>
            <a:tailEnd/>
          </a:ln>
        </p:spPr>
        <p:txBody>
          <a:bodyPr vert="horz" wrap="square" lIns="91440" tIns="45720" rIns="91440" bIns="45720" numCol="1" anchor="t" anchorCtr="0" compatLnSpc="1">
            <a:prstTxWarp prst="textNoShape">
              <a:avLst/>
            </a:prstTxWarp>
          </a:bodyPr>
          <a:lstStyle/>
          <a:p>
            <a:pPr>
              <a:spcBef>
                <a:spcPts val="2400"/>
              </a:spcBef>
              <a:spcAft>
                <a:spcPts val="2400"/>
              </a:spcAft>
            </a:pPr>
            <a:r>
              <a:rPr lang="es-MX" sz="2600" smtClean="0"/>
              <a:t>Estrategia de Prevención y Atención de Niñas, Niños y Adolescentes Migrantes y Repatriados No Acompañados</a:t>
            </a:r>
            <a:r>
              <a:rPr lang="es-MX" sz="2800" smtClean="0"/>
              <a:t/>
            </a:r>
            <a:br>
              <a:rPr lang="es-MX" sz="2800" smtClean="0"/>
            </a:br>
            <a:r>
              <a:rPr lang="es-MX" sz="3600" smtClean="0"/>
              <a:t/>
            </a:r>
            <a:br>
              <a:rPr lang="es-MX" sz="3600" smtClean="0"/>
            </a:br>
            <a:r>
              <a:rPr lang="es-MX" sz="3600" smtClean="0"/>
              <a:t>Líderes Comunitarios</a:t>
            </a:r>
          </a:p>
        </p:txBody>
      </p:sp>
      <p:sp>
        <p:nvSpPr>
          <p:cNvPr id="3" name="2 Subtítulo"/>
          <p:cNvSpPr>
            <a:spLocks noGrp="1"/>
          </p:cNvSpPr>
          <p:nvPr>
            <p:ph type="subTitle" idx="1"/>
          </p:nvPr>
        </p:nvSpPr>
        <p:spPr>
          <a:xfrm>
            <a:off x="1285875" y="4643438"/>
            <a:ext cx="6872288" cy="792162"/>
          </a:xfrm>
        </p:spPr>
        <p:txBody>
          <a:bodyPr/>
          <a:lstStyle/>
          <a:p>
            <a:pPr>
              <a:defRPr/>
            </a:pPr>
            <a:r>
              <a:rPr lang="es-MX" sz="2000" dirty="0" smtClean="0">
                <a:solidFill>
                  <a:schemeClr val="tx1">
                    <a:lumMod val="75000"/>
                    <a:lumOff val="25000"/>
                  </a:schemeClr>
                </a:solidFill>
              </a:rPr>
              <a:t>Seminario Regional sobre Políticas de Integración de personas inmigrantes, refugiados y migrantes retornados</a:t>
            </a:r>
            <a:endParaRPr lang="es-MX" sz="2000" dirty="0">
              <a:solidFill>
                <a:schemeClr val="tx1">
                  <a:lumMod val="75000"/>
                  <a:lumOff val="25000"/>
                </a:schemeClr>
              </a:solidFill>
            </a:endParaRPr>
          </a:p>
        </p:txBody>
      </p:sp>
      <p:sp>
        <p:nvSpPr>
          <p:cNvPr id="4" name="2 Subtítulo"/>
          <p:cNvSpPr txBox="1">
            <a:spLocks/>
          </p:cNvSpPr>
          <p:nvPr/>
        </p:nvSpPr>
        <p:spPr>
          <a:xfrm>
            <a:off x="1143000" y="3429000"/>
            <a:ext cx="6985000" cy="863600"/>
          </a:xfrm>
          <a:prstGeom prst="rect">
            <a:avLst/>
          </a:prstGeom>
        </p:spPr>
        <p:txBody>
          <a:bodyPr/>
          <a:lstStyle/>
          <a:p>
            <a:pPr algn="ctr">
              <a:spcBef>
                <a:spcPct val="20000"/>
              </a:spcBef>
              <a:defRPr/>
            </a:pPr>
            <a:r>
              <a:rPr lang="es-MX" sz="2000" kern="0" dirty="0">
                <a:latin typeface="Calibri" pitchFamily="34" charset="0"/>
              </a:rPr>
              <a:t>Lic. María Cecilia Landerreche Gómez Morin</a:t>
            </a:r>
          </a:p>
          <a:p>
            <a:pPr algn="ctr">
              <a:spcBef>
                <a:spcPct val="20000"/>
              </a:spcBef>
              <a:defRPr/>
            </a:pPr>
            <a:r>
              <a:rPr lang="es-MX" sz="2000" b="1" kern="0" dirty="0">
                <a:latin typeface="Calibri" pitchFamily="34" charset="0"/>
              </a:rPr>
              <a:t>Sistema Nacional para el Desarrollo Integral de la Familia</a:t>
            </a:r>
          </a:p>
        </p:txBody>
      </p:sp>
      <p:sp>
        <p:nvSpPr>
          <p:cNvPr id="5" name="2 Subtítulo"/>
          <p:cNvSpPr txBox="1">
            <a:spLocks/>
          </p:cNvSpPr>
          <p:nvPr/>
        </p:nvSpPr>
        <p:spPr>
          <a:xfrm>
            <a:off x="1271588" y="5589588"/>
            <a:ext cx="6872287" cy="431800"/>
          </a:xfrm>
          <a:prstGeom prst="rect">
            <a:avLst/>
          </a:prstGeom>
        </p:spPr>
        <p:txBody>
          <a:bodyPr/>
          <a:lstStyle/>
          <a:p>
            <a:pPr algn="ctr">
              <a:spcBef>
                <a:spcPct val="20000"/>
              </a:spcBef>
              <a:defRPr/>
            </a:pPr>
            <a:r>
              <a:rPr lang="es-MX" sz="2000" kern="0" dirty="0">
                <a:solidFill>
                  <a:schemeClr val="tx1">
                    <a:lumMod val="75000"/>
                    <a:lumOff val="25000"/>
                  </a:schemeClr>
                </a:solidFill>
                <a:latin typeface="Calibri" pitchFamily="34" charset="0"/>
              </a:rPr>
              <a:t>San José, Costa Rica, 22 y 23 de febrero de 2012</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CuadroTexto"/>
          <p:cNvSpPr txBox="1">
            <a:spLocks noChangeArrowheads="1"/>
          </p:cNvSpPr>
          <p:nvPr/>
        </p:nvSpPr>
        <p:spPr bwMode="auto">
          <a:xfrm>
            <a:off x="0" y="0"/>
            <a:ext cx="7858125" cy="1077913"/>
          </a:xfrm>
          <a:prstGeom prst="rect">
            <a:avLst/>
          </a:prstGeom>
          <a:noFill/>
          <a:ln w="9525">
            <a:noFill/>
            <a:miter lim="800000"/>
            <a:headEnd/>
            <a:tailEnd/>
          </a:ln>
        </p:spPr>
        <p:txBody>
          <a:bodyPr>
            <a:spAutoFit/>
          </a:bodyPr>
          <a:lstStyle/>
          <a:p>
            <a:r>
              <a:rPr lang="es-ES" sz="3200" b="1">
                <a:latin typeface="Calibri" pitchFamily="34" charset="0"/>
              </a:rPr>
              <a:t>Metodología de formación de Líderes Comunitarios</a:t>
            </a:r>
            <a:endParaRPr lang="en-US" sz="3200" b="1">
              <a:latin typeface="Calibri" pitchFamily="34" charset="0"/>
            </a:endParaRPr>
          </a:p>
        </p:txBody>
      </p:sp>
      <p:graphicFrame>
        <p:nvGraphicFramePr>
          <p:cNvPr id="3" name="2 Diagrama"/>
          <p:cNvGraphicFramePr/>
          <p:nvPr/>
        </p:nvGraphicFramePr>
        <p:xfrm>
          <a:off x="395536" y="1196752"/>
          <a:ext cx="78488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CuadroTexto"/>
          <p:cNvSpPr txBox="1">
            <a:spLocks noChangeArrowheads="1"/>
          </p:cNvSpPr>
          <p:nvPr/>
        </p:nvSpPr>
        <p:spPr bwMode="auto">
          <a:xfrm>
            <a:off x="0" y="0"/>
            <a:ext cx="7858125" cy="584200"/>
          </a:xfrm>
          <a:prstGeom prst="rect">
            <a:avLst/>
          </a:prstGeom>
          <a:noFill/>
          <a:ln w="9525">
            <a:noFill/>
            <a:miter lim="800000"/>
            <a:headEnd/>
            <a:tailEnd/>
          </a:ln>
        </p:spPr>
        <p:txBody>
          <a:bodyPr>
            <a:spAutoFit/>
          </a:bodyPr>
          <a:lstStyle/>
          <a:p>
            <a:r>
              <a:rPr lang="es-ES" sz="3200" b="1">
                <a:latin typeface="Calibri" pitchFamily="34" charset="0"/>
              </a:rPr>
              <a:t>Estrategias</a:t>
            </a:r>
            <a:endParaRPr lang="en-US" sz="3200" b="1">
              <a:latin typeface="Calibri" pitchFamily="34" charset="0"/>
            </a:endParaRPr>
          </a:p>
        </p:txBody>
      </p:sp>
      <p:graphicFrame>
        <p:nvGraphicFramePr>
          <p:cNvPr id="4" name="3 Diagrama"/>
          <p:cNvGraphicFramePr/>
          <p:nvPr/>
        </p:nvGraphicFramePr>
        <p:xfrm>
          <a:off x="251520" y="1340768"/>
          <a:ext cx="792088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CuadroTexto"/>
          <p:cNvSpPr txBox="1">
            <a:spLocks noChangeArrowheads="1"/>
          </p:cNvSpPr>
          <p:nvPr/>
        </p:nvSpPr>
        <p:spPr bwMode="auto">
          <a:xfrm>
            <a:off x="857250" y="1285875"/>
            <a:ext cx="7072313" cy="3786188"/>
          </a:xfrm>
          <a:prstGeom prst="rect">
            <a:avLst/>
          </a:prstGeom>
          <a:noFill/>
          <a:ln w="9525">
            <a:noFill/>
            <a:miter lim="800000"/>
            <a:headEnd/>
            <a:tailEnd/>
          </a:ln>
        </p:spPr>
        <p:txBody>
          <a:bodyPr>
            <a:spAutoFit/>
          </a:bodyPr>
          <a:lstStyle/>
          <a:p>
            <a:pPr algn="ctr"/>
            <a:r>
              <a:rPr lang="es-ES" sz="3600" i="1">
                <a:latin typeface="Calibri" pitchFamily="34" charset="0"/>
              </a:rPr>
              <a:t>“</a:t>
            </a:r>
            <a:r>
              <a:rPr lang="es-MX" sz="3600" i="1">
                <a:latin typeface="Calibri" pitchFamily="34" charset="0"/>
              </a:rPr>
              <a:t>Sentemos las bases de una patria cada vez más ordenada y generosa, para que un día nuestra gente no tenga que emigrar por necesidades económicas</a:t>
            </a:r>
            <a:r>
              <a:rPr lang="es-ES" sz="3600" i="1">
                <a:latin typeface="Calibri" pitchFamily="34" charset="0"/>
              </a:rPr>
              <a:t>”.</a:t>
            </a:r>
          </a:p>
          <a:p>
            <a:pPr algn="ctr"/>
            <a:endParaRPr lang="es-ES_tradnl" sz="1600" i="1">
              <a:latin typeface="Calibri" pitchFamily="34" charset="0"/>
            </a:endParaRPr>
          </a:p>
          <a:p>
            <a:pPr algn="ctr"/>
            <a:endParaRPr lang="es-ES_tradnl" sz="1600" i="1">
              <a:latin typeface="Calibri" pitchFamily="34" charset="0"/>
            </a:endParaRPr>
          </a:p>
          <a:p>
            <a:pPr algn="r"/>
            <a:r>
              <a:rPr lang="es-ES_tradnl" sz="2800" i="1">
                <a:latin typeface="Calibri" pitchFamily="34" charset="0"/>
              </a:rPr>
              <a:t>Lic. Margarita Zavala</a:t>
            </a:r>
            <a:endParaRPr lang="es-ES" sz="2800" i="1">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5940425" cy="620713"/>
          </a:xfrm>
        </p:spPr>
        <p:txBody>
          <a:bodyPr/>
          <a:lstStyle/>
          <a:p>
            <a:pPr algn="l">
              <a:defRPr/>
            </a:pPr>
            <a:r>
              <a:rPr lang="es-MX" sz="3400" dirty="0" smtClean="0">
                <a:effectLst>
                  <a:outerShdw blurRad="38100" dist="38100" dir="2700000" algn="tl">
                    <a:srgbClr val="000000">
                      <a:alpha val="43137"/>
                    </a:srgbClr>
                  </a:outerShdw>
                </a:effectLst>
              </a:rPr>
              <a:t>Contenido</a:t>
            </a:r>
            <a:endParaRPr lang="es-MX" sz="3400" dirty="0">
              <a:effectLst>
                <a:outerShdw blurRad="38100" dist="38100" dir="2700000" algn="tl">
                  <a:srgbClr val="000000">
                    <a:alpha val="43137"/>
                  </a:srgbClr>
                </a:outerShdw>
              </a:effectLst>
            </a:endParaRPr>
          </a:p>
        </p:txBody>
      </p:sp>
      <p:sp>
        <p:nvSpPr>
          <p:cNvPr id="19458" name="2 Subtítulo"/>
          <p:cNvSpPr>
            <a:spLocks noGrp="1"/>
          </p:cNvSpPr>
          <p:nvPr>
            <p:ph type="subTitle" idx="1"/>
          </p:nvPr>
        </p:nvSpPr>
        <p:spPr bwMode="auto">
          <a:xfrm>
            <a:off x="0" y="620713"/>
            <a:ext cx="8604250" cy="5400675"/>
          </a:xfrm>
          <a:noFill/>
          <a:ln>
            <a:miter lim="800000"/>
            <a:headEnd/>
            <a:tailEnd/>
          </a:ln>
        </p:spPr>
        <p:txBody>
          <a:bodyPr vert="horz" wrap="square" lIns="91440" tIns="45720" rIns="91440" bIns="45720" numCol="1" anchor="t" anchorCtr="0" compatLnSpc="1">
            <a:prstTxWarp prst="textNoShape">
              <a:avLst/>
            </a:prstTxWarp>
          </a:bodyPr>
          <a:lstStyle/>
          <a:p>
            <a:pPr marL="514350" indent="-514350" algn="l">
              <a:spcBef>
                <a:spcPct val="0"/>
              </a:spcBef>
              <a:spcAft>
                <a:spcPts val="300"/>
              </a:spcAft>
              <a:buFontTx/>
              <a:buChar char="•"/>
            </a:pPr>
            <a:r>
              <a:rPr lang="es-MX" sz="2800" smtClean="0">
                <a:solidFill>
                  <a:schemeClr val="tx1"/>
                </a:solidFill>
              </a:rPr>
              <a:t>Marco jurídico</a:t>
            </a:r>
          </a:p>
          <a:p>
            <a:pPr marL="514350" indent="-514350" algn="l">
              <a:spcBef>
                <a:spcPct val="0"/>
              </a:spcBef>
              <a:spcAft>
                <a:spcPts val="300"/>
              </a:spcAft>
              <a:buFontTx/>
              <a:buChar char="•"/>
            </a:pPr>
            <a:r>
              <a:rPr lang="es-MX" sz="2800" smtClean="0">
                <a:solidFill>
                  <a:schemeClr val="tx1"/>
                </a:solidFill>
              </a:rPr>
              <a:t>Política Pública de Prevención y Atención de Niñas, Niños y Adolescentes Migrantes y Repatriados No Acompañados</a:t>
            </a:r>
          </a:p>
          <a:p>
            <a:pPr marL="514350" indent="-514350" algn="l">
              <a:spcBef>
                <a:spcPct val="0"/>
              </a:spcBef>
              <a:spcAft>
                <a:spcPts val="300"/>
              </a:spcAft>
              <a:buFontTx/>
              <a:buChar char="•"/>
            </a:pPr>
            <a:r>
              <a:rPr lang="es-MX" sz="2800" smtClean="0">
                <a:solidFill>
                  <a:schemeClr val="tx1"/>
                </a:solidFill>
              </a:rPr>
              <a:t>Estrategia en lugares de origen</a:t>
            </a:r>
          </a:p>
          <a:p>
            <a:pPr marL="514350" indent="-514350" algn="l">
              <a:spcBef>
                <a:spcPct val="0"/>
              </a:spcBef>
              <a:spcAft>
                <a:spcPts val="300"/>
              </a:spcAft>
              <a:buFontTx/>
              <a:buChar char="•"/>
            </a:pPr>
            <a:r>
              <a:rPr lang="es-MX" sz="2800" smtClean="0">
                <a:solidFill>
                  <a:schemeClr val="tx1"/>
                </a:solidFill>
              </a:rPr>
              <a:t>El proyecto de Líderes Comunitarios</a:t>
            </a:r>
          </a:p>
          <a:p>
            <a:pPr marL="971550" lvl="1" indent="-514350" algn="l">
              <a:spcBef>
                <a:spcPct val="0"/>
              </a:spcBef>
              <a:spcAft>
                <a:spcPts val="300"/>
              </a:spcAft>
              <a:buFont typeface="Arial" charset="0"/>
              <a:buChar char="•"/>
            </a:pPr>
            <a:r>
              <a:rPr lang="es-MX" smtClean="0">
                <a:solidFill>
                  <a:schemeClr val="tx1"/>
                </a:solidFill>
              </a:rPr>
              <a:t>Antecedentes y objetivos del proyecto Líderes Comunitarios</a:t>
            </a:r>
          </a:p>
          <a:p>
            <a:pPr marL="971550" lvl="1" indent="-514350" algn="l">
              <a:spcBef>
                <a:spcPct val="0"/>
              </a:spcBef>
              <a:spcAft>
                <a:spcPts val="300"/>
              </a:spcAft>
              <a:buFont typeface="Arial" charset="0"/>
              <a:buChar char="•"/>
            </a:pPr>
            <a:r>
              <a:rPr lang="es-MX" smtClean="0">
                <a:solidFill>
                  <a:schemeClr val="tx1"/>
                </a:solidFill>
              </a:rPr>
              <a:t>Metodología de formación de Líderes Comunitarios</a:t>
            </a:r>
          </a:p>
          <a:p>
            <a:pPr marL="514350" indent="-514350" algn="l">
              <a:spcBef>
                <a:spcPct val="0"/>
              </a:spcBef>
              <a:spcAft>
                <a:spcPts val="300"/>
              </a:spcAft>
              <a:buFontTx/>
              <a:buChar char="•"/>
            </a:pPr>
            <a:r>
              <a:rPr lang="es-MX" sz="2800" smtClean="0">
                <a:solidFill>
                  <a:schemeClr val="tx1"/>
                </a:solidFill>
              </a:rPr>
              <a:t>Iniciativas que buscan fortalecer el trabajo de prevención</a:t>
            </a:r>
          </a:p>
          <a:p>
            <a:pPr marL="971550" lvl="1" indent="-514350" algn="l">
              <a:spcBef>
                <a:spcPct val="0"/>
              </a:spcBef>
              <a:spcAft>
                <a:spcPts val="300"/>
              </a:spcAft>
              <a:buFont typeface="Arial" charset="0"/>
              <a:buChar char="•"/>
            </a:pPr>
            <a:endParaRPr lang="es-MX" sz="2400" smtClean="0">
              <a:solidFill>
                <a:schemeClr val="tx1"/>
              </a:solidFill>
            </a:endParaRPr>
          </a:p>
          <a:p>
            <a:pPr marL="971550" lvl="1" indent="-514350" algn="l">
              <a:spcBef>
                <a:spcPct val="0"/>
              </a:spcBef>
              <a:spcAft>
                <a:spcPts val="300"/>
              </a:spcAft>
              <a:buFont typeface="Arial" charset="0"/>
              <a:buChar char="•"/>
            </a:pPr>
            <a:endParaRPr lang="es-MX" sz="2400" smtClean="0">
              <a:solidFill>
                <a:schemeClr val="tx1"/>
              </a:solidFill>
            </a:endParaRPr>
          </a:p>
          <a:p>
            <a:pPr marL="514350" indent="-514350" algn="l">
              <a:spcBef>
                <a:spcPct val="0"/>
              </a:spcBef>
              <a:spcAft>
                <a:spcPts val="300"/>
              </a:spcAft>
              <a:buFontTx/>
              <a:buChar char="•"/>
            </a:pPr>
            <a:endParaRPr lang="es-MX" sz="28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071802" y="4286256"/>
            <a:ext cx="2542602" cy="1510151"/>
          </a:xfrm>
          <a:prstGeom prst="rect">
            <a:avLst/>
          </a:prstGeom>
          <a:noFill/>
          <a:ln>
            <a:noFill/>
          </a:ln>
          <a:scene3d>
            <a:camera prst="orthographicFront"/>
            <a:lightRig rig="flat" dir="t"/>
          </a:scene3d>
          <a:sp3d/>
        </p:spPr>
        <p:style>
          <a:lnRef idx="0">
            <a:scrgbClr r="0" g="0" b="0"/>
          </a:lnRef>
          <a:fillRef idx="3">
            <a:scrgbClr r="0" g="0" b="0"/>
          </a:fillRef>
          <a:effectRef idx="2">
            <a:schemeClr val="accent2">
              <a:alpha val="90000"/>
              <a:hueOff val="0"/>
              <a:satOff val="0"/>
              <a:lumOff val="0"/>
              <a:alphaOff val="0"/>
            </a:schemeClr>
          </a:effectRef>
          <a:fontRef idx="minor">
            <a:schemeClr val="lt1"/>
          </a:fontRef>
        </p:style>
      </p:sp>
      <p:graphicFrame>
        <p:nvGraphicFramePr>
          <p:cNvPr id="5" name="4 Diagrama"/>
          <p:cNvGraphicFramePr/>
          <p:nvPr/>
        </p:nvGraphicFramePr>
        <p:xfrm>
          <a:off x="0" y="0"/>
          <a:ext cx="91440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0" y="0"/>
            <a:ext cx="7715250" cy="620713"/>
          </a:xfrm>
          <a:prstGeom prst="rect">
            <a:avLst/>
          </a:prstGeom>
        </p:spPr>
        <p:txBody>
          <a:bodyPr/>
          <a:lstStyle/>
          <a:p>
            <a:pPr>
              <a:defRPr/>
            </a:pPr>
            <a:r>
              <a:rPr lang="es-MX" sz="3400" b="1" kern="0" dirty="0">
                <a:effectLst>
                  <a:outerShdw blurRad="38100" dist="38100" dir="2700000" algn="tl">
                    <a:srgbClr val="000000">
                      <a:alpha val="43137"/>
                    </a:srgbClr>
                  </a:outerShdw>
                </a:effectLst>
                <a:latin typeface="Calibri" pitchFamily="34" charset="0"/>
                <a:ea typeface="+mj-ea"/>
                <a:cs typeface="+mj-cs"/>
              </a:rPr>
              <a:t>Mesa de Diálogo Interinstitucional </a:t>
            </a:r>
          </a:p>
        </p:txBody>
      </p:sp>
      <p:pic>
        <p:nvPicPr>
          <p:cNvPr id="30722" name="Picture 2" descr="http://www.solucionpolitica.net/wp-content/uploads/2010/09/segob.jpg"/>
          <p:cNvPicPr preferRelativeResize="0">
            <a:picLocks noChangeArrowheads="1"/>
          </p:cNvPicPr>
          <p:nvPr/>
        </p:nvPicPr>
        <p:blipFill>
          <a:blip r:embed="rId3" cstate="email"/>
          <a:srcRect/>
          <a:stretch>
            <a:fillRect/>
          </a:stretch>
        </p:blipFill>
        <p:spPr bwMode="auto">
          <a:xfrm>
            <a:off x="3143240" y="714356"/>
            <a:ext cx="2116800" cy="1144800"/>
          </a:xfrm>
          <a:prstGeom prst="rect">
            <a:avLst/>
          </a:prstGeom>
          <a:noFill/>
          <a:effectLst>
            <a:outerShdw blurRad="254000" dist="38100" dir="2760000" sx="103000" sy="103000" algn="tl" rotWithShape="0">
              <a:prstClr val="black">
                <a:alpha val="40000"/>
              </a:prstClr>
            </a:outerShdw>
            <a:softEdge rad="12700"/>
          </a:effectLst>
        </p:spPr>
      </p:pic>
      <p:pic>
        <p:nvPicPr>
          <p:cNvPr id="30724" name="Picture 4" descr="http://colectivopericu.files.wordpress.com/2009/12/04111.gif"/>
          <p:cNvPicPr>
            <a:picLocks noChangeAspect="1" noChangeArrowheads="1"/>
          </p:cNvPicPr>
          <p:nvPr/>
        </p:nvPicPr>
        <p:blipFill>
          <a:blip r:embed="rId4" cstate="email"/>
          <a:srcRect/>
          <a:stretch>
            <a:fillRect/>
          </a:stretch>
        </p:blipFill>
        <p:spPr bwMode="auto">
          <a:xfrm>
            <a:off x="500063" y="2714625"/>
            <a:ext cx="2443162" cy="1214438"/>
          </a:xfrm>
          <a:prstGeom prst="rect">
            <a:avLst/>
          </a:prstGeom>
          <a:noFill/>
          <a:effectLst>
            <a:outerShdw blurRad="254000" dist="38100" dir="2760000" sx="103000" sy="103000" algn="tl" rotWithShape="0">
              <a:prstClr val="black">
                <a:alpha val="40000"/>
              </a:prstClr>
            </a:outerShdw>
          </a:effectLst>
        </p:spPr>
      </p:pic>
      <p:pic>
        <p:nvPicPr>
          <p:cNvPr id="30726" name="Picture 6" descr="http://comar-portal.segob.gob.mx/img/identificador.gif"/>
          <p:cNvPicPr>
            <a:picLocks noChangeAspect="1" noChangeArrowheads="1"/>
          </p:cNvPicPr>
          <p:nvPr/>
        </p:nvPicPr>
        <p:blipFill>
          <a:blip r:embed="rId5" cstate="email"/>
          <a:srcRect/>
          <a:stretch>
            <a:fillRect/>
          </a:stretch>
        </p:blipFill>
        <p:spPr bwMode="auto">
          <a:xfrm>
            <a:off x="5715008" y="2928934"/>
            <a:ext cx="2143137" cy="714380"/>
          </a:xfrm>
          <a:prstGeom prst="rect">
            <a:avLst/>
          </a:prstGeom>
          <a:noFill/>
          <a:effectLst>
            <a:outerShdw blurRad="254000" dist="38100" dir="2760000" sx="103000" sy="103000" algn="tl" rotWithShape="0">
              <a:prstClr val="black">
                <a:alpha val="40000"/>
              </a:prstClr>
            </a:outerShdw>
            <a:softEdge rad="12700"/>
          </a:effectLst>
        </p:spPr>
      </p:pic>
      <p:pic>
        <p:nvPicPr>
          <p:cNvPr id="30728" name="Picture 8" descr="http://remesasmexico.com.mx/wp-content/uploads/oim.jpg"/>
          <p:cNvPicPr>
            <a:picLocks noChangeAspect="1" noChangeArrowheads="1"/>
          </p:cNvPicPr>
          <p:nvPr/>
        </p:nvPicPr>
        <p:blipFill>
          <a:blip r:embed="rId6" cstate="email"/>
          <a:srcRect/>
          <a:stretch>
            <a:fillRect/>
          </a:stretch>
        </p:blipFill>
        <p:spPr bwMode="auto">
          <a:xfrm>
            <a:off x="5715000" y="4714875"/>
            <a:ext cx="2698750" cy="1214438"/>
          </a:xfrm>
          <a:prstGeom prst="rect">
            <a:avLst/>
          </a:prstGeom>
          <a:ln>
            <a:noFill/>
          </a:ln>
          <a:effectLst>
            <a:outerShdw blurRad="292100" dist="139700" dir="2700000" algn="tl" rotWithShape="0">
              <a:srgbClr val="333333">
                <a:alpha val="65000"/>
              </a:srgbClr>
            </a:outerShdw>
          </a:effectLst>
        </p:spPr>
      </p:pic>
      <p:pic>
        <p:nvPicPr>
          <p:cNvPr id="30730" name="Picture 10" descr="http://3.bp.blogspot.com/-4__a3qsUqGo/TmqpGq3qWII/AAAAAAAAA4A/sZqZEVzQOMs/s1600/unicef-logo.png"/>
          <p:cNvPicPr>
            <a:picLocks noChangeAspect="1" noChangeArrowheads="1"/>
          </p:cNvPicPr>
          <p:nvPr/>
        </p:nvPicPr>
        <p:blipFill>
          <a:blip r:embed="rId7" cstate="email"/>
          <a:srcRect/>
          <a:stretch>
            <a:fillRect/>
          </a:stretch>
        </p:blipFill>
        <p:spPr bwMode="auto">
          <a:xfrm>
            <a:off x="3643313" y="4714875"/>
            <a:ext cx="1214437" cy="1301750"/>
          </a:xfrm>
          <a:prstGeom prst="rect">
            <a:avLst/>
          </a:prstGeom>
          <a:ln>
            <a:noFill/>
          </a:ln>
          <a:effectLst>
            <a:outerShdw blurRad="292100" dist="139700" dir="2700000" algn="tl" rotWithShape="0">
              <a:srgbClr val="333333">
                <a:alpha val="65000"/>
              </a:srgbClr>
            </a:outerShdw>
          </a:effectLst>
        </p:spPr>
      </p:pic>
      <p:pic>
        <p:nvPicPr>
          <p:cNvPr id="30732" name="Picture 12" descr="http://4.bp.blogspot.com/_x8oFZObi-JI/TUHnilNQXaI/AAAAAAAABP8/bF5tDK6zS-g/s1600/ACNUR.jpg"/>
          <p:cNvPicPr>
            <a:picLocks noChangeAspect="1" noChangeArrowheads="1"/>
          </p:cNvPicPr>
          <p:nvPr/>
        </p:nvPicPr>
        <p:blipFill>
          <a:blip r:embed="rId8" cstate="email"/>
          <a:srcRect/>
          <a:stretch>
            <a:fillRect/>
          </a:stretch>
        </p:blipFill>
        <p:spPr bwMode="auto">
          <a:xfrm>
            <a:off x="357158" y="4857760"/>
            <a:ext cx="2645511" cy="1000132"/>
          </a:xfrm>
          <a:prstGeom prst="rect">
            <a:avLst/>
          </a:prstGeom>
          <a:noFill/>
          <a:effectLst>
            <a:outerShdw blurRad="254000" dist="38100" dir="2760000" sx="103000" sy="103000" algn="tl" rotWithShape="0">
              <a:prstClr val="black">
                <a:alpha val="40000"/>
              </a:prstClr>
            </a:outerShdw>
            <a:softEdge rad="12700"/>
          </a:effectLst>
        </p:spPr>
      </p:pic>
      <p:pic>
        <p:nvPicPr>
          <p:cNvPr id="30734" name="Picture 14" descr="http://elorbe.com/archivos/2010/03/sedesol1.jpg"/>
          <p:cNvPicPr preferRelativeResize="0">
            <a:picLocks noChangeArrowheads="1"/>
          </p:cNvPicPr>
          <p:nvPr/>
        </p:nvPicPr>
        <p:blipFill>
          <a:blip r:embed="rId9" cstate="email"/>
          <a:srcRect/>
          <a:stretch>
            <a:fillRect/>
          </a:stretch>
        </p:blipFill>
        <p:spPr bwMode="auto">
          <a:xfrm>
            <a:off x="571472" y="1069754"/>
            <a:ext cx="2116800" cy="1144800"/>
          </a:xfrm>
          <a:prstGeom prst="rect">
            <a:avLst/>
          </a:prstGeom>
          <a:noFill/>
          <a:effectLst>
            <a:outerShdw blurRad="254000" dist="38100" dir="2760000" sx="103000" sy="103000" algn="tl" rotWithShape="0">
              <a:prstClr val="black">
                <a:alpha val="40000"/>
              </a:prstClr>
            </a:outerShdw>
            <a:softEdge rad="12700"/>
          </a:effectLst>
        </p:spPr>
      </p:pic>
      <p:pic>
        <p:nvPicPr>
          <p:cNvPr id="30736" name="Picture 16" descr="http://www.itvillahermosa.edu.mx/instituto/logotipos/sep2007.gif"/>
          <p:cNvPicPr preferRelativeResize="0">
            <a:picLocks noChangeArrowheads="1"/>
          </p:cNvPicPr>
          <p:nvPr/>
        </p:nvPicPr>
        <p:blipFill>
          <a:blip r:embed="rId10" cstate="email"/>
          <a:srcRect/>
          <a:stretch>
            <a:fillRect/>
          </a:stretch>
        </p:blipFill>
        <p:spPr bwMode="auto">
          <a:xfrm>
            <a:off x="5643570" y="1069754"/>
            <a:ext cx="2116800" cy="1144800"/>
          </a:xfrm>
          <a:prstGeom prst="rect">
            <a:avLst/>
          </a:prstGeom>
          <a:noFill/>
          <a:effectLst>
            <a:outerShdw blurRad="254000" dist="38100" dir="2760000" sx="103000" sy="103000" algn="tl" rotWithShape="0">
              <a:prstClr val="black">
                <a:alpha val="40000"/>
              </a:prstClr>
            </a:outerShdw>
            <a:softEdge rad="12700"/>
          </a:effectLst>
        </p:spPr>
      </p:pic>
      <p:pic>
        <p:nvPicPr>
          <p:cNvPr id="30738" name="Picture 18" descr="http://www.cenavece.salud.gob.mx/emergencias/imgs/IMAGES-NEW/logo_salud_07-2.jpg"/>
          <p:cNvPicPr>
            <a:picLocks noChangeAspect="1" noChangeArrowheads="1"/>
          </p:cNvPicPr>
          <p:nvPr/>
        </p:nvPicPr>
        <p:blipFill>
          <a:blip r:embed="rId11" cstate="email"/>
          <a:srcRect/>
          <a:stretch>
            <a:fillRect/>
          </a:stretch>
        </p:blipFill>
        <p:spPr bwMode="auto">
          <a:xfrm>
            <a:off x="3143240" y="2143116"/>
            <a:ext cx="2116913" cy="1143008"/>
          </a:xfrm>
          <a:prstGeom prst="rect">
            <a:avLst/>
          </a:prstGeom>
          <a:noFill/>
          <a:effectLst>
            <a:outerShdw blurRad="254000" dist="38100" dir="2760000" sx="103000" sy="103000" algn="tl" rotWithShape="0">
              <a:prstClr val="black">
                <a:alpha val="40000"/>
              </a:prstClr>
            </a:outerShdw>
            <a:softEdge rad="12700"/>
          </a:effectLst>
        </p:spPr>
      </p:pic>
      <p:pic>
        <p:nvPicPr>
          <p:cNvPr id="13" name="12 Imagen" descr="Logo DIF Nacional.jpg"/>
          <p:cNvPicPr>
            <a:picLocks noChangeAspect="1"/>
          </p:cNvPicPr>
          <p:nvPr/>
        </p:nvPicPr>
        <p:blipFill>
          <a:blip r:embed="rId12" cstate="email"/>
          <a:stretch>
            <a:fillRect/>
          </a:stretch>
        </p:blipFill>
        <p:spPr>
          <a:xfrm>
            <a:off x="3571868" y="3429000"/>
            <a:ext cx="1357322" cy="1075182"/>
          </a:xfrm>
          <a:prstGeom prst="rect">
            <a:avLst/>
          </a:prstGeom>
          <a:effectLst>
            <a:outerShdw blurRad="254000" dist="38100" dir="2760000" sx="103000" sy="103000" algn="tl" rotWithShape="0">
              <a:prstClr val="black">
                <a:alpha val="40000"/>
              </a:prstClr>
            </a:outerShdw>
            <a:softEdge rad="12700"/>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email"/>
          <a:srcRect/>
          <a:stretch>
            <a:fillRect/>
          </a:stretch>
        </p:blipFill>
        <p:spPr bwMode="auto">
          <a:xfrm>
            <a:off x="95250" y="857250"/>
            <a:ext cx="8115300" cy="5286375"/>
          </a:xfrm>
          <a:prstGeom prst="rect">
            <a:avLst/>
          </a:prstGeom>
          <a:noFill/>
          <a:ln w="9525">
            <a:noFill/>
            <a:miter lim="800000"/>
            <a:headEnd/>
            <a:tailEnd/>
          </a:ln>
        </p:spPr>
      </p:pic>
      <p:sp>
        <p:nvSpPr>
          <p:cNvPr id="2" name="1 CuadroTexto"/>
          <p:cNvSpPr txBox="1"/>
          <p:nvPr/>
        </p:nvSpPr>
        <p:spPr>
          <a:xfrm>
            <a:off x="0" y="0"/>
            <a:ext cx="7786688" cy="523875"/>
          </a:xfrm>
          <a:prstGeom prst="rect">
            <a:avLst/>
          </a:prstGeom>
          <a:noFill/>
        </p:spPr>
        <p:txBody>
          <a:bodyPr>
            <a:spAutoFit/>
          </a:bodyPr>
          <a:lstStyle/>
          <a:p>
            <a:pPr algn="just" fontAlgn="auto">
              <a:spcBef>
                <a:spcPts val="0"/>
              </a:spcBef>
              <a:spcAft>
                <a:spcPts val="0"/>
              </a:spcAft>
              <a:defRPr/>
            </a:pPr>
            <a:r>
              <a:rPr lang="es-ES" sz="2800" b="1" dirty="0">
                <a:effectLst>
                  <a:outerShdw blurRad="38100" dist="38100" dir="2700000" algn="tl">
                    <a:srgbClr val="000000">
                      <a:alpha val="43137"/>
                    </a:srgbClr>
                  </a:outerShdw>
                </a:effectLst>
                <a:latin typeface="Calibri" pitchFamily="34" charset="0"/>
              </a:rPr>
              <a:t>Tres vertientes de la política pública</a:t>
            </a:r>
            <a:endParaRPr lang="en-US" sz="2800" b="1" dirty="0">
              <a:effectLst>
                <a:outerShdw blurRad="38100" dist="38100" dir="2700000" algn="tl">
                  <a:srgbClr val="000000">
                    <a:alpha val="43137"/>
                  </a:srgbClr>
                </a:outerShdw>
              </a:effectLst>
              <a:latin typeface="Calibri" pitchFamily="34" charset="0"/>
            </a:endParaRPr>
          </a:p>
        </p:txBody>
      </p:sp>
      <p:grpSp>
        <p:nvGrpSpPr>
          <p:cNvPr id="25603" name="8 Grupo"/>
          <p:cNvGrpSpPr>
            <a:grpSpLocks/>
          </p:cNvGrpSpPr>
          <p:nvPr/>
        </p:nvGrpSpPr>
        <p:grpSpPr bwMode="auto">
          <a:xfrm>
            <a:off x="5011738" y="792163"/>
            <a:ext cx="4186237" cy="2462212"/>
            <a:chOff x="4956486" y="1071546"/>
            <a:chExt cx="4187514" cy="2462213"/>
          </a:xfrm>
        </p:grpSpPr>
        <p:sp>
          <p:nvSpPr>
            <p:cNvPr id="25604" name="4 CuadroTexto"/>
            <p:cNvSpPr txBox="1">
              <a:spLocks noChangeArrowheads="1"/>
            </p:cNvSpPr>
            <p:nvPr/>
          </p:nvSpPr>
          <p:spPr bwMode="auto">
            <a:xfrm>
              <a:off x="5357786" y="1071546"/>
              <a:ext cx="3786214" cy="2462213"/>
            </a:xfrm>
            <a:prstGeom prst="rect">
              <a:avLst/>
            </a:prstGeom>
            <a:noFill/>
            <a:ln w="9525">
              <a:noFill/>
              <a:miter lim="800000"/>
              <a:headEnd/>
              <a:tailEnd/>
            </a:ln>
          </p:spPr>
          <p:txBody>
            <a:bodyPr>
              <a:spAutoFit/>
            </a:bodyPr>
            <a:lstStyle/>
            <a:p>
              <a:r>
                <a:rPr lang="es-MX" sz="1500" b="1"/>
                <a:t>Frontera Norte</a:t>
              </a:r>
              <a:r>
                <a:rPr lang="es-MX" sz="1500"/>
                <a:t>: Baja California, Sonora, Chihuahua, Coahuila, Nuevo León y Tamaulipas</a:t>
              </a:r>
            </a:p>
            <a:p>
              <a:endParaRPr lang="es-MX" sz="200"/>
            </a:p>
            <a:p>
              <a:r>
                <a:rPr lang="es-MX" sz="1500" b="1"/>
                <a:t>Lugares de Origen</a:t>
              </a:r>
              <a:r>
                <a:rPr lang="es-MX" sz="1500"/>
                <a:t>: Sinaloa, Zacatecas, San Luis Potosí, Jalisco, Aguascalientes, Guanajuato, Hidalgo, Puebla, Michoacán, Tlaxcala, México y Guerrero</a:t>
              </a:r>
            </a:p>
            <a:p>
              <a:endParaRPr lang="es-MX" sz="200"/>
            </a:p>
            <a:p>
              <a:r>
                <a:rPr lang="es-MX" sz="1500" b="1"/>
                <a:t>Frontera Sur</a:t>
              </a:r>
              <a:r>
                <a:rPr lang="es-MX" sz="1500"/>
                <a:t> –Lugares de tránsito y lugares de origen–: Veracruz, Oaxaca, Tabasco y Chiapas</a:t>
              </a:r>
            </a:p>
          </p:txBody>
        </p:sp>
        <p:pic>
          <p:nvPicPr>
            <p:cNvPr id="25605" name="5 Imagen" descr="Imagen1.png"/>
            <p:cNvPicPr>
              <a:picLocks noChangeAspect="1"/>
            </p:cNvPicPr>
            <p:nvPr/>
          </p:nvPicPr>
          <p:blipFill>
            <a:blip r:embed="rId4" cstate="email"/>
            <a:srcRect/>
            <a:stretch>
              <a:fillRect/>
            </a:stretch>
          </p:blipFill>
          <p:spPr bwMode="auto">
            <a:xfrm>
              <a:off x="4970134" y="1071546"/>
              <a:ext cx="428628" cy="428628"/>
            </a:xfrm>
            <a:prstGeom prst="rect">
              <a:avLst/>
            </a:prstGeom>
            <a:noFill/>
            <a:ln w="9525">
              <a:noFill/>
              <a:miter lim="800000"/>
              <a:headEnd/>
              <a:tailEnd/>
            </a:ln>
          </p:spPr>
        </p:pic>
        <p:pic>
          <p:nvPicPr>
            <p:cNvPr id="25606" name="6 Imagen" descr="Imagen1.png"/>
            <p:cNvPicPr>
              <a:picLocks noChangeAspect="1"/>
            </p:cNvPicPr>
            <p:nvPr/>
          </p:nvPicPr>
          <p:blipFill>
            <a:blip r:embed="rId5" cstate="email"/>
            <a:srcRect/>
            <a:stretch>
              <a:fillRect/>
            </a:stretch>
          </p:blipFill>
          <p:spPr bwMode="auto">
            <a:xfrm>
              <a:off x="5027924" y="1785926"/>
              <a:ext cx="357190" cy="500066"/>
            </a:xfrm>
            <a:prstGeom prst="rect">
              <a:avLst/>
            </a:prstGeom>
            <a:noFill/>
            <a:ln w="9525">
              <a:noFill/>
              <a:miter lim="800000"/>
              <a:headEnd/>
              <a:tailEnd/>
            </a:ln>
          </p:spPr>
        </p:pic>
        <p:pic>
          <p:nvPicPr>
            <p:cNvPr id="25607" name="7 Imagen" descr="Imagen1.png"/>
            <p:cNvPicPr>
              <a:picLocks noChangeAspect="1"/>
            </p:cNvPicPr>
            <p:nvPr/>
          </p:nvPicPr>
          <p:blipFill>
            <a:blip r:embed="rId6" cstate="email"/>
            <a:srcRect/>
            <a:stretch>
              <a:fillRect/>
            </a:stretch>
          </p:blipFill>
          <p:spPr bwMode="auto">
            <a:xfrm>
              <a:off x="4956486" y="2728268"/>
              <a:ext cx="428628" cy="419104"/>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0" y="0"/>
            <a:ext cx="7786688" cy="1000125"/>
          </a:xfrm>
          <a:noFill/>
          <a:ln>
            <a:miter lim="800000"/>
            <a:headEnd/>
            <a:tailEnd/>
          </a:ln>
        </p:spPr>
        <p:txBody>
          <a:bodyPr vert="horz" wrap="square" lIns="91440" tIns="45720" rIns="91440" bIns="45720" numCol="1" anchor="t" anchorCtr="0" compatLnSpc="1">
            <a:prstTxWarp prst="textNoShape">
              <a:avLst/>
            </a:prstTxWarp>
          </a:bodyPr>
          <a:lstStyle/>
          <a:p>
            <a:pPr algn="l"/>
            <a:r>
              <a:rPr lang="es-MX" sz="3200" smtClean="0"/>
              <a:t>Estrategia en lugares de origen</a:t>
            </a:r>
          </a:p>
        </p:txBody>
      </p:sp>
      <p:graphicFrame>
        <p:nvGraphicFramePr>
          <p:cNvPr id="4" name="3 Diagrama"/>
          <p:cNvGraphicFramePr/>
          <p:nvPr/>
        </p:nvGraphicFramePr>
        <p:xfrm>
          <a:off x="0" y="527338"/>
          <a:ext cx="91440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0" y="0"/>
            <a:ext cx="7786688" cy="1000125"/>
          </a:xfrm>
          <a:noFill/>
          <a:ln>
            <a:miter lim="800000"/>
            <a:headEnd/>
            <a:tailEnd/>
          </a:ln>
        </p:spPr>
        <p:txBody>
          <a:bodyPr vert="horz" wrap="square" lIns="91440" tIns="45720" rIns="91440" bIns="45720" numCol="1" anchor="t" anchorCtr="0" compatLnSpc="1">
            <a:prstTxWarp prst="textNoShape">
              <a:avLst/>
            </a:prstTxWarp>
          </a:bodyPr>
          <a:lstStyle/>
          <a:p>
            <a:pPr algn="l"/>
            <a:r>
              <a:rPr lang="es-MX" sz="3200" smtClean="0"/>
              <a:t>Estrategia en lugares de origen</a:t>
            </a:r>
          </a:p>
        </p:txBody>
      </p:sp>
      <p:sp>
        <p:nvSpPr>
          <p:cNvPr id="29698" name="Content Placeholder 2"/>
          <p:cNvSpPr>
            <a:spLocks noGrp="1"/>
          </p:cNvSpPr>
          <p:nvPr>
            <p:ph idx="1"/>
          </p:nvPr>
        </p:nvSpPr>
        <p:spPr bwMode="auto">
          <a:xfrm>
            <a:off x="642938" y="1470025"/>
            <a:ext cx="7561262" cy="3816350"/>
          </a:xfrm>
          <a:noFill/>
          <a:ln>
            <a:miter lim="800000"/>
            <a:headEnd/>
            <a:tailEnd/>
          </a:ln>
        </p:spPr>
        <p:txBody>
          <a:bodyPr vert="horz" wrap="square" lIns="91440" tIns="45720" rIns="91440" bIns="45720" numCol="1" anchor="t" anchorCtr="0" compatLnSpc="1">
            <a:prstTxWarp prst="textNoShape">
              <a:avLst/>
            </a:prstTxWarp>
          </a:bodyPr>
          <a:lstStyle/>
          <a:p>
            <a:pPr algn="just">
              <a:buClr>
                <a:srgbClr val="F26200"/>
              </a:buClr>
              <a:buFontTx/>
              <a:buNone/>
            </a:pPr>
            <a:r>
              <a:rPr lang="es-MX" sz="3000" b="1" smtClean="0"/>
              <a:t>¿Cómo?</a:t>
            </a:r>
          </a:p>
          <a:p>
            <a:pPr algn="just">
              <a:buClr>
                <a:srgbClr val="F26200"/>
              </a:buClr>
            </a:pPr>
            <a:r>
              <a:rPr lang="es-MX" sz="3000" smtClean="0"/>
              <a:t>Seguimiento personalizado a niños, niñas y adolescentes repatriados no acompañados, en sus propias comunidades</a:t>
            </a:r>
          </a:p>
          <a:p>
            <a:pPr algn="just">
              <a:buClr>
                <a:srgbClr val="F26200"/>
              </a:buClr>
            </a:pPr>
            <a:r>
              <a:rPr lang="es-MX" sz="3000" smtClean="0"/>
              <a:t>Fortalecimiento y apertura de Centros de Protección a la Infancia, en los principales estados de origen, que brindan la oferta institucional del DIF</a:t>
            </a:r>
          </a:p>
          <a:p>
            <a:pPr algn="just">
              <a:buClr>
                <a:srgbClr val="F26200"/>
              </a:buClr>
            </a:pPr>
            <a:r>
              <a:rPr lang="es-MX" sz="3000" smtClean="0"/>
              <a:t>Líderes Comunitarios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CuadroTexto"/>
          <p:cNvSpPr txBox="1">
            <a:spLocks noChangeArrowheads="1"/>
          </p:cNvSpPr>
          <p:nvPr/>
        </p:nvSpPr>
        <p:spPr bwMode="auto">
          <a:xfrm>
            <a:off x="0" y="107950"/>
            <a:ext cx="7885113" cy="584200"/>
          </a:xfrm>
          <a:prstGeom prst="rect">
            <a:avLst/>
          </a:prstGeom>
          <a:noFill/>
          <a:ln w="9525">
            <a:noFill/>
            <a:miter lim="800000"/>
            <a:headEnd/>
            <a:tailEnd/>
          </a:ln>
        </p:spPr>
        <p:txBody>
          <a:bodyPr>
            <a:spAutoFit/>
          </a:bodyPr>
          <a:lstStyle/>
          <a:p>
            <a:r>
              <a:rPr lang="es-MX" sz="3200" b="1">
                <a:latin typeface="Calibri" pitchFamily="34" charset="0"/>
              </a:rPr>
              <a:t>El proyecto de Líderes Comunitarios</a:t>
            </a:r>
          </a:p>
        </p:txBody>
      </p:sp>
      <p:pic>
        <p:nvPicPr>
          <p:cNvPr id="5" name="4 Imagen" descr="TABASCO.JPG"/>
          <p:cNvPicPr>
            <a:picLocks noChangeAspect="1"/>
          </p:cNvPicPr>
          <p:nvPr/>
        </p:nvPicPr>
        <p:blipFill>
          <a:blip r:embed="rId3" cstate="email"/>
          <a:stretch>
            <a:fillRect/>
          </a:stretch>
        </p:blipFill>
        <p:spPr>
          <a:xfrm>
            <a:off x="755576" y="756084"/>
            <a:ext cx="7020272" cy="5265204"/>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CuadroTexto"/>
          <p:cNvSpPr txBox="1">
            <a:spLocks noChangeArrowheads="1"/>
          </p:cNvSpPr>
          <p:nvPr/>
        </p:nvSpPr>
        <p:spPr bwMode="auto">
          <a:xfrm>
            <a:off x="0" y="0"/>
            <a:ext cx="7858125" cy="584200"/>
          </a:xfrm>
          <a:prstGeom prst="rect">
            <a:avLst/>
          </a:prstGeom>
          <a:noFill/>
          <a:ln w="9525">
            <a:noFill/>
            <a:miter lim="800000"/>
            <a:headEnd/>
            <a:tailEnd/>
          </a:ln>
        </p:spPr>
        <p:txBody>
          <a:bodyPr>
            <a:spAutoFit/>
          </a:bodyPr>
          <a:lstStyle/>
          <a:p>
            <a:r>
              <a:rPr lang="es-ES" sz="3200" b="1">
                <a:latin typeface="Calibri" pitchFamily="34" charset="0"/>
              </a:rPr>
              <a:t>Antecedentes y Objetivos</a:t>
            </a:r>
            <a:endParaRPr lang="en-US" sz="3200" b="1">
              <a:latin typeface="Calibri" pitchFamily="34" charset="0"/>
            </a:endParaRPr>
          </a:p>
        </p:txBody>
      </p:sp>
      <p:sp>
        <p:nvSpPr>
          <p:cNvPr id="4" name="3 CuadroTexto"/>
          <p:cNvSpPr txBox="1"/>
          <p:nvPr/>
        </p:nvSpPr>
        <p:spPr>
          <a:xfrm>
            <a:off x="285750" y="928688"/>
            <a:ext cx="8501063" cy="2062162"/>
          </a:xfrm>
          <a:prstGeom prst="rect">
            <a:avLst/>
          </a:prstGeom>
          <a:noFill/>
          <a:ln>
            <a:noFill/>
          </a:ln>
          <a:effectLst>
            <a:outerShdw blurRad="50800" dist="38100" dir="8100000" algn="tr" rotWithShape="0">
              <a:schemeClr val="accent6">
                <a:lumMod val="60000"/>
                <a:lumOff val="40000"/>
                <a:alpha val="40000"/>
              </a:schemeClr>
            </a:outerShdw>
          </a:effectLst>
        </p:spPr>
        <p:txBody>
          <a:bodyPr>
            <a:spAutoFit/>
          </a:bodyPr>
          <a:lstStyle/>
          <a:p>
            <a:pPr algn="ctr" fontAlgn="auto">
              <a:spcBef>
                <a:spcPts val="0"/>
              </a:spcBef>
              <a:spcAft>
                <a:spcPts val="0"/>
              </a:spcAft>
              <a:defRPr/>
            </a:pPr>
            <a:r>
              <a:rPr lang="es-ES" sz="3200" b="1" i="1" dirty="0">
                <a:solidFill>
                  <a:schemeClr val="tx1">
                    <a:lumMod val="75000"/>
                    <a:lumOff val="25000"/>
                  </a:schemeClr>
                </a:solidFill>
                <a:latin typeface="Calibri" pitchFamily="34" charset="0"/>
              </a:rPr>
              <a:t>Líderes Comunitarios </a:t>
            </a:r>
            <a:r>
              <a:rPr lang="es-ES" sz="3200" dirty="0">
                <a:solidFill>
                  <a:schemeClr val="tx1">
                    <a:lumMod val="75000"/>
                    <a:lumOff val="25000"/>
                  </a:schemeClr>
                </a:solidFill>
                <a:latin typeface="Calibri" pitchFamily="34" charset="0"/>
              </a:rPr>
              <a:t>fomenta la participación directa de niños, niñas y adolescentes migrantes retornados, o en riesgo de migrar,  para detonar estrategias de arraigo en su comunidad.</a:t>
            </a:r>
            <a:endParaRPr lang="en-US" sz="3200" dirty="0">
              <a:solidFill>
                <a:schemeClr val="tx1">
                  <a:lumMod val="75000"/>
                  <a:lumOff val="25000"/>
                </a:schemeClr>
              </a:solidFill>
              <a:latin typeface="Calibri" pitchFamily="34" charset="0"/>
            </a:endParaRPr>
          </a:p>
        </p:txBody>
      </p:sp>
      <p:pic>
        <p:nvPicPr>
          <p:cNvPr id="5" name="4 Imagen" descr="CV Wushu Oaxaca 12082011 (5).jpg"/>
          <p:cNvPicPr>
            <a:picLocks noChangeAspect="1"/>
          </p:cNvPicPr>
          <p:nvPr/>
        </p:nvPicPr>
        <p:blipFill>
          <a:blip r:embed="rId3" cstate="email"/>
          <a:stretch>
            <a:fillRect/>
          </a:stretch>
        </p:blipFill>
        <p:spPr>
          <a:xfrm>
            <a:off x="2028048" y="3127028"/>
            <a:ext cx="4401340" cy="2945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NDI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SNDIF</Template>
  <TotalTime>2433</TotalTime>
  <Words>2989</Words>
  <Application>Microsoft Office PowerPoint</Application>
  <PresentationFormat>On-screen Show (4:3)</PresentationFormat>
  <Paragraphs>181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SNDIF</vt:lpstr>
      <vt:lpstr>Estrategia de Prevención y Atención de Niñas, Niños y Adolescentes Migrantes y Repatriados No Acompañados  Líderes Comunitarios</vt:lpstr>
      <vt:lpstr>Contenido</vt:lpstr>
      <vt:lpstr>PowerPoint Presentation</vt:lpstr>
      <vt:lpstr>PowerPoint Presentation</vt:lpstr>
      <vt:lpstr>PowerPoint Presentation</vt:lpstr>
      <vt:lpstr>Estrategia en lugares de origen</vt:lpstr>
      <vt:lpstr>Estrategia en lugares de origen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Mariana J. Piña</dc:creator>
  <cp:lastModifiedBy>CON Ana Paola</cp:lastModifiedBy>
  <cp:revision>230</cp:revision>
  <dcterms:created xsi:type="dcterms:W3CDTF">2012-01-30T17:55:47Z</dcterms:created>
  <dcterms:modified xsi:type="dcterms:W3CDTF">2017-03-03T21:00:27Z</dcterms:modified>
</cp:coreProperties>
</file>