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78" r:id="rId5"/>
    <p:sldId id="272" r:id="rId6"/>
    <p:sldId id="273" r:id="rId7"/>
    <p:sldId id="274" r:id="rId8"/>
    <p:sldId id="279" r:id="rId9"/>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413" autoAdjust="0"/>
  </p:normalViewPr>
  <p:slideViewPr>
    <p:cSldViewPr>
      <p:cViewPr>
        <p:scale>
          <a:sx n="70" d="100"/>
          <a:sy n="70" d="100"/>
        </p:scale>
        <p:origin x="-516"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4ED73A-7861-492E-919A-E1E66BE85649}"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s-MX"/>
        </a:p>
      </dgm:t>
    </dgm:pt>
    <dgm:pt modelId="{9792CC91-958D-4288-8BBC-3CE7291534F5}">
      <dgm:prSet custT="1"/>
      <dgm:spPr/>
      <dgm:t>
        <a:bodyPr/>
        <a:lstStyle/>
        <a:p>
          <a:pPr algn="ctr"/>
          <a:r>
            <a:rPr lang="en-GB" sz="3400" b="1" noProof="0" dirty="0" smtClean="0">
              <a:solidFill>
                <a:srgbClr val="000066"/>
              </a:solidFill>
              <a:latin typeface="Arial" pitchFamily="34" charset="0"/>
              <a:cs typeface="Arial" pitchFamily="34" charset="0"/>
            </a:rPr>
            <a:t>Thank you</a:t>
          </a:r>
          <a:endParaRPr lang="en-GB" sz="3400" noProof="0" dirty="0">
            <a:solidFill>
              <a:srgbClr val="000066"/>
            </a:solidFill>
          </a:endParaRPr>
        </a:p>
      </dgm:t>
    </dgm:pt>
    <dgm:pt modelId="{6F8CA188-45B3-4110-80DF-8030C5F8E907}" type="parTrans" cxnId="{5520C90C-B3E7-4394-ACC6-C05E79AD4AED}">
      <dgm:prSet/>
      <dgm:spPr/>
      <dgm:t>
        <a:bodyPr/>
        <a:lstStyle/>
        <a:p>
          <a:endParaRPr lang="es-MX"/>
        </a:p>
      </dgm:t>
    </dgm:pt>
    <dgm:pt modelId="{155C8B5A-E266-43DE-87AD-D9D34C673BFA}" type="sibTrans" cxnId="{5520C90C-B3E7-4394-ACC6-C05E79AD4AED}">
      <dgm:prSet/>
      <dgm:spPr/>
      <dgm:t>
        <a:bodyPr/>
        <a:lstStyle/>
        <a:p>
          <a:endParaRPr lang="es-MX"/>
        </a:p>
      </dgm:t>
    </dgm:pt>
    <dgm:pt modelId="{C9E1FF0C-F2CF-4769-901A-7D2E4CB347F4}" type="pres">
      <dgm:prSet presAssocID="{644ED73A-7861-492E-919A-E1E66BE85649}" presName="Name0" presStyleCnt="0">
        <dgm:presLayoutVars>
          <dgm:chPref val="3"/>
          <dgm:dir/>
          <dgm:animLvl val="lvl"/>
          <dgm:resizeHandles/>
        </dgm:presLayoutVars>
      </dgm:prSet>
      <dgm:spPr/>
      <dgm:t>
        <a:bodyPr/>
        <a:lstStyle/>
        <a:p>
          <a:endParaRPr lang="es-GT"/>
        </a:p>
      </dgm:t>
    </dgm:pt>
    <dgm:pt modelId="{EA660581-5D82-4BDA-924C-01FCD9724440}" type="pres">
      <dgm:prSet presAssocID="{9792CC91-958D-4288-8BBC-3CE7291534F5}" presName="horFlow" presStyleCnt="0"/>
      <dgm:spPr/>
    </dgm:pt>
    <dgm:pt modelId="{1CE79E4E-79AC-41A1-BA0B-A5A2C4C5EFCF}" type="pres">
      <dgm:prSet presAssocID="{9792CC91-958D-4288-8BBC-3CE7291534F5}" presName="bigChev" presStyleLbl="node1" presStyleIdx="0" presStyleCnt="1"/>
      <dgm:spPr/>
      <dgm:t>
        <a:bodyPr/>
        <a:lstStyle/>
        <a:p>
          <a:endParaRPr lang="es-MX"/>
        </a:p>
      </dgm:t>
    </dgm:pt>
  </dgm:ptLst>
  <dgm:cxnLst>
    <dgm:cxn modelId="{68076D8F-13B0-435D-9737-74A93C10F867}" type="presOf" srcId="{9792CC91-958D-4288-8BBC-3CE7291534F5}" destId="{1CE79E4E-79AC-41A1-BA0B-A5A2C4C5EFCF}" srcOrd="0" destOrd="0" presId="urn:microsoft.com/office/officeart/2005/8/layout/lProcess3"/>
    <dgm:cxn modelId="{84B59CED-9D99-4FA8-8035-14D6DA12FBE1}" type="presOf" srcId="{644ED73A-7861-492E-919A-E1E66BE85649}" destId="{C9E1FF0C-F2CF-4769-901A-7D2E4CB347F4}" srcOrd="0" destOrd="0" presId="urn:microsoft.com/office/officeart/2005/8/layout/lProcess3"/>
    <dgm:cxn modelId="{5520C90C-B3E7-4394-ACC6-C05E79AD4AED}" srcId="{644ED73A-7861-492E-919A-E1E66BE85649}" destId="{9792CC91-958D-4288-8BBC-3CE7291534F5}" srcOrd="0" destOrd="0" parTransId="{6F8CA188-45B3-4110-80DF-8030C5F8E907}" sibTransId="{155C8B5A-E266-43DE-87AD-D9D34C673BFA}"/>
    <dgm:cxn modelId="{F04FF1BC-4534-43E9-9F7A-E87D49DC415D}" type="presParOf" srcId="{C9E1FF0C-F2CF-4769-901A-7D2E4CB347F4}" destId="{EA660581-5D82-4BDA-924C-01FCD9724440}" srcOrd="0" destOrd="0" presId="urn:microsoft.com/office/officeart/2005/8/layout/lProcess3"/>
    <dgm:cxn modelId="{23A0333F-FE3A-40EA-B543-918CDC4FC820}" type="presParOf" srcId="{EA660581-5D82-4BDA-924C-01FCD9724440}" destId="{1CE79E4E-79AC-41A1-BA0B-A5A2C4C5EFCF}"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E79E4E-79AC-41A1-BA0B-A5A2C4C5EFCF}">
      <dsp:nvSpPr>
        <dsp:cNvPr id="0" name=""/>
        <dsp:cNvSpPr/>
      </dsp:nvSpPr>
      <dsp:spPr>
        <a:xfrm>
          <a:off x="0" y="807861"/>
          <a:ext cx="9102154" cy="36408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21590" rIns="0" bIns="21590" numCol="1" spcCol="1270" anchor="ctr" anchorCtr="0">
          <a:noAutofit/>
        </a:bodyPr>
        <a:lstStyle/>
        <a:p>
          <a:pPr lvl="0" algn="ctr" defTabSz="1511300">
            <a:lnSpc>
              <a:spcPct val="90000"/>
            </a:lnSpc>
            <a:spcBef>
              <a:spcPct val="0"/>
            </a:spcBef>
            <a:spcAft>
              <a:spcPct val="35000"/>
            </a:spcAft>
          </a:pPr>
          <a:r>
            <a:rPr lang="en-GB" sz="3400" b="1" kern="1200" noProof="0" dirty="0" smtClean="0">
              <a:solidFill>
                <a:srgbClr val="000066"/>
              </a:solidFill>
              <a:latin typeface="Arial" pitchFamily="34" charset="0"/>
              <a:cs typeface="Arial" pitchFamily="34" charset="0"/>
            </a:rPr>
            <a:t>Thank you</a:t>
          </a:r>
          <a:endParaRPr lang="en-GB" sz="3400" kern="1200" noProof="0" dirty="0">
            <a:solidFill>
              <a:srgbClr val="000066"/>
            </a:solidFill>
          </a:endParaRPr>
        </a:p>
      </dsp:txBody>
      <dsp:txXfrm>
        <a:off x="1820431" y="807861"/>
        <a:ext cx="5461293" cy="364086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MX" dirty="0"/>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8341517-3AA0-4C81-8C4E-3778C1D7E82A}" type="datetimeFigureOut">
              <a:rPr lang="es-MX" smtClean="0"/>
              <a:pPr/>
              <a:t>21/06/2012</a:t>
            </a:fld>
            <a:endParaRPr lang="es-MX" dirty="0"/>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MX" dirty="0"/>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5C26AB1-FBFC-46C2-9E2C-CF017BC8686D}" type="slidenum">
              <a:rPr lang="es-MX" smtClean="0"/>
              <a:pPr/>
              <a:t>‹Nº›</a:t>
            </a:fld>
            <a:endParaRPr lang="es-MX" dirty="0"/>
          </a:p>
        </p:txBody>
      </p:sp>
    </p:spTree>
    <p:extLst>
      <p:ext uri="{BB962C8B-B14F-4D97-AF65-F5344CB8AC3E}">
        <p14:creationId xmlns:p14="http://schemas.microsoft.com/office/powerpoint/2010/main" val="3501699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077AB4E1-BAFD-4DAA-AF69-6AE157E34BA9}" type="slidenum">
              <a:rPr lang="es-MX" smtClean="0"/>
              <a:pPr/>
              <a:t>1</a:t>
            </a:fld>
            <a:endParaRPr lang="es-MX" dirty="0"/>
          </a:p>
        </p:txBody>
      </p:sp>
    </p:spTree>
    <p:extLst>
      <p:ext uri="{BB962C8B-B14F-4D97-AF65-F5344CB8AC3E}">
        <p14:creationId xmlns:p14="http://schemas.microsoft.com/office/powerpoint/2010/main" val="2530906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517D9015-6DEE-4CD2-9AB3-DBA15505F1AB}" type="datetimeFigureOut">
              <a:rPr lang="es-MX" smtClean="0"/>
              <a:pPr/>
              <a:t>21/06/2012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4153342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7D9015-6DEE-4CD2-9AB3-DBA15505F1AB}" type="datetimeFigureOut">
              <a:rPr lang="es-MX" smtClean="0"/>
              <a:pPr/>
              <a:t>21/06/2012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2019653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7D9015-6DEE-4CD2-9AB3-DBA15505F1AB}" type="datetimeFigureOut">
              <a:rPr lang="es-MX" smtClean="0"/>
              <a:pPr/>
              <a:t>21/06/2012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3456597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7D9015-6DEE-4CD2-9AB3-DBA15505F1AB}" type="datetimeFigureOut">
              <a:rPr lang="es-MX" smtClean="0"/>
              <a:pPr/>
              <a:t>21/06/2012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3204217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7D9015-6DEE-4CD2-9AB3-DBA15505F1AB}" type="datetimeFigureOut">
              <a:rPr lang="es-MX" smtClean="0"/>
              <a:pPr/>
              <a:t>21/06/2012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4247928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517D9015-6DEE-4CD2-9AB3-DBA15505F1AB}" type="datetimeFigureOut">
              <a:rPr lang="es-MX" smtClean="0"/>
              <a:pPr/>
              <a:t>21/06/2012</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3343914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517D9015-6DEE-4CD2-9AB3-DBA15505F1AB}" type="datetimeFigureOut">
              <a:rPr lang="es-MX" smtClean="0"/>
              <a:pPr/>
              <a:t>21/06/2012</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413131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517D9015-6DEE-4CD2-9AB3-DBA15505F1AB}" type="datetimeFigureOut">
              <a:rPr lang="es-MX" smtClean="0"/>
              <a:pPr/>
              <a:t>21/06/2012</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301553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7D9015-6DEE-4CD2-9AB3-DBA15505F1AB}" type="datetimeFigureOut">
              <a:rPr lang="es-MX" smtClean="0"/>
              <a:pPr/>
              <a:t>21/06/2012</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43160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7D9015-6DEE-4CD2-9AB3-DBA15505F1AB}" type="datetimeFigureOut">
              <a:rPr lang="es-MX" smtClean="0"/>
              <a:pPr/>
              <a:t>21/06/2012</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1292686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7D9015-6DEE-4CD2-9AB3-DBA15505F1AB}" type="datetimeFigureOut">
              <a:rPr lang="es-MX" smtClean="0"/>
              <a:pPr/>
              <a:t>21/06/2012</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1904275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D9015-6DEE-4CD2-9AB3-DBA15505F1AB}" type="datetimeFigureOut">
              <a:rPr lang="es-MX" smtClean="0"/>
              <a:pPr/>
              <a:t>21/06/2012</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0C92D-B314-441F-AB5B-CB918107E0F1}" type="slidenum">
              <a:rPr lang="es-MX" smtClean="0"/>
              <a:pPr/>
              <a:t>‹Nº›</a:t>
            </a:fld>
            <a:endParaRPr lang="es-MX" dirty="0"/>
          </a:p>
        </p:txBody>
      </p:sp>
    </p:spTree>
    <p:extLst>
      <p:ext uri="{BB962C8B-B14F-4D97-AF65-F5344CB8AC3E}">
        <p14:creationId xmlns:p14="http://schemas.microsoft.com/office/powerpoint/2010/main" val="1022173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cid:image003.jpg@01CCFD59.01979610" TargetMode="Externa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3 Marcador de número de diapositiva"/>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85E28D5-F1A8-40BE-9523-C8CCE8C824B3}" type="slidenum">
              <a:rPr lang="en-GB" smtClean="0"/>
              <a:pPr eaLnBrk="1" hangingPunct="1"/>
              <a:t>1</a:t>
            </a:fld>
            <a:endParaRPr lang="en-GB" dirty="0" smtClean="0"/>
          </a:p>
        </p:txBody>
      </p:sp>
      <p:cxnSp>
        <p:nvCxnSpPr>
          <p:cNvPr id="8" name="7 Conector recto"/>
          <p:cNvCxnSpPr/>
          <p:nvPr/>
        </p:nvCxnSpPr>
        <p:spPr>
          <a:xfrm>
            <a:off x="0" y="5286375"/>
            <a:ext cx="91440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2053" name="4 Imagen" descr="LOGO CORAZON AZUL.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85652" y="5373216"/>
            <a:ext cx="2794472" cy="1350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R:\Lourdes\Trata Personas\Campaña Corazon Azul\MINIGRUPO DE COMUNICACIÓN\LOGOS SEGOB\firma 1 colo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509" y="3832735"/>
            <a:ext cx="8175825" cy="1343253"/>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4211960" y="1412776"/>
            <a:ext cx="4680520" cy="1477328"/>
          </a:xfrm>
          <a:prstGeom prst="rect">
            <a:avLst/>
          </a:prstGeom>
          <a:noFill/>
        </p:spPr>
        <p:txBody>
          <a:bodyPr wrap="square" rtlCol="0">
            <a:spAutoFit/>
          </a:bodyPr>
          <a:lstStyle/>
          <a:p>
            <a:pPr algn="ctr"/>
            <a:r>
              <a:rPr lang="en-GB" b="1" dirty="0" smtClean="0">
                <a:solidFill>
                  <a:schemeClr val="tx2"/>
                </a:solidFill>
              </a:rPr>
              <a:t>GENERAL LAW TO PREVENT, PUNISH, AND ERADICATE THE CRIMES RELATED TO TRAFFICKING IN PERSONS AND PROVIDE PROTECTION AND ASSISTANCE TO VICTIMS OF THESE CRIMES</a:t>
            </a:r>
            <a:endParaRPr lang="en-GB" dirty="0">
              <a:solidFill>
                <a:schemeClr val="tx2"/>
              </a:solidFill>
            </a:endParaRPr>
          </a:p>
        </p:txBody>
      </p:sp>
      <p:sp>
        <p:nvSpPr>
          <p:cNvPr id="9" name="8 CuadroTexto"/>
          <p:cNvSpPr txBox="1"/>
          <p:nvPr/>
        </p:nvSpPr>
        <p:spPr>
          <a:xfrm>
            <a:off x="467544" y="5517232"/>
            <a:ext cx="4680520" cy="646331"/>
          </a:xfrm>
          <a:prstGeom prst="rect">
            <a:avLst/>
          </a:prstGeom>
          <a:noFill/>
        </p:spPr>
        <p:txBody>
          <a:bodyPr wrap="square" rtlCol="0">
            <a:spAutoFit/>
          </a:bodyPr>
          <a:lstStyle/>
          <a:p>
            <a:pPr algn="ctr"/>
            <a:r>
              <a:rPr lang="en-GB" dirty="0" smtClean="0">
                <a:solidFill>
                  <a:schemeClr val="tx2"/>
                </a:solidFill>
              </a:rPr>
              <a:t>INTER-SECRETARIAL COMMITTEE TO PREVENT AND PUNISH TRAFFICKING IN PERSONS</a:t>
            </a:r>
            <a:endParaRPr lang="en-GB" dirty="0">
              <a:solidFill>
                <a:schemeClr val="tx2"/>
              </a:solidFill>
            </a:endParaRPr>
          </a:p>
        </p:txBody>
      </p:sp>
      <p:pic>
        <p:nvPicPr>
          <p:cNvPr id="10" name="9 Imagen" descr="cid:image003.jpg@01CCFD59.01979610"/>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266509" y="908720"/>
            <a:ext cx="3945451" cy="2376264"/>
          </a:xfrm>
          <a:prstGeom prst="rect">
            <a:avLst/>
          </a:prstGeom>
          <a:noFill/>
          <a:ln>
            <a:noFill/>
          </a:ln>
        </p:spPr>
      </p:pic>
    </p:spTree>
    <p:extLst>
      <p:ext uri="{BB962C8B-B14F-4D97-AF65-F5344CB8AC3E}">
        <p14:creationId xmlns:p14="http://schemas.microsoft.com/office/powerpoint/2010/main" val="7468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2275" y="188913"/>
            <a:ext cx="5688037" cy="990600"/>
          </a:xfrm>
        </p:spPr>
        <p:txBody>
          <a:bodyPr>
            <a:noAutofit/>
          </a:bodyPr>
          <a:lstStyle/>
          <a:p>
            <a:pPr>
              <a:defRPr/>
            </a:pPr>
            <a:r>
              <a:rPr lang="en-GB" sz="1600" b="1" dirty="0" smtClean="0">
                <a:solidFill>
                  <a:schemeClr val="accent1"/>
                </a:solidFill>
                <a:latin typeface="Arial" pitchFamily="34" charset="0"/>
                <a:cs typeface="Arial" pitchFamily="34" charset="0"/>
              </a:rPr>
              <a:t>General Law to Prevent, Punish, and Eradicate the Crimes related to Trafficking in Persons and Provide Protection and Assistance to Victims of these Crimes</a:t>
            </a:r>
            <a:endParaRPr lang="en-GB" sz="1600" b="1" dirty="0">
              <a:solidFill>
                <a:schemeClr val="accent1"/>
              </a:solidFill>
              <a:latin typeface="Arial" pitchFamily="34" charset="0"/>
              <a:cs typeface="Arial" pitchFamily="34" charset="0"/>
            </a:endParaRPr>
          </a:p>
        </p:txBody>
      </p:sp>
      <p:sp>
        <p:nvSpPr>
          <p:cNvPr id="14339" name="2 Marcador de contenido"/>
          <p:cNvSpPr>
            <a:spLocks noGrp="1"/>
          </p:cNvSpPr>
          <p:nvPr>
            <p:ph sz="quarter" idx="1"/>
          </p:nvPr>
        </p:nvSpPr>
        <p:spPr>
          <a:xfrm>
            <a:off x="323528" y="1647846"/>
            <a:ext cx="8480425" cy="4781550"/>
          </a:xfrm>
        </p:spPr>
        <p:txBody>
          <a:bodyPr>
            <a:normAutofit/>
          </a:bodyPr>
          <a:lstStyle/>
          <a:p>
            <a:pPr marL="0" indent="0" algn="ctr">
              <a:lnSpc>
                <a:spcPct val="80000"/>
              </a:lnSpc>
              <a:buNone/>
            </a:pPr>
            <a:r>
              <a:rPr lang="en-GB" sz="1600" b="1" dirty="0" smtClean="0">
                <a:solidFill>
                  <a:schemeClr val="tx2"/>
                </a:solidFill>
                <a:latin typeface="Arial" pitchFamily="34" charset="0"/>
                <a:cs typeface="Arial" pitchFamily="34" charset="0"/>
              </a:rPr>
              <a:t>Legislative Process</a:t>
            </a:r>
            <a:endParaRPr lang="en-GB" sz="1600" dirty="0" smtClean="0">
              <a:solidFill>
                <a:schemeClr val="tx2"/>
              </a:solidFill>
              <a:latin typeface="Arial" pitchFamily="34" charset="0"/>
              <a:cs typeface="Arial" pitchFamily="34" charset="0"/>
            </a:endParaRPr>
          </a:p>
          <a:p>
            <a:endParaRPr lang="en-GB" sz="2400" b="1" dirty="0" smtClean="0">
              <a:solidFill>
                <a:schemeClr val="tx2"/>
              </a:solidFill>
              <a:latin typeface="Arial" pitchFamily="34" charset="0"/>
              <a:cs typeface="Arial" pitchFamily="34" charset="0"/>
            </a:endParaRPr>
          </a:p>
          <a:p>
            <a:r>
              <a:rPr lang="en-GB" sz="1600" b="1" dirty="0" smtClean="0">
                <a:solidFill>
                  <a:schemeClr val="tx2"/>
                </a:solidFill>
                <a:latin typeface="Arial" pitchFamily="34" charset="0"/>
                <a:cs typeface="Arial" pitchFamily="34" charset="0"/>
              </a:rPr>
              <a:t>August 3, 2011</a:t>
            </a:r>
            <a:r>
              <a:rPr lang="en-GB" sz="1600" dirty="0" smtClean="0">
                <a:solidFill>
                  <a:schemeClr val="tx2"/>
                </a:solidFill>
                <a:latin typeface="Arial" pitchFamily="34" charset="0"/>
                <a:cs typeface="Arial" pitchFamily="34" charset="0"/>
              </a:rPr>
              <a:t>: The project was presented in plenary session before the Permanent Committee of the Congress of the Union.</a:t>
            </a:r>
          </a:p>
          <a:p>
            <a:pPr marL="0" indent="0">
              <a:buNone/>
            </a:pPr>
            <a:endParaRPr lang="en-GB" sz="1600" dirty="0" smtClean="0">
              <a:solidFill>
                <a:schemeClr val="tx2"/>
              </a:solidFill>
              <a:latin typeface="Arial" pitchFamily="34" charset="0"/>
              <a:cs typeface="Arial" pitchFamily="34" charset="0"/>
            </a:endParaRPr>
          </a:p>
          <a:p>
            <a:pPr lvl="0"/>
            <a:r>
              <a:rPr lang="en-GB" sz="1600" b="1" dirty="0" smtClean="0">
                <a:solidFill>
                  <a:schemeClr val="tx2"/>
                </a:solidFill>
                <a:latin typeface="Arial" pitchFamily="34" charset="0"/>
                <a:cs typeface="Arial" pitchFamily="34" charset="0"/>
              </a:rPr>
              <a:t>April 27, 2012: </a:t>
            </a:r>
            <a:r>
              <a:rPr lang="en-GB" sz="1600" dirty="0" smtClean="0">
                <a:solidFill>
                  <a:schemeClr val="tx2"/>
                </a:solidFill>
                <a:latin typeface="Arial" pitchFamily="34" charset="0"/>
                <a:cs typeface="Arial" pitchFamily="34" charset="0"/>
              </a:rPr>
              <a:t>The process to approve the law in Congress concluded</a:t>
            </a:r>
            <a:r>
              <a:rPr lang="en-GB" sz="1600" dirty="0" smtClean="0">
                <a:solidFill>
                  <a:schemeClr val="tx2"/>
                </a:solidFill>
                <a:latin typeface="Arial" pitchFamily="34" charset="0"/>
                <a:cs typeface="Arial" pitchFamily="34" charset="0"/>
              </a:rPr>
              <a:t>.</a:t>
            </a:r>
          </a:p>
          <a:p>
            <a:pPr lvl="0"/>
            <a:endParaRPr lang="en-GB" sz="1600" dirty="0" smtClean="0">
              <a:solidFill>
                <a:schemeClr val="tx2"/>
              </a:solidFill>
              <a:latin typeface="Arial" pitchFamily="34" charset="0"/>
              <a:cs typeface="Arial" pitchFamily="34" charset="0"/>
            </a:endParaRPr>
          </a:p>
          <a:p>
            <a:pPr lvl="0" algn="just"/>
            <a:r>
              <a:rPr lang="en-GB" sz="1600" b="1" dirty="0" smtClean="0">
                <a:solidFill>
                  <a:schemeClr val="tx2"/>
                </a:solidFill>
                <a:latin typeface="Arial" pitchFamily="34" charset="0"/>
                <a:cs typeface="Arial" pitchFamily="34" charset="0"/>
              </a:rPr>
              <a:t>May 7, 2012: </a:t>
            </a:r>
            <a:r>
              <a:rPr lang="en-GB" sz="1600" dirty="0" smtClean="0">
                <a:solidFill>
                  <a:schemeClr val="tx2"/>
                </a:solidFill>
                <a:latin typeface="Arial" pitchFamily="34" charset="0"/>
                <a:cs typeface="Arial" pitchFamily="34" charset="0"/>
              </a:rPr>
              <a:t>Submitted to the Federal Executive for its publication or </a:t>
            </a:r>
            <a:r>
              <a:rPr lang="en-GB" sz="1600" dirty="0" smtClean="0">
                <a:solidFill>
                  <a:schemeClr val="tx2"/>
                </a:solidFill>
                <a:latin typeface="Arial" pitchFamily="34" charset="0"/>
                <a:cs typeface="Arial" pitchFamily="34" charset="0"/>
              </a:rPr>
              <a:t>for comments, to be received within 30 days.</a:t>
            </a:r>
          </a:p>
          <a:p>
            <a:pPr marL="0" lvl="0" indent="0" algn="just">
              <a:buNone/>
            </a:pPr>
            <a:endParaRPr lang="en-GB" sz="1600" dirty="0" smtClean="0">
              <a:solidFill>
                <a:schemeClr val="tx2"/>
              </a:solidFill>
              <a:latin typeface="Arial" pitchFamily="34" charset="0"/>
              <a:cs typeface="Arial" pitchFamily="34" charset="0"/>
            </a:endParaRPr>
          </a:p>
          <a:p>
            <a:pPr lvl="0" algn="just"/>
            <a:r>
              <a:rPr lang="en-GB" sz="1600" b="1" dirty="0" smtClean="0">
                <a:solidFill>
                  <a:schemeClr val="tx2"/>
                </a:solidFill>
                <a:latin typeface="Arial" pitchFamily="34" charset="0"/>
                <a:cs typeface="Arial" pitchFamily="34" charset="0"/>
              </a:rPr>
              <a:t>June 14, </a:t>
            </a:r>
            <a:r>
              <a:rPr lang="en-GB" sz="1600" b="1" dirty="0" smtClean="0">
                <a:solidFill>
                  <a:schemeClr val="tx2"/>
                </a:solidFill>
                <a:latin typeface="Arial" pitchFamily="34" charset="0"/>
                <a:cs typeface="Arial" pitchFamily="34" charset="0"/>
              </a:rPr>
              <a:t>2012: </a:t>
            </a:r>
            <a:r>
              <a:rPr lang="en-GB" sz="1600" dirty="0" smtClean="0">
                <a:solidFill>
                  <a:schemeClr val="tx2"/>
                </a:solidFill>
                <a:latin typeface="Arial" pitchFamily="34" charset="0"/>
                <a:cs typeface="Arial" pitchFamily="34" charset="0"/>
              </a:rPr>
              <a:t> The Federal Executive enacted the law.  The law was published in the Official Newspaper of the Federation. </a:t>
            </a:r>
          </a:p>
          <a:p>
            <a:pPr marL="0" indent="0">
              <a:buNone/>
            </a:pPr>
            <a:endParaRPr lang="en-GB" sz="2400" dirty="0"/>
          </a:p>
        </p:txBody>
      </p:sp>
      <p:sp>
        <p:nvSpPr>
          <p:cNvPr id="11" name="10 Marcador de número de diapositiva"/>
          <p:cNvSpPr>
            <a:spLocks noGrp="1"/>
          </p:cNvSpPr>
          <p:nvPr>
            <p:ph type="sldNum" sz="quarter" idx="12"/>
          </p:nvPr>
        </p:nvSpPr>
        <p:spPr/>
        <p:txBody>
          <a:bodyPr>
            <a:normAutofit/>
          </a:bodyPr>
          <a:lstStyle/>
          <a:p>
            <a:pPr>
              <a:defRPr/>
            </a:pPr>
            <a:fld id="{6444AC53-FEDA-4615-8F34-D9D8A95220C0}" type="slidenum">
              <a:rPr lang="es-ES"/>
              <a:pPr>
                <a:defRPr/>
              </a:pPr>
              <a:t>2</a:t>
            </a:fld>
            <a:endParaRPr lang="es-ES" dirty="0"/>
          </a:p>
        </p:txBody>
      </p:sp>
      <p:pic>
        <p:nvPicPr>
          <p:cNvPr id="14341" name="Picture 2" descr="C:\Users\damartinez\Pictures\Sego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938" y="115888"/>
            <a:ext cx="148431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78688" y="173038"/>
            <a:ext cx="1858962"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6210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19251" y="188913"/>
            <a:ext cx="5761062" cy="990600"/>
          </a:xfrm>
        </p:spPr>
        <p:txBody>
          <a:bodyPr>
            <a:normAutofit fontScale="90000"/>
          </a:bodyPr>
          <a:lstStyle/>
          <a:p>
            <a:pPr>
              <a:defRPr/>
            </a:pPr>
            <a:r>
              <a:rPr lang="en-GB" sz="1800" b="1" dirty="0" smtClean="0">
                <a:solidFill>
                  <a:schemeClr val="accent1"/>
                </a:solidFill>
                <a:latin typeface="Arial" pitchFamily="34" charset="0"/>
                <a:cs typeface="Arial" pitchFamily="34" charset="0"/>
              </a:rPr>
              <a:t>General Law to Prevent, Punish, and Eradicate the Crimes related to Trafficking in Persons and Provide Protection and Assistance to Victims of these Crimes</a:t>
            </a:r>
            <a:endParaRPr lang="en-GB" sz="1800" b="1" dirty="0">
              <a:solidFill>
                <a:schemeClr val="accent1"/>
              </a:solidFill>
              <a:latin typeface="Arial" pitchFamily="34" charset="0"/>
              <a:cs typeface="Arial" pitchFamily="34" charset="0"/>
            </a:endParaRPr>
          </a:p>
        </p:txBody>
      </p:sp>
      <p:sp>
        <p:nvSpPr>
          <p:cNvPr id="14339" name="2 Marcador de contenido"/>
          <p:cNvSpPr>
            <a:spLocks noGrp="1"/>
          </p:cNvSpPr>
          <p:nvPr>
            <p:ph sz="quarter" idx="1"/>
          </p:nvPr>
        </p:nvSpPr>
        <p:spPr>
          <a:xfrm>
            <a:off x="285720" y="1602728"/>
            <a:ext cx="8480425" cy="5040982"/>
          </a:xfrm>
        </p:spPr>
        <p:txBody>
          <a:bodyPr>
            <a:normAutofit/>
          </a:bodyPr>
          <a:lstStyle/>
          <a:p>
            <a:pPr marL="0" indent="0" algn="ctr">
              <a:lnSpc>
                <a:spcPct val="80000"/>
              </a:lnSpc>
              <a:buNone/>
            </a:pPr>
            <a:r>
              <a:rPr lang="en-GB" sz="1700" b="1" dirty="0" smtClean="0">
                <a:solidFill>
                  <a:schemeClr val="tx2"/>
                </a:solidFill>
                <a:latin typeface="Arial" pitchFamily="34" charset="0"/>
                <a:cs typeface="Arial" pitchFamily="34" charset="0"/>
              </a:rPr>
              <a:t>Characteristics of the Law</a:t>
            </a:r>
          </a:p>
          <a:p>
            <a:pPr marL="0" indent="0" algn="ctr">
              <a:lnSpc>
                <a:spcPct val="80000"/>
              </a:lnSpc>
              <a:buNone/>
            </a:pPr>
            <a:endParaRPr lang="en-GB" sz="2400" b="1" dirty="0" smtClean="0">
              <a:solidFill>
                <a:schemeClr val="tx2"/>
              </a:solidFill>
              <a:latin typeface="Arial" pitchFamily="34" charset="0"/>
              <a:cs typeface="Arial" pitchFamily="34" charset="0"/>
            </a:endParaRPr>
          </a:p>
          <a:p>
            <a:pPr marL="400050" lvl="0" indent="-400050">
              <a:buAutoNum type="romanUcPeriod"/>
            </a:pPr>
            <a:r>
              <a:rPr lang="en-GB" sz="1700" b="1" dirty="0" smtClean="0">
                <a:solidFill>
                  <a:schemeClr val="tx2"/>
                </a:solidFill>
                <a:latin typeface="Arial" pitchFamily="34" charset="0"/>
                <a:cs typeface="Arial" pitchFamily="34" charset="0"/>
              </a:rPr>
              <a:t>Objective</a:t>
            </a:r>
          </a:p>
          <a:p>
            <a:pPr marL="0" lvl="0" indent="0">
              <a:buNone/>
            </a:pPr>
            <a:endParaRPr lang="en-GB" sz="2000" b="1" dirty="0" smtClean="0">
              <a:solidFill>
                <a:schemeClr val="tx2"/>
              </a:solidFill>
              <a:latin typeface="Arial" pitchFamily="34" charset="0"/>
              <a:cs typeface="Arial" pitchFamily="34" charset="0"/>
            </a:endParaRPr>
          </a:p>
          <a:p>
            <a:pPr algn="just">
              <a:spcBef>
                <a:spcPts val="0"/>
              </a:spcBef>
            </a:pPr>
            <a:r>
              <a:rPr lang="en-GB" sz="1700" dirty="0" smtClean="0">
                <a:solidFill>
                  <a:schemeClr val="tx2"/>
                </a:solidFill>
                <a:latin typeface="Arial" pitchFamily="34" charset="0"/>
                <a:cs typeface="Arial" pitchFamily="34" charset="0"/>
              </a:rPr>
              <a:t>To establish appropriate </a:t>
            </a:r>
            <a:r>
              <a:rPr lang="en-GB" sz="1700" b="1" dirty="0" smtClean="0">
                <a:solidFill>
                  <a:schemeClr val="tx2"/>
                </a:solidFill>
                <a:latin typeface="Arial" pitchFamily="34" charset="0"/>
                <a:cs typeface="Arial" pitchFamily="34" charset="0"/>
              </a:rPr>
              <a:t>coordination between the Federation and the states</a:t>
            </a:r>
            <a:r>
              <a:rPr lang="en-GB" sz="1700" dirty="0" smtClean="0">
                <a:solidFill>
                  <a:schemeClr val="tx2"/>
                </a:solidFill>
                <a:latin typeface="Arial" pitchFamily="34" charset="0"/>
                <a:cs typeface="Arial" pitchFamily="34" charset="0"/>
              </a:rPr>
              <a:t> in persecuting the crime of trafficking in persons.</a:t>
            </a:r>
          </a:p>
          <a:p>
            <a:pPr marL="0" indent="0" algn="just">
              <a:spcBef>
                <a:spcPts val="0"/>
              </a:spcBef>
              <a:buNone/>
            </a:pPr>
            <a:endParaRPr lang="en-GB" sz="2000" dirty="0" smtClean="0">
              <a:solidFill>
                <a:schemeClr val="tx2"/>
              </a:solidFill>
              <a:latin typeface="Arial" pitchFamily="34" charset="0"/>
              <a:cs typeface="Arial" pitchFamily="34" charset="0"/>
            </a:endParaRPr>
          </a:p>
          <a:p>
            <a:pPr algn="just">
              <a:spcBef>
                <a:spcPts val="0"/>
              </a:spcBef>
            </a:pPr>
            <a:r>
              <a:rPr lang="en-GB" sz="1700" dirty="0" smtClean="0">
                <a:solidFill>
                  <a:schemeClr val="tx2"/>
                </a:solidFill>
                <a:latin typeface="Arial" pitchFamily="34" charset="0"/>
                <a:cs typeface="Arial" pitchFamily="34" charset="0"/>
              </a:rPr>
              <a:t>Includes </a:t>
            </a:r>
            <a:r>
              <a:rPr lang="en-GB" sz="1700" b="1" dirty="0" smtClean="0">
                <a:solidFill>
                  <a:schemeClr val="tx2"/>
                </a:solidFill>
                <a:latin typeface="Arial" pitchFamily="34" charset="0"/>
                <a:cs typeface="Arial" pitchFamily="34" charset="0"/>
              </a:rPr>
              <a:t>various modes of the crime of trafficking in persons</a:t>
            </a:r>
            <a:r>
              <a:rPr lang="en-GB" sz="1700" dirty="0" smtClean="0">
                <a:solidFill>
                  <a:schemeClr val="tx2"/>
                </a:solidFill>
                <a:latin typeface="Arial" pitchFamily="34" charset="0"/>
                <a:cs typeface="Arial" pitchFamily="34" charset="0"/>
              </a:rPr>
              <a:t>.</a:t>
            </a:r>
          </a:p>
          <a:p>
            <a:pPr marL="0" indent="0" algn="just">
              <a:spcBef>
                <a:spcPts val="0"/>
              </a:spcBef>
              <a:buNone/>
            </a:pPr>
            <a:r>
              <a:rPr lang="en-GB" sz="1700" dirty="0" smtClean="0">
                <a:solidFill>
                  <a:schemeClr val="tx2"/>
                </a:solidFill>
                <a:latin typeface="Arial" pitchFamily="34" charset="0"/>
                <a:cs typeface="Arial" pitchFamily="34" charset="0"/>
              </a:rPr>
              <a:t> </a:t>
            </a:r>
          </a:p>
          <a:p>
            <a:pPr algn="just">
              <a:spcBef>
                <a:spcPts val="0"/>
              </a:spcBef>
            </a:pPr>
            <a:r>
              <a:rPr lang="en-GB" sz="1700" b="1" dirty="0" smtClean="0">
                <a:solidFill>
                  <a:schemeClr val="tx2"/>
                </a:solidFill>
                <a:latin typeface="Arial" pitchFamily="34" charset="0"/>
                <a:cs typeface="Arial" pitchFamily="34" charset="0"/>
              </a:rPr>
              <a:t>Increases punishment </a:t>
            </a:r>
            <a:r>
              <a:rPr lang="en-GB" sz="1700" dirty="0" smtClean="0">
                <a:solidFill>
                  <a:schemeClr val="tx2"/>
                </a:solidFill>
                <a:latin typeface="Arial" pitchFamily="34" charset="0"/>
                <a:cs typeface="Arial" pitchFamily="34" charset="0"/>
              </a:rPr>
              <a:t>for those that perpetrate typified crimes</a:t>
            </a:r>
            <a:r>
              <a:rPr lang="en-GB" sz="1700" dirty="0" smtClean="0">
                <a:solidFill>
                  <a:schemeClr val="tx2"/>
                </a:solidFill>
                <a:latin typeface="Arial" pitchFamily="34" charset="0"/>
                <a:cs typeface="Arial" pitchFamily="34" charset="0"/>
              </a:rPr>
              <a:t>.</a:t>
            </a:r>
          </a:p>
          <a:p>
            <a:pPr marL="0" indent="0" algn="just">
              <a:spcBef>
                <a:spcPts val="0"/>
              </a:spcBef>
              <a:buNone/>
            </a:pPr>
            <a:endParaRPr lang="en-GB" sz="2000" dirty="0" smtClean="0">
              <a:solidFill>
                <a:schemeClr val="tx2"/>
              </a:solidFill>
              <a:latin typeface="Arial" pitchFamily="34" charset="0"/>
              <a:cs typeface="Arial" pitchFamily="34" charset="0"/>
            </a:endParaRPr>
          </a:p>
          <a:p>
            <a:pPr algn="just">
              <a:spcBef>
                <a:spcPts val="0"/>
              </a:spcBef>
            </a:pPr>
            <a:r>
              <a:rPr lang="en-GB" sz="1700" dirty="0" smtClean="0">
                <a:solidFill>
                  <a:schemeClr val="tx2"/>
                </a:solidFill>
                <a:latin typeface="Arial" pitchFamily="34" charset="0"/>
                <a:cs typeface="Arial" pitchFamily="34" charset="0"/>
              </a:rPr>
              <a:t>Establishes</a:t>
            </a:r>
            <a:r>
              <a:rPr lang="en-GB" sz="1700" dirty="0" smtClean="0">
                <a:solidFill>
                  <a:schemeClr val="tx2"/>
                </a:solidFill>
                <a:latin typeface="Arial" pitchFamily="34" charset="0"/>
                <a:cs typeface="Arial" pitchFamily="34" charset="0"/>
              </a:rPr>
              <a:t> </a:t>
            </a:r>
            <a:r>
              <a:rPr lang="en-GB" sz="1700" b="1" dirty="0" smtClean="0">
                <a:solidFill>
                  <a:schemeClr val="tx2"/>
                </a:solidFill>
                <a:latin typeface="Arial" pitchFamily="34" charset="0"/>
                <a:cs typeface="Arial" pitchFamily="34" charset="0"/>
              </a:rPr>
              <a:t>compensation for harm for the victim</a:t>
            </a:r>
            <a:r>
              <a:rPr lang="en-GB" sz="1700" b="1" dirty="0" smtClean="0">
                <a:solidFill>
                  <a:schemeClr val="tx2"/>
                </a:solidFill>
                <a:latin typeface="Arial" pitchFamily="34" charset="0"/>
                <a:cs typeface="Arial" pitchFamily="34" charset="0"/>
              </a:rPr>
              <a:t> </a:t>
            </a:r>
            <a:r>
              <a:rPr lang="en-GB" sz="1700" dirty="0" smtClean="0">
                <a:solidFill>
                  <a:schemeClr val="tx2"/>
                </a:solidFill>
                <a:latin typeface="Arial" pitchFamily="34" charset="0"/>
                <a:cs typeface="Arial" pitchFamily="34" charset="0"/>
              </a:rPr>
              <a:t>in a wide juridical aspect.</a:t>
            </a:r>
          </a:p>
          <a:p>
            <a:pPr marL="0" indent="0" algn="just">
              <a:spcBef>
                <a:spcPts val="0"/>
              </a:spcBef>
              <a:buNone/>
            </a:pPr>
            <a:endParaRPr lang="en-GB" sz="2000" dirty="0" smtClean="0">
              <a:solidFill>
                <a:schemeClr val="tx2"/>
              </a:solidFill>
              <a:latin typeface="Arial" pitchFamily="34" charset="0"/>
              <a:cs typeface="Arial" pitchFamily="34" charset="0"/>
            </a:endParaRPr>
          </a:p>
          <a:p>
            <a:pPr algn="just">
              <a:spcBef>
                <a:spcPts val="0"/>
              </a:spcBef>
            </a:pPr>
            <a:r>
              <a:rPr lang="en-GB" sz="1700" dirty="0" smtClean="0">
                <a:solidFill>
                  <a:schemeClr val="tx2"/>
                </a:solidFill>
                <a:latin typeface="Arial" pitchFamily="34" charset="0"/>
                <a:cs typeface="Arial" pitchFamily="34" charset="0"/>
              </a:rPr>
              <a:t>Establishes </a:t>
            </a:r>
            <a:r>
              <a:rPr lang="en-GB" sz="1700" b="1" dirty="0" smtClean="0">
                <a:solidFill>
                  <a:schemeClr val="tx2"/>
                </a:solidFill>
                <a:latin typeface="Arial" pitchFamily="34" charset="0"/>
                <a:cs typeface="Arial" pitchFamily="34" charset="0"/>
              </a:rPr>
              <a:t>punishment</a:t>
            </a:r>
            <a:r>
              <a:rPr lang="en-GB" sz="1700" dirty="0" smtClean="0">
                <a:solidFill>
                  <a:schemeClr val="tx2"/>
                </a:solidFill>
                <a:latin typeface="Arial" pitchFamily="34" charset="0"/>
                <a:cs typeface="Arial" pitchFamily="34" charset="0"/>
              </a:rPr>
              <a:t> for related crimes such as </a:t>
            </a:r>
            <a:r>
              <a:rPr lang="en-GB" sz="1700" b="1" dirty="0" smtClean="0">
                <a:solidFill>
                  <a:schemeClr val="tx2"/>
                </a:solidFill>
                <a:latin typeface="Arial" pitchFamily="34" charset="0"/>
                <a:cs typeface="Arial" pitchFamily="34" charset="0"/>
              </a:rPr>
              <a:t>use and publicity, </a:t>
            </a:r>
            <a:r>
              <a:rPr lang="en-GB" sz="1700" dirty="0" smtClean="0">
                <a:solidFill>
                  <a:schemeClr val="tx2"/>
                </a:solidFill>
                <a:latin typeface="Arial" pitchFamily="34" charset="0"/>
                <a:cs typeface="Arial" pitchFamily="34" charset="0"/>
              </a:rPr>
              <a:t>without infringing the right to freedom of print and similar rights</a:t>
            </a:r>
            <a:r>
              <a:rPr lang="en-GB" sz="1700" dirty="0" smtClean="0">
                <a:solidFill>
                  <a:schemeClr val="tx2"/>
                </a:solidFill>
                <a:latin typeface="Arial" pitchFamily="34" charset="0"/>
                <a:cs typeface="Arial" pitchFamily="34" charset="0"/>
              </a:rPr>
              <a:t>.</a:t>
            </a:r>
            <a:endParaRPr lang="en-GB" sz="1700" dirty="0">
              <a:solidFill>
                <a:schemeClr val="tx2"/>
              </a:solidFill>
              <a:latin typeface="Arial" pitchFamily="34" charset="0"/>
              <a:cs typeface="Arial" pitchFamily="34" charset="0"/>
            </a:endParaRPr>
          </a:p>
        </p:txBody>
      </p:sp>
      <p:sp>
        <p:nvSpPr>
          <p:cNvPr id="11" name="10 Marcador de número de diapositiva"/>
          <p:cNvSpPr>
            <a:spLocks noGrp="1"/>
          </p:cNvSpPr>
          <p:nvPr>
            <p:ph type="sldNum" sz="quarter" idx="12"/>
          </p:nvPr>
        </p:nvSpPr>
        <p:spPr/>
        <p:txBody>
          <a:bodyPr>
            <a:normAutofit/>
          </a:bodyPr>
          <a:lstStyle/>
          <a:p>
            <a:pPr>
              <a:defRPr/>
            </a:pPr>
            <a:fld id="{6444AC53-FEDA-4615-8F34-D9D8A95220C0}" type="slidenum">
              <a:rPr lang="es-ES"/>
              <a:pPr>
                <a:defRPr/>
              </a:pPr>
              <a:t>3</a:t>
            </a:fld>
            <a:endParaRPr lang="es-ES" dirty="0"/>
          </a:p>
        </p:txBody>
      </p:sp>
      <p:pic>
        <p:nvPicPr>
          <p:cNvPr id="14341" name="Picture 2" descr="C:\Users\damartinez\Pictures\Sego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938" y="115888"/>
            <a:ext cx="148431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78688" y="173038"/>
            <a:ext cx="1858962"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1407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2275" y="188913"/>
            <a:ext cx="5688037" cy="990600"/>
          </a:xfrm>
        </p:spPr>
        <p:txBody>
          <a:bodyPr>
            <a:normAutofit fontScale="90000"/>
          </a:bodyPr>
          <a:lstStyle/>
          <a:p>
            <a:pPr>
              <a:defRPr/>
            </a:pPr>
            <a:r>
              <a:rPr lang="en-GB" sz="1800" b="1" dirty="0" smtClean="0">
                <a:solidFill>
                  <a:schemeClr val="accent1"/>
                </a:solidFill>
                <a:latin typeface="Arial" pitchFamily="34" charset="0"/>
                <a:cs typeface="Arial" pitchFamily="34" charset="0"/>
              </a:rPr>
              <a:t>General Law to Prevent, Punish, and Eradicate the Crimes related to Trafficking in Persons and Provide Protection and Assistance to Victims of these Crimes</a:t>
            </a:r>
            <a:endParaRPr lang="en-GB" sz="1800" b="1" dirty="0">
              <a:solidFill>
                <a:schemeClr val="tx2">
                  <a:lumMod val="50000"/>
                </a:schemeClr>
              </a:solidFill>
            </a:endParaRPr>
          </a:p>
        </p:txBody>
      </p:sp>
      <p:sp>
        <p:nvSpPr>
          <p:cNvPr id="14339" name="2 Marcador de contenido"/>
          <p:cNvSpPr>
            <a:spLocks noGrp="1"/>
          </p:cNvSpPr>
          <p:nvPr>
            <p:ph sz="quarter" idx="1"/>
          </p:nvPr>
        </p:nvSpPr>
        <p:spPr>
          <a:xfrm>
            <a:off x="285750" y="1196752"/>
            <a:ext cx="8606730" cy="5400600"/>
          </a:xfrm>
        </p:spPr>
        <p:txBody>
          <a:bodyPr>
            <a:noAutofit/>
          </a:bodyPr>
          <a:lstStyle/>
          <a:p>
            <a:pPr marL="0" lvl="0" indent="0" algn="just">
              <a:spcBef>
                <a:spcPts val="0"/>
              </a:spcBef>
              <a:buNone/>
            </a:pPr>
            <a:r>
              <a:rPr lang="en-GB" sz="1600" b="1" dirty="0" smtClean="0">
                <a:solidFill>
                  <a:schemeClr val="tx2"/>
                </a:solidFill>
                <a:latin typeface="Arial" pitchFamily="34" charset="0"/>
                <a:cs typeface="Arial" pitchFamily="34" charset="0"/>
              </a:rPr>
              <a:t>II. Definition</a:t>
            </a:r>
          </a:p>
          <a:p>
            <a:pPr marL="0" lvl="0" indent="0" algn="just">
              <a:spcBef>
                <a:spcPts val="0"/>
              </a:spcBef>
              <a:buNone/>
            </a:pPr>
            <a:endParaRPr lang="en-GB" sz="2400" b="1" dirty="0" smtClean="0">
              <a:solidFill>
                <a:schemeClr val="tx2"/>
              </a:solidFill>
              <a:latin typeface="Arial" pitchFamily="34" charset="0"/>
              <a:cs typeface="Arial" pitchFamily="34" charset="0"/>
            </a:endParaRPr>
          </a:p>
          <a:p>
            <a:pPr algn="just">
              <a:spcBef>
                <a:spcPts val="0"/>
              </a:spcBef>
            </a:pPr>
            <a:r>
              <a:rPr lang="en-GB" sz="1600" dirty="0" smtClean="0">
                <a:solidFill>
                  <a:schemeClr val="tx2"/>
                </a:solidFill>
                <a:latin typeface="Arial" pitchFamily="34" charset="0"/>
                <a:cs typeface="Arial" pitchFamily="34" charset="0"/>
              </a:rPr>
              <a:t>Three basic components </a:t>
            </a:r>
            <a:r>
              <a:rPr lang="en-GB" sz="1600" dirty="0" smtClean="0">
                <a:solidFill>
                  <a:schemeClr val="tx2"/>
                </a:solidFill>
                <a:latin typeface="Arial" pitchFamily="34" charset="0"/>
                <a:cs typeface="Arial" pitchFamily="34" charset="0"/>
              </a:rPr>
              <a:t>to combat trafficking in persons</a:t>
            </a:r>
            <a:r>
              <a:rPr lang="en-GB" sz="1600" dirty="0" smtClean="0">
                <a:solidFill>
                  <a:schemeClr val="tx2"/>
                </a:solidFill>
                <a:latin typeface="Arial" pitchFamily="34" charset="0"/>
                <a:cs typeface="Arial" pitchFamily="34" charset="0"/>
              </a:rPr>
              <a:t>: </a:t>
            </a:r>
          </a:p>
          <a:p>
            <a:pPr marL="0" lvl="0" indent="0" algn="just">
              <a:spcBef>
                <a:spcPts val="0"/>
              </a:spcBef>
              <a:buNone/>
            </a:pPr>
            <a:r>
              <a:rPr lang="en-GB" sz="1600" dirty="0" smtClean="0">
                <a:solidFill>
                  <a:schemeClr val="tx2"/>
                </a:solidFill>
                <a:latin typeface="Arial" pitchFamily="34" charset="0"/>
                <a:cs typeface="Arial" pitchFamily="34" charset="0"/>
              </a:rPr>
              <a:t>       </a:t>
            </a:r>
          </a:p>
          <a:p>
            <a:pPr marL="0" lvl="0" indent="0" algn="just">
              <a:spcBef>
                <a:spcPts val="0"/>
              </a:spcBef>
              <a:buNone/>
            </a:pPr>
            <a:r>
              <a:rPr lang="en-GB" sz="1600" dirty="0" smtClean="0">
                <a:solidFill>
                  <a:schemeClr val="tx2"/>
                </a:solidFill>
                <a:latin typeface="Arial" pitchFamily="34" charset="0"/>
                <a:cs typeface="Arial" pitchFamily="34" charset="0"/>
              </a:rPr>
              <a:t>       1. Punishes the </a:t>
            </a:r>
            <a:r>
              <a:rPr lang="en-GB" sz="1600" b="1" dirty="0" smtClean="0">
                <a:solidFill>
                  <a:schemeClr val="tx2"/>
                </a:solidFill>
                <a:latin typeface="Arial" pitchFamily="34" charset="0"/>
                <a:cs typeface="Arial" pitchFamily="34" charset="0"/>
              </a:rPr>
              <a:t>actions of recruiting</a:t>
            </a:r>
            <a:r>
              <a:rPr lang="en-GB" sz="1600" dirty="0" smtClean="0">
                <a:solidFill>
                  <a:schemeClr val="tx2"/>
                </a:solidFill>
                <a:latin typeface="Arial" pitchFamily="34" charset="0"/>
                <a:cs typeface="Arial" pitchFamily="34" charset="0"/>
              </a:rPr>
              <a:t>, transport, transfer, harbouring, or reception of             	persons.  </a:t>
            </a:r>
          </a:p>
          <a:p>
            <a:pPr marL="0" lvl="0" indent="0" algn="just">
              <a:spcBef>
                <a:spcPts val="0"/>
              </a:spcBef>
              <a:buNone/>
            </a:pPr>
            <a:endParaRPr lang="en-GB" sz="1600" dirty="0" smtClean="0">
              <a:solidFill>
                <a:schemeClr val="tx2"/>
              </a:solidFill>
              <a:latin typeface="Arial" pitchFamily="34" charset="0"/>
              <a:cs typeface="Arial" pitchFamily="34" charset="0"/>
            </a:endParaRPr>
          </a:p>
          <a:p>
            <a:pPr marL="0" lvl="0" indent="0" algn="just">
              <a:spcBef>
                <a:spcPts val="0"/>
              </a:spcBef>
              <a:buNone/>
            </a:pPr>
            <a:r>
              <a:rPr lang="en-GB" sz="1600" dirty="0" smtClean="0">
                <a:solidFill>
                  <a:schemeClr val="tx2"/>
                </a:solidFill>
                <a:latin typeface="Arial" pitchFamily="34" charset="0"/>
                <a:cs typeface="Arial" pitchFamily="34" charset="0"/>
              </a:rPr>
              <a:t>       2. Establishes the </a:t>
            </a:r>
            <a:r>
              <a:rPr lang="en-GB" sz="1600" b="1" dirty="0" smtClean="0">
                <a:solidFill>
                  <a:schemeClr val="tx2"/>
                </a:solidFill>
                <a:latin typeface="Arial" pitchFamily="34" charset="0"/>
                <a:cs typeface="Arial" pitchFamily="34" charset="0"/>
              </a:rPr>
              <a:t>use of means </a:t>
            </a:r>
            <a:r>
              <a:rPr lang="en-GB" sz="1600" dirty="0" smtClean="0">
                <a:solidFill>
                  <a:schemeClr val="tx2"/>
                </a:solidFill>
                <a:latin typeface="Arial" pitchFamily="34" charset="0"/>
                <a:cs typeface="Arial" pitchFamily="34" charset="0"/>
              </a:rPr>
              <a:t>such as</a:t>
            </a:r>
            <a:r>
              <a:rPr lang="en-GB" sz="1600" dirty="0" smtClean="0">
                <a:solidFill>
                  <a:schemeClr val="tx2"/>
                </a:solidFill>
                <a:latin typeface="Arial" pitchFamily="34" charset="0"/>
                <a:cs typeface="Arial" pitchFamily="34" charset="0"/>
              </a:rPr>
              <a:t>:  threat, force, coercion, abduction, fraud, 	deception, abuse of power, vulnerability, making or receiving payments or benefits 	to obtain the consent of a person with authority over another person for exploitation 	purposes. </a:t>
            </a:r>
          </a:p>
          <a:p>
            <a:pPr marL="0" lvl="0" indent="0" algn="just">
              <a:spcBef>
                <a:spcPts val="0"/>
              </a:spcBef>
              <a:buNone/>
            </a:pPr>
            <a:endParaRPr lang="en-GB" sz="1600" dirty="0" smtClean="0">
              <a:solidFill>
                <a:schemeClr val="tx2"/>
              </a:solidFill>
              <a:latin typeface="Arial" pitchFamily="34" charset="0"/>
              <a:cs typeface="Arial" pitchFamily="34" charset="0"/>
            </a:endParaRPr>
          </a:p>
          <a:p>
            <a:pPr marL="0" lvl="0" indent="0" algn="just">
              <a:spcBef>
                <a:spcPts val="0"/>
              </a:spcBef>
              <a:buNone/>
            </a:pPr>
            <a:r>
              <a:rPr lang="en-GB" sz="1600" dirty="0" smtClean="0">
                <a:solidFill>
                  <a:schemeClr val="tx2"/>
                </a:solidFill>
                <a:latin typeface="Arial" pitchFamily="34" charset="0"/>
                <a:cs typeface="Arial" pitchFamily="34" charset="0"/>
              </a:rPr>
              <a:t>      3. </a:t>
            </a:r>
            <a:r>
              <a:rPr lang="en-GB" sz="1600" b="1" dirty="0" smtClean="0">
                <a:solidFill>
                  <a:schemeClr val="tx2"/>
                </a:solidFill>
                <a:latin typeface="Arial" pitchFamily="34" charset="0"/>
                <a:cs typeface="Arial" pitchFamily="34" charset="0"/>
              </a:rPr>
              <a:t>Establishes the purpose or end of exploitation </a:t>
            </a:r>
            <a:r>
              <a:rPr lang="en-GB" sz="1600" dirty="0" smtClean="0">
                <a:solidFill>
                  <a:schemeClr val="tx2"/>
                </a:solidFill>
                <a:latin typeface="Arial" pitchFamily="34" charset="0"/>
                <a:cs typeface="Arial" pitchFamily="34" charset="0"/>
              </a:rPr>
              <a:t>through</a:t>
            </a:r>
            <a:r>
              <a:rPr lang="en-GB" sz="1600" dirty="0" smtClean="0">
                <a:solidFill>
                  <a:schemeClr val="tx2"/>
                </a:solidFill>
                <a:latin typeface="Arial" pitchFamily="34" charset="0"/>
                <a:cs typeface="Arial" pitchFamily="34" charset="0"/>
              </a:rPr>
              <a:t>: prostitution or other forms 	of sexual exploitation, forced labour or services, slavery or similar practices, 	servitude, or removal of organs. </a:t>
            </a:r>
          </a:p>
          <a:p>
            <a:pPr marL="0" lvl="0" indent="0" algn="just">
              <a:spcBef>
                <a:spcPts val="0"/>
              </a:spcBef>
              <a:buNone/>
            </a:pPr>
            <a:endParaRPr lang="en-GB" sz="1600" dirty="0" smtClean="0">
              <a:solidFill>
                <a:schemeClr val="tx2"/>
              </a:solidFill>
              <a:latin typeface="Arial" pitchFamily="34" charset="0"/>
              <a:cs typeface="Arial" pitchFamily="34" charset="0"/>
            </a:endParaRPr>
          </a:p>
          <a:p>
            <a:pPr marL="0" lvl="0" indent="0" algn="just">
              <a:spcBef>
                <a:spcPts val="0"/>
              </a:spcBef>
              <a:buNone/>
            </a:pPr>
            <a:r>
              <a:rPr lang="en-GB" sz="1600" dirty="0" smtClean="0">
                <a:solidFill>
                  <a:schemeClr val="tx2"/>
                </a:solidFill>
                <a:latin typeface="Arial" pitchFamily="34" charset="0"/>
                <a:cs typeface="Arial" pitchFamily="34" charset="0"/>
              </a:rPr>
              <a:t>      </a:t>
            </a:r>
            <a:r>
              <a:rPr lang="en-GB" sz="1600" b="1" dirty="0" smtClean="0">
                <a:solidFill>
                  <a:schemeClr val="tx2"/>
                </a:solidFill>
                <a:latin typeface="Arial" pitchFamily="34" charset="0"/>
                <a:cs typeface="Arial" pitchFamily="34" charset="0"/>
              </a:rPr>
              <a:t>4.  Puts an end to the belief that the only purpose of trafficking in persons is sexual 	exploitation.</a:t>
            </a:r>
          </a:p>
          <a:p>
            <a:pPr marL="0" lvl="0" indent="0" algn="just">
              <a:spcBef>
                <a:spcPts val="0"/>
              </a:spcBef>
              <a:buNone/>
            </a:pPr>
            <a:endParaRPr lang="en-GB" sz="1600" dirty="0" smtClean="0">
              <a:solidFill>
                <a:schemeClr val="tx2"/>
              </a:solidFill>
              <a:latin typeface="Arial" pitchFamily="34" charset="0"/>
              <a:cs typeface="Arial" pitchFamily="34" charset="0"/>
            </a:endParaRPr>
          </a:p>
          <a:p>
            <a:pPr marL="0" indent="0" algn="just">
              <a:spcBef>
                <a:spcPts val="0"/>
              </a:spcBef>
              <a:buNone/>
            </a:pPr>
            <a:r>
              <a:rPr lang="en-GB" sz="1600" dirty="0" smtClean="0">
                <a:solidFill>
                  <a:schemeClr val="tx2"/>
                </a:solidFill>
                <a:latin typeface="Arial" pitchFamily="34" charset="0"/>
                <a:cs typeface="Arial" pitchFamily="34" charset="0"/>
              </a:rPr>
              <a:t>      5. Establishes the creation of a fund to provide protection and assistance to victims of 	these crimes.</a:t>
            </a:r>
            <a:endParaRPr lang="en-GB" sz="1700" dirty="0" smtClean="0"/>
          </a:p>
        </p:txBody>
      </p:sp>
      <p:sp>
        <p:nvSpPr>
          <p:cNvPr id="11" name="10 Marcador de número de diapositiva"/>
          <p:cNvSpPr>
            <a:spLocks noGrp="1"/>
          </p:cNvSpPr>
          <p:nvPr>
            <p:ph type="sldNum" sz="quarter" idx="12"/>
          </p:nvPr>
        </p:nvSpPr>
        <p:spPr/>
        <p:txBody>
          <a:bodyPr>
            <a:normAutofit/>
          </a:bodyPr>
          <a:lstStyle/>
          <a:p>
            <a:pPr>
              <a:defRPr/>
            </a:pPr>
            <a:fld id="{6444AC53-FEDA-4615-8F34-D9D8A95220C0}" type="slidenum">
              <a:rPr lang="es-ES"/>
              <a:pPr>
                <a:defRPr/>
              </a:pPr>
              <a:t>4</a:t>
            </a:fld>
            <a:endParaRPr lang="es-ES" dirty="0"/>
          </a:p>
        </p:txBody>
      </p:sp>
      <p:pic>
        <p:nvPicPr>
          <p:cNvPr id="14341" name="Picture 2" descr="C:\Users\damartinez\Pictures\Sego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938" y="115888"/>
            <a:ext cx="148431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78688" y="173038"/>
            <a:ext cx="1858962"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058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2275" y="188913"/>
            <a:ext cx="5688037" cy="990600"/>
          </a:xfrm>
        </p:spPr>
        <p:txBody>
          <a:bodyPr>
            <a:normAutofit fontScale="90000"/>
          </a:bodyPr>
          <a:lstStyle/>
          <a:p>
            <a:pPr>
              <a:defRPr/>
            </a:pPr>
            <a:r>
              <a:rPr lang="en-GB" sz="1800" b="1" dirty="0" smtClean="0">
                <a:solidFill>
                  <a:schemeClr val="accent1"/>
                </a:solidFill>
                <a:latin typeface="Arial" pitchFamily="34" charset="0"/>
                <a:cs typeface="Arial" pitchFamily="34" charset="0"/>
              </a:rPr>
              <a:t>General Law to Prevent, Punish, and Eradicate the Crimes related to Trafficking in Persons and Provide Protection and Assistance to Victims of these Crimes</a:t>
            </a:r>
            <a:endParaRPr lang="en-GB" sz="1800" b="1" dirty="0">
              <a:solidFill>
                <a:schemeClr val="tx2">
                  <a:lumMod val="50000"/>
                </a:schemeClr>
              </a:solidFill>
            </a:endParaRPr>
          </a:p>
        </p:txBody>
      </p:sp>
      <p:sp>
        <p:nvSpPr>
          <p:cNvPr id="14339" name="2 Marcador de contenido"/>
          <p:cNvSpPr>
            <a:spLocks noGrp="1"/>
          </p:cNvSpPr>
          <p:nvPr>
            <p:ph sz="quarter" idx="1"/>
          </p:nvPr>
        </p:nvSpPr>
        <p:spPr>
          <a:xfrm>
            <a:off x="285750" y="1317947"/>
            <a:ext cx="8480425" cy="5468639"/>
          </a:xfrm>
        </p:spPr>
        <p:txBody>
          <a:bodyPr>
            <a:normAutofit fontScale="40000" lnSpcReduction="20000"/>
          </a:bodyPr>
          <a:lstStyle/>
          <a:p>
            <a:pPr algn="just">
              <a:lnSpc>
                <a:spcPct val="80000"/>
              </a:lnSpc>
              <a:buNone/>
            </a:pPr>
            <a:endParaRPr lang="en-GB" sz="4000" b="1" dirty="0" smtClean="0">
              <a:solidFill>
                <a:schemeClr val="tx2"/>
              </a:solidFill>
              <a:latin typeface="Arial" pitchFamily="34" charset="0"/>
              <a:cs typeface="Arial" pitchFamily="34" charset="0"/>
            </a:endParaRPr>
          </a:p>
          <a:p>
            <a:pPr algn="just">
              <a:lnSpc>
                <a:spcPct val="80000"/>
              </a:lnSpc>
              <a:buNone/>
            </a:pPr>
            <a:r>
              <a:rPr lang="en-GB" sz="4000" b="1" dirty="0" smtClean="0">
                <a:solidFill>
                  <a:schemeClr val="tx2"/>
                </a:solidFill>
                <a:latin typeface="Arial" pitchFamily="34" charset="0"/>
                <a:cs typeface="Arial" pitchFamily="34" charset="0"/>
              </a:rPr>
              <a:t>III. Advances in regard to previous legislation</a:t>
            </a:r>
          </a:p>
          <a:p>
            <a:pPr algn="just">
              <a:lnSpc>
                <a:spcPct val="80000"/>
              </a:lnSpc>
              <a:buNone/>
            </a:pPr>
            <a:endParaRPr lang="en-GB" sz="6000" b="1" dirty="0" smtClean="0">
              <a:solidFill>
                <a:schemeClr val="tx2"/>
              </a:solidFill>
              <a:latin typeface="Arial" pitchFamily="34" charset="0"/>
              <a:cs typeface="Arial" pitchFamily="34" charset="0"/>
            </a:endParaRPr>
          </a:p>
          <a:p>
            <a:pPr marL="285750" indent="-285750">
              <a:spcBef>
                <a:spcPts val="800"/>
              </a:spcBef>
              <a:spcAft>
                <a:spcPts val="800"/>
              </a:spcAft>
            </a:pPr>
            <a:r>
              <a:rPr lang="en-GB" sz="4000" b="1" dirty="0" smtClean="0">
                <a:solidFill>
                  <a:schemeClr val="tx2"/>
                </a:solidFill>
                <a:latin typeface="Arial" pitchFamily="34" charset="0"/>
                <a:cs typeface="Arial" pitchFamily="34" charset="0"/>
              </a:rPr>
              <a:t>Establishes competencies and coordination modes </a:t>
            </a:r>
            <a:r>
              <a:rPr lang="en-GB" sz="4000" dirty="0" smtClean="0">
                <a:solidFill>
                  <a:schemeClr val="tx2"/>
                </a:solidFill>
                <a:latin typeface="Arial" pitchFamily="34" charset="0"/>
                <a:cs typeface="Arial" pitchFamily="34" charset="0"/>
              </a:rPr>
              <a:t>between federal, state, Federal District, and municipal governments.</a:t>
            </a:r>
            <a:r>
              <a:rPr lang="en-GB" sz="4000" dirty="0" smtClean="0">
                <a:solidFill>
                  <a:schemeClr val="tx2"/>
                </a:solidFill>
                <a:latin typeface="Arial" pitchFamily="34" charset="0"/>
                <a:cs typeface="Arial" pitchFamily="34" charset="0"/>
              </a:rPr>
              <a:t> </a:t>
            </a:r>
          </a:p>
          <a:p>
            <a:pPr marL="285750" indent="-285750">
              <a:spcBef>
                <a:spcPts val="800"/>
              </a:spcBef>
              <a:spcAft>
                <a:spcPts val="800"/>
              </a:spcAft>
            </a:pPr>
            <a:r>
              <a:rPr lang="en-GB" sz="4000" b="1" dirty="0" smtClean="0">
                <a:solidFill>
                  <a:schemeClr val="tx2"/>
                </a:solidFill>
                <a:latin typeface="Arial" pitchFamily="34" charset="0"/>
                <a:cs typeface="Arial" pitchFamily="34" charset="0"/>
              </a:rPr>
              <a:t>Typifies the crime of trafficking in persons and related crimes</a:t>
            </a:r>
            <a:r>
              <a:rPr lang="en-GB" sz="4000" dirty="0">
                <a:solidFill>
                  <a:schemeClr val="tx2"/>
                </a:solidFill>
                <a:latin typeface="Arial" pitchFamily="34" charset="0"/>
                <a:cs typeface="Arial" pitchFamily="34" charset="0"/>
              </a:rPr>
              <a:t> </a:t>
            </a:r>
            <a:r>
              <a:rPr lang="en-GB" sz="4000" dirty="0" smtClean="0">
                <a:solidFill>
                  <a:schemeClr val="tx2"/>
                </a:solidFill>
                <a:latin typeface="Arial" pitchFamily="34" charset="0"/>
                <a:cs typeface="Arial" pitchFamily="34" charset="0"/>
              </a:rPr>
              <a:t>and their punishment. </a:t>
            </a:r>
          </a:p>
          <a:p>
            <a:pPr marL="285750" indent="-285750">
              <a:spcBef>
                <a:spcPts val="800"/>
              </a:spcBef>
              <a:spcAft>
                <a:spcPts val="800"/>
              </a:spcAft>
            </a:pPr>
            <a:r>
              <a:rPr lang="en-GB" sz="4000" b="1" dirty="0" smtClean="0">
                <a:solidFill>
                  <a:schemeClr val="tx2"/>
                </a:solidFill>
                <a:latin typeface="Arial" pitchFamily="34" charset="0"/>
                <a:cs typeface="Arial" pitchFamily="34" charset="0"/>
              </a:rPr>
              <a:t>Establishes the obligation for PGR to establish a victim and witness protection programme. </a:t>
            </a:r>
          </a:p>
          <a:p>
            <a:pPr marL="285750" indent="-285750">
              <a:spcBef>
                <a:spcPts val="800"/>
              </a:spcBef>
              <a:spcAft>
                <a:spcPts val="800"/>
              </a:spcAft>
            </a:pPr>
            <a:r>
              <a:rPr lang="en-GB" sz="4000" b="1" dirty="0" smtClean="0">
                <a:solidFill>
                  <a:schemeClr val="tx2"/>
                </a:solidFill>
                <a:latin typeface="Arial" pitchFamily="34" charset="0"/>
                <a:cs typeface="Arial" pitchFamily="34" charset="0"/>
              </a:rPr>
              <a:t>Redefines the composition, organization, operation, and powers of the Inter-secretarial Committee.</a:t>
            </a:r>
            <a:endParaRPr lang="en-GB" sz="4000" dirty="0" smtClean="0">
              <a:solidFill>
                <a:schemeClr val="tx2"/>
              </a:solidFill>
              <a:latin typeface="Arial" pitchFamily="34" charset="0"/>
              <a:cs typeface="Arial" pitchFamily="34" charset="0"/>
            </a:endParaRPr>
          </a:p>
          <a:p>
            <a:pPr marL="285750" indent="-285750">
              <a:spcBef>
                <a:spcPts val="800"/>
              </a:spcBef>
              <a:spcAft>
                <a:spcPts val="800"/>
              </a:spcAft>
            </a:pPr>
            <a:r>
              <a:rPr lang="en-GB" sz="4000" b="1" dirty="0" smtClean="0">
                <a:solidFill>
                  <a:schemeClr val="tx2"/>
                </a:solidFill>
                <a:latin typeface="Arial" pitchFamily="34" charset="0"/>
                <a:cs typeface="Arial" pitchFamily="34" charset="0"/>
              </a:rPr>
              <a:t>Includes a chapter on prevention of the crime</a:t>
            </a:r>
            <a:r>
              <a:rPr lang="en-GB" sz="4000" dirty="0" smtClean="0">
                <a:solidFill>
                  <a:schemeClr val="tx2"/>
                </a:solidFill>
                <a:latin typeface="Arial" pitchFamily="34" charset="0"/>
                <a:cs typeface="Arial" pitchFamily="34" charset="0"/>
              </a:rPr>
              <a:t>, policies and programmes, detecting the most vulnerable areas and groups, and policies for priority assistance.</a:t>
            </a:r>
          </a:p>
          <a:p>
            <a:pPr marL="285750" indent="-285750">
              <a:spcBef>
                <a:spcPts val="800"/>
              </a:spcBef>
              <a:spcAft>
                <a:spcPts val="800"/>
              </a:spcAft>
            </a:pPr>
            <a:r>
              <a:rPr lang="en-GB" sz="4000" b="1" dirty="0" smtClean="0">
                <a:solidFill>
                  <a:schemeClr val="tx2"/>
                </a:solidFill>
                <a:latin typeface="Arial" pitchFamily="34" charset="0"/>
                <a:cs typeface="Arial" pitchFamily="34" charset="0"/>
              </a:rPr>
              <a:t>Crimes related to trafficking in persons, considered to be serious and perpetrated by organized crime groups</a:t>
            </a:r>
            <a:r>
              <a:rPr lang="en-GB" sz="4000" b="1" dirty="0" smtClean="0">
                <a:solidFill>
                  <a:schemeClr val="tx2"/>
                </a:solidFill>
                <a:latin typeface="Arial" pitchFamily="34" charset="0"/>
                <a:cs typeface="Arial" pitchFamily="34" charset="0"/>
              </a:rPr>
              <a:t>.</a:t>
            </a:r>
          </a:p>
          <a:p>
            <a:pPr marL="285750" indent="-285750">
              <a:spcBef>
                <a:spcPts val="800"/>
              </a:spcBef>
              <a:spcAft>
                <a:spcPts val="800"/>
              </a:spcAft>
            </a:pPr>
            <a:r>
              <a:rPr lang="en-GB" sz="4000" b="1" dirty="0" smtClean="0">
                <a:solidFill>
                  <a:schemeClr val="tx2"/>
                </a:solidFill>
                <a:latin typeface="Arial" pitchFamily="34" charset="0"/>
                <a:cs typeface="Arial" pitchFamily="34" charset="0"/>
              </a:rPr>
              <a:t>Alert systems and protocols for immediate action to search and locate, in cases of abduction of boys, girls, or adolescents </a:t>
            </a:r>
            <a:r>
              <a:rPr lang="en-GB" sz="4000" dirty="0" smtClean="0">
                <a:solidFill>
                  <a:schemeClr val="tx2"/>
                </a:solidFill>
                <a:latin typeface="Arial" pitchFamily="34" charset="0"/>
                <a:cs typeface="Arial" pitchFamily="34" charset="0"/>
              </a:rPr>
              <a:t>together with members of the system, emergency corporations, </a:t>
            </a:r>
            <a:r>
              <a:rPr lang="en-GB" sz="4000" dirty="0" smtClean="0">
                <a:solidFill>
                  <a:schemeClr val="tx2"/>
                </a:solidFill>
                <a:latin typeface="Arial" pitchFamily="34" charset="0"/>
                <a:cs typeface="Arial" pitchFamily="34" charset="0"/>
              </a:rPr>
              <a:t>the media, telecommunications service providers, NGOs, and the general public</a:t>
            </a:r>
            <a:r>
              <a:rPr lang="en-GB" sz="4000" dirty="0" smtClean="0">
                <a:solidFill>
                  <a:schemeClr val="tx2"/>
                </a:solidFill>
                <a:latin typeface="Arial" pitchFamily="34" charset="0"/>
                <a:cs typeface="Arial" pitchFamily="34" charset="0"/>
              </a:rPr>
              <a:t>.</a:t>
            </a:r>
          </a:p>
          <a:p>
            <a:pPr marL="0" lvl="0" indent="0" algn="just">
              <a:buNone/>
            </a:pPr>
            <a:endParaRPr lang="en-GB" sz="2400" dirty="0" smtClean="0"/>
          </a:p>
          <a:p>
            <a:pPr marL="0" lvl="0" indent="0" algn="just">
              <a:buNone/>
            </a:pPr>
            <a:endParaRPr lang="en-GB" sz="2400" dirty="0" smtClean="0"/>
          </a:p>
          <a:p>
            <a:pPr algn="just">
              <a:lnSpc>
                <a:spcPct val="80000"/>
              </a:lnSpc>
            </a:pPr>
            <a:endParaRPr lang="en-GB" sz="2400" dirty="0" smtClean="0"/>
          </a:p>
        </p:txBody>
      </p:sp>
      <p:sp>
        <p:nvSpPr>
          <p:cNvPr id="11" name="10 Marcador de número de diapositiva"/>
          <p:cNvSpPr>
            <a:spLocks noGrp="1"/>
          </p:cNvSpPr>
          <p:nvPr>
            <p:ph type="sldNum" sz="quarter" idx="12"/>
          </p:nvPr>
        </p:nvSpPr>
        <p:spPr/>
        <p:txBody>
          <a:bodyPr>
            <a:normAutofit/>
          </a:bodyPr>
          <a:lstStyle/>
          <a:p>
            <a:pPr>
              <a:defRPr/>
            </a:pPr>
            <a:fld id="{6444AC53-FEDA-4615-8F34-D9D8A95220C0}" type="slidenum">
              <a:rPr lang="es-ES"/>
              <a:pPr>
                <a:defRPr/>
              </a:pPr>
              <a:t>5</a:t>
            </a:fld>
            <a:endParaRPr lang="es-ES" dirty="0"/>
          </a:p>
        </p:txBody>
      </p:sp>
      <p:pic>
        <p:nvPicPr>
          <p:cNvPr id="14341" name="Picture 2" descr="C:\Users\damartinez\Pictures\Sego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938" y="115888"/>
            <a:ext cx="148431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78688" y="173038"/>
            <a:ext cx="1858962"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4793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2275" y="188913"/>
            <a:ext cx="5688037" cy="990600"/>
          </a:xfrm>
        </p:spPr>
        <p:txBody>
          <a:bodyPr>
            <a:normAutofit fontScale="90000"/>
          </a:bodyPr>
          <a:lstStyle/>
          <a:p>
            <a:pPr>
              <a:defRPr/>
            </a:pPr>
            <a:r>
              <a:rPr lang="en-GB" sz="1800" b="1" dirty="0" smtClean="0">
                <a:solidFill>
                  <a:schemeClr val="accent1"/>
                </a:solidFill>
                <a:latin typeface="Arial" pitchFamily="34" charset="0"/>
                <a:cs typeface="Arial" pitchFamily="34" charset="0"/>
              </a:rPr>
              <a:t>General Law to Prevent, Punish, and Eradicate the Crimes related to Trafficking in Persons and Provide Protection and Assistance to Victims of these Crimes</a:t>
            </a:r>
            <a:endParaRPr lang="en-GB" sz="1800" b="1" dirty="0">
              <a:solidFill>
                <a:schemeClr val="tx2">
                  <a:lumMod val="50000"/>
                </a:schemeClr>
              </a:solidFill>
            </a:endParaRPr>
          </a:p>
        </p:txBody>
      </p:sp>
      <p:sp>
        <p:nvSpPr>
          <p:cNvPr id="14339" name="2 Marcador de contenido"/>
          <p:cNvSpPr>
            <a:spLocks noGrp="1"/>
          </p:cNvSpPr>
          <p:nvPr>
            <p:ph sz="quarter" idx="1"/>
          </p:nvPr>
        </p:nvSpPr>
        <p:spPr>
          <a:xfrm>
            <a:off x="285750" y="980728"/>
            <a:ext cx="8480425" cy="5256584"/>
          </a:xfrm>
        </p:spPr>
        <p:txBody>
          <a:bodyPr>
            <a:normAutofit fontScale="25000" lnSpcReduction="20000"/>
          </a:bodyPr>
          <a:lstStyle/>
          <a:p>
            <a:pPr marL="0" indent="0" algn="ctr">
              <a:lnSpc>
                <a:spcPts val="1800"/>
              </a:lnSpc>
              <a:buNone/>
            </a:pPr>
            <a:endParaRPr lang="en-GB" sz="2400" b="1" dirty="0" smtClean="0"/>
          </a:p>
          <a:p>
            <a:pPr marL="0" indent="0" algn="just">
              <a:lnSpc>
                <a:spcPts val="1800"/>
              </a:lnSpc>
              <a:buNone/>
            </a:pPr>
            <a:r>
              <a:rPr lang="en-GB" sz="6400" b="1" dirty="0" smtClean="0">
                <a:solidFill>
                  <a:schemeClr val="tx2"/>
                </a:solidFill>
                <a:latin typeface="Arial" pitchFamily="34" charset="0"/>
                <a:cs typeface="Arial" pitchFamily="34" charset="0"/>
              </a:rPr>
              <a:t>IV. Criminal </a:t>
            </a:r>
            <a:r>
              <a:rPr lang="en-GB" sz="6400" b="1" dirty="0" smtClean="0">
                <a:solidFill>
                  <a:schemeClr val="tx2"/>
                </a:solidFill>
                <a:latin typeface="Arial" pitchFamily="34" charset="0"/>
                <a:cs typeface="Arial" pitchFamily="34" charset="0"/>
              </a:rPr>
              <a:t>types that are reformed or added</a:t>
            </a:r>
            <a:endParaRPr lang="en-GB" sz="6400" b="1" dirty="0" smtClean="0">
              <a:solidFill>
                <a:schemeClr val="tx2"/>
              </a:solidFill>
              <a:latin typeface="Arial" pitchFamily="34" charset="0"/>
              <a:cs typeface="Arial" pitchFamily="34" charset="0"/>
            </a:endParaRPr>
          </a:p>
          <a:p>
            <a:pPr marL="0" indent="0">
              <a:lnSpc>
                <a:spcPts val="1800"/>
              </a:lnSpc>
              <a:buNone/>
            </a:pPr>
            <a:endParaRPr lang="en-GB" sz="6400" dirty="0" smtClean="0">
              <a:solidFill>
                <a:schemeClr val="tx2"/>
              </a:solidFill>
              <a:latin typeface="Arial" pitchFamily="34" charset="0"/>
              <a:cs typeface="Arial" pitchFamily="34" charset="0"/>
            </a:endParaRPr>
          </a:p>
          <a:p>
            <a:pPr marL="265113" indent="-265113">
              <a:lnSpc>
                <a:spcPts val="1800"/>
              </a:lnSpc>
              <a:spcBef>
                <a:spcPts val="300"/>
              </a:spcBef>
              <a:spcAft>
                <a:spcPts val="300"/>
              </a:spcAft>
              <a:buNone/>
            </a:pPr>
            <a:r>
              <a:rPr lang="en-GB" sz="6400" b="1" dirty="0" smtClean="0">
                <a:solidFill>
                  <a:schemeClr val="tx2"/>
                </a:solidFill>
                <a:latin typeface="Arial" pitchFamily="34" charset="0"/>
                <a:cs typeface="Arial" pitchFamily="34" charset="0"/>
              </a:rPr>
              <a:t>1.    Slavery</a:t>
            </a:r>
            <a:r>
              <a:rPr lang="en-GB" sz="6400" dirty="0" smtClean="0">
                <a:solidFill>
                  <a:schemeClr val="tx2"/>
                </a:solidFill>
                <a:latin typeface="Arial" pitchFamily="34" charset="0"/>
                <a:cs typeface="Arial" pitchFamily="34" charset="0"/>
              </a:rPr>
              <a:t>, in accordance with Article 11 of this Law; </a:t>
            </a:r>
          </a:p>
          <a:p>
            <a:pPr marL="265113" indent="-265113">
              <a:lnSpc>
                <a:spcPts val="1800"/>
              </a:lnSpc>
              <a:spcBef>
                <a:spcPts val="300"/>
              </a:spcBef>
              <a:spcAft>
                <a:spcPts val="300"/>
              </a:spcAft>
              <a:buNone/>
            </a:pPr>
            <a:r>
              <a:rPr lang="en-GB" sz="6400" b="1" dirty="0" smtClean="0">
                <a:solidFill>
                  <a:schemeClr val="tx2"/>
                </a:solidFill>
                <a:latin typeface="Arial" pitchFamily="34" charset="0"/>
                <a:cs typeface="Arial" pitchFamily="34" charset="0"/>
              </a:rPr>
              <a:t>2.    Servitude, </a:t>
            </a:r>
            <a:r>
              <a:rPr lang="en-GB" sz="6400" dirty="0" smtClean="0">
                <a:solidFill>
                  <a:schemeClr val="tx2"/>
                </a:solidFill>
                <a:latin typeface="Arial" pitchFamily="34" charset="0"/>
                <a:cs typeface="Arial" pitchFamily="34" charset="0"/>
              </a:rPr>
              <a:t>in </a:t>
            </a:r>
            <a:r>
              <a:rPr lang="en-GB" sz="6400" dirty="0">
                <a:solidFill>
                  <a:schemeClr val="tx2"/>
                </a:solidFill>
                <a:latin typeface="Arial" pitchFamily="34" charset="0"/>
                <a:cs typeface="Arial" pitchFamily="34" charset="0"/>
              </a:rPr>
              <a:t>accordance with Article </a:t>
            </a:r>
            <a:r>
              <a:rPr lang="en-GB" sz="6400" dirty="0" smtClean="0">
                <a:solidFill>
                  <a:schemeClr val="tx2"/>
                </a:solidFill>
                <a:latin typeface="Arial" pitchFamily="34" charset="0"/>
                <a:cs typeface="Arial" pitchFamily="34" charset="0"/>
              </a:rPr>
              <a:t>12 </a:t>
            </a:r>
            <a:r>
              <a:rPr lang="en-GB" sz="6400" dirty="0">
                <a:solidFill>
                  <a:schemeClr val="tx2"/>
                </a:solidFill>
                <a:latin typeface="Arial" pitchFamily="34" charset="0"/>
                <a:cs typeface="Arial" pitchFamily="34" charset="0"/>
              </a:rPr>
              <a:t>of this Law; </a:t>
            </a:r>
            <a:endParaRPr lang="en-GB" sz="6400" dirty="0" smtClean="0">
              <a:solidFill>
                <a:schemeClr val="tx2"/>
              </a:solidFill>
              <a:latin typeface="Arial" pitchFamily="34" charset="0"/>
              <a:cs typeface="Arial" pitchFamily="34" charset="0"/>
            </a:endParaRPr>
          </a:p>
          <a:p>
            <a:pPr marL="265113" indent="-265113">
              <a:lnSpc>
                <a:spcPts val="1800"/>
              </a:lnSpc>
              <a:spcBef>
                <a:spcPts val="300"/>
              </a:spcBef>
              <a:spcAft>
                <a:spcPts val="300"/>
              </a:spcAft>
              <a:buNone/>
            </a:pPr>
            <a:r>
              <a:rPr lang="en-GB" sz="6400" b="1" dirty="0" smtClean="0">
                <a:solidFill>
                  <a:schemeClr val="tx2"/>
                </a:solidFill>
                <a:latin typeface="Arial" pitchFamily="34" charset="0"/>
                <a:cs typeface="Arial" pitchFamily="34" charset="0"/>
              </a:rPr>
              <a:t>3.    Prostitution of others or other forms of sexual exploitation</a:t>
            </a:r>
            <a:r>
              <a:rPr lang="en-GB" sz="6400" dirty="0" smtClean="0">
                <a:solidFill>
                  <a:schemeClr val="tx2"/>
                </a:solidFill>
                <a:latin typeface="Arial" pitchFamily="34" charset="0"/>
                <a:cs typeface="Arial" pitchFamily="34" charset="0"/>
              </a:rPr>
              <a:t>, under the terms    established in Articles 13-20 of this Law; </a:t>
            </a:r>
          </a:p>
          <a:p>
            <a:pPr marL="265113" indent="-265113">
              <a:lnSpc>
                <a:spcPts val="1800"/>
              </a:lnSpc>
              <a:spcBef>
                <a:spcPts val="300"/>
              </a:spcBef>
              <a:spcAft>
                <a:spcPts val="300"/>
              </a:spcAft>
              <a:buNone/>
            </a:pPr>
            <a:r>
              <a:rPr lang="en-GB" sz="6400" b="1" dirty="0" smtClean="0">
                <a:solidFill>
                  <a:schemeClr val="tx2"/>
                </a:solidFill>
                <a:latin typeface="Arial" pitchFamily="34" charset="0"/>
                <a:cs typeface="Arial" pitchFamily="34" charset="0"/>
              </a:rPr>
              <a:t>4.    Labour exploitation</a:t>
            </a:r>
            <a:r>
              <a:rPr lang="en-GB" sz="6400" dirty="0" smtClean="0">
                <a:solidFill>
                  <a:schemeClr val="tx2"/>
                </a:solidFill>
                <a:latin typeface="Arial" pitchFamily="34" charset="0"/>
                <a:cs typeface="Arial" pitchFamily="34" charset="0"/>
              </a:rPr>
              <a:t>, under </a:t>
            </a:r>
            <a:r>
              <a:rPr lang="en-GB" sz="6400" dirty="0">
                <a:solidFill>
                  <a:schemeClr val="tx2"/>
                </a:solidFill>
                <a:latin typeface="Arial" pitchFamily="34" charset="0"/>
                <a:cs typeface="Arial" pitchFamily="34" charset="0"/>
              </a:rPr>
              <a:t>the terms established in </a:t>
            </a:r>
            <a:r>
              <a:rPr lang="en-GB" sz="6400" dirty="0" smtClean="0">
                <a:solidFill>
                  <a:schemeClr val="tx2"/>
                </a:solidFill>
                <a:latin typeface="Arial" pitchFamily="34" charset="0"/>
                <a:cs typeface="Arial" pitchFamily="34" charset="0"/>
              </a:rPr>
              <a:t>Article 21 </a:t>
            </a:r>
            <a:r>
              <a:rPr lang="en-GB" sz="6400" dirty="0">
                <a:solidFill>
                  <a:schemeClr val="tx2"/>
                </a:solidFill>
                <a:latin typeface="Arial" pitchFamily="34" charset="0"/>
                <a:cs typeface="Arial" pitchFamily="34" charset="0"/>
              </a:rPr>
              <a:t>of this Law; </a:t>
            </a:r>
            <a:endParaRPr lang="en-GB" sz="6400" dirty="0" smtClean="0">
              <a:solidFill>
                <a:schemeClr val="tx2"/>
              </a:solidFill>
              <a:latin typeface="Arial" pitchFamily="34" charset="0"/>
              <a:cs typeface="Arial" pitchFamily="34" charset="0"/>
            </a:endParaRPr>
          </a:p>
          <a:p>
            <a:pPr marL="265113" indent="-265113">
              <a:lnSpc>
                <a:spcPts val="1800"/>
              </a:lnSpc>
              <a:spcBef>
                <a:spcPts val="300"/>
              </a:spcBef>
              <a:spcAft>
                <a:spcPts val="300"/>
              </a:spcAft>
              <a:buNone/>
            </a:pPr>
            <a:r>
              <a:rPr lang="en-GB" sz="6400" b="1" dirty="0" smtClean="0">
                <a:solidFill>
                  <a:schemeClr val="tx2"/>
                </a:solidFill>
                <a:latin typeface="Arial" pitchFamily="34" charset="0"/>
                <a:cs typeface="Arial" pitchFamily="34" charset="0"/>
              </a:rPr>
              <a:t>5.    </a:t>
            </a:r>
            <a:r>
              <a:rPr lang="en-GB" sz="6400" b="1" dirty="0" smtClean="0">
                <a:solidFill>
                  <a:schemeClr val="tx2"/>
                </a:solidFill>
                <a:latin typeface="Arial" pitchFamily="34" charset="0"/>
                <a:cs typeface="Arial" pitchFamily="34" charset="0"/>
              </a:rPr>
              <a:t>Forced labour or services</a:t>
            </a:r>
            <a:r>
              <a:rPr lang="en-GB" sz="6400" dirty="0">
                <a:solidFill>
                  <a:schemeClr val="tx2"/>
                </a:solidFill>
                <a:latin typeface="Arial" pitchFamily="34" charset="0"/>
                <a:cs typeface="Arial" pitchFamily="34" charset="0"/>
              </a:rPr>
              <a:t>, under the terms established in </a:t>
            </a:r>
            <a:r>
              <a:rPr lang="en-GB" sz="6400" dirty="0" smtClean="0">
                <a:solidFill>
                  <a:schemeClr val="tx2"/>
                </a:solidFill>
                <a:latin typeface="Arial" pitchFamily="34" charset="0"/>
                <a:cs typeface="Arial" pitchFamily="34" charset="0"/>
              </a:rPr>
              <a:t>Article 22 </a:t>
            </a:r>
            <a:r>
              <a:rPr lang="en-GB" sz="6400" dirty="0">
                <a:solidFill>
                  <a:schemeClr val="tx2"/>
                </a:solidFill>
                <a:latin typeface="Arial" pitchFamily="34" charset="0"/>
                <a:cs typeface="Arial" pitchFamily="34" charset="0"/>
              </a:rPr>
              <a:t>of this Law; </a:t>
            </a:r>
            <a:endParaRPr lang="en-GB" sz="6400" dirty="0" smtClean="0">
              <a:solidFill>
                <a:schemeClr val="tx2"/>
              </a:solidFill>
              <a:latin typeface="Arial" pitchFamily="34" charset="0"/>
              <a:cs typeface="Arial" pitchFamily="34" charset="0"/>
            </a:endParaRPr>
          </a:p>
          <a:p>
            <a:pPr marL="265113" indent="-265113">
              <a:lnSpc>
                <a:spcPts val="1800"/>
              </a:lnSpc>
              <a:spcBef>
                <a:spcPts val="300"/>
              </a:spcBef>
              <a:spcAft>
                <a:spcPts val="300"/>
              </a:spcAft>
              <a:buNone/>
            </a:pPr>
            <a:r>
              <a:rPr lang="en-GB" sz="6400" b="1" dirty="0" smtClean="0">
                <a:solidFill>
                  <a:schemeClr val="tx2"/>
                </a:solidFill>
                <a:latin typeface="Arial" pitchFamily="34" charset="0"/>
                <a:cs typeface="Arial" pitchFamily="34" charset="0"/>
              </a:rPr>
              <a:t>6.    </a:t>
            </a:r>
            <a:r>
              <a:rPr lang="en-GB" sz="6400" b="1" dirty="0">
                <a:solidFill>
                  <a:schemeClr val="tx2"/>
                </a:solidFill>
                <a:latin typeface="Arial" pitchFamily="34" charset="0"/>
                <a:cs typeface="Arial" pitchFamily="34" charset="0"/>
              </a:rPr>
              <a:t>F</a:t>
            </a:r>
            <a:r>
              <a:rPr lang="en-GB" sz="6400" b="1" dirty="0" smtClean="0">
                <a:solidFill>
                  <a:schemeClr val="tx2"/>
                </a:solidFill>
                <a:latin typeface="Arial" pitchFamily="34" charset="0"/>
                <a:cs typeface="Arial" pitchFamily="34" charset="0"/>
              </a:rPr>
              <a:t>orced beggary</a:t>
            </a:r>
            <a:r>
              <a:rPr lang="en-GB" sz="6400" dirty="0" smtClean="0">
                <a:solidFill>
                  <a:schemeClr val="tx2"/>
                </a:solidFill>
                <a:latin typeface="Arial" pitchFamily="34" charset="0"/>
                <a:cs typeface="Arial" pitchFamily="34" charset="0"/>
              </a:rPr>
              <a:t>, </a:t>
            </a:r>
            <a:r>
              <a:rPr lang="en-GB" sz="6400" dirty="0">
                <a:solidFill>
                  <a:schemeClr val="tx2"/>
                </a:solidFill>
                <a:latin typeface="Arial" pitchFamily="34" charset="0"/>
                <a:cs typeface="Arial" pitchFamily="34" charset="0"/>
              </a:rPr>
              <a:t>under the terms established in </a:t>
            </a:r>
            <a:r>
              <a:rPr lang="en-GB" sz="6400" dirty="0" smtClean="0">
                <a:solidFill>
                  <a:schemeClr val="tx2"/>
                </a:solidFill>
                <a:latin typeface="Arial" pitchFamily="34" charset="0"/>
                <a:cs typeface="Arial" pitchFamily="34" charset="0"/>
              </a:rPr>
              <a:t>Article 24 of </a:t>
            </a:r>
            <a:r>
              <a:rPr lang="en-GB" sz="6400" dirty="0">
                <a:solidFill>
                  <a:schemeClr val="tx2"/>
                </a:solidFill>
                <a:latin typeface="Arial" pitchFamily="34" charset="0"/>
                <a:cs typeface="Arial" pitchFamily="34" charset="0"/>
              </a:rPr>
              <a:t>this Law;</a:t>
            </a:r>
            <a:endParaRPr lang="en-GB" sz="6400" dirty="0" smtClean="0">
              <a:solidFill>
                <a:schemeClr val="tx2"/>
              </a:solidFill>
              <a:latin typeface="Arial" pitchFamily="34" charset="0"/>
              <a:cs typeface="Arial" pitchFamily="34" charset="0"/>
            </a:endParaRPr>
          </a:p>
          <a:p>
            <a:pPr marL="265113" indent="-265113">
              <a:lnSpc>
                <a:spcPts val="1800"/>
              </a:lnSpc>
              <a:spcBef>
                <a:spcPts val="300"/>
              </a:spcBef>
              <a:spcAft>
                <a:spcPts val="300"/>
              </a:spcAft>
              <a:buNone/>
            </a:pPr>
            <a:r>
              <a:rPr lang="en-GB" sz="6400" b="1" dirty="0" smtClean="0">
                <a:solidFill>
                  <a:schemeClr val="tx2"/>
                </a:solidFill>
                <a:latin typeface="Arial" pitchFamily="34" charset="0"/>
                <a:cs typeface="Arial" pitchFamily="34" charset="0"/>
              </a:rPr>
              <a:t>7.    Involving boys, girls, or adolescents in criminal actions</a:t>
            </a:r>
            <a:r>
              <a:rPr lang="en-GB" sz="6400" dirty="0" smtClean="0">
                <a:solidFill>
                  <a:schemeClr val="tx2"/>
                </a:solidFill>
                <a:latin typeface="Arial" pitchFamily="34" charset="0"/>
                <a:cs typeface="Arial" pitchFamily="34" charset="0"/>
              </a:rPr>
              <a:t>,  </a:t>
            </a:r>
          </a:p>
          <a:p>
            <a:pPr marL="265113" indent="-265113">
              <a:lnSpc>
                <a:spcPts val="1800"/>
              </a:lnSpc>
              <a:spcBef>
                <a:spcPts val="300"/>
              </a:spcBef>
              <a:spcAft>
                <a:spcPts val="300"/>
              </a:spcAft>
              <a:buNone/>
            </a:pPr>
            <a:r>
              <a:rPr lang="en-GB" sz="6400" dirty="0">
                <a:solidFill>
                  <a:schemeClr val="tx2"/>
                </a:solidFill>
                <a:latin typeface="Arial" pitchFamily="34" charset="0"/>
                <a:cs typeface="Arial" pitchFamily="34" charset="0"/>
              </a:rPr>
              <a:t> </a:t>
            </a:r>
            <a:r>
              <a:rPr lang="en-GB" sz="6400" dirty="0" smtClean="0">
                <a:solidFill>
                  <a:schemeClr val="tx2"/>
                </a:solidFill>
                <a:latin typeface="Arial" pitchFamily="34" charset="0"/>
                <a:cs typeface="Arial" pitchFamily="34" charset="0"/>
              </a:rPr>
              <a:t>	under </a:t>
            </a:r>
            <a:r>
              <a:rPr lang="en-GB" sz="6400" dirty="0">
                <a:solidFill>
                  <a:schemeClr val="tx2"/>
                </a:solidFill>
                <a:latin typeface="Arial" pitchFamily="34" charset="0"/>
                <a:cs typeface="Arial" pitchFamily="34" charset="0"/>
              </a:rPr>
              <a:t>the terms established in </a:t>
            </a:r>
            <a:r>
              <a:rPr lang="en-GB" sz="6400" dirty="0" smtClean="0">
                <a:solidFill>
                  <a:schemeClr val="tx2"/>
                </a:solidFill>
                <a:latin typeface="Arial" pitchFamily="34" charset="0"/>
                <a:cs typeface="Arial" pitchFamily="34" charset="0"/>
              </a:rPr>
              <a:t>Article 25 </a:t>
            </a:r>
            <a:r>
              <a:rPr lang="en-GB" sz="6400" dirty="0">
                <a:solidFill>
                  <a:schemeClr val="tx2"/>
                </a:solidFill>
                <a:latin typeface="Arial" pitchFamily="34" charset="0"/>
                <a:cs typeface="Arial" pitchFamily="34" charset="0"/>
              </a:rPr>
              <a:t>of this Law;</a:t>
            </a:r>
            <a:endParaRPr lang="en-GB" sz="6400" dirty="0" smtClean="0">
              <a:solidFill>
                <a:schemeClr val="tx2"/>
              </a:solidFill>
              <a:latin typeface="Arial" pitchFamily="34" charset="0"/>
              <a:cs typeface="Arial" pitchFamily="34" charset="0"/>
            </a:endParaRPr>
          </a:p>
          <a:p>
            <a:pPr marL="265113" indent="-265113">
              <a:lnSpc>
                <a:spcPts val="1800"/>
              </a:lnSpc>
              <a:spcBef>
                <a:spcPts val="300"/>
              </a:spcBef>
              <a:spcAft>
                <a:spcPts val="300"/>
              </a:spcAft>
              <a:buNone/>
            </a:pPr>
            <a:r>
              <a:rPr lang="en-GB" sz="6400" b="1" dirty="0" smtClean="0">
                <a:solidFill>
                  <a:schemeClr val="tx2"/>
                </a:solidFill>
                <a:latin typeface="Arial" pitchFamily="34" charset="0"/>
                <a:cs typeface="Arial" pitchFamily="34" charset="0"/>
              </a:rPr>
              <a:t>8.    Illegal adoption of a boy, girl, or adolescent</a:t>
            </a:r>
            <a:r>
              <a:rPr lang="en-GB" sz="6400" dirty="0">
                <a:solidFill>
                  <a:schemeClr val="tx2"/>
                </a:solidFill>
                <a:latin typeface="Arial" pitchFamily="34" charset="0"/>
                <a:cs typeface="Arial" pitchFamily="34" charset="0"/>
              </a:rPr>
              <a:t>, under the terms established in Articles </a:t>
            </a:r>
            <a:r>
              <a:rPr lang="en-GB" sz="6400" dirty="0" smtClean="0">
                <a:solidFill>
                  <a:schemeClr val="tx2"/>
                </a:solidFill>
                <a:latin typeface="Arial" pitchFamily="34" charset="0"/>
                <a:cs typeface="Arial" pitchFamily="34" charset="0"/>
              </a:rPr>
              <a:t>    26-27 </a:t>
            </a:r>
            <a:r>
              <a:rPr lang="en-GB" sz="6400" dirty="0">
                <a:solidFill>
                  <a:schemeClr val="tx2"/>
                </a:solidFill>
                <a:latin typeface="Arial" pitchFamily="34" charset="0"/>
                <a:cs typeface="Arial" pitchFamily="34" charset="0"/>
              </a:rPr>
              <a:t>of this </a:t>
            </a:r>
            <a:r>
              <a:rPr lang="en-GB" sz="6400" dirty="0" smtClean="0">
                <a:solidFill>
                  <a:schemeClr val="tx2"/>
                </a:solidFill>
                <a:latin typeface="Arial" pitchFamily="34" charset="0"/>
                <a:cs typeface="Arial" pitchFamily="34" charset="0"/>
              </a:rPr>
              <a:t>Law; </a:t>
            </a:r>
            <a:endParaRPr lang="en-GB" sz="6400" dirty="0" smtClean="0">
              <a:solidFill>
                <a:schemeClr val="tx2"/>
              </a:solidFill>
              <a:latin typeface="Arial" pitchFamily="34" charset="0"/>
              <a:cs typeface="Arial" pitchFamily="34" charset="0"/>
            </a:endParaRPr>
          </a:p>
          <a:p>
            <a:pPr marL="265113" indent="-265113">
              <a:lnSpc>
                <a:spcPts val="1800"/>
              </a:lnSpc>
              <a:spcBef>
                <a:spcPts val="300"/>
              </a:spcBef>
              <a:spcAft>
                <a:spcPts val="300"/>
              </a:spcAft>
              <a:buNone/>
            </a:pPr>
            <a:r>
              <a:rPr lang="en-GB" sz="6400" b="1" dirty="0" smtClean="0">
                <a:solidFill>
                  <a:schemeClr val="tx2"/>
                </a:solidFill>
                <a:latin typeface="Arial" pitchFamily="34" charset="0"/>
                <a:cs typeface="Arial" pitchFamily="34" charset="0"/>
              </a:rPr>
              <a:t>9.    </a:t>
            </a:r>
            <a:r>
              <a:rPr lang="en-GB" sz="6400" b="1" dirty="0" smtClean="0">
                <a:solidFill>
                  <a:schemeClr val="tx2"/>
                </a:solidFill>
                <a:latin typeface="Arial" pitchFamily="34" charset="0"/>
                <a:cs typeface="Arial" pitchFamily="34" charset="0"/>
              </a:rPr>
              <a:t>F</a:t>
            </a:r>
            <a:r>
              <a:rPr lang="en-GB" sz="6400" b="1" dirty="0" smtClean="0">
                <a:solidFill>
                  <a:schemeClr val="tx2"/>
                </a:solidFill>
                <a:latin typeface="Arial" pitchFamily="34" charset="0"/>
                <a:cs typeface="Arial" pitchFamily="34" charset="0"/>
              </a:rPr>
              <a:t>orced or servile marriage</a:t>
            </a:r>
            <a:r>
              <a:rPr lang="en-GB" sz="6400" dirty="0">
                <a:solidFill>
                  <a:schemeClr val="tx2"/>
                </a:solidFill>
                <a:latin typeface="Arial" pitchFamily="34" charset="0"/>
                <a:cs typeface="Arial" pitchFamily="34" charset="0"/>
              </a:rPr>
              <a:t>, under the terms established in </a:t>
            </a:r>
            <a:r>
              <a:rPr lang="en-GB" sz="6400" dirty="0" smtClean="0">
                <a:solidFill>
                  <a:schemeClr val="tx2"/>
                </a:solidFill>
                <a:latin typeface="Arial" pitchFamily="34" charset="0"/>
                <a:cs typeface="Arial" pitchFamily="34" charset="0"/>
              </a:rPr>
              <a:t>Article 28 </a:t>
            </a:r>
            <a:r>
              <a:rPr lang="en-GB" sz="6400" dirty="0">
                <a:solidFill>
                  <a:schemeClr val="tx2"/>
                </a:solidFill>
                <a:latin typeface="Arial" pitchFamily="34" charset="0"/>
                <a:cs typeface="Arial" pitchFamily="34" charset="0"/>
              </a:rPr>
              <a:t>of this </a:t>
            </a:r>
            <a:r>
              <a:rPr lang="en-GB" sz="6400" dirty="0" smtClean="0">
                <a:solidFill>
                  <a:schemeClr val="tx2"/>
                </a:solidFill>
                <a:latin typeface="Arial" pitchFamily="34" charset="0"/>
                <a:cs typeface="Arial" pitchFamily="34" charset="0"/>
              </a:rPr>
              <a:t>Law, as well as the situation established in Article 29</a:t>
            </a:r>
            <a:r>
              <a:rPr lang="en-GB" sz="6400" dirty="0" smtClean="0">
                <a:solidFill>
                  <a:schemeClr val="tx2"/>
                </a:solidFill>
                <a:latin typeface="Arial" pitchFamily="34" charset="0"/>
                <a:cs typeface="Arial" pitchFamily="34" charset="0"/>
              </a:rPr>
              <a:t>; </a:t>
            </a:r>
          </a:p>
          <a:p>
            <a:pPr marL="265113" indent="-265113">
              <a:lnSpc>
                <a:spcPts val="1800"/>
              </a:lnSpc>
              <a:spcBef>
                <a:spcPts val="300"/>
              </a:spcBef>
              <a:spcAft>
                <a:spcPts val="300"/>
              </a:spcAft>
              <a:buNone/>
            </a:pPr>
            <a:r>
              <a:rPr lang="en-GB" sz="6400" b="1" dirty="0" smtClean="0">
                <a:solidFill>
                  <a:schemeClr val="tx2"/>
                </a:solidFill>
                <a:latin typeface="Arial" pitchFamily="34" charset="0"/>
                <a:cs typeface="Arial" pitchFamily="34" charset="0"/>
              </a:rPr>
              <a:t>10.  Trafficking of organs, </a:t>
            </a:r>
            <a:r>
              <a:rPr lang="en-GB" sz="6400" b="1" dirty="0" smtClean="0">
                <a:solidFill>
                  <a:schemeClr val="tx2"/>
                </a:solidFill>
                <a:latin typeface="Arial" pitchFamily="34" charset="0"/>
                <a:cs typeface="Arial" pitchFamily="34" charset="0"/>
              </a:rPr>
              <a:t>tissues, and cells of live human beings,</a:t>
            </a:r>
            <a:r>
              <a:rPr lang="en-GB" sz="6400" dirty="0">
                <a:solidFill>
                  <a:schemeClr val="tx2"/>
                </a:solidFill>
                <a:latin typeface="Arial" pitchFamily="34" charset="0"/>
                <a:cs typeface="Arial" pitchFamily="34" charset="0"/>
              </a:rPr>
              <a:t> under the terms established in </a:t>
            </a:r>
            <a:r>
              <a:rPr lang="en-GB" sz="6400" dirty="0" smtClean="0">
                <a:solidFill>
                  <a:schemeClr val="tx2"/>
                </a:solidFill>
                <a:latin typeface="Arial" pitchFamily="34" charset="0"/>
                <a:cs typeface="Arial" pitchFamily="34" charset="0"/>
              </a:rPr>
              <a:t>Article 30 </a:t>
            </a:r>
            <a:r>
              <a:rPr lang="en-GB" sz="6400" dirty="0">
                <a:solidFill>
                  <a:schemeClr val="tx2"/>
                </a:solidFill>
                <a:latin typeface="Arial" pitchFamily="34" charset="0"/>
                <a:cs typeface="Arial" pitchFamily="34" charset="0"/>
              </a:rPr>
              <a:t>of this Law</a:t>
            </a:r>
            <a:r>
              <a:rPr lang="en-GB" sz="6400" dirty="0" smtClean="0">
                <a:solidFill>
                  <a:schemeClr val="tx2"/>
                </a:solidFill>
                <a:latin typeface="Arial" pitchFamily="34" charset="0"/>
                <a:cs typeface="Arial" pitchFamily="34" charset="0"/>
              </a:rPr>
              <a:t>; and</a:t>
            </a:r>
            <a:endParaRPr lang="en-GB" sz="6400" dirty="0" smtClean="0">
              <a:solidFill>
                <a:schemeClr val="tx2"/>
              </a:solidFill>
              <a:latin typeface="Arial" pitchFamily="34" charset="0"/>
              <a:cs typeface="Arial" pitchFamily="34" charset="0"/>
            </a:endParaRPr>
          </a:p>
          <a:p>
            <a:pPr marL="265113" indent="-265113">
              <a:lnSpc>
                <a:spcPts val="1800"/>
              </a:lnSpc>
              <a:buNone/>
            </a:pPr>
            <a:r>
              <a:rPr lang="en-GB" sz="6400" b="1" dirty="0" smtClean="0">
                <a:solidFill>
                  <a:schemeClr val="tx2"/>
                </a:solidFill>
                <a:latin typeface="Arial" pitchFamily="34" charset="0"/>
                <a:cs typeface="Arial" pitchFamily="34" charset="0"/>
              </a:rPr>
              <a:t>11.  Illegal biomedical experiments in human beings</a:t>
            </a:r>
            <a:r>
              <a:rPr lang="en-GB" sz="6400" dirty="0">
                <a:solidFill>
                  <a:schemeClr val="tx2"/>
                </a:solidFill>
                <a:latin typeface="Arial" pitchFamily="34" charset="0"/>
                <a:cs typeface="Arial" pitchFamily="34" charset="0"/>
              </a:rPr>
              <a:t>, under the terms established in </a:t>
            </a:r>
            <a:r>
              <a:rPr lang="en-GB" sz="6400" dirty="0" smtClean="0">
                <a:solidFill>
                  <a:schemeClr val="tx2"/>
                </a:solidFill>
                <a:latin typeface="Arial" pitchFamily="34" charset="0"/>
                <a:cs typeface="Arial" pitchFamily="34" charset="0"/>
              </a:rPr>
              <a:t>Article 31 </a:t>
            </a:r>
            <a:r>
              <a:rPr lang="en-GB" sz="6400" dirty="0">
                <a:solidFill>
                  <a:schemeClr val="tx2"/>
                </a:solidFill>
                <a:latin typeface="Arial" pitchFamily="34" charset="0"/>
                <a:cs typeface="Arial" pitchFamily="34" charset="0"/>
              </a:rPr>
              <a:t>of this </a:t>
            </a:r>
            <a:r>
              <a:rPr lang="en-GB" sz="6400" dirty="0" smtClean="0">
                <a:solidFill>
                  <a:schemeClr val="tx2"/>
                </a:solidFill>
                <a:latin typeface="Arial" pitchFamily="34" charset="0"/>
                <a:cs typeface="Arial" pitchFamily="34" charset="0"/>
              </a:rPr>
              <a:t>Law. </a:t>
            </a:r>
            <a:endParaRPr lang="en-GB" sz="6400" dirty="0" smtClean="0">
              <a:solidFill>
                <a:schemeClr val="tx2"/>
              </a:solidFill>
              <a:latin typeface="Arial" pitchFamily="34" charset="0"/>
              <a:cs typeface="Arial" pitchFamily="34" charset="0"/>
            </a:endParaRPr>
          </a:p>
          <a:p>
            <a:pPr marL="0" lvl="0" indent="0" algn="just">
              <a:buNone/>
            </a:pPr>
            <a:endParaRPr lang="en-GB" sz="2400" dirty="0" smtClean="0"/>
          </a:p>
          <a:p>
            <a:pPr algn="just">
              <a:lnSpc>
                <a:spcPct val="80000"/>
              </a:lnSpc>
            </a:pPr>
            <a:endParaRPr lang="en-GB" sz="2400" dirty="0" smtClean="0"/>
          </a:p>
        </p:txBody>
      </p:sp>
      <p:sp>
        <p:nvSpPr>
          <p:cNvPr id="11" name="10 Marcador de número de diapositiva"/>
          <p:cNvSpPr>
            <a:spLocks noGrp="1"/>
          </p:cNvSpPr>
          <p:nvPr>
            <p:ph type="sldNum" sz="quarter" idx="12"/>
          </p:nvPr>
        </p:nvSpPr>
        <p:spPr/>
        <p:txBody>
          <a:bodyPr>
            <a:normAutofit/>
          </a:bodyPr>
          <a:lstStyle/>
          <a:p>
            <a:pPr>
              <a:defRPr/>
            </a:pPr>
            <a:fld id="{6444AC53-FEDA-4615-8F34-D9D8A95220C0}" type="slidenum">
              <a:rPr lang="es-ES"/>
              <a:pPr>
                <a:defRPr/>
              </a:pPr>
              <a:t>6</a:t>
            </a:fld>
            <a:endParaRPr lang="es-ES" dirty="0"/>
          </a:p>
        </p:txBody>
      </p:sp>
      <p:pic>
        <p:nvPicPr>
          <p:cNvPr id="14341" name="Picture 2" descr="C:\Users\damartinez\Pictures\Sego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938" y="115888"/>
            <a:ext cx="148431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78688" y="173038"/>
            <a:ext cx="1858962"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9963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2275" y="188913"/>
            <a:ext cx="5688037" cy="990600"/>
          </a:xfrm>
        </p:spPr>
        <p:txBody>
          <a:bodyPr>
            <a:normAutofit fontScale="90000"/>
          </a:bodyPr>
          <a:lstStyle/>
          <a:p>
            <a:pPr>
              <a:defRPr/>
            </a:pPr>
            <a:r>
              <a:rPr lang="en-GB" sz="1800" b="1" dirty="0" smtClean="0">
                <a:solidFill>
                  <a:schemeClr val="accent1"/>
                </a:solidFill>
                <a:latin typeface="Arial" pitchFamily="34" charset="0"/>
                <a:cs typeface="Arial" pitchFamily="34" charset="0"/>
              </a:rPr>
              <a:t>General Law to Prevent, Punish, and Eradicate the Crimes related to Trafficking in Persons and Provide Protection and Assistance to Victims of these Crimes</a:t>
            </a:r>
            <a:endParaRPr lang="en-GB" sz="1800" b="1" dirty="0">
              <a:solidFill>
                <a:schemeClr val="tx2">
                  <a:lumMod val="50000"/>
                </a:schemeClr>
              </a:solidFill>
            </a:endParaRPr>
          </a:p>
        </p:txBody>
      </p:sp>
      <p:sp>
        <p:nvSpPr>
          <p:cNvPr id="14339" name="2 Marcador de contenido"/>
          <p:cNvSpPr>
            <a:spLocks noGrp="1"/>
          </p:cNvSpPr>
          <p:nvPr>
            <p:ph sz="quarter" idx="1"/>
          </p:nvPr>
        </p:nvSpPr>
        <p:spPr>
          <a:xfrm>
            <a:off x="35496" y="1530002"/>
            <a:ext cx="9102154" cy="5256584"/>
          </a:xfrm>
        </p:spPr>
        <p:txBody>
          <a:bodyPr>
            <a:normAutofit/>
          </a:bodyPr>
          <a:lstStyle/>
          <a:p>
            <a:pPr marL="0" lvl="0" indent="0" algn="just">
              <a:lnSpc>
                <a:spcPct val="80000"/>
              </a:lnSpc>
              <a:buNone/>
            </a:pPr>
            <a:r>
              <a:rPr lang="en-GB" sz="1600" b="1" dirty="0" smtClean="0">
                <a:solidFill>
                  <a:schemeClr val="tx2"/>
                </a:solidFill>
                <a:latin typeface="Arial" pitchFamily="34" charset="0"/>
                <a:cs typeface="Arial" pitchFamily="34" charset="0"/>
              </a:rPr>
              <a:t>V. </a:t>
            </a:r>
            <a:r>
              <a:rPr lang="en-GB" sz="1600" b="1" dirty="0" smtClean="0">
                <a:solidFill>
                  <a:schemeClr val="tx2"/>
                </a:solidFill>
                <a:latin typeface="Arial" pitchFamily="34" charset="0"/>
                <a:cs typeface="Arial" pitchFamily="34" charset="0"/>
              </a:rPr>
              <a:t>Fund for Protection and Assistance to Victims of these Crimes</a:t>
            </a:r>
          </a:p>
          <a:p>
            <a:pPr marL="0" lvl="0" indent="0" algn="just">
              <a:lnSpc>
                <a:spcPct val="80000"/>
              </a:lnSpc>
              <a:buNone/>
            </a:pPr>
            <a:endParaRPr lang="en-GB" sz="2000" b="1" dirty="0" smtClean="0">
              <a:solidFill>
                <a:schemeClr val="tx2"/>
              </a:solidFill>
              <a:latin typeface="Arial" pitchFamily="34" charset="0"/>
              <a:cs typeface="Arial" pitchFamily="34" charset="0"/>
            </a:endParaRPr>
          </a:p>
          <a:p>
            <a:pPr algn="just"/>
            <a:r>
              <a:rPr lang="en-GB" sz="1600" dirty="0" smtClean="0">
                <a:solidFill>
                  <a:schemeClr val="tx2"/>
                </a:solidFill>
                <a:latin typeface="Arial" pitchFamily="34" charset="0"/>
                <a:cs typeface="Arial" pitchFamily="34" charset="0"/>
              </a:rPr>
              <a:t>The law establishes the </a:t>
            </a:r>
            <a:r>
              <a:rPr lang="en-GB" sz="1600" b="1" i="1" u="sng" dirty="0">
                <a:solidFill>
                  <a:schemeClr val="tx2"/>
                </a:solidFill>
                <a:latin typeface="Arial" pitchFamily="34" charset="0"/>
                <a:cs typeface="Arial" pitchFamily="34" charset="0"/>
              </a:rPr>
              <a:t>c</a:t>
            </a:r>
            <a:r>
              <a:rPr lang="en-GB" sz="1600" b="1" i="1" u="sng" dirty="0" smtClean="0">
                <a:solidFill>
                  <a:schemeClr val="tx2"/>
                </a:solidFill>
                <a:effectLst/>
                <a:latin typeface="Arial" pitchFamily="34" charset="0"/>
                <a:ea typeface="Times New Roman"/>
                <a:cs typeface="Arial" pitchFamily="34" charset="0"/>
              </a:rPr>
              <a:t>reation of a federal fund for assistance to victims of trafficking in persons and related crimes, and funds for protection and assistance to victims at a state level</a:t>
            </a:r>
            <a:endParaRPr lang="en-GB" sz="800" i="1" dirty="0" smtClean="0">
              <a:solidFill>
                <a:schemeClr val="tx2"/>
              </a:solidFill>
              <a:latin typeface="Arial" pitchFamily="34" charset="0"/>
              <a:ea typeface="Times New Roman"/>
              <a:cs typeface="Arial" pitchFamily="34" charset="0"/>
            </a:endParaRPr>
          </a:p>
          <a:p>
            <a:pPr algn="just">
              <a:buNone/>
            </a:pPr>
            <a:endParaRPr lang="en-GB" sz="1600" dirty="0" smtClean="0">
              <a:solidFill>
                <a:schemeClr val="tx2"/>
              </a:solidFill>
              <a:effectLst/>
              <a:latin typeface="Arial" pitchFamily="34" charset="0"/>
              <a:ea typeface="Times New Roman"/>
              <a:cs typeface="Arial" pitchFamily="34" charset="0"/>
            </a:endParaRPr>
          </a:p>
          <a:p>
            <a:pPr marL="0" lvl="0" indent="0" algn="just">
              <a:lnSpc>
                <a:spcPct val="80000"/>
              </a:lnSpc>
              <a:buNone/>
            </a:pPr>
            <a:r>
              <a:rPr lang="en-GB" sz="1600" b="1" dirty="0" smtClean="0">
                <a:solidFill>
                  <a:schemeClr val="tx2"/>
                </a:solidFill>
                <a:latin typeface="Arial" pitchFamily="34" charset="0"/>
                <a:cs typeface="Arial" pitchFamily="34" charset="0"/>
              </a:rPr>
              <a:t>VI. Coordination with the States of the Federation</a:t>
            </a:r>
            <a:endParaRPr lang="en-GB" sz="1700" b="1" dirty="0" smtClean="0">
              <a:solidFill>
                <a:schemeClr val="tx2"/>
              </a:solidFill>
              <a:latin typeface="Arial" pitchFamily="34" charset="0"/>
              <a:cs typeface="Arial" pitchFamily="34" charset="0"/>
            </a:endParaRPr>
          </a:p>
          <a:p>
            <a:pPr marL="0" indent="0" algn="just">
              <a:lnSpc>
                <a:spcPct val="80000"/>
              </a:lnSpc>
              <a:buNone/>
            </a:pPr>
            <a:endParaRPr lang="en-GB" sz="1600" b="1" i="1" dirty="0" smtClean="0">
              <a:solidFill>
                <a:schemeClr val="tx2"/>
              </a:solidFill>
              <a:latin typeface="Arial" pitchFamily="34" charset="0"/>
              <a:cs typeface="Arial" pitchFamily="34" charset="0"/>
            </a:endParaRPr>
          </a:p>
          <a:p>
            <a:pPr algn="just"/>
            <a:r>
              <a:rPr lang="en-GB" sz="1600" b="1" dirty="0" smtClean="0">
                <a:solidFill>
                  <a:schemeClr val="tx2"/>
                </a:solidFill>
                <a:latin typeface="Arial" pitchFamily="34" charset="0"/>
                <a:cs typeface="Arial" pitchFamily="34" charset="0"/>
              </a:rPr>
              <a:t>Article 89. </a:t>
            </a:r>
            <a:r>
              <a:rPr lang="en-GB" sz="1600" dirty="0">
                <a:solidFill>
                  <a:schemeClr val="tx2"/>
                </a:solidFill>
                <a:latin typeface="Arial" pitchFamily="34" charset="0"/>
                <a:cs typeface="Arial" pitchFamily="34" charset="0"/>
              </a:rPr>
              <a:t> </a:t>
            </a:r>
            <a:r>
              <a:rPr lang="en-GB" sz="1600" dirty="0" smtClean="0">
                <a:solidFill>
                  <a:schemeClr val="tx2"/>
                </a:solidFill>
                <a:latin typeface="Arial" pitchFamily="34" charset="0"/>
                <a:cs typeface="Arial" pitchFamily="34" charset="0"/>
              </a:rPr>
              <a:t>The </a:t>
            </a:r>
            <a:r>
              <a:rPr lang="en-GB" sz="1600" dirty="0" smtClean="0">
                <a:solidFill>
                  <a:schemeClr val="tx2"/>
                </a:solidFill>
                <a:latin typeface="Arial" pitchFamily="34" charset="0"/>
                <a:cs typeface="Arial" pitchFamily="34" charset="0"/>
              </a:rPr>
              <a:t> departments included in the Committee shall have the following obligations:</a:t>
            </a:r>
          </a:p>
          <a:p>
            <a:pPr marL="0" indent="0" algn="just">
              <a:buNone/>
            </a:pPr>
            <a:r>
              <a:rPr lang="en-GB" sz="800" dirty="0" smtClean="0">
                <a:solidFill>
                  <a:schemeClr val="tx2"/>
                </a:solidFill>
                <a:latin typeface="Arial" pitchFamily="34" charset="0"/>
                <a:cs typeface="Arial" pitchFamily="34" charset="0"/>
              </a:rPr>
              <a:t> </a:t>
            </a:r>
          </a:p>
          <a:p>
            <a:pPr marL="0" indent="0">
              <a:buNone/>
            </a:pPr>
            <a:r>
              <a:rPr lang="en-GB" sz="1600" dirty="0" smtClean="0">
                <a:solidFill>
                  <a:schemeClr val="tx2"/>
                </a:solidFill>
                <a:latin typeface="Arial" pitchFamily="34" charset="0"/>
                <a:cs typeface="Arial" pitchFamily="34" charset="0"/>
              </a:rPr>
              <a:t>            I. </a:t>
            </a:r>
            <a:r>
              <a:rPr lang="en-GB" sz="1600" b="1" u="sng" dirty="0" smtClean="0">
                <a:solidFill>
                  <a:schemeClr val="tx2"/>
                </a:solidFill>
                <a:latin typeface="Arial" pitchFamily="34" charset="0"/>
                <a:cs typeface="Arial" pitchFamily="34" charset="0"/>
              </a:rPr>
              <a:t>The Secretariat of the Interior</a:t>
            </a:r>
            <a:r>
              <a:rPr lang="en-GB" sz="1600" dirty="0" smtClean="0">
                <a:solidFill>
                  <a:schemeClr val="tx2"/>
                </a:solidFill>
                <a:latin typeface="Arial" pitchFamily="34" charset="0"/>
                <a:cs typeface="Arial" pitchFamily="34" charset="0"/>
              </a:rPr>
              <a:t> shall coordinate efforts of the Committee and shall act 	as liaison with relevant actors in the Executive, Legislative, and Judiciary of all three 	powers of the government in regard to public policy that needs to be implemented with 	the objective of strengthening prevention and punishment of the crimes established in 	this Law, as well as protection and assistance to victims of this crime.  This includes 	supporting relevant actions to comply with the Federal Law Against Organized Crime in 	regard to protection of witnesses and their families and other actors linked to the crime</a:t>
            </a:r>
            <a:r>
              <a:rPr lang="en-GB" sz="1600" dirty="0" smtClean="0">
                <a:solidFill>
                  <a:schemeClr val="tx2"/>
                </a:solidFill>
                <a:latin typeface="Arial" pitchFamily="34" charset="0"/>
                <a:cs typeface="Arial" pitchFamily="34" charset="0"/>
              </a:rPr>
              <a:t>; </a:t>
            </a:r>
          </a:p>
          <a:p>
            <a:pPr marL="0" indent="0" algn="just">
              <a:buNone/>
            </a:pPr>
            <a:endParaRPr lang="en-GB" sz="1600" dirty="0" smtClean="0">
              <a:solidFill>
                <a:schemeClr val="tx2"/>
              </a:solidFill>
              <a:latin typeface="Arial" pitchFamily="34" charset="0"/>
              <a:cs typeface="Arial" pitchFamily="34" charset="0"/>
            </a:endParaRPr>
          </a:p>
        </p:txBody>
      </p:sp>
      <p:sp>
        <p:nvSpPr>
          <p:cNvPr id="11" name="10 Marcador de número de diapositiva"/>
          <p:cNvSpPr>
            <a:spLocks noGrp="1"/>
          </p:cNvSpPr>
          <p:nvPr>
            <p:ph type="sldNum" sz="quarter" idx="12"/>
          </p:nvPr>
        </p:nvSpPr>
        <p:spPr/>
        <p:txBody>
          <a:bodyPr>
            <a:normAutofit/>
          </a:bodyPr>
          <a:lstStyle/>
          <a:p>
            <a:pPr>
              <a:defRPr/>
            </a:pPr>
            <a:fld id="{6444AC53-FEDA-4615-8F34-D9D8A95220C0}" type="slidenum">
              <a:rPr lang="es-ES"/>
              <a:pPr>
                <a:defRPr/>
              </a:pPr>
              <a:t>7</a:t>
            </a:fld>
            <a:endParaRPr lang="es-ES" dirty="0"/>
          </a:p>
        </p:txBody>
      </p:sp>
      <p:pic>
        <p:nvPicPr>
          <p:cNvPr id="14341" name="Picture 2" descr="C:\Users\damartinez\Pictures\Sego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938" y="115888"/>
            <a:ext cx="148431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78688" y="173038"/>
            <a:ext cx="1858962"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9375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2275" y="188913"/>
            <a:ext cx="5688037" cy="990600"/>
          </a:xfrm>
        </p:spPr>
        <p:txBody>
          <a:bodyPr>
            <a:normAutofit fontScale="90000"/>
          </a:bodyPr>
          <a:lstStyle/>
          <a:p>
            <a:pPr>
              <a:defRPr/>
            </a:pPr>
            <a:r>
              <a:rPr lang="en-GB" sz="1800" b="1" dirty="0" smtClean="0">
                <a:solidFill>
                  <a:schemeClr val="accent1"/>
                </a:solidFill>
                <a:latin typeface="Arial" pitchFamily="34" charset="0"/>
                <a:cs typeface="Arial" pitchFamily="34" charset="0"/>
              </a:rPr>
              <a:t>General Law to Prevent, Punish, and Eradicate the Crimes related to Trafficking in Persons and Provide Protection and Assistance to Victims of these Crimes</a:t>
            </a:r>
            <a:endParaRPr lang="en-GB" sz="1800" b="1" dirty="0">
              <a:solidFill>
                <a:schemeClr val="tx2">
                  <a:lumMod val="50000"/>
                </a:schemeClr>
              </a:solidFill>
            </a:endParaRPr>
          </a:p>
        </p:txBody>
      </p:sp>
      <p:graphicFrame>
        <p:nvGraphicFramePr>
          <p:cNvPr id="7" name="6 Marcador de contenido"/>
          <p:cNvGraphicFramePr>
            <a:graphicFrameLocks noGrp="1"/>
          </p:cNvGraphicFramePr>
          <p:nvPr>
            <p:ph sz="quarter" idx="1"/>
            <p:extLst>
              <p:ext uri="{D42A27DB-BD31-4B8C-83A1-F6EECF244321}">
                <p14:modId xmlns:p14="http://schemas.microsoft.com/office/powerpoint/2010/main" val="1872643514"/>
              </p:ext>
            </p:extLst>
          </p:nvPr>
        </p:nvGraphicFramePr>
        <p:xfrm>
          <a:off x="35496" y="1530002"/>
          <a:ext cx="910215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10 Marcador de número de diapositiva"/>
          <p:cNvSpPr>
            <a:spLocks noGrp="1"/>
          </p:cNvSpPr>
          <p:nvPr>
            <p:ph type="sldNum" sz="quarter" idx="12"/>
          </p:nvPr>
        </p:nvSpPr>
        <p:spPr/>
        <p:txBody>
          <a:bodyPr>
            <a:normAutofit/>
          </a:bodyPr>
          <a:lstStyle/>
          <a:p>
            <a:pPr>
              <a:defRPr/>
            </a:pPr>
            <a:fld id="{6444AC53-FEDA-4615-8F34-D9D8A95220C0}" type="slidenum">
              <a:rPr lang="es-ES"/>
              <a:pPr>
                <a:defRPr/>
              </a:pPr>
              <a:t>8</a:t>
            </a:fld>
            <a:endParaRPr lang="es-ES" dirty="0"/>
          </a:p>
        </p:txBody>
      </p:sp>
      <p:pic>
        <p:nvPicPr>
          <p:cNvPr id="14341" name="Picture 2" descr="C:\Users\damartinez\Pictures\Segob.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4938" y="115888"/>
            <a:ext cx="148431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4 Imagen"/>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278688" y="173038"/>
            <a:ext cx="1858962"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9375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797</Words>
  <Application>Microsoft Office PowerPoint</Application>
  <PresentationFormat>Presentación en pantalla (4:3)</PresentationFormat>
  <Paragraphs>89</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General Law to Prevent, Punish, and Eradicate the Crimes related to Trafficking in Persons and Provide Protection and Assistance to Victims of these Crimes</vt:lpstr>
      <vt:lpstr>General Law to Prevent, Punish, and Eradicate the Crimes related to Trafficking in Persons and Provide Protection and Assistance to Victims of these Crimes</vt:lpstr>
      <vt:lpstr>General Law to Prevent, Punish, and Eradicate the Crimes related to Trafficking in Persons and Provide Protection and Assistance to Victims of these Crimes</vt:lpstr>
      <vt:lpstr>General Law to Prevent, Punish, and Eradicate the Crimes related to Trafficking in Persons and Provide Protection and Assistance to Victims of these Crimes</vt:lpstr>
      <vt:lpstr>General Law to Prevent, Punish, and Eradicate the Crimes related to Trafficking in Persons and Provide Protection and Assistance to Victims of these Crimes</vt:lpstr>
      <vt:lpstr>General Law to Prevent, Punish, and Eradicate the Crimes related to Trafficking in Persons and Provide Protection and Assistance to Victims of these Crimes</vt:lpstr>
      <vt:lpstr>General Law to Prevent, Punish, and Eradicate the Crimes related to Trafficking in Persons and Provide Protection and Assistance to Victims of these Crimes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Gutierrez Ortiz Monasterio Maria de Lourdes</dc:creator>
  <cp:lastModifiedBy>Christiane Lehnhoff</cp:lastModifiedBy>
  <cp:revision>46</cp:revision>
  <cp:lastPrinted>2012-06-07T18:58:39Z</cp:lastPrinted>
  <dcterms:created xsi:type="dcterms:W3CDTF">2012-06-07T00:12:05Z</dcterms:created>
  <dcterms:modified xsi:type="dcterms:W3CDTF">2012-06-22T03:13:01Z</dcterms:modified>
</cp:coreProperties>
</file>